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8FAADC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Private room (room type)</c:v>
                  </c:pt>
                  <c:pt idx="1">
                    <c:v>Room in hotel (property)</c:v>
                  </c:pt>
                  <c:pt idx="2">
                    <c:v>Accommodates</c:v>
                  </c:pt>
                  <c:pt idx="3">
                    <c:v>Manhattan (borough)</c:v>
                  </c:pt>
                  <c:pt idx="4">
                    <c:v>Bathrooms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35.8</c:v>
                </c:pt>
                <c:pt idx="1">
                  <c:v>8.7</c:v>
                </c:pt>
                <c:pt idx="2">
                  <c:v>7.3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40"/>
          <c:min val="0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hyperlink" Target="&#12304;715569584376918&#8224;L139-L152&#12305;" TargetMode="External"/><Relationship Id="rId2" Type="http://schemas.openxmlformats.org/officeDocument/2006/relationships/hyperlink" Target="&#12304;715569584376918&#8224;L169-L178&#12305;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hyperlink" Target="&#12304;708661274162107&#8224;L38-L41&#12305;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&#12304;715569584376918&#8224;L139-L152&#12305;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ad665261-2aef-4b7c-8f73-38667a5c9070.png">    </p:cNvPr>
          <p:cNvPicPr>
            <a:picLocks noChangeAspect="1"/>
          </p:cNvPicPr>
          <p:nvPr/>
        </p:nvPicPr>
        <p:blipFill>
          <a:blip r:embed="rId1"/>
          <a:srcRect l="16667" r="16667" t="0" b="0"/>
          <a:stretch/>
        </p:blipFill>
        <p:spPr>
          <a:xfrm>
            <a:off x="5029200" y="514350"/>
            <a:ext cx="41148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463040"/>
            <a:ext cx="4572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Airbnb Price Prediction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2286000"/>
            <a:ext cx="45720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100" i="1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Modelling nightly prices using Inside Airbnb data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274320" y="429768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4B6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August 7, 2025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 &amp; Motivation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097280"/>
            <a:ext cx="8595360" cy="3200400"/>
          </a:xfrm>
          <a:prstGeom prst="roundRect">
            <a:avLst>
              <a:gd name="adj" fmla="val 2857"/>
            </a:avLst>
          </a:prstGeom>
          <a:solidFill>
            <a:srgbClr val="F5F5F5"/>
          </a:solidFill>
          <a:ln w="12700">
            <a:solidFill>
              <a:srgbClr val="DDDDD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1280160"/>
            <a:ext cx="8229600" cy="27432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Airbnb operates in over 80,000 cities worldwide and has transformed the short‑term lodging market.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It acts as a broker between hosts and guests, allowing owners to rent entire homes or spare rooms to visitors.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Understanding what drives listing price helps hosts optimise revenue, helps guests find fair value, and informs regulators about equity.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&amp; Methods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88720"/>
            <a:ext cx="4114800" cy="3200400"/>
          </a:xfrm>
          <a:prstGeom prst="roundRect">
            <a:avLst>
              <a:gd name="adj" fmla="val 2857"/>
            </a:avLst>
          </a:prstGeom>
          <a:solidFill>
            <a:srgbClr val="F5F5F5"/>
          </a:solidFill>
          <a:ln w="12700">
            <a:solidFill>
              <a:srgbClr val="DDDDD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5760" y="1280160"/>
            <a:ext cx="3931920" cy="192024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Dataset summary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36,322 NYC listings (June 2025)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79 variables: host metadata, property details, amenities, reviews, price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Licensed under CC BY 4.0 (Inside Airbnb)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4572000" y="1188720"/>
            <a:ext cx="4114800" cy="3200400"/>
          </a:xfrm>
          <a:prstGeom prst="roundRect">
            <a:avLst>
              <a:gd name="adj" fmla="val 2857"/>
            </a:avLst>
          </a:prstGeom>
          <a:solidFill>
            <a:srgbClr val="F5F5F5"/>
          </a:solidFill>
          <a:ln w="12700">
            <a:solidFill>
              <a:srgbClr val="DDDDDD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663440" y="1280160"/>
            <a:ext cx="3931920" cy="22860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Modelling pipeline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Feature engineering: price conversion, amenities count, superhost, bedrooms/bathrooms, listing age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Preprocessing: one‑hot encode categorical variables, standardise numeric variables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Models: Linear, Ridge, Lasso, Random Forest, XGBoost; evaluated with 5‑fold cross‑validation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Exploratory Analysis: Price &amp; Room Type</a:t>
            </a:r>
            <a:endParaRPr lang="en-US" sz="2400" dirty="0"/>
          </a:p>
        </p:txBody>
      </p:sp>
      <p:pic>
        <p:nvPicPr>
          <p:cNvPr id="3" name="Image 0" descr="/home/oai/share/fig1_log_price_dis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31620"/>
            <a:ext cx="4114800" cy="2057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384048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Price distribution</a:t>
            </a:r>
            <a:endParaRPr lang="en-US" sz="800" dirty="0"/>
          </a:p>
        </p:txBody>
      </p:sp>
      <p:pic>
        <p:nvPicPr>
          <p:cNvPr id="5" name="Image 1" descr="/home/oai/share/fig2_price_room_typ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31620"/>
            <a:ext cx="4114800" cy="20574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000" y="384048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Price by room type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Exploratory Analysis: Location &amp; Bedrooms</a:t>
            </a:r>
            <a:endParaRPr lang="en-US" sz="2400" dirty="0"/>
          </a:p>
        </p:txBody>
      </p:sp>
      <p:pic>
        <p:nvPicPr>
          <p:cNvPr id="3" name="Image 0" descr="/home/oai/share/fig3_price_borough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31620"/>
            <a:ext cx="4114800" cy="2057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384048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Price by borough</a:t>
            </a:r>
            <a:endParaRPr lang="en-US" sz="800" dirty="0"/>
          </a:p>
        </p:txBody>
      </p:sp>
      <p:pic>
        <p:nvPicPr>
          <p:cNvPr id="5" name="Image 1" descr="/home/oai/share/fig4_price_bedroom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31620"/>
            <a:ext cx="4114800" cy="20574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000" y="384048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Price by bedrooms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Results &amp; Feature Importance</a:t>
            </a:r>
            <a:endParaRPr lang="en-US" sz="24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4114800" cy="1371600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</a:tblGrid>
              <a:tr h="27432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Model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RMSE (log)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R²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Ridge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0.50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0.54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Lasso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0.52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0.50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Random Forest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0.45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0.63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XGBoost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0.44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0.64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0" descr=""/>
          <p:cNvGraphicFramePr/>
          <p:nvPr/>
        </p:nvGraphicFramePr>
        <p:xfrm>
          <a:off x="4846320" y="1371600"/>
          <a:ext cx="3749040" cy="18288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1"/>
          <p:cNvSpPr/>
          <p:nvPr/>
        </p:nvSpPr>
        <p:spPr>
          <a:xfrm>
            <a:off x="457200" y="2926080"/>
            <a:ext cx="4114800" cy="13716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Tree‑based models outperform linear models (XGBoost best).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Room and property types dominate importance, followed by capacity and borough.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Model explains ≈64 % of the variance in log‑price.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Fairness &amp; Ethics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280160"/>
            <a:ext cx="4206240" cy="2377440"/>
          </a:xfrm>
          <a:prstGeom prst="roundRect">
            <a:avLst>
              <a:gd name="adj" fmla="val 3846"/>
            </a:avLst>
          </a:prstGeom>
          <a:solidFill>
            <a:srgbClr val="F5F5F5"/>
          </a:solidFill>
          <a:ln w="12700">
            <a:solidFill>
              <a:srgbClr val="DDDDD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65760" y="1371600"/>
            <a:ext cx="4023360" cy="210312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Fairness across boroughs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RMSE Bronx: 0.34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RMSE Brooklyn: 0.37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RMSE Manhattan: 0.38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RMSE Queens: 0.35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RMSE Staten Island: 0.26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4754880" y="1280160"/>
            <a:ext cx="4114800" cy="2377440"/>
          </a:xfrm>
          <a:prstGeom prst="roundRect">
            <a:avLst>
              <a:gd name="adj" fmla="val 3846"/>
            </a:avLst>
          </a:prstGeom>
          <a:solidFill>
            <a:srgbClr val="F5F5F5"/>
          </a:solidFill>
          <a:ln w="12700">
            <a:solidFill>
              <a:srgbClr val="DDDDDD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846320" y="1371600"/>
            <a:ext cx="3931920" cy="210312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Ethical considerations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Data scraped from public sources; avoid revealing specific addresses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Bias: listings cluster in affluent, transit‑served areas, so model may perpetuate inequities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Transparency: predictions based on historical patterns; communicate uncertainty and limitations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30A18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&amp; Recommendations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Tree‑based models predict Airbnb prices with high accuracy (R²≈0.64).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Room and property types, capacity, and borough drive price differences.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Hosts: prioritise property type upgrades, add bathrooms/amenities, and offer entire units when possible.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Guests: search beyond Manhattan and consider private rooms for better value.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Future work: incorporate data from other cities, merge demographic and tourist‑attraction data, and evaluate fairness with demographic parity metrics.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2025-08-08T02:19:50Z</dcterms:created>
  <dcterms:modified xsi:type="dcterms:W3CDTF">2025-08-08T02:19:50Z</dcterms:modified>
</cp:coreProperties>
</file>