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20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750" y="-4275856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714749" y="908720"/>
            <a:ext cx="8229600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4714" y="-4275856"/>
            <a:ext cx="7315198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4714" y="927969"/>
            <a:ext cx="7315198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1"/>
          <p:cNvSpPr txBox="1">
            <a:spLocks noChangeArrowheads="1"/>
          </p:cNvSpPr>
          <p:nvPr/>
        </p:nvSpPr>
        <p:spPr bwMode="auto">
          <a:xfrm>
            <a:off x="1618517" y="775047"/>
            <a:ext cx="36306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/>
              <a:t>(a) </a:t>
            </a:r>
            <a:r>
              <a:rPr lang="en-US" altLang="zh-CN" sz="2600" b="1" dirty="0" smtClean="0"/>
              <a:t>DSI-11 Ex </a:t>
            </a:r>
            <a:r>
              <a:rPr lang="en-US" altLang="zh-CN" sz="2600" b="1" dirty="0"/>
              <a:t>Vivo</a:t>
            </a:r>
            <a:endParaRPr lang="zh-CN" altLang="en-US" sz="2600" b="1" dirty="0"/>
          </a:p>
        </p:txBody>
      </p:sp>
      <p:sp>
        <p:nvSpPr>
          <p:cNvPr id="3080" name="TextBox 15"/>
          <p:cNvSpPr txBox="1">
            <a:spLocks noChangeArrowheads="1"/>
          </p:cNvSpPr>
          <p:nvPr/>
        </p:nvSpPr>
        <p:spPr bwMode="auto">
          <a:xfrm>
            <a:off x="-977900" y="-3810719"/>
            <a:ext cx="25765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MDD=5.1</a:t>
            </a:r>
            <a:r>
              <a:rPr lang="el-GR" altLang="zh-CN" sz="2600" dirty="0" smtClean="0">
                <a:solidFill>
                  <a:srgbClr val="FF0000"/>
                </a:solidFill>
              </a:rPr>
              <a:t> </a:t>
            </a:r>
            <a:r>
              <a:rPr lang="el-GR" altLang="zh-CN" sz="2600" dirty="0">
                <a:solidFill>
                  <a:srgbClr val="FF0000"/>
                </a:solidFill>
              </a:rPr>
              <a:t>μ</a:t>
            </a:r>
            <a:r>
              <a:rPr lang="en-US" altLang="zh-CN" sz="2600" dirty="0">
                <a:solidFill>
                  <a:srgbClr val="FF0000"/>
                </a:solidFill>
              </a:rPr>
              <a:t>m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3081" name="TextBox 15"/>
          <p:cNvSpPr txBox="1">
            <a:spLocks noChangeArrowheads="1"/>
          </p:cNvSpPr>
          <p:nvPr/>
        </p:nvSpPr>
        <p:spPr bwMode="auto">
          <a:xfrm>
            <a:off x="-977900" y="1374057"/>
            <a:ext cx="2576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MDD=11.9</a:t>
            </a:r>
            <a:r>
              <a:rPr lang="el-GR" altLang="zh-CN" sz="2600" dirty="0" smtClean="0">
                <a:solidFill>
                  <a:srgbClr val="FF0000"/>
                </a:solidFill>
              </a:rPr>
              <a:t> </a:t>
            </a:r>
            <a:r>
              <a:rPr lang="el-GR" altLang="zh-CN" sz="2600" dirty="0">
                <a:solidFill>
                  <a:srgbClr val="FF0000"/>
                </a:solidFill>
              </a:rPr>
              <a:t>μ</a:t>
            </a:r>
            <a:r>
              <a:rPr lang="en-US" altLang="zh-CN" sz="2600" dirty="0">
                <a:solidFill>
                  <a:srgbClr val="FF0000"/>
                </a:solidFill>
              </a:rPr>
              <a:t>m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3082" name="组合 39"/>
          <p:cNvGrpSpPr>
            <a:grpSpLocks/>
          </p:cNvGrpSpPr>
          <p:nvPr/>
        </p:nvGrpSpPr>
        <p:grpSpPr bwMode="auto">
          <a:xfrm>
            <a:off x="-1838325" y="458069"/>
            <a:ext cx="4244976" cy="492125"/>
            <a:chOff x="-1111738" y="-1200944"/>
            <a:chExt cx="4243578" cy="492443"/>
          </a:xfrm>
        </p:grpSpPr>
        <p:sp>
          <p:nvSpPr>
            <p:cNvPr id="3093" name="TextBox 40"/>
            <p:cNvSpPr txBox="1">
              <a:spLocks noChangeArrowheads="1"/>
            </p:cNvSpPr>
            <p:nvPr/>
          </p:nvSpPr>
          <p:spPr bwMode="auto">
            <a:xfrm>
              <a:off x="-252536" y="-1200944"/>
              <a:ext cx="253639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/>
                <a:t>FOV=28.0 </a:t>
              </a:r>
              <a:r>
                <a:rPr lang="el-GR" altLang="zh-CN" sz="2600"/>
                <a:t>μ</a:t>
              </a:r>
              <a:r>
                <a:rPr lang="en-US" altLang="zh-CN" sz="2600"/>
                <a:t>m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-1111738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flipV="1">
              <a:off x="2273285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3" name="组合 43"/>
          <p:cNvGrpSpPr>
            <a:grpSpLocks/>
          </p:cNvGrpSpPr>
          <p:nvPr/>
        </p:nvGrpSpPr>
        <p:grpSpPr bwMode="auto">
          <a:xfrm>
            <a:off x="-1838325" y="5649194"/>
            <a:ext cx="4244976" cy="492125"/>
            <a:chOff x="-1111738" y="-1200944"/>
            <a:chExt cx="4243578" cy="492443"/>
          </a:xfrm>
        </p:grpSpPr>
        <p:sp>
          <p:nvSpPr>
            <p:cNvPr id="3090" name="TextBox 44"/>
            <p:cNvSpPr txBox="1">
              <a:spLocks noChangeArrowheads="1"/>
            </p:cNvSpPr>
            <p:nvPr/>
          </p:nvSpPr>
          <p:spPr bwMode="auto">
            <a:xfrm>
              <a:off x="-252536" y="-1200944"/>
              <a:ext cx="253639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/>
                <a:t>FOV=40.5 </a:t>
              </a:r>
              <a:r>
                <a:rPr lang="el-GR" altLang="zh-CN" sz="2600"/>
                <a:t>μ</a:t>
              </a:r>
              <a:r>
                <a:rPr lang="en-US" altLang="zh-CN" sz="2600"/>
                <a:t>m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-1111738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273285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4" name="TextBox 12"/>
          <p:cNvSpPr txBox="1">
            <a:spLocks noChangeArrowheads="1"/>
          </p:cNvSpPr>
          <p:nvPr/>
        </p:nvSpPr>
        <p:spPr bwMode="auto">
          <a:xfrm>
            <a:off x="5878513" y="662857"/>
            <a:ext cx="238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displacement (</a:t>
            </a:r>
            <a:r>
              <a:rPr lang="el-GR" altLang="zh-CN" sz="2000"/>
              <a:t>μ</a:t>
            </a:r>
            <a:r>
              <a:rPr lang="en-US" altLang="zh-CN" sz="2000"/>
              <a:t>m)</a:t>
            </a:r>
            <a:endParaRPr lang="zh-CN" altLang="en-US" sz="2000"/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 rot="16200000">
            <a:off x="2596357" y="-1731887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/>
              <a:t>probability density</a:t>
            </a:r>
            <a:endParaRPr lang="zh-CN" altLang="en-US" sz="2000"/>
          </a:p>
        </p:txBody>
      </p:sp>
      <p:sp>
        <p:nvSpPr>
          <p:cNvPr id="3087" name="TextBox 12"/>
          <p:cNvSpPr txBox="1">
            <a:spLocks noChangeArrowheads="1"/>
          </p:cNvSpPr>
          <p:nvPr/>
        </p:nvSpPr>
        <p:spPr bwMode="auto">
          <a:xfrm rot="16200000">
            <a:off x="2596357" y="3471938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probability density</a:t>
            </a:r>
            <a:endParaRPr lang="zh-CN" altLang="en-US" sz="2000" dirty="0"/>
          </a:p>
        </p:txBody>
      </p:sp>
      <p:sp>
        <p:nvSpPr>
          <p:cNvPr id="45" name="右箭头 44"/>
          <p:cNvSpPr/>
          <p:nvPr/>
        </p:nvSpPr>
        <p:spPr bwMode="auto">
          <a:xfrm rot="13800000">
            <a:off x="1077119" y="-555549"/>
            <a:ext cx="433387" cy="431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右箭头 47"/>
          <p:cNvSpPr/>
          <p:nvPr/>
        </p:nvSpPr>
        <p:spPr bwMode="auto">
          <a:xfrm rot="13800000">
            <a:off x="916176" y="4851236"/>
            <a:ext cx="433387" cy="43338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4750" y="6093296"/>
            <a:ext cx="8229599" cy="54863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3" y="6093296"/>
            <a:ext cx="7315214" cy="5486410"/>
          </a:xfrm>
          <a:prstGeom prst="rect">
            <a:avLst/>
          </a:prstGeom>
        </p:spPr>
      </p:pic>
      <p:sp>
        <p:nvSpPr>
          <p:cNvPr id="3079" name="TextBox 12"/>
          <p:cNvSpPr txBox="1">
            <a:spLocks noChangeArrowheads="1"/>
          </p:cNvSpPr>
          <p:nvPr/>
        </p:nvSpPr>
        <p:spPr bwMode="auto">
          <a:xfrm>
            <a:off x="1138194" y="5960893"/>
            <a:ext cx="45912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/>
              <a:t>(b) </a:t>
            </a:r>
            <a:r>
              <a:rPr lang="en-US" altLang="zh-CN" sz="2600" b="1" dirty="0" smtClean="0"/>
              <a:t>DSI-11-Gmax225 </a:t>
            </a:r>
            <a:r>
              <a:rPr lang="en-US" altLang="zh-CN" sz="2600" b="1" dirty="0"/>
              <a:t>In Vivo</a:t>
            </a:r>
            <a:endParaRPr lang="zh-CN" altLang="en-US" sz="2600" b="1" dirty="0"/>
          </a:p>
        </p:txBody>
      </p:sp>
      <p:sp>
        <p:nvSpPr>
          <p:cNvPr id="3085" name="TextBox 12"/>
          <p:cNvSpPr txBox="1">
            <a:spLocks noChangeArrowheads="1"/>
          </p:cNvSpPr>
          <p:nvPr/>
        </p:nvSpPr>
        <p:spPr bwMode="auto">
          <a:xfrm>
            <a:off x="5878513" y="5877794"/>
            <a:ext cx="238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displacement (</a:t>
            </a:r>
            <a:r>
              <a:rPr lang="el-GR" altLang="zh-CN" sz="2000" dirty="0"/>
              <a:t>μ</a:t>
            </a:r>
            <a:r>
              <a:rPr lang="en-US" altLang="zh-CN" sz="2000" dirty="0"/>
              <a:t>m)</a:t>
            </a:r>
            <a:endParaRPr lang="zh-CN" altLang="en-US" sz="2000" dirty="0"/>
          </a:p>
        </p:txBody>
      </p:sp>
      <p:sp>
        <p:nvSpPr>
          <p:cNvPr id="27" name="TextBox 12"/>
          <p:cNvSpPr txBox="1">
            <a:spLocks noChangeArrowheads="1"/>
          </p:cNvSpPr>
          <p:nvPr/>
        </p:nvSpPr>
        <p:spPr bwMode="auto">
          <a:xfrm>
            <a:off x="989135" y="11145469"/>
            <a:ext cx="48893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 smtClean="0"/>
              <a:t>(c) </a:t>
            </a:r>
            <a:r>
              <a:rPr lang="en-US" altLang="zh-CN" sz="2600" b="1" dirty="0" smtClean="0"/>
              <a:t>DSI-11-Gmax40 </a:t>
            </a:r>
            <a:r>
              <a:rPr lang="en-US" altLang="zh-CN" sz="2600" b="1" dirty="0" smtClean="0"/>
              <a:t>In </a:t>
            </a:r>
            <a:r>
              <a:rPr lang="en-US" altLang="zh-CN" sz="2600" b="1" dirty="0"/>
              <a:t>Vivo</a:t>
            </a:r>
            <a:endParaRPr lang="zh-CN" altLang="en-US" sz="2600" b="1" dirty="0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-977900" y="6568395"/>
            <a:ext cx="25765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600" dirty="0" smtClean="0">
                <a:solidFill>
                  <a:srgbClr val="FF0000"/>
                </a:solidFill>
              </a:rPr>
              <a:t>MDD=18.6</a:t>
            </a:r>
            <a:r>
              <a:rPr lang="el-GR" altLang="zh-CN" sz="2600" dirty="0" smtClean="0">
                <a:solidFill>
                  <a:srgbClr val="FF0000"/>
                </a:solidFill>
              </a:rPr>
              <a:t> </a:t>
            </a:r>
            <a:r>
              <a:rPr lang="el-GR" altLang="zh-CN" sz="2600" dirty="0">
                <a:solidFill>
                  <a:srgbClr val="FF0000"/>
                </a:solidFill>
              </a:rPr>
              <a:t>μ</a:t>
            </a:r>
            <a:r>
              <a:rPr lang="en-US" altLang="zh-CN" sz="2600" dirty="0">
                <a:solidFill>
                  <a:srgbClr val="FF0000"/>
                </a:solidFill>
              </a:rPr>
              <a:t>m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grpSp>
        <p:nvGrpSpPr>
          <p:cNvPr id="29" name="组合 43"/>
          <p:cNvGrpSpPr>
            <a:grpSpLocks/>
          </p:cNvGrpSpPr>
          <p:nvPr/>
        </p:nvGrpSpPr>
        <p:grpSpPr bwMode="auto">
          <a:xfrm>
            <a:off x="-1832712" y="10822341"/>
            <a:ext cx="4244976" cy="492125"/>
            <a:chOff x="-1111738" y="-1200944"/>
            <a:chExt cx="4243578" cy="492443"/>
          </a:xfrm>
        </p:grpSpPr>
        <p:sp>
          <p:nvSpPr>
            <p:cNvPr id="30" name="TextBox 44"/>
            <p:cNvSpPr txBox="1">
              <a:spLocks noChangeArrowheads="1"/>
            </p:cNvSpPr>
            <p:nvPr/>
          </p:nvSpPr>
          <p:spPr bwMode="auto">
            <a:xfrm>
              <a:off x="-252536" y="-1200944"/>
              <a:ext cx="253639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/>
                <a:t>FOV=70.3 </a:t>
              </a:r>
              <a:r>
                <a:rPr lang="el-GR" altLang="zh-CN" sz="2600" dirty="0"/>
                <a:t>μ</a:t>
              </a:r>
              <a:r>
                <a:rPr lang="en-US" altLang="zh-CN" sz="2600" dirty="0"/>
                <a:t>m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-1111738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2273285" y="-954722"/>
              <a:ext cx="85855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1312" y="-3844370"/>
            <a:ext cx="874675" cy="931564"/>
          </a:xfrm>
          <a:prstGeom prst="rect">
            <a:avLst/>
          </a:prstGeom>
        </p:spPr>
      </p:pic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5878513" y="11055883"/>
            <a:ext cx="238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displacement (</a:t>
            </a:r>
            <a:r>
              <a:rPr lang="el-GR" altLang="zh-CN" sz="2000" dirty="0"/>
              <a:t>μ</a:t>
            </a:r>
            <a:r>
              <a:rPr lang="en-US" altLang="zh-CN" sz="2000" dirty="0"/>
              <a:t>m)</a:t>
            </a:r>
            <a:endParaRPr lang="zh-CN" altLang="en-US" sz="2000" dirty="0"/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 rot="16200000">
            <a:off x="2596357" y="8636471"/>
            <a:ext cx="2386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probability density</a:t>
            </a:r>
            <a:endParaRPr lang="zh-CN" altLang="en-US" sz="2000" dirty="0"/>
          </a:p>
        </p:txBody>
      </p:sp>
      <p:sp>
        <p:nvSpPr>
          <p:cNvPr id="36" name="右箭头 35"/>
          <p:cNvSpPr/>
          <p:nvPr/>
        </p:nvSpPr>
        <p:spPr bwMode="auto">
          <a:xfrm rot="13800000">
            <a:off x="772160" y="9998312"/>
            <a:ext cx="433387" cy="43338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Pages>0</Pages>
  <Words>57</Words>
  <Characters>0</Characters>
  <Application>Microsoft Office PowerPoint</Application>
  <DocSecurity>0</DocSecurity>
  <PresentationFormat>全屏显示(4:3)</PresentationFormat>
  <Lines>0</Lines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75</cp:revision>
  <dcterms:created xsi:type="dcterms:W3CDTF">2012-06-06T01:30:27Z</dcterms:created>
  <dcterms:modified xsi:type="dcterms:W3CDTF">2015-09-15T01:39:06Z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