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70" y="-13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BD438-E8E6-4B37-8594-F79932D15D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26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4D51-76F9-4611-A7EA-C53BB199AE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30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366E1-8AFB-421C-8B3A-18C3D8179D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00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189-14ED-43DE-866C-47FC97BF4C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2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ADC47-9287-4B2C-B8B8-C20879EE76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74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448E4-81A1-4915-AC4E-9656D27FFA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56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3A5AD-7A19-484E-A3D1-8B59D40AF2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5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29A7-8F1E-4F51-B7E0-8F0C59DFA1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56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CF26-7B33-4A5F-8A28-67637AB079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41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728DE-8CCD-480B-98BC-8AB902200A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735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696E-5A8F-4A07-93DA-65B05746FD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3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B48880AA-EE55-4D6C-801E-78924183A3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750" y="-4275856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749" y="90872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4713" y="-4275856"/>
            <a:ext cx="7315200" cy="5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4713" y="927969"/>
            <a:ext cx="7315200" cy="5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1"/>
          <p:cNvSpPr txBox="1">
            <a:spLocks noChangeArrowheads="1"/>
          </p:cNvSpPr>
          <p:nvPr/>
        </p:nvSpPr>
        <p:spPr bwMode="auto">
          <a:xfrm>
            <a:off x="2034574" y="616819"/>
            <a:ext cx="36306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b="1"/>
              <a:t>(a) DSI-11 Ex Vivo</a:t>
            </a:r>
            <a:endParaRPr lang="zh-CN" altLang="en-US" sz="2600" b="1"/>
          </a:p>
        </p:txBody>
      </p:sp>
      <p:sp>
        <p:nvSpPr>
          <p:cNvPr id="3080" name="TextBox 15"/>
          <p:cNvSpPr txBox="1">
            <a:spLocks noChangeArrowheads="1"/>
          </p:cNvSpPr>
          <p:nvPr/>
        </p:nvSpPr>
        <p:spPr bwMode="auto">
          <a:xfrm>
            <a:off x="-977900" y="-3810719"/>
            <a:ext cx="25765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dirty="0" smtClean="0">
                <a:solidFill>
                  <a:srgbClr val="FF0000"/>
                </a:solidFill>
              </a:rPr>
              <a:t>MDD=5.1</a:t>
            </a:r>
            <a:r>
              <a:rPr lang="el-GR" altLang="zh-CN" sz="2600" dirty="0" smtClean="0">
                <a:solidFill>
                  <a:srgbClr val="FF0000"/>
                </a:solidFill>
              </a:rPr>
              <a:t> </a:t>
            </a:r>
            <a:r>
              <a:rPr lang="el-GR" altLang="zh-CN" sz="2600" dirty="0">
                <a:solidFill>
                  <a:srgbClr val="FF0000"/>
                </a:solidFill>
              </a:rPr>
              <a:t>μ</a:t>
            </a:r>
            <a:r>
              <a:rPr lang="en-US" altLang="zh-CN" sz="2600" dirty="0">
                <a:solidFill>
                  <a:srgbClr val="FF0000"/>
                </a:solidFill>
              </a:rPr>
              <a:t>m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3081" name="TextBox 15"/>
          <p:cNvSpPr txBox="1">
            <a:spLocks noChangeArrowheads="1"/>
          </p:cNvSpPr>
          <p:nvPr/>
        </p:nvSpPr>
        <p:spPr bwMode="auto">
          <a:xfrm>
            <a:off x="-977900" y="1374057"/>
            <a:ext cx="2576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dirty="0" smtClean="0">
                <a:solidFill>
                  <a:srgbClr val="FF0000"/>
                </a:solidFill>
              </a:rPr>
              <a:t>MDD=11.9</a:t>
            </a:r>
            <a:r>
              <a:rPr lang="el-GR" altLang="zh-CN" sz="2600" dirty="0" smtClean="0">
                <a:solidFill>
                  <a:srgbClr val="FF0000"/>
                </a:solidFill>
              </a:rPr>
              <a:t> </a:t>
            </a:r>
            <a:r>
              <a:rPr lang="el-GR" altLang="zh-CN" sz="2600" dirty="0">
                <a:solidFill>
                  <a:srgbClr val="FF0000"/>
                </a:solidFill>
              </a:rPr>
              <a:t>μ</a:t>
            </a:r>
            <a:r>
              <a:rPr lang="en-US" altLang="zh-CN" sz="2600" dirty="0">
                <a:solidFill>
                  <a:srgbClr val="FF0000"/>
                </a:solidFill>
              </a:rPr>
              <a:t>m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grpSp>
        <p:nvGrpSpPr>
          <p:cNvPr id="3082" name="组合 39"/>
          <p:cNvGrpSpPr>
            <a:grpSpLocks/>
          </p:cNvGrpSpPr>
          <p:nvPr/>
        </p:nvGrpSpPr>
        <p:grpSpPr bwMode="auto">
          <a:xfrm>
            <a:off x="-1838325" y="458069"/>
            <a:ext cx="4244976" cy="492125"/>
            <a:chOff x="-1111738" y="-1200944"/>
            <a:chExt cx="4243578" cy="492443"/>
          </a:xfrm>
        </p:grpSpPr>
        <p:sp>
          <p:nvSpPr>
            <p:cNvPr id="3093" name="TextBox 40"/>
            <p:cNvSpPr txBox="1">
              <a:spLocks noChangeArrowheads="1"/>
            </p:cNvSpPr>
            <p:nvPr/>
          </p:nvSpPr>
          <p:spPr bwMode="auto">
            <a:xfrm>
              <a:off x="-252536" y="-1200944"/>
              <a:ext cx="253639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/>
                <a:t>FOV=28.0 </a:t>
              </a:r>
              <a:r>
                <a:rPr lang="el-GR" altLang="zh-CN" sz="2600"/>
                <a:t>μ</a:t>
              </a:r>
              <a:r>
                <a:rPr lang="en-US" altLang="zh-CN" sz="2600"/>
                <a:t>m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-1111738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 bwMode="auto">
            <a:xfrm flipV="1">
              <a:off x="2273285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3" name="组合 43"/>
          <p:cNvGrpSpPr>
            <a:grpSpLocks/>
          </p:cNvGrpSpPr>
          <p:nvPr/>
        </p:nvGrpSpPr>
        <p:grpSpPr bwMode="auto">
          <a:xfrm>
            <a:off x="-1838325" y="5649194"/>
            <a:ext cx="4244976" cy="492125"/>
            <a:chOff x="-1111738" y="-1200944"/>
            <a:chExt cx="4243578" cy="492443"/>
          </a:xfrm>
        </p:grpSpPr>
        <p:sp>
          <p:nvSpPr>
            <p:cNvPr id="3090" name="TextBox 44"/>
            <p:cNvSpPr txBox="1">
              <a:spLocks noChangeArrowheads="1"/>
            </p:cNvSpPr>
            <p:nvPr/>
          </p:nvSpPr>
          <p:spPr bwMode="auto">
            <a:xfrm>
              <a:off x="-252536" y="-1200944"/>
              <a:ext cx="253639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/>
                <a:t>FOV=40.5 </a:t>
              </a:r>
              <a:r>
                <a:rPr lang="el-GR" altLang="zh-CN" sz="2600"/>
                <a:t>μ</a:t>
              </a:r>
              <a:r>
                <a:rPr lang="en-US" altLang="zh-CN" sz="2600"/>
                <a:t>m</a:t>
              </a: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-1111738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2273285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5878513" y="662857"/>
            <a:ext cx="238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displacement (</a:t>
            </a:r>
            <a:r>
              <a:rPr lang="el-GR" altLang="zh-CN" sz="2000"/>
              <a:t>μ</a:t>
            </a:r>
            <a:r>
              <a:rPr lang="en-US" altLang="zh-CN" sz="2000"/>
              <a:t>m)</a:t>
            </a:r>
            <a:endParaRPr lang="zh-CN" altLang="en-US" sz="2000"/>
          </a:p>
        </p:txBody>
      </p:sp>
      <p:sp>
        <p:nvSpPr>
          <p:cNvPr id="3086" name="TextBox 12"/>
          <p:cNvSpPr txBox="1">
            <a:spLocks noChangeArrowheads="1"/>
          </p:cNvSpPr>
          <p:nvPr/>
        </p:nvSpPr>
        <p:spPr bwMode="auto">
          <a:xfrm rot="-5400000">
            <a:off x="2596357" y="-1731887"/>
            <a:ext cx="238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probability density</a:t>
            </a:r>
            <a:endParaRPr lang="zh-CN" altLang="en-US" sz="2000"/>
          </a:p>
        </p:txBody>
      </p:sp>
      <p:sp>
        <p:nvSpPr>
          <p:cNvPr id="3087" name="TextBox 12"/>
          <p:cNvSpPr txBox="1">
            <a:spLocks noChangeArrowheads="1"/>
          </p:cNvSpPr>
          <p:nvPr/>
        </p:nvSpPr>
        <p:spPr bwMode="auto">
          <a:xfrm rot="-5400000">
            <a:off x="2596357" y="3471938"/>
            <a:ext cx="238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probability density</a:t>
            </a:r>
            <a:endParaRPr lang="zh-CN" altLang="en-US" sz="2000"/>
          </a:p>
        </p:txBody>
      </p:sp>
      <p:sp>
        <p:nvSpPr>
          <p:cNvPr id="45" name="右箭头 44"/>
          <p:cNvSpPr/>
          <p:nvPr/>
        </p:nvSpPr>
        <p:spPr bwMode="auto">
          <a:xfrm rot="13800000">
            <a:off x="1077119" y="-555549"/>
            <a:ext cx="433387" cy="431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右箭头 47"/>
          <p:cNvSpPr/>
          <p:nvPr/>
        </p:nvSpPr>
        <p:spPr bwMode="auto">
          <a:xfrm rot="13800000">
            <a:off x="1036638" y="4647482"/>
            <a:ext cx="433387" cy="43338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4750" y="6093296"/>
            <a:ext cx="8229601" cy="548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3" y="6093296"/>
            <a:ext cx="7315215" cy="5486411"/>
          </a:xfrm>
          <a:prstGeom prst="rect">
            <a:avLst/>
          </a:prstGeom>
        </p:spPr>
      </p:pic>
      <p:sp>
        <p:nvSpPr>
          <p:cNvPr id="3079" name="TextBox 12"/>
          <p:cNvSpPr txBox="1">
            <a:spLocks noChangeArrowheads="1"/>
          </p:cNvSpPr>
          <p:nvPr/>
        </p:nvSpPr>
        <p:spPr bwMode="auto">
          <a:xfrm>
            <a:off x="1899240" y="5960893"/>
            <a:ext cx="39012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/>
              <a:t>(b) </a:t>
            </a:r>
            <a:r>
              <a:rPr lang="en-US" altLang="zh-CN" sz="2600" b="1" dirty="0" smtClean="0"/>
              <a:t>DSI-11 b10k </a:t>
            </a:r>
            <a:r>
              <a:rPr lang="en-US" altLang="zh-CN" sz="2600" b="1" dirty="0"/>
              <a:t>In Vivo</a:t>
            </a:r>
            <a:endParaRPr lang="zh-CN" altLang="en-US" sz="2600" b="1" dirty="0"/>
          </a:p>
        </p:txBody>
      </p:sp>
      <p:sp>
        <p:nvSpPr>
          <p:cNvPr id="3085" name="TextBox 12"/>
          <p:cNvSpPr txBox="1">
            <a:spLocks noChangeArrowheads="1"/>
          </p:cNvSpPr>
          <p:nvPr/>
        </p:nvSpPr>
        <p:spPr bwMode="auto">
          <a:xfrm>
            <a:off x="5878513" y="5877794"/>
            <a:ext cx="238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displacement (</a:t>
            </a:r>
            <a:r>
              <a:rPr lang="el-GR" altLang="zh-CN" sz="2000"/>
              <a:t>μ</a:t>
            </a:r>
            <a:r>
              <a:rPr lang="en-US" altLang="zh-CN" sz="2000"/>
              <a:t>m)</a:t>
            </a:r>
            <a:endParaRPr lang="zh-CN" altLang="en-US" sz="2000"/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1848043" y="11080898"/>
            <a:ext cx="4003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 smtClean="0"/>
              <a:t>(c) </a:t>
            </a:r>
            <a:r>
              <a:rPr lang="en-US" altLang="zh-CN" sz="2600" b="1" dirty="0"/>
              <a:t>DSI-11 </a:t>
            </a:r>
            <a:r>
              <a:rPr lang="en-US" altLang="zh-CN" sz="2600" b="1" dirty="0" smtClean="0"/>
              <a:t>b7k In </a:t>
            </a:r>
            <a:r>
              <a:rPr lang="en-US" altLang="zh-CN" sz="2600" b="1" dirty="0"/>
              <a:t>Vivo</a:t>
            </a:r>
            <a:endParaRPr lang="zh-CN" altLang="en-US" sz="2600" b="1" dirty="0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-977900" y="6568395"/>
            <a:ext cx="2576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dirty="0" smtClean="0">
                <a:solidFill>
                  <a:srgbClr val="FF0000"/>
                </a:solidFill>
              </a:rPr>
              <a:t>MDD=18.3</a:t>
            </a:r>
            <a:r>
              <a:rPr lang="el-GR" altLang="zh-CN" sz="2600" dirty="0" smtClean="0">
                <a:solidFill>
                  <a:srgbClr val="FF0000"/>
                </a:solidFill>
              </a:rPr>
              <a:t> </a:t>
            </a:r>
            <a:r>
              <a:rPr lang="el-GR" altLang="zh-CN" sz="2600" dirty="0">
                <a:solidFill>
                  <a:srgbClr val="FF0000"/>
                </a:solidFill>
              </a:rPr>
              <a:t>μ</a:t>
            </a:r>
            <a:r>
              <a:rPr lang="en-US" altLang="zh-CN" sz="2600" dirty="0">
                <a:solidFill>
                  <a:srgbClr val="FF0000"/>
                </a:solidFill>
              </a:rPr>
              <a:t>m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grpSp>
        <p:nvGrpSpPr>
          <p:cNvPr id="29" name="组合 43"/>
          <p:cNvGrpSpPr>
            <a:grpSpLocks/>
          </p:cNvGrpSpPr>
          <p:nvPr/>
        </p:nvGrpSpPr>
        <p:grpSpPr bwMode="auto">
          <a:xfrm>
            <a:off x="-1832712" y="10822341"/>
            <a:ext cx="4244976" cy="492125"/>
            <a:chOff x="-1111738" y="-1200944"/>
            <a:chExt cx="4243578" cy="492443"/>
          </a:xfrm>
        </p:grpSpPr>
        <p:sp>
          <p:nvSpPr>
            <p:cNvPr id="30" name="TextBox 44"/>
            <p:cNvSpPr txBox="1">
              <a:spLocks noChangeArrowheads="1"/>
            </p:cNvSpPr>
            <p:nvPr/>
          </p:nvSpPr>
          <p:spPr bwMode="auto">
            <a:xfrm>
              <a:off x="-252536" y="-1200944"/>
              <a:ext cx="253639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/>
                <a:t>FOV=70.3 </a:t>
              </a:r>
              <a:r>
                <a:rPr lang="el-GR" altLang="zh-CN" sz="2600" dirty="0"/>
                <a:t>μ</a:t>
              </a:r>
              <a:r>
                <a:rPr lang="en-US" altLang="zh-CN" sz="2600" dirty="0"/>
                <a:t>m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H="1" flipV="1">
              <a:off x="-1111738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2273285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1312" y="-3844370"/>
            <a:ext cx="874675" cy="9315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94197" y="715199"/>
            <a:ext cx="5643620" cy="405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398664" y="2341032"/>
            <a:ext cx="1223142" cy="1371540"/>
            <a:chOff x="3398664" y="2341032"/>
            <a:chExt cx="1223142" cy="1371540"/>
          </a:xfrm>
        </p:grpSpPr>
        <p:sp>
          <p:nvSpPr>
            <p:cNvPr id="5" name="矩形 4"/>
            <p:cNvSpPr/>
            <p:nvPr/>
          </p:nvSpPr>
          <p:spPr>
            <a:xfrm>
              <a:off x="3475700" y="2442150"/>
              <a:ext cx="1146106" cy="1146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3756236" y="3030311"/>
              <a:ext cx="5486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6200000" flipV="1">
              <a:off x="3756237" y="3021045"/>
              <a:ext cx="5486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54531" y="2341032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S</a:t>
              </a:r>
              <a:endParaRPr lang="zh-CN" alt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1920" y="3189352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50060" y="2789806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L</a:t>
              </a:r>
              <a:endParaRPr lang="zh-CN" altLang="en-US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98664" y="2789806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R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460709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Pages>0</Pages>
  <Words>56</Words>
  <Characters>0</Characters>
  <Application>Microsoft Office PowerPoint</Application>
  <DocSecurity>0</DocSecurity>
  <PresentationFormat>全屏显示(4:3)</PresentationFormat>
  <Lines>0</Lines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63</cp:revision>
  <dcterms:created xsi:type="dcterms:W3CDTF">2012-06-06T01:30:27Z</dcterms:created>
  <dcterms:modified xsi:type="dcterms:W3CDTF">2015-09-12T23:44:43Z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