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68" y="-17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BD438-E8E6-4B37-8594-F79932D15D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264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44D51-76F9-4611-A7EA-C53BB199AE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30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366E1-8AFB-421C-8B3A-18C3D8179DF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00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189-14ED-43DE-866C-47FC97BF4CA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02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ADC47-9287-4B2C-B8B8-C20879EE76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74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448E4-81A1-4915-AC4E-9656D27FFA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56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3A5AD-7A19-484E-A3D1-8B59D40AF20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459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F29A7-8F1E-4F51-B7E0-8F0C59DFA1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566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4CF26-7B33-4A5F-8A28-67637AB079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41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728DE-8CCD-480B-98BC-8AB902200A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735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F696E-5A8F-4A07-93DA-65B05746FD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3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B48880AA-EE55-4D6C-801E-78924183A3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714750" y="-4275856"/>
            <a:ext cx="14444677" cy="15913768"/>
            <a:chOff x="-3714750" y="-4275856"/>
            <a:chExt cx="14444677" cy="15913768"/>
          </a:xfrm>
        </p:grpSpPr>
        <p:pic>
          <p:nvPicPr>
            <p:cNvPr id="307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714750" y="-4275856"/>
              <a:ext cx="82296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714749" y="908720"/>
              <a:ext cx="8229600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4714" y="-4275856"/>
              <a:ext cx="7315198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4714" y="927969"/>
              <a:ext cx="7315198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Box 1"/>
            <p:cNvSpPr txBox="1">
              <a:spLocks noChangeArrowheads="1"/>
            </p:cNvSpPr>
            <p:nvPr/>
          </p:nvSpPr>
          <p:spPr bwMode="auto">
            <a:xfrm>
              <a:off x="1662187" y="775047"/>
              <a:ext cx="363061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/>
                <a:t>(a) DSI-11 Ex Vivo</a:t>
              </a:r>
              <a:endParaRPr lang="zh-CN" altLang="en-US" sz="2600" b="1" dirty="0"/>
            </a:p>
          </p:txBody>
        </p:sp>
        <p:sp>
          <p:nvSpPr>
            <p:cNvPr id="3080" name="TextBox 15"/>
            <p:cNvSpPr txBox="1">
              <a:spLocks noChangeArrowheads="1"/>
            </p:cNvSpPr>
            <p:nvPr/>
          </p:nvSpPr>
          <p:spPr bwMode="auto">
            <a:xfrm>
              <a:off x="-977900" y="-3810719"/>
              <a:ext cx="2576513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MDD=5.1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sp>
          <p:nvSpPr>
            <p:cNvPr id="3081" name="TextBox 15"/>
            <p:cNvSpPr txBox="1">
              <a:spLocks noChangeArrowheads="1"/>
            </p:cNvSpPr>
            <p:nvPr/>
          </p:nvSpPr>
          <p:spPr bwMode="auto">
            <a:xfrm>
              <a:off x="-977900" y="1374057"/>
              <a:ext cx="25765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MDD=11.9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grpSp>
          <p:nvGrpSpPr>
            <p:cNvPr id="3082" name="组合 39"/>
            <p:cNvGrpSpPr>
              <a:grpSpLocks/>
            </p:cNvGrpSpPr>
            <p:nvPr/>
          </p:nvGrpSpPr>
          <p:grpSpPr bwMode="auto">
            <a:xfrm>
              <a:off x="-1838325" y="458069"/>
              <a:ext cx="4244976" cy="492125"/>
              <a:chOff x="-1111738" y="-1200944"/>
              <a:chExt cx="4243578" cy="492443"/>
            </a:xfrm>
          </p:grpSpPr>
          <p:sp>
            <p:nvSpPr>
              <p:cNvPr id="3093" name="TextBox 40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/>
                  <a:t>FOV=28.0 </a:t>
                </a:r>
                <a:r>
                  <a:rPr lang="el-GR" altLang="zh-CN" sz="2600"/>
                  <a:t>μ</a:t>
                </a:r>
                <a:r>
                  <a:rPr lang="en-US" altLang="zh-CN" sz="2600"/>
                  <a:t>m</a:t>
                </a:r>
              </a:p>
            </p:txBody>
          </p:sp>
          <p:cxnSp>
            <p:nvCxnSpPr>
              <p:cNvPr id="42" name="直接箭头连接符 41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3" name="组合 43"/>
            <p:cNvGrpSpPr>
              <a:grpSpLocks/>
            </p:cNvGrpSpPr>
            <p:nvPr/>
          </p:nvGrpSpPr>
          <p:grpSpPr bwMode="auto">
            <a:xfrm>
              <a:off x="-1838325" y="5649194"/>
              <a:ext cx="4244976" cy="492125"/>
              <a:chOff x="-1111738" y="-1200944"/>
              <a:chExt cx="4243578" cy="492443"/>
            </a:xfrm>
          </p:grpSpPr>
          <p:sp>
            <p:nvSpPr>
              <p:cNvPr id="3090" name="TextBox 44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/>
                  <a:t>FOV=40.5 </a:t>
                </a:r>
                <a:r>
                  <a:rPr lang="el-GR" altLang="zh-CN" sz="2600"/>
                  <a:t>μ</a:t>
                </a:r>
                <a:r>
                  <a:rPr lang="en-US" altLang="zh-CN" sz="2600"/>
                  <a:t>m</a:t>
                </a:r>
              </a:p>
            </p:txBody>
          </p:sp>
          <p:cxnSp>
            <p:nvCxnSpPr>
              <p:cNvPr id="46" name="直接箭头连接符 45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4" name="TextBox 12"/>
            <p:cNvSpPr txBox="1">
              <a:spLocks noChangeArrowheads="1"/>
            </p:cNvSpPr>
            <p:nvPr/>
          </p:nvSpPr>
          <p:spPr bwMode="auto">
            <a:xfrm>
              <a:off x="5878513" y="662857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displacement (</a:t>
              </a:r>
              <a:r>
                <a:rPr lang="el-GR" altLang="zh-CN" sz="2000"/>
                <a:t>μ</a:t>
              </a:r>
              <a:r>
                <a:rPr lang="en-US" altLang="zh-CN" sz="2000"/>
                <a:t>m)</a:t>
              </a:r>
              <a:endParaRPr lang="zh-CN" altLang="en-US" sz="2000"/>
            </a:p>
          </p:txBody>
        </p:sp>
        <p:sp>
          <p:nvSpPr>
            <p:cNvPr id="3086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-1731887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probability density</a:t>
              </a:r>
              <a:endParaRPr lang="zh-CN" altLang="en-US" sz="2000"/>
            </a:p>
          </p:txBody>
        </p:sp>
        <p:sp>
          <p:nvSpPr>
            <p:cNvPr id="3087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3471938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probability density</a:t>
              </a:r>
              <a:endParaRPr lang="zh-CN" altLang="en-US" sz="2000" dirty="0"/>
            </a:p>
          </p:txBody>
        </p:sp>
        <p:sp>
          <p:nvSpPr>
            <p:cNvPr id="45" name="右箭头 44"/>
            <p:cNvSpPr/>
            <p:nvPr/>
          </p:nvSpPr>
          <p:spPr bwMode="auto">
            <a:xfrm rot="13800000">
              <a:off x="1077119" y="-555549"/>
              <a:ext cx="433387" cy="4318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右箭头 47"/>
            <p:cNvSpPr/>
            <p:nvPr/>
          </p:nvSpPr>
          <p:spPr bwMode="auto">
            <a:xfrm rot="13800000">
              <a:off x="916176" y="4851236"/>
              <a:ext cx="433387" cy="43338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14750" y="6093296"/>
              <a:ext cx="8229599" cy="54863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713" y="6093296"/>
              <a:ext cx="7315214" cy="5486410"/>
            </a:xfrm>
            <a:prstGeom prst="rect">
              <a:avLst/>
            </a:prstGeom>
          </p:spPr>
        </p:pic>
        <p:sp>
          <p:nvSpPr>
            <p:cNvPr id="3079" name="TextBox 12"/>
            <p:cNvSpPr txBox="1">
              <a:spLocks noChangeArrowheads="1"/>
            </p:cNvSpPr>
            <p:nvPr/>
          </p:nvSpPr>
          <p:spPr bwMode="auto">
            <a:xfrm>
              <a:off x="1526853" y="5960893"/>
              <a:ext cx="390128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/>
                <a:t>(b) </a:t>
              </a:r>
              <a:r>
                <a:rPr lang="en-US" altLang="zh-CN" sz="2600" b="1" dirty="0" smtClean="0"/>
                <a:t>DSI-11 b10k </a:t>
              </a:r>
              <a:r>
                <a:rPr lang="en-US" altLang="zh-CN" sz="2600" b="1" dirty="0"/>
                <a:t>In Vivo</a:t>
              </a:r>
              <a:endParaRPr lang="zh-CN" altLang="en-US" sz="2600" b="1" dirty="0"/>
            </a:p>
          </p:txBody>
        </p:sp>
        <p:sp>
          <p:nvSpPr>
            <p:cNvPr id="3085" name="TextBox 12"/>
            <p:cNvSpPr txBox="1">
              <a:spLocks noChangeArrowheads="1"/>
            </p:cNvSpPr>
            <p:nvPr/>
          </p:nvSpPr>
          <p:spPr bwMode="auto">
            <a:xfrm>
              <a:off x="5878513" y="5877794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displacement (</a:t>
              </a:r>
              <a:r>
                <a:rPr lang="el-GR" altLang="zh-CN" sz="2000" dirty="0"/>
                <a:t>μ</a:t>
              </a:r>
              <a:r>
                <a:rPr lang="en-US" altLang="zh-CN" sz="2000" dirty="0"/>
                <a:t>m)</a:t>
              </a:r>
              <a:endParaRPr lang="zh-CN" altLang="en-US" sz="2000" dirty="0"/>
            </a:p>
          </p:txBody>
        </p: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1475656" y="11145469"/>
              <a:ext cx="40036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 smtClean="0"/>
                <a:t>(c) </a:t>
              </a:r>
              <a:r>
                <a:rPr lang="en-US" altLang="zh-CN" sz="2600" b="1" dirty="0"/>
                <a:t>DSI-11 </a:t>
              </a:r>
              <a:r>
                <a:rPr lang="en-US" altLang="zh-CN" sz="2600" b="1" dirty="0" smtClean="0"/>
                <a:t>b7k In </a:t>
              </a:r>
              <a:r>
                <a:rPr lang="en-US" altLang="zh-CN" sz="2600" b="1" dirty="0"/>
                <a:t>Vivo</a:t>
              </a:r>
              <a:endParaRPr lang="zh-CN" altLang="en-US" sz="2600" b="1" dirty="0"/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-977900" y="6568395"/>
              <a:ext cx="25765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MDD=18.6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grpSp>
          <p:nvGrpSpPr>
            <p:cNvPr id="29" name="组合 43"/>
            <p:cNvGrpSpPr>
              <a:grpSpLocks/>
            </p:cNvGrpSpPr>
            <p:nvPr/>
          </p:nvGrpSpPr>
          <p:grpSpPr bwMode="auto">
            <a:xfrm>
              <a:off x="-1832712" y="10822341"/>
              <a:ext cx="4244976" cy="492125"/>
              <a:chOff x="-1111738" y="-1200944"/>
              <a:chExt cx="4243578" cy="492443"/>
            </a:xfrm>
          </p:grpSpPr>
          <p:sp>
            <p:nvSpPr>
              <p:cNvPr id="30" name="TextBox 44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 dirty="0" smtClean="0"/>
                  <a:t>FOV=70.3 </a:t>
                </a:r>
                <a:r>
                  <a:rPr lang="el-GR" altLang="zh-CN" sz="2600" dirty="0"/>
                  <a:t>μ</a:t>
                </a:r>
                <a:r>
                  <a:rPr lang="en-US" altLang="zh-CN" sz="2600" dirty="0"/>
                  <a:t>m</a:t>
                </a:r>
              </a:p>
            </p:txBody>
          </p:sp>
          <p:cxnSp>
            <p:nvCxnSpPr>
              <p:cNvPr id="31" name="直接箭头连接符 30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1312" y="-3844370"/>
              <a:ext cx="874675" cy="931564"/>
            </a:xfrm>
            <a:prstGeom prst="rect">
              <a:avLst/>
            </a:prstGeom>
          </p:spPr>
        </p:pic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5878513" y="11055883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displacement (</a:t>
              </a:r>
              <a:r>
                <a:rPr lang="el-GR" altLang="zh-CN" sz="2000" dirty="0"/>
                <a:t>μ</a:t>
              </a:r>
              <a:r>
                <a:rPr lang="en-US" altLang="zh-CN" sz="2000" dirty="0"/>
                <a:t>m)</a:t>
              </a:r>
              <a:endParaRPr lang="zh-CN" altLang="en-US" sz="2000" dirty="0"/>
            </a:p>
          </p:txBody>
        </p:sp>
        <p:sp>
          <p:nvSpPr>
            <p:cNvPr id="34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8636471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probability density</a:t>
              </a:r>
              <a:endParaRPr lang="zh-CN" altLang="en-US" sz="2000" dirty="0"/>
            </a:p>
          </p:txBody>
        </p:sp>
        <p:sp>
          <p:nvSpPr>
            <p:cNvPr id="36" name="右箭头 35"/>
            <p:cNvSpPr/>
            <p:nvPr/>
          </p:nvSpPr>
          <p:spPr bwMode="auto">
            <a:xfrm rot="13800000">
              <a:off x="772160" y="9998312"/>
              <a:ext cx="433387" cy="43338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Pages>0</Pages>
  <Words>59</Words>
  <Characters>0</Characters>
  <Application>Microsoft Office PowerPoint</Application>
  <DocSecurity>0</DocSecurity>
  <PresentationFormat>全屏显示(4:3)</PresentationFormat>
  <Lines>0</Lines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73</cp:revision>
  <dcterms:created xsi:type="dcterms:W3CDTF">2012-06-06T01:30:27Z</dcterms:created>
  <dcterms:modified xsi:type="dcterms:W3CDTF">2015-09-13T04:27:17Z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