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1" lang="en-US"/>
              <a:t>Demo will be on taught using my computer</a:t>
            </a:r>
            <a:endParaRPr b="1" i="0" sz="1200" u="none" cap="none" strike="noStrike">
              <a:solidFill>
                <a:schemeClr val="dk1"/>
              </a:solidFill>
              <a:latin typeface="Calibri"/>
              <a:ea typeface="Calibri"/>
              <a:cs typeface="Calibri"/>
              <a:sym typeface="Calibri"/>
            </a:endParaRPr>
          </a:p>
        </p:txBody>
      </p:sp>
      <p:sp>
        <p:nvSpPr>
          <p:cNvPr id="178" name="Google Shape;1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To become a good bounty hunter, start by reading books and articles such as:</a:t>
            </a:r>
            <a:endParaRPr/>
          </a:p>
          <a:p>
            <a:pPr indent="-88900" lvl="0" marL="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The web application hackers handbook</a:t>
            </a:r>
            <a:endParaRPr/>
          </a:p>
          <a:p>
            <a:pPr indent="-88900" lvl="0" marL="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OWASP Testing Guide</a:t>
            </a:r>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Just to let you know Kali Linux is only a Linux distro with useful tools for web application security penetration testing but they are </a:t>
            </a:r>
            <a:r>
              <a:rPr lang="en-US"/>
              <a:t>quite</a:t>
            </a:r>
            <a:r>
              <a:rPr b="0" i="0" lang="en-US" sz="1200" u="none" cap="none" strike="noStrike">
                <a:solidFill>
                  <a:schemeClr val="dk1"/>
                </a:solidFill>
                <a:latin typeface="Calibri"/>
                <a:ea typeface="Calibri"/>
                <a:cs typeface="Calibri"/>
                <a:sym typeface="Calibri"/>
              </a:rPr>
              <a:t> difficult to learn - so do your r</a:t>
            </a:r>
            <a:r>
              <a:rPr lang="en-US"/>
              <a:t>esearch</a:t>
            </a: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i="0" lang="en-US" u="none" cap="none" strike="noStrike">
                <a:solidFill>
                  <a:schemeClr val="dk1"/>
                </a:solidFill>
                <a:latin typeface="Arial"/>
                <a:ea typeface="Arial"/>
                <a:cs typeface="Arial"/>
                <a:sym typeface="Arial"/>
              </a:rPr>
              <a:t>Basically, debugging is analyzing the web application codes to ensure that all errors in code are identified and corrected. </a:t>
            </a:r>
            <a:endParaRPr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0" lang="en-US" u="none" cap="none" strike="noStrike">
                <a:solidFill>
                  <a:schemeClr val="dk1"/>
                </a:solidFill>
                <a:latin typeface="Arial"/>
                <a:ea typeface="Arial"/>
                <a:cs typeface="Arial"/>
                <a:sym typeface="Arial"/>
              </a:rPr>
              <a:t>The analysis of codes makes sure of two facets in code: </a:t>
            </a:r>
            <a:endParaRPr>
              <a:latin typeface="Arial"/>
              <a:ea typeface="Arial"/>
              <a:cs typeface="Arial"/>
              <a:sym typeface="Arial"/>
            </a:endParaRPr>
          </a:p>
          <a:p>
            <a:pPr indent="-215900" lvl="0" marL="228600" marR="0" rtl="0" algn="l">
              <a:lnSpc>
                <a:spcPct val="100000"/>
              </a:lnSpc>
              <a:spcBef>
                <a:spcPts val="0"/>
              </a:spcBef>
              <a:spcAft>
                <a:spcPts val="0"/>
              </a:spcAft>
              <a:buClr>
                <a:srgbClr val="000000"/>
              </a:buClr>
              <a:buSzPts val="1200"/>
              <a:buFont typeface="Arial"/>
              <a:buAutoNum type="arabicPeriod"/>
            </a:pPr>
            <a:r>
              <a:rPr i="0" lang="en-US" u="none" cap="none" strike="noStrike">
                <a:solidFill>
                  <a:schemeClr val="dk1"/>
                </a:solidFill>
                <a:latin typeface="Arial"/>
                <a:ea typeface="Arial"/>
                <a:cs typeface="Arial"/>
                <a:sym typeface="Arial"/>
              </a:rPr>
              <a:t>Soundness</a:t>
            </a:r>
            <a:endParaRPr>
              <a:latin typeface="Arial"/>
              <a:ea typeface="Arial"/>
              <a:cs typeface="Arial"/>
              <a:sym typeface="Arial"/>
            </a:endParaRPr>
          </a:p>
          <a:p>
            <a:pPr indent="-215900" lvl="0" marL="228600" marR="0" rtl="0" algn="l">
              <a:lnSpc>
                <a:spcPct val="100000"/>
              </a:lnSpc>
              <a:spcBef>
                <a:spcPts val="0"/>
              </a:spcBef>
              <a:spcAft>
                <a:spcPts val="0"/>
              </a:spcAft>
              <a:buClr>
                <a:srgbClr val="000000"/>
              </a:buClr>
              <a:buSzPts val="1200"/>
              <a:buFont typeface="Arial"/>
              <a:buAutoNum type="arabicPeriod"/>
            </a:pPr>
            <a:r>
              <a:rPr i="0" lang="en-US" u="none" cap="none" strike="noStrike">
                <a:solidFill>
                  <a:schemeClr val="dk1"/>
                </a:solidFill>
                <a:latin typeface="Arial"/>
                <a:ea typeface="Arial"/>
                <a:cs typeface="Arial"/>
                <a:sym typeface="Arial"/>
              </a:rPr>
              <a:t>Correctness</a:t>
            </a:r>
            <a:endParaRPr>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400"/>
              <a:buFont typeface="Arial"/>
              <a:buNone/>
            </a:pPr>
            <a:r>
              <a:rPr i="0" lang="en-US" u="none" cap="none" strike="noStrike">
                <a:solidFill>
                  <a:schemeClr val="dk1"/>
                </a:solidFill>
                <a:latin typeface="Arial"/>
                <a:ea typeface="Arial"/>
                <a:cs typeface="Arial"/>
                <a:sym typeface="Arial"/>
              </a:rPr>
              <a:t>All the two facets are meant to ascertain quality and security of codes and the application in general. A sound web application is the one with no bugs</a:t>
            </a:r>
            <a:endParaRPr>
              <a:latin typeface="Arial"/>
              <a:ea typeface="Arial"/>
              <a:cs typeface="Arial"/>
              <a:sym typeface="Arial"/>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Protecting a company against attacks by hackers is one of the hardest tasks while important at the same time. </a:t>
            </a:r>
            <a:endParaRPr/>
          </a:p>
          <a:p>
            <a:pPr indent="-88900" lvl="0" marL="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To protect a company from attacks, it is crucial that the preparedness of the company is tested through ethical hacking. </a:t>
            </a:r>
            <a:endParaRPr/>
          </a:p>
          <a:p>
            <a:pPr indent="-88900" lvl="0" marL="0" marR="0" rtl="0" algn="l">
              <a:lnSpc>
                <a:spcPct val="100000"/>
              </a:lnSpc>
              <a:spcBef>
                <a:spcPts val="0"/>
              </a:spcBef>
              <a:spcAft>
                <a:spcPts val="0"/>
              </a:spcAft>
              <a:buClr>
                <a:srgbClr val="000000"/>
              </a:buClr>
              <a:buSzPts val="1400"/>
              <a:buFont typeface="Arial"/>
              <a:buChar char="•"/>
            </a:pPr>
            <a:r>
              <a:rPr b="0" i="0" lang="en-US" sz="1200" u="none" cap="none" strike="noStrike">
                <a:solidFill>
                  <a:schemeClr val="dk1"/>
                </a:solidFill>
                <a:latin typeface="Calibri"/>
                <a:ea typeface="Calibri"/>
                <a:cs typeface="Calibri"/>
                <a:sym typeface="Calibri"/>
              </a:rPr>
              <a:t>Ethical hackers will unearth the issues which are faced by the organization which allows them to be addressed accordingly. </a:t>
            </a:r>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f3b0282f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f3b0282f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SQL Injection shown above used in penetration-testing</a:t>
            </a:r>
            <a:endParaRPr/>
          </a:p>
          <a:p>
            <a:pPr indent="0" lvl="0" marL="0" rtl="0" algn="l">
              <a:spcBef>
                <a:spcPts val="0"/>
              </a:spcBef>
              <a:spcAft>
                <a:spcPts val="0"/>
              </a:spcAft>
              <a:buNone/>
            </a:pPr>
            <a:r>
              <a:t/>
            </a:r>
            <a:endParaRPr/>
          </a:p>
          <a:p>
            <a:pPr indent="0" lvl="0" marL="0" rtl="0" algn="l">
              <a:lnSpc>
                <a:spcPct val="115000"/>
              </a:lnSpc>
              <a:spcBef>
                <a:spcPts val="600"/>
              </a:spcBef>
              <a:spcAft>
                <a:spcPts val="0"/>
              </a:spcAft>
              <a:buClr>
                <a:schemeClr val="dk1"/>
              </a:buClr>
              <a:buSzPts val="1100"/>
              <a:buFont typeface="Arial"/>
              <a:buNone/>
            </a:pPr>
            <a:r>
              <a:rPr b="1" lang="en-US" sz="1300">
                <a:solidFill>
                  <a:srgbClr val="252525"/>
                </a:solidFill>
                <a:latin typeface="Arial"/>
                <a:ea typeface="Arial"/>
                <a:cs typeface="Arial"/>
                <a:sym typeface="Arial"/>
              </a:rPr>
              <a:t>What is Web Application Security Testing?</a:t>
            </a:r>
            <a:endParaRPr b="1" sz="1300">
              <a:solidFill>
                <a:srgbClr val="252525"/>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n-US" sz="1300">
                <a:solidFill>
                  <a:srgbClr val="252525"/>
                </a:solidFill>
                <a:latin typeface="Arial"/>
                <a:ea typeface="Arial"/>
                <a:cs typeface="Arial"/>
                <a:sym typeface="Arial"/>
              </a:rPr>
              <a:t>A security test is a method of evaluating the security of a computer system or network by methodically validating and verifying the effectiveness of application security controls. A web application security test focuses only on evaluating the security of a web application. The process involves an active analysis of the application for any weaknesses, technical flaws, or vulnerabilities. Any security issues that are found will be presented to the system owner, together with an assessment of the impact, a proposal for mitigation or a technical solution.</a:t>
            </a:r>
            <a:endParaRPr sz="1300">
              <a:solidFill>
                <a:srgbClr val="252525"/>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300">
              <a:solidFill>
                <a:srgbClr val="252525"/>
              </a:solidFill>
              <a:latin typeface="Arial"/>
              <a:ea typeface="Arial"/>
              <a:cs typeface="Arial"/>
              <a:sym typeface="Arial"/>
            </a:endParaRPr>
          </a:p>
          <a:p>
            <a:pPr indent="0" lvl="0" marL="0" rtl="0" algn="l">
              <a:spcBef>
                <a:spcPts val="0"/>
              </a:spcBef>
              <a:spcAft>
                <a:spcPts val="0"/>
              </a:spcAft>
              <a:buNone/>
            </a:pPr>
            <a:r>
              <a:t/>
            </a:r>
            <a:endParaRPr/>
          </a:p>
        </p:txBody>
      </p:sp>
      <p:sp>
        <p:nvSpPr>
          <p:cNvPr id="134" name="Google Shape;134;g3f3b0282f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AutoNum type="arabicPeriod"/>
            </a:pPr>
            <a:r>
              <a:rPr b="1" i="0" lang="en-US" sz="1200" u="none" cap="none" strike="noStrike">
                <a:solidFill>
                  <a:srgbClr val="000000"/>
                </a:solidFill>
                <a:latin typeface="Calibri"/>
                <a:ea typeface="Calibri"/>
                <a:cs typeface="Calibri"/>
                <a:sym typeface="Calibri"/>
              </a:rPr>
              <a:t>Reconnaissance - is the act of gathering preliminary data or intelligence on your target . It can either be Active (done directly) or passive (done through an intermediary)</a:t>
            </a:r>
            <a:endParaRPr>
              <a:solidFill>
                <a:srgbClr val="000000"/>
              </a:solidFill>
            </a:endParaRPr>
          </a:p>
          <a:p>
            <a:pPr indent="-228600" lvl="0" marL="457200" marR="0" rtl="0" algn="l">
              <a:lnSpc>
                <a:spcPct val="100000"/>
              </a:lnSpc>
              <a:spcBef>
                <a:spcPts val="0"/>
              </a:spcBef>
              <a:spcAft>
                <a:spcPts val="0"/>
              </a:spcAft>
              <a:buClr>
                <a:srgbClr val="000000"/>
              </a:buClr>
              <a:buSzPts val="1400"/>
              <a:buFont typeface="Arial"/>
              <a:buAutoNum type="arabicPeriod"/>
            </a:pPr>
            <a:r>
              <a:rPr b="1" i="0" lang="en-US" sz="1200" u="none" cap="none" strike="noStrike">
                <a:solidFill>
                  <a:srgbClr val="000000"/>
                </a:solidFill>
                <a:latin typeface="Calibri"/>
                <a:ea typeface="Calibri"/>
                <a:cs typeface="Calibri"/>
                <a:sym typeface="Calibri"/>
              </a:rPr>
              <a:t>Scanning – Using technical tools like Kali Linux to gather further intel. For example scanning for vulnerabilities </a:t>
            </a:r>
            <a:endParaRPr>
              <a:solidFill>
                <a:srgbClr val="000000"/>
              </a:solidFill>
            </a:endParaRPr>
          </a:p>
          <a:p>
            <a:pPr indent="-228600" lvl="0" marL="457200" marR="0" rtl="0" algn="l">
              <a:lnSpc>
                <a:spcPct val="100000"/>
              </a:lnSpc>
              <a:spcBef>
                <a:spcPts val="0"/>
              </a:spcBef>
              <a:spcAft>
                <a:spcPts val="0"/>
              </a:spcAft>
              <a:buClr>
                <a:srgbClr val="000000"/>
              </a:buClr>
              <a:buSzPts val="1400"/>
              <a:buFont typeface="Arial"/>
              <a:buAutoNum type="arabicPeriod"/>
            </a:pPr>
            <a:r>
              <a:rPr b="1" i="0" lang="en-US" sz="1200" u="none" cap="none" strike="noStrike">
                <a:solidFill>
                  <a:srgbClr val="000000"/>
                </a:solidFill>
                <a:latin typeface="Calibri"/>
                <a:ea typeface="Calibri"/>
                <a:cs typeface="Calibri"/>
                <a:sym typeface="Calibri"/>
              </a:rPr>
              <a:t>Gaining Access – Using the gathered intel to gain access or take control of the network or application. You can also use the device to launch an attack.</a:t>
            </a:r>
            <a:endParaRPr>
              <a:solidFill>
                <a:srgbClr val="000000"/>
              </a:solidFill>
            </a:endParaRPr>
          </a:p>
          <a:p>
            <a:pPr indent="-228600" lvl="0" marL="457200" marR="0" rtl="0" algn="l">
              <a:lnSpc>
                <a:spcPct val="100000"/>
              </a:lnSpc>
              <a:spcBef>
                <a:spcPts val="0"/>
              </a:spcBef>
              <a:spcAft>
                <a:spcPts val="0"/>
              </a:spcAft>
              <a:buClr>
                <a:srgbClr val="000000"/>
              </a:buClr>
              <a:buSzPts val="1400"/>
              <a:buFont typeface="Arial"/>
              <a:buAutoNum type="arabicPeriod"/>
            </a:pPr>
            <a:r>
              <a:rPr b="1" i="0" lang="en-US" sz="1200" u="none" cap="none" strike="noStrike">
                <a:solidFill>
                  <a:srgbClr val="000000"/>
                </a:solidFill>
                <a:latin typeface="Calibri"/>
                <a:ea typeface="Calibri"/>
                <a:cs typeface="Calibri"/>
                <a:sym typeface="Calibri"/>
              </a:rPr>
              <a:t>Maintaining access – This involves using tactics to continue being in the system in order to gain as much information as possible. The attacker must be discrete in order not to be discovered. </a:t>
            </a:r>
            <a:endParaRPr>
              <a:solidFill>
                <a:srgbClr val="000000"/>
              </a:solidFill>
            </a:endParaRPr>
          </a:p>
          <a:p>
            <a:pPr indent="-228600" lvl="0" marL="457200" marR="0" rtl="0" algn="l">
              <a:lnSpc>
                <a:spcPct val="100000"/>
              </a:lnSpc>
              <a:spcBef>
                <a:spcPts val="0"/>
              </a:spcBef>
              <a:spcAft>
                <a:spcPts val="0"/>
              </a:spcAft>
              <a:buClr>
                <a:srgbClr val="000000"/>
              </a:buClr>
              <a:buSzPts val="1400"/>
              <a:buFont typeface="Arial"/>
              <a:buAutoNum type="arabicPeriod"/>
            </a:pPr>
            <a:r>
              <a:rPr b="1" i="0" lang="en-US" sz="1200" u="none" cap="none" strike="noStrike">
                <a:solidFill>
                  <a:srgbClr val="000000"/>
                </a:solidFill>
                <a:latin typeface="Calibri"/>
                <a:ea typeface="Calibri"/>
                <a:cs typeface="Calibri"/>
                <a:sym typeface="Calibri"/>
              </a:rPr>
              <a:t>Covering access – this involves covering their activities for the network admin not to discover any attack on their system. </a:t>
            </a:r>
            <a:endParaRPr b="0" i="0" sz="1200" u="none" cap="none" strike="noStrike">
              <a:solidFill>
                <a:srgbClr val="000000"/>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Calibri"/>
              <a:ea typeface="Calibri"/>
              <a:cs typeface="Calibri"/>
              <a:sym typeface="Calibri"/>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50800" lvl="0" marL="2286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Code review is one of the crucial approaches of finding app vulnerabilities.</a:t>
            </a:r>
            <a:endParaRPr/>
          </a:p>
          <a:p>
            <a:pPr indent="-50800" lvl="0" marL="2286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When used with manual and automated penetration testing tools, it has a potential of significantly increasing cost effectiveness. </a:t>
            </a:r>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286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70" name="Google Shape;17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88" name="Google Shape;88;p1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9" name="Google Shape;89;p1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0" name="Google Shape;90;p1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1" name="Google Shape;91;p1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coderacademy.edu.au/cyber-security-bootcamp" TargetMode="External"/><Relationship Id="rId4" Type="http://schemas.openxmlformats.org/officeDocument/2006/relationships/hyperlink" Target="https://www.melbournepolytechnic.edu.au/courses/certificate-iv-in-cyber-secur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www.sumasoft.com/web-application-security-+5-reasons-why-you-must-take-it-seriously" TargetMode="External"/><Relationship Id="rId4" Type="http://schemas.openxmlformats.org/officeDocument/2006/relationships/hyperlink" Target="https://lifehacker.com/how-to-earn-money-as-a-bug-bounty-hunter-1797946520" TargetMode="External"/><Relationship Id="rId5" Type="http://schemas.openxmlformats.org/officeDocument/2006/relationships/hyperlink" Target="https://www.owasp.org/index.php/Web_Application_Security_Testing_Cheat_She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youtube.com/watch?v=GSSkF_FSBxs"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descr="Image result for web application security" id="96" name="Google Shape;96;p14"/>
          <p:cNvPicPr preferRelativeResize="0"/>
          <p:nvPr/>
        </p:nvPicPr>
        <p:blipFill rotWithShape="1">
          <a:blip r:embed="rId3">
            <a:alphaModFix/>
          </a:blip>
          <a:srcRect b="0" l="0" r="0" t="0"/>
          <a:stretch/>
        </p:blipFill>
        <p:spPr>
          <a:xfrm>
            <a:off x="0" y="-2346"/>
            <a:ext cx="12212876" cy="6860346"/>
          </a:xfrm>
          <a:prstGeom prst="rect">
            <a:avLst/>
          </a:prstGeom>
          <a:noFill/>
          <a:ln>
            <a:noFill/>
          </a:ln>
        </p:spPr>
      </p:pic>
      <p:pic>
        <p:nvPicPr>
          <p:cNvPr descr="Image result for junior dev melbourne logo" id="97" name="Google Shape;97;p14"/>
          <p:cNvPicPr preferRelativeResize="0"/>
          <p:nvPr/>
        </p:nvPicPr>
        <p:blipFill rotWithShape="1">
          <a:blip r:embed="rId4">
            <a:alphaModFix/>
          </a:blip>
          <a:srcRect b="0" l="0" r="0" t="0"/>
          <a:stretch/>
        </p:blipFill>
        <p:spPr>
          <a:xfrm>
            <a:off x="66907" y="73765"/>
            <a:ext cx="1899053" cy="1899053"/>
          </a:xfrm>
          <a:prstGeom prst="rect">
            <a:avLst/>
          </a:prstGeom>
          <a:noFill/>
          <a:ln>
            <a:noFill/>
          </a:ln>
        </p:spPr>
      </p:pic>
      <p:pic>
        <p:nvPicPr>
          <p:cNvPr descr="Image result for DDD Melbourne 2018" id="98" name="Google Shape;98;p14"/>
          <p:cNvPicPr preferRelativeResize="0"/>
          <p:nvPr/>
        </p:nvPicPr>
        <p:blipFill rotWithShape="1">
          <a:blip r:embed="rId5">
            <a:alphaModFix/>
          </a:blip>
          <a:srcRect b="0" l="0" r="0" t="0"/>
          <a:stretch/>
        </p:blipFill>
        <p:spPr>
          <a:xfrm>
            <a:off x="10232472" y="49831"/>
            <a:ext cx="1899053" cy="1899053"/>
          </a:xfrm>
          <a:prstGeom prst="rect">
            <a:avLst/>
          </a:prstGeom>
          <a:noFill/>
          <a:ln>
            <a:noFill/>
          </a:ln>
        </p:spPr>
      </p:pic>
      <p:sp>
        <p:nvSpPr>
          <p:cNvPr id="99" name="Google Shape;99;p14"/>
          <p:cNvSpPr txBox="1"/>
          <p:nvPr/>
        </p:nvSpPr>
        <p:spPr>
          <a:xfrm>
            <a:off x="2022200" y="2450"/>
            <a:ext cx="4489800" cy="143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chemeClr val="lt1"/>
                </a:solidFill>
                <a:latin typeface="Calibri"/>
                <a:ea typeface="Calibri"/>
                <a:cs typeface="Calibri"/>
                <a:sym typeface="Calibri"/>
              </a:rPr>
              <a:t>Web Application Security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3200" u="none" cap="none" strike="noStrike">
                <a:solidFill>
                  <a:schemeClr val="lt1"/>
                </a:solidFill>
                <a:latin typeface="Calibri"/>
                <a:ea typeface="Calibri"/>
                <a:cs typeface="Calibri"/>
                <a:sym typeface="Calibri"/>
              </a:rPr>
              <a:t>for Junior Developers</a:t>
            </a:r>
            <a:endParaRPr b="0" i="0" sz="3200" u="none" cap="none" strike="noStrike">
              <a:solidFill>
                <a:schemeClr val="lt1"/>
              </a:solidFill>
              <a:latin typeface="Arial"/>
              <a:ea typeface="Arial"/>
              <a:cs typeface="Arial"/>
              <a:sym typeface="Arial"/>
            </a:endParaRPr>
          </a:p>
        </p:txBody>
      </p:sp>
      <p:sp>
        <p:nvSpPr>
          <p:cNvPr id="100" name="Google Shape;100;p14"/>
          <p:cNvSpPr txBox="1"/>
          <p:nvPr/>
        </p:nvSpPr>
        <p:spPr>
          <a:xfrm>
            <a:off x="66892" y="6013598"/>
            <a:ext cx="48165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highlight>
                  <a:srgbClr val="000000"/>
                </a:highlight>
                <a:latin typeface="Calibri"/>
                <a:ea typeface="Calibri"/>
                <a:cs typeface="Calibri"/>
                <a:sym typeface="Calibri"/>
              </a:rPr>
              <a:t>By Sirani McNeill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a:off x="3840475" y="436325"/>
            <a:ext cx="4673700" cy="6915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lang="en-US">
                <a:solidFill>
                  <a:srgbClr val="000000"/>
                </a:solidFill>
              </a:rPr>
              <a:t>Kali Linux </a:t>
            </a:r>
            <a:r>
              <a:rPr b="0" i="0" lang="en-US" sz="4800" u="none" cap="none" strike="noStrike">
                <a:solidFill>
                  <a:srgbClr val="000000"/>
                </a:solidFill>
                <a:latin typeface="Calibri"/>
                <a:ea typeface="Calibri"/>
                <a:cs typeface="Calibri"/>
                <a:sym typeface="Calibri"/>
              </a:rPr>
              <a:t>Demo</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67475" y="133075"/>
            <a:ext cx="11477700" cy="123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3000" u="none" cap="none" strike="noStrike">
                <a:solidFill>
                  <a:srgbClr val="000000"/>
                </a:solidFill>
                <a:latin typeface="Arial"/>
                <a:ea typeface="Arial"/>
                <a:cs typeface="Arial"/>
                <a:sym typeface="Arial"/>
              </a:rPr>
              <a:t>What skill-sets do you need to excel as a Penetration Tester?</a:t>
            </a:r>
            <a:endParaRPr b="0" i="0" sz="3000" u="none" cap="none" strike="noStrike">
              <a:solidFill>
                <a:srgbClr val="000000"/>
              </a:solidFill>
              <a:latin typeface="Arial"/>
              <a:ea typeface="Arial"/>
              <a:cs typeface="Arial"/>
              <a:sym typeface="Arial"/>
            </a:endParaRPr>
          </a:p>
        </p:txBody>
      </p:sp>
      <p:sp>
        <p:nvSpPr>
          <p:cNvPr id="186" name="Google Shape;186;p24"/>
          <p:cNvSpPr txBox="1"/>
          <p:nvPr>
            <p:ph idx="1" type="body"/>
          </p:nvPr>
        </p:nvSpPr>
        <p:spPr>
          <a:xfrm>
            <a:off x="275975" y="1798150"/>
            <a:ext cx="11660700" cy="4825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CEH – Certified Ethical Hacker</a:t>
            </a:r>
            <a:endParaRPr>
              <a:solidFill>
                <a:srgbClr val="000000"/>
              </a:solidFill>
              <a:latin typeface="Arial"/>
              <a:ea typeface="Arial"/>
              <a:cs typeface="Arial"/>
              <a:sym typeface="Arial"/>
            </a:endParaRPr>
          </a:p>
          <a:p>
            <a:pPr indent="-381000" lvl="0" marL="4572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Technical - OWASP Certification </a:t>
            </a:r>
            <a:endParaRPr i="0" sz="2400" u="none" cap="none" strike="noStrike">
              <a:solidFill>
                <a:srgbClr val="000000"/>
              </a:solidFill>
              <a:latin typeface="Arial"/>
              <a:ea typeface="Arial"/>
              <a:cs typeface="Arial"/>
              <a:sym typeface="Arial"/>
            </a:endParaRPr>
          </a:p>
          <a:p>
            <a:pPr indent="-381000" lvl="0" marL="4572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Admin - Agile Project Management, Documentation</a:t>
            </a:r>
            <a:endParaRPr i="0" sz="2400" u="none" cap="none" strike="noStrike">
              <a:solidFill>
                <a:srgbClr val="000000"/>
              </a:solidFill>
              <a:latin typeface="Arial"/>
              <a:ea typeface="Arial"/>
              <a:cs typeface="Arial"/>
              <a:sym typeface="Arial"/>
            </a:endParaRPr>
          </a:p>
          <a:p>
            <a:pPr indent="-381000" lvl="0" marL="4572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Creative - Human Centered Design Thinking</a:t>
            </a:r>
            <a:endParaRPr i="0" sz="2400" u="none" cap="none" strike="noStrike">
              <a:solidFill>
                <a:srgbClr val="000000"/>
              </a:solidFill>
              <a:latin typeface="Arial"/>
              <a:ea typeface="Arial"/>
              <a:cs typeface="Arial"/>
              <a:sym typeface="Arial"/>
            </a:endParaRPr>
          </a:p>
          <a:p>
            <a:pPr indent="-381000" lvl="0" marL="4572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People skills  - Consultancy </a:t>
            </a:r>
            <a:endParaRPr sz="2400">
              <a:solidFill>
                <a:srgbClr val="000000"/>
              </a:solidFill>
              <a:latin typeface="Arial"/>
              <a:ea typeface="Arial"/>
              <a:cs typeface="Arial"/>
              <a:sym typeface="Arial"/>
            </a:endParaRPr>
          </a:p>
          <a:p>
            <a:pPr indent="-381000" lvl="0" marL="457200" marR="0" rtl="0" algn="l">
              <a:lnSpc>
                <a:spcPct val="90000"/>
              </a:lnSpc>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Computer Science/Programming </a:t>
            </a:r>
            <a:endParaRPr sz="2400">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400"/>
              <a:buFont typeface="Calibri"/>
              <a:buNone/>
            </a:pPr>
            <a:r>
              <a:t/>
            </a:r>
            <a:endParaRPr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accent1"/>
              </a:buClr>
              <a:buSzPts val="2400"/>
              <a:buFont typeface="Calibri"/>
              <a:buNone/>
            </a:pPr>
            <a:r>
              <a:rPr b="1" i="0" lang="en-US" sz="2400" u="none" cap="none" strike="noStrike">
                <a:solidFill>
                  <a:srgbClr val="000000"/>
                </a:solidFill>
                <a:latin typeface="Arial"/>
                <a:ea typeface="Arial"/>
                <a:cs typeface="Arial"/>
                <a:sym typeface="Arial"/>
              </a:rPr>
              <a:t>Where can I learn more information?</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i="0" lang="en-US" sz="2000" u="none" cap="none" strike="noStrike">
                <a:solidFill>
                  <a:srgbClr val="000000"/>
                </a:solidFill>
                <a:latin typeface="Arial"/>
                <a:ea typeface="Arial"/>
                <a:cs typeface="Arial"/>
                <a:sym typeface="Arial"/>
              </a:rPr>
              <a:t>Attend Coder Academy cybersecurity bootcamp on either Sydney or Melbourne Campus </a:t>
            </a:r>
            <a:r>
              <a:rPr i="0" lang="en-US" sz="2000" u="sng" cap="none" strike="noStrike">
                <a:solidFill>
                  <a:srgbClr val="000000"/>
                </a:solidFill>
                <a:latin typeface="Arial"/>
                <a:ea typeface="Arial"/>
                <a:cs typeface="Arial"/>
                <a:sym typeface="Arial"/>
                <a:hlinkClick r:id="rId3"/>
              </a:rPr>
              <a:t>https://coderacademy.edu.au/cyber-security-bootcamp</a:t>
            </a:r>
            <a:endParaRPr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i="0" lang="en-US" sz="2000" u="none" cap="none" strike="noStrike">
                <a:solidFill>
                  <a:srgbClr val="000000"/>
                </a:solidFill>
                <a:latin typeface="Arial"/>
                <a:ea typeface="Arial"/>
                <a:cs typeface="Arial"/>
                <a:sym typeface="Arial"/>
              </a:rPr>
              <a:t>Only available in Melbourne</a:t>
            </a:r>
            <a:endParaRPr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i="0" lang="en-US" sz="2000" u="sng" cap="none" strike="noStrike">
                <a:solidFill>
                  <a:srgbClr val="000000"/>
                </a:solidFill>
                <a:latin typeface="Arial"/>
                <a:ea typeface="Arial"/>
                <a:cs typeface="Arial"/>
                <a:sym typeface="Arial"/>
                <a:hlinkClick r:id="rId4"/>
              </a:rPr>
              <a:t>https://www.melbournepolytechnic.edu.au/courses/certificate-iv-in-cyber-security/</a:t>
            </a:r>
            <a:r>
              <a:rPr i="0" lang="en-US" sz="2000" u="none" cap="none" strike="noStrike">
                <a:solidFill>
                  <a:srgbClr val="000000"/>
                </a:solidFill>
                <a:latin typeface="Arial"/>
                <a:ea typeface="Arial"/>
                <a:cs typeface="Arial"/>
                <a:sym typeface="Arial"/>
              </a:rPr>
              <a:t> </a:t>
            </a:r>
            <a:endParaRPr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228600" y="381000"/>
            <a:ext cx="11628300" cy="961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i="0" lang="en-US" sz="3000" u="none" cap="none" strike="noStrike">
                <a:solidFill>
                  <a:srgbClr val="000000"/>
                </a:solidFill>
                <a:latin typeface="Arial"/>
                <a:ea typeface="Arial"/>
                <a:cs typeface="Arial"/>
                <a:sym typeface="Arial"/>
              </a:rPr>
              <a:t>What are freelance bug bounties? How to get started in this career?</a:t>
            </a:r>
            <a:endParaRPr i="0" sz="4400" u="none" cap="none" strike="noStrike">
              <a:solidFill>
                <a:srgbClr val="000000"/>
              </a:solidFill>
              <a:latin typeface="Arial"/>
              <a:ea typeface="Arial"/>
              <a:cs typeface="Arial"/>
              <a:sym typeface="Arial"/>
            </a:endParaRPr>
          </a:p>
        </p:txBody>
      </p:sp>
      <p:sp>
        <p:nvSpPr>
          <p:cNvPr id="192" name="Google Shape;192;p25"/>
          <p:cNvSpPr txBox="1"/>
          <p:nvPr>
            <p:ph idx="1" type="body"/>
          </p:nvPr>
        </p:nvSpPr>
        <p:spPr>
          <a:xfrm>
            <a:off x="279975" y="1616450"/>
            <a:ext cx="11678700" cy="4694700"/>
          </a:xfrm>
          <a:prstGeom prst="rect">
            <a:avLst/>
          </a:prstGeom>
          <a:noFill/>
          <a:ln>
            <a:noFill/>
          </a:ln>
        </p:spPr>
        <p:txBody>
          <a:bodyPr anchorCtr="0" anchor="t" bIns="45700" lIns="91425" spcFirstLastPara="1" rIns="91425" wrap="square" tIns="45700">
            <a:noAutofit/>
          </a:bodyPr>
          <a:lstStyle/>
          <a:p>
            <a:pPr indent="-114300" lvl="0" marL="0" marR="0" rtl="0" algn="l">
              <a:lnSpc>
                <a:spcPct val="80000"/>
              </a:lnSpc>
              <a:spcBef>
                <a:spcPts val="0"/>
              </a:spcBef>
              <a:spcAft>
                <a:spcPts val="0"/>
              </a:spcAft>
              <a:buClr>
                <a:srgbClr val="000000"/>
              </a:buClr>
              <a:buSzPts val="1800"/>
              <a:buFont typeface="Arial"/>
              <a:buChar char=" "/>
            </a:pPr>
            <a:r>
              <a:rPr i="0" lang="en-US" sz="1800" u="none" cap="none" strike="noStrike">
                <a:solidFill>
                  <a:srgbClr val="000000"/>
                </a:solidFill>
                <a:latin typeface="Arial"/>
                <a:ea typeface="Arial"/>
                <a:cs typeface="Arial"/>
                <a:sym typeface="Arial"/>
              </a:rPr>
              <a:t>Bounty hunters are ethical hackers who gets paid to find vulnerabilities in software, code and websites.</a:t>
            </a:r>
            <a:endParaRPr sz="1800">
              <a:solidFill>
                <a:srgbClr val="000000"/>
              </a:solidFill>
              <a:latin typeface="Arial"/>
              <a:ea typeface="Arial"/>
              <a:cs typeface="Arial"/>
              <a:sym typeface="Arial"/>
            </a:endParaRPr>
          </a:p>
          <a:p>
            <a:pPr indent="-114300" lvl="0" marL="0" marR="0" rtl="0" algn="l">
              <a:lnSpc>
                <a:spcPct val="80000"/>
              </a:lnSpc>
              <a:spcBef>
                <a:spcPts val="200"/>
              </a:spcBef>
              <a:spcAft>
                <a:spcPts val="0"/>
              </a:spcAft>
              <a:buClr>
                <a:srgbClr val="000000"/>
              </a:buClr>
              <a:buSzPts val="1800"/>
              <a:buFont typeface="Arial"/>
              <a:buChar char=" "/>
            </a:pPr>
            <a:r>
              <a:rPr i="0" lang="en-US" sz="1800" u="none" cap="none" strike="noStrike">
                <a:solidFill>
                  <a:srgbClr val="000000"/>
                </a:solidFill>
                <a:latin typeface="Arial"/>
                <a:ea typeface="Arial"/>
                <a:cs typeface="Arial"/>
                <a:sym typeface="Arial"/>
              </a:rPr>
              <a:t>To get paid as a web application bounty hunter, one needs to know some coding, have good knowledge on web applications and know more about aspects e.g. XSS and SQL injections among others. </a:t>
            </a:r>
            <a:endParaRPr sz="1800">
              <a:solidFill>
                <a:srgbClr val="000000"/>
              </a:solidFill>
              <a:latin typeface="Arial"/>
              <a:ea typeface="Arial"/>
              <a:cs typeface="Arial"/>
              <a:sym typeface="Arial"/>
            </a:endParaRPr>
          </a:p>
          <a:p>
            <a:pPr indent="0" lvl="0" marL="0" marR="0" rtl="0" algn="l">
              <a:lnSpc>
                <a:spcPct val="80000"/>
              </a:lnSpc>
              <a:spcBef>
                <a:spcPts val="200"/>
              </a:spcBef>
              <a:spcAft>
                <a:spcPts val="0"/>
              </a:spcAft>
              <a:buClr>
                <a:schemeClr val="accent1"/>
              </a:buClr>
              <a:buSzPts val="2400"/>
              <a:buFont typeface="Calibri"/>
              <a:buNone/>
            </a:pPr>
            <a:r>
              <a:t/>
            </a:r>
            <a:endParaRPr i="0" sz="1800" u="none" cap="none" strike="noStrike">
              <a:solidFill>
                <a:srgbClr val="000000"/>
              </a:solidFill>
              <a:latin typeface="Arial"/>
              <a:ea typeface="Arial"/>
              <a:cs typeface="Arial"/>
              <a:sym typeface="Arial"/>
            </a:endParaRPr>
          </a:p>
          <a:p>
            <a:pPr indent="-114300" lvl="0" marL="0" marR="0" rtl="0" algn="l">
              <a:lnSpc>
                <a:spcPct val="80000"/>
              </a:lnSpc>
              <a:spcBef>
                <a:spcPts val="200"/>
              </a:spcBef>
              <a:spcAft>
                <a:spcPts val="0"/>
              </a:spcAft>
              <a:buClr>
                <a:srgbClr val="000000"/>
              </a:buClr>
              <a:buSzPts val="1800"/>
              <a:buFont typeface="Arial"/>
              <a:buChar char=" "/>
            </a:pPr>
            <a:r>
              <a:rPr i="0" lang="en-US" sz="1800" u="none" cap="none" strike="noStrike">
                <a:solidFill>
                  <a:srgbClr val="000000"/>
                </a:solidFill>
                <a:latin typeface="Arial"/>
                <a:ea typeface="Arial"/>
                <a:cs typeface="Arial"/>
                <a:sym typeface="Arial"/>
              </a:rPr>
              <a:t>To get started as a web application bounty hunter, you need to: </a:t>
            </a:r>
            <a:endParaRPr sz="1800">
              <a:solidFill>
                <a:srgbClr val="000000"/>
              </a:solidFill>
              <a:latin typeface="Arial"/>
              <a:ea typeface="Arial"/>
              <a:cs typeface="Arial"/>
              <a:sym typeface="Arial"/>
            </a:endParaRPr>
          </a:p>
          <a:p>
            <a:pPr indent="-342900" lvl="1" marL="800100" marR="0" rtl="0" algn="l">
              <a:lnSpc>
                <a:spcPct val="80000"/>
              </a:lnSpc>
              <a:spcBef>
                <a:spcPts val="2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Carry out a research on the tools needed for web bounty hunting. </a:t>
            </a:r>
            <a:endParaRPr>
              <a:solidFill>
                <a:srgbClr val="000000"/>
              </a:solidFill>
              <a:latin typeface="Arial"/>
              <a:ea typeface="Arial"/>
              <a:cs typeface="Arial"/>
              <a:sym typeface="Arial"/>
            </a:endParaRPr>
          </a:p>
          <a:p>
            <a:pPr indent="-342900" lvl="1" marL="800100" marR="0" rtl="0" algn="l">
              <a:lnSpc>
                <a:spcPct val="80000"/>
              </a:lnSpc>
              <a:spcBef>
                <a:spcPts val="4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Practice what you are learning</a:t>
            </a:r>
            <a:endParaRPr>
              <a:solidFill>
                <a:srgbClr val="000000"/>
              </a:solidFill>
              <a:latin typeface="Arial"/>
              <a:ea typeface="Arial"/>
              <a:cs typeface="Arial"/>
              <a:sym typeface="Arial"/>
            </a:endParaRPr>
          </a:p>
          <a:p>
            <a:pPr indent="-342900" lvl="1" marL="800100" marR="0" rtl="0" algn="l">
              <a:lnSpc>
                <a:spcPct val="80000"/>
              </a:lnSpc>
              <a:spcBef>
                <a:spcPts val="4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Join ethical hacking communities</a:t>
            </a:r>
            <a:endParaRPr>
              <a:solidFill>
                <a:srgbClr val="000000"/>
              </a:solidFill>
              <a:latin typeface="Arial"/>
              <a:ea typeface="Arial"/>
              <a:cs typeface="Arial"/>
              <a:sym typeface="Arial"/>
            </a:endParaRPr>
          </a:p>
          <a:p>
            <a:pPr indent="-342900" lvl="1" marL="800100" marR="0" rtl="0" algn="l">
              <a:lnSpc>
                <a:spcPct val="80000"/>
              </a:lnSpc>
              <a:spcBef>
                <a:spcPts val="4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Read bounty bug methodologies</a:t>
            </a:r>
            <a:endParaRPr>
              <a:solidFill>
                <a:srgbClr val="000000"/>
              </a:solidFill>
              <a:latin typeface="Arial"/>
              <a:ea typeface="Arial"/>
              <a:cs typeface="Arial"/>
              <a:sym typeface="Arial"/>
            </a:endParaRPr>
          </a:p>
          <a:p>
            <a:pPr indent="-342900" lvl="1" marL="800100" marR="0" rtl="0" algn="l">
              <a:lnSpc>
                <a:spcPct val="80000"/>
              </a:lnSpc>
              <a:spcBef>
                <a:spcPts val="4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Always learn networking and get updated on the current web application trends</a:t>
            </a:r>
            <a:endParaRPr>
              <a:solidFill>
                <a:srgbClr val="000000"/>
              </a:solidFill>
              <a:latin typeface="Arial"/>
              <a:ea typeface="Arial"/>
              <a:cs typeface="Arial"/>
              <a:sym typeface="Arial"/>
            </a:endParaRPr>
          </a:p>
          <a:p>
            <a:pPr indent="-342900" lvl="1" marL="800100" marR="0" rtl="0" algn="l">
              <a:lnSpc>
                <a:spcPct val="80000"/>
              </a:lnSpc>
              <a:spcBef>
                <a:spcPts val="400"/>
              </a:spcBef>
              <a:spcAft>
                <a:spcPts val="0"/>
              </a:spcAft>
              <a:buClr>
                <a:srgbClr val="000000"/>
              </a:buClr>
              <a:buSzPts val="1800"/>
              <a:buFont typeface="Arial"/>
              <a:buChar char="➢"/>
            </a:pPr>
            <a:r>
              <a:rPr i="0" lang="en-US" u="none" cap="none" strike="noStrike">
                <a:solidFill>
                  <a:srgbClr val="000000"/>
                </a:solidFill>
                <a:latin typeface="Arial"/>
                <a:ea typeface="Arial"/>
                <a:cs typeface="Arial"/>
                <a:sym typeface="Arial"/>
              </a:rPr>
              <a:t>Go hacking.</a:t>
            </a:r>
            <a:endParaRPr i="0" u="none" cap="none" strike="noStrike">
              <a:solidFill>
                <a:srgbClr val="000000"/>
              </a:solidFill>
              <a:latin typeface="Arial"/>
              <a:ea typeface="Arial"/>
              <a:cs typeface="Arial"/>
              <a:sym typeface="Arial"/>
            </a:endParaRPr>
          </a:p>
          <a:p>
            <a:pPr indent="0" lvl="0" marL="800100" marR="0" rtl="0" algn="l">
              <a:lnSpc>
                <a:spcPct val="80000"/>
              </a:lnSpc>
              <a:spcBef>
                <a:spcPts val="400"/>
              </a:spcBef>
              <a:spcAft>
                <a:spcPts val="0"/>
              </a:spcAft>
              <a:buNone/>
            </a:pPr>
            <a:r>
              <a:t/>
            </a:r>
            <a:endParaRPr sz="1800">
              <a:solidFill>
                <a:srgbClr val="000000"/>
              </a:solidFill>
              <a:latin typeface="Arial"/>
              <a:ea typeface="Arial"/>
              <a:cs typeface="Arial"/>
              <a:sym typeface="Arial"/>
            </a:endParaRPr>
          </a:p>
          <a:p>
            <a:pPr indent="-114300" lvl="0" marL="0" marR="0" rtl="0" algn="l">
              <a:lnSpc>
                <a:spcPct val="80000"/>
              </a:lnSpc>
              <a:spcBef>
                <a:spcPts val="400"/>
              </a:spcBef>
              <a:spcAft>
                <a:spcPts val="0"/>
              </a:spcAft>
              <a:buClr>
                <a:srgbClr val="000000"/>
              </a:buClr>
              <a:buSzPts val="1800"/>
              <a:buFont typeface="Arial"/>
              <a:buChar char=" "/>
            </a:pPr>
            <a:r>
              <a:rPr i="0" lang="en-US" sz="1800" u="none" cap="none" strike="noStrike">
                <a:solidFill>
                  <a:srgbClr val="000000"/>
                </a:solidFill>
                <a:latin typeface="Arial"/>
                <a:ea typeface="Arial"/>
                <a:cs typeface="Arial"/>
                <a:sym typeface="Arial"/>
              </a:rPr>
              <a:t>Once you have enough knowledge and competent tools, you are ready to look for bugs and begin the work. </a:t>
            </a:r>
            <a:endParaRPr i="0" sz="1800" u="none" cap="none" strike="noStrike">
              <a:solidFill>
                <a:srgbClr val="000000"/>
              </a:solidFill>
              <a:latin typeface="Arial"/>
              <a:ea typeface="Arial"/>
              <a:cs typeface="Arial"/>
              <a:sym typeface="Arial"/>
            </a:endParaRPr>
          </a:p>
          <a:p>
            <a:pPr indent="-114300" lvl="0" marL="0" marR="0" rtl="0" algn="l">
              <a:lnSpc>
                <a:spcPct val="80000"/>
              </a:lnSpc>
              <a:spcBef>
                <a:spcPts val="400"/>
              </a:spcBef>
              <a:spcAft>
                <a:spcPts val="0"/>
              </a:spcAft>
              <a:buClr>
                <a:srgbClr val="000000"/>
              </a:buClr>
              <a:buSzPts val="1800"/>
              <a:buFont typeface="Arial"/>
              <a:buChar char=" "/>
            </a:pPr>
            <a:r>
              <a:rPr lang="en-US" sz="1800">
                <a:solidFill>
                  <a:srgbClr val="000000"/>
                </a:solidFill>
                <a:latin typeface="Arial"/>
                <a:ea typeface="Arial"/>
                <a:cs typeface="Arial"/>
                <a:sym typeface="Arial"/>
              </a:rPr>
              <a:t>Companies who have done this have been Google, Twitter, Atlassian</a:t>
            </a:r>
            <a:endParaRPr sz="1800">
              <a:solidFill>
                <a:srgbClr val="000000"/>
              </a:solidFill>
              <a:latin typeface="Arial"/>
              <a:ea typeface="Arial"/>
              <a:cs typeface="Arial"/>
              <a:sym typeface="Arial"/>
            </a:endParaRPr>
          </a:p>
          <a:p>
            <a:pPr indent="0" lvl="0" marL="0" marR="0" rtl="0" algn="l">
              <a:lnSpc>
                <a:spcPct val="80000"/>
              </a:lnSpc>
              <a:spcBef>
                <a:spcPts val="200"/>
              </a:spcBef>
              <a:spcAft>
                <a:spcPts val="200"/>
              </a:spcAft>
              <a:buClr>
                <a:schemeClr val="accent1"/>
              </a:buClr>
              <a:buSzPts val="2600"/>
              <a:buFont typeface="Calibri"/>
              <a:buNone/>
            </a:pPr>
            <a:r>
              <a:t/>
            </a:r>
            <a:endParaRPr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838200" y="180624"/>
            <a:ext cx="8610600" cy="61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References</a:t>
            </a:r>
            <a:endParaRPr b="0" i="0" sz="4800" u="none" cap="none" strike="noStrike">
              <a:solidFill>
                <a:srgbClr val="3F3F3F"/>
              </a:solidFill>
              <a:latin typeface="Calibri"/>
              <a:ea typeface="Calibri"/>
              <a:cs typeface="Calibri"/>
              <a:sym typeface="Calibri"/>
            </a:endParaRPr>
          </a:p>
        </p:txBody>
      </p:sp>
      <p:sp>
        <p:nvSpPr>
          <p:cNvPr id="198" name="Google Shape;198;p26"/>
          <p:cNvSpPr txBox="1"/>
          <p:nvPr>
            <p:ph idx="1" type="body"/>
          </p:nvPr>
        </p:nvSpPr>
        <p:spPr>
          <a:xfrm>
            <a:off x="134850" y="798650"/>
            <a:ext cx="11825100" cy="5019300"/>
          </a:xfrm>
          <a:prstGeom prst="rect">
            <a:avLst/>
          </a:prstGeom>
          <a:noFill/>
          <a:ln>
            <a:noFill/>
          </a:ln>
        </p:spPr>
        <p:txBody>
          <a:bodyPr anchorCtr="0" anchor="t" bIns="45700" lIns="91425" spcFirstLastPara="1" rIns="91425" wrap="square" tIns="45700">
            <a:noAutofit/>
          </a:bodyPr>
          <a:lstStyle/>
          <a:p>
            <a:pPr indent="-190500" lvl="0" marL="0" marR="0" rtl="0" algn="l">
              <a:lnSpc>
                <a:spcPct val="100000"/>
              </a:lnSpc>
              <a:spcBef>
                <a:spcPts val="0"/>
              </a:spcBef>
              <a:spcAft>
                <a:spcPts val="0"/>
              </a:spcAft>
              <a:buClr>
                <a:srgbClr val="000000"/>
              </a:buClr>
              <a:buSzPts val="3000"/>
              <a:buFont typeface="Calibri"/>
              <a:buChar char=" "/>
            </a:pPr>
            <a:r>
              <a:rPr b="0" i="0" lang="en-US" sz="3000" u="sng" cap="none" strike="noStrike">
                <a:solidFill>
                  <a:srgbClr val="000000"/>
                </a:solidFill>
                <a:latin typeface="Calibri"/>
                <a:ea typeface="Calibri"/>
                <a:cs typeface="Calibri"/>
                <a:sym typeface="Calibri"/>
                <a:hlinkClick r:id="rId3"/>
              </a:rPr>
              <a:t>https://www.sumasoft.com/web-application-security-+5-reasons-why-you-must-take-it-seriously</a:t>
            </a:r>
            <a:endParaRPr b="0" i="0" sz="3000" u="none" cap="none" strike="noStrike">
              <a:solidFill>
                <a:srgbClr val="000000"/>
              </a:solidFill>
              <a:latin typeface="Calibri"/>
              <a:ea typeface="Calibri"/>
              <a:cs typeface="Calibri"/>
              <a:sym typeface="Calibri"/>
            </a:endParaRPr>
          </a:p>
          <a:p>
            <a:pPr indent="-190500" lvl="0" marL="0" marR="0" rtl="0" algn="l">
              <a:lnSpc>
                <a:spcPct val="100000"/>
              </a:lnSpc>
              <a:spcBef>
                <a:spcPts val="200"/>
              </a:spcBef>
              <a:spcAft>
                <a:spcPts val="0"/>
              </a:spcAft>
              <a:buClr>
                <a:srgbClr val="000000"/>
              </a:buClr>
              <a:buSzPts val="3000"/>
              <a:buFont typeface="Calibri"/>
              <a:buChar char=" "/>
            </a:pPr>
            <a:r>
              <a:rPr b="0" i="0" lang="en-US" sz="3000" u="sng" cap="none" strike="noStrike">
                <a:solidFill>
                  <a:srgbClr val="000000"/>
                </a:solidFill>
                <a:latin typeface="Calibri"/>
                <a:ea typeface="Calibri"/>
                <a:cs typeface="Calibri"/>
                <a:sym typeface="Calibri"/>
                <a:hlinkClick r:id="rId4"/>
              </a:rPr>
              <a:t>https://lifehacker.com/how-to-earn-money-as-a-bug-bounty-hunter-1797946520</a:t>
            </a:r>
            <a:endParaRPr b="0" i="0" sz="3000" u="none" cap="none" strike="noStrike">
              <a:solidFill>
                <a:srgbClr val="000000"/>
              </a:solidFill>
              <a:latin typeface="Calibri"/>
              <a:ea typeface="Calibri"/>
              <a:cs typeface="Calibri"/>
              <a:sym typeface="Calibri"/>
            </a:endParaRPr>
          </a:p>
          <a:p>
            <a:pPr indent="-190500" lvl="0" marL="0" marR="0" rtl="0" algn="l">
              <a:lnSpc>
                <a:spcPct val="100000"/>
              </a:lnSpc>
              <a:spcBef>
                <a:spcPts val="200"/>
              </a:spcBef>
              <a:spcAft>
                <a:spcPts val="0"/>
              </a:spcAft>
              <a:buClr>
                <a:srgbClr val="000000"/>
              </a:buClr>
              <a:buSzPts val="3000"/>
              <a:buFont typeface="Calibri"/>
              <a:buChar char=" "/>
            </a:pPr>
            <a:r>
              <a:rPr b="0" i="0" lang="en-US" sz="3000" u="sng" cap="none" strike="noStrike">
                <a:solidFill>
                  <a:srgbClr val="000000"/>
                </a:solidFill>
                <a:latin typeface="Calibri"/>
                <a:ea typeface="Calibri"/>
                <a:cs typeface="Calibri"/>
                <a:sym typeface="Calibri"/>
                <a:hlinkClick r:id="rId5"/>
              </a:rPr>
              <a:t>https://www.owasp.org/index.php/Web_Application_Security_Testing_Cheat_Sheet</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200"/>
              </a:spcBef>
              <a:spcAft>
                <a:spcPts val="0"/>
              </a:spcAft>
              <a:buClr>
                <a:schemeClr val="accent1"/>
              </a:buClr>
              <a:buSzPts val="2400"/>
              <a:buFont typeface="Calibri"/>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200"/>
              </a:spcBef>
              <a:spcAft>
                <a:spcPts val="200"/>
              </a:spcAft>
              <a:buClr>
                <a:schemeClr val="accent1"/>
              </a:buClr>
              <a:buSzPts val="2400"/>
              <a:buFont typeface="Calibri"/>
              <a:buNone/>
            </a:pPr>
            <a:r>
              <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30525" y="650450"/>
            <a:ext cx="11487600" cy="5050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Courier New"/>
              <a:buNone/>
            </a:pPr>
            <a:r>
              <a:rPr b="0" i="0" lang="en-US" sz="3000" u="none" cap="none" strike="noStrike">
                <a:solidFill>
                  <a:srgbClr val="FF00FF"/>
                </a:solidFill>
                <a:latin typeface="Courier New"/>
                <a:ea typeface="Courier New"/>
                <a:cs typeface="Courier New"/>
                <a:sym typeface="Courier New"/>
              </a:rPr>
              <a:t>Connect with me on Twitter </a:t>
            </a:r>
            <a:r>
              <a:rPr b="1" i="0" lang="en-US" sz="3000" u="none" cap="none" strike="noStrike">
                <a:solidFill>
                  <a:srgbClr val="FF00FF"/>
                </a:solidFill>
                <a:latin typeface="Courier New"/>
                <a:ea typeface="Courier New"/>
                <a:cs typeface="Courier New"/>
                <a:sym typeface="Courier New"/>
              </a:rPr>
              <a:t>@mcne65</a:t>
            </a:r>
            <a:endParaRPr b="1"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rPr b="1" i="0" lang="en-US" sz="3000" u="none" cap="none" strike="noStrike">
                <a:solidFill>
                  <a:srgbClr val="FF00FF"/>
                </a:solidFill>
                <a:latin typeface="Courier New"/>
                <a:ea typeface="Courier New"/>
                <a:cs typeface="Courier New"/>
                <a:sym typeface="Courier New"/>
              </a:rPr>
              <a:t>LinkedIn:</a:t>
            </a:r>
            <a:r>
              <a:rPr b="0" i="0" lang="en-US" sz="3000" u="none" cap="none" strike="noStrike">
                <a:solidFill>
                  <a:srgbClr val="FF00FF"/>
                </a:solidFill>
                <a:latin typeface="Courier New"/>
                <a:ea typeface="Courier New"/>
                <a:cs typeface="Courier New"/>
                <a:sym typeface="Courier New"/>
              </a:rPr>
              <a:t> Sirani McNeill</a:t>
            </a:r>
            <a:endParaRPr b="0"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t/>
            </a:r>
            <a:endParaRPr b="0"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t/>
            </a:r>
            <a:endParaRPr b="0"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t/>
            </a:r>
            <a:endParaRPr b="0"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t/>
            </a:r>
            <a:endParaRPr b="0" i="0" sz="3000" u="none" cap="none" strike="noStrike">
              <a:solidFill>
                <a:srgbClr val="FF00F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6600"/>
              <a:buFont typeface="Courier New"/>
              <a:buNone/>
            </a:pPr>
            <a:r>
              <a:rPr b="0" i="0" lang="en-US" sz="6600" u="none" cap="none" strike="noStrike">
                <a:solidFill>
                  <a:srgbClr val="FF00FF"/>
                </a:solidFill>
                <a:latin typeface="Courier New"/>
                <a:ea typeface="Courier New"/>
                <a:cs typeface="Courier New"/>
                <a:sym typeface="Courier New"/>
              </a:rPr>
              <a:t>Any Questions?</a:t>
            </a:r>
            <a:endParaRPr b="0" i="0" sz="4800" u="none" cap="none" strike="noStrike">
              <a:solidFill>
                <a:srgbClr val="FF00FF"/>
              </a:solidFill>
              <a:latin typeface="Calibri"/>
              <a:ea typeface="Calibri"/>
              <a:cs typeface="Calibri"/>
              <a:sym typeface="Calibri"/>
            </a:endParaRPr>
          </a:p>
        </p:txBody>
      </p:sp>
      <p:pic>
        <p:nvPicPr>
          <p:cNvPr id="204" name="Google Shape;204;p27"/>
          <p:cNvPicPr preferRelativeResize="0"/>
          <p:nvPr/>
        </p:nvPicPr>
        <p:blipFill>
          <a:blip r:embed="rId3">
            <a:alphaModFix/>
          </a:blip>
          <a:stretch>
            <a:fillRect/>
          </a:stretch>
        </p:blipFill>
        <p:spPr>
          <a:xfrm>
            <a:off x="9519400" y="2665188"/>
            <a:ext cx="2457450" cy="370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30500" y="294023"/>
            <a:ext cx="2819400" cy="834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About Me</a:t>
            </a:r>
            <a:endParaRPr b="0" i="0" sz="4800" u="none" cap="none" strike="noStrike">
              <a:solidFill>
                <a:srgbClr val="3F3F3F"/>
              </a:solidFill>
              <a:latin typeface="Calibri"/>
              <a:ea typeface="Calibri"/>
              <a:cs typeface="Calibri"/>
              <a:sym typeface="Calibri"/>
            </a:endParaRPr>
          </a:p>
        </p:txBody>
      </p:sp>
      <p:pic>
        <p:nvPicPr>
          <p:cNvPr descr="The facts about me" id="107" name="Google Shape;107;p15"/>
          <p:cNvPicPr preferRelativeResize="0"/>
          <p:nvPr/>
        </p:nvPicPr>
        <p:blipFill rotWithShape="1">
          <a:blip r:embed="rId3">
            <a:alphaModFix/>
          </a:blip>
          <a:srcRect b="0" l="0" r="0" t="0"/>
          <a:stretch/>
        </p:blipFill>
        <p:spPr>
          <a:xfrm>
            <a:off x="430505" y="1316270"/>
            <a:ext cx="9202727" cy="3750787"/>
          </a:xfrm>
          <a:prstGeom prst="rect">
            <a:avLst/>
          </a:prstGeom>
          <a:noFill/>
          <a:ln>
            <a:noFill/>
          </a:ln>
        </p:spPr>
      </p:pic>
      <p:sp>
        <p:nvSpPr>
          <p:cNvPr id="108" name="Google Shape;108;p15"/>
          <p:cNvSpPr txBox="1"/>
          <p:nvPr/>
        </p:nvSpPr>
        <p:spPr>
          <a:xfrm>
            <a:off x="336550" y="5473850"/>
            <a:ext cx="11810700" cy="90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REMINDER: </a:t>
            </a:r>
            <a:r>
              <a:rPr b="0" i="0" lang="en-US" sz="1800" u="none" cap="none" strike="noStrike">
                <a:solidFill>
                  <a:schemeClr val="dk1"/>
                </a:solidFill>
                <a:latin typeface="Calibri"/>
                <a:ea typeface="Calibri"/>
                <a:cs typeface="Calibri"/>
                <a:sym typeface="Calibri"/>
              </a:rPr>
              <a:t>I have a severe sensi-neural hearing loss so if you have any questions for me at the end of the presentation, Samara/Gavin will converse this for me.</a:t>
            </a:r>
            <a:r>
              <a:rPr lang="en-US" sz="1800">
                <a:solidFill>
                  <a:schemeClr val="dk1"/>
                </a:solidFill>
                <a:latin typeface="Calibri"/>
                <a:ea typeface="Calibri"/>
                <a:cs typeface="Calibri"/>
                <a:sym typeface="Calibri"/>
              </a:rPr>
              <a:t>. However, happy to chat with you at the end of the presentation if want to in private.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112" name="Shape 112"/>
        <p:cNvGrpSpPr/>
        <p:nvPr/>
      </p:nvGrpSpPr>
      <p:grpSpPr>
        <a:xfrm>
          <a:off x="0" y="0"/>
          <a:ext cx="0" cy="0"/>
          <a:chOff x="0" y="0"/>
          <a:chExt cx="0" cy="0"/>
        </a:xfrm>
      </p:grpSpPr>
      <p:sp>
        <p:nvSpPr>
          <p:cNvPr id="113" name="Google Shape;113;p16"/>
          <p:cNvSpPr txBox="1"/>
          <p:nvPr>
            <p:ph type="title"/>
          </p:nvPr>
        </p:nvSpPr>
        <p:spPr>
          <a:xfrm>
            <a:off x="215010" y="213696"/>
            <a:ext cx="11893510" cy="93367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rgbClr val="000000"/>
                </a:solidFill>
                <a:latin typeface="Arial"/>
                <a:ea typeface="Arial"/>
                <a:cs typeface="Arial"/>
                <a:sym typeface="Arial"/>
              </a:rPr>
              <a:t>Is web application security about hunting bugs in the binary code like Sherlock Holmes?</a:t>
            </a:r>
            <a:endParaRPr b="0" i="0" sz="4800" u="none" cap="none" strike="noStrike">
              <a:solidFill>
                <a:srgbClr val="000000"/>
              </a:solidFill>
              <a:latin typeface="Calibri"/>
              <a:ea typeface="Calibri"/>
              <a:cs typeface="Calibri"/>
              <a:sym typeface="Calibri"/>
            </a:endParaRPr>
          </a:p>
        </p:txBody>
      </p:sp>
      <p:pic>
        <p:nvPicPr>
          <p:cNvPr descr="Related image" id="114" name="Google Shape;114;p16"/>
          <p:cNvPicPr preferRelativeResize="0"/>
          <p:nvPr/>
        </p:nvPicPr>
        <p:blipFill rotWithShape="1">
          <a:blip r:embed="rId3">
            <a:alphaModFix/>
          </a:blip>
          <a:srcRect b="0" l="0" r="0" t="0"/>
          <a:stretch/>
        </p:blipFill>
        <p:spPr>
          <a:xfrm>
            <a:off x="3067595" y="1323642"/>
            <a:ext cx="6973331" cy="49743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8" name="Shape 118"/>
        <p:cNvGrpSpPr/>
        <p:nvPr/>
      </p:nvGrpSpPr>
      <p:grpSpPr>
        <a:xfrm>
          <a:off x="0" y="0"/>
          <a:ext cx="0" cy="0"/>
          <a:chOff x="0" y="0"/>
          <a:chExt cx="0" cy="0"/>
        </a:xfrm>
      </p:grpSpPr>
      <p:pic>
        <p:nvPicPr>
          <p:cNvPr descr="Image result for security bugs in your code" id="119" name="Google Shape;119;p17"/>
          <p:cNvPicPr preferRelativeResize="0"/>
          <p:nvPr/>
        </p:nvPicPr>
        <p:blipFill rotWithShape="1">
          <a:blip r:embed="rId3">
            <a:alphaModFix/>
          </a:blip>
          <a:srcRect b="0" l="0" r="0" t="0"/>
          <a:stretch/>
        </p:blipFill>
        <p:spPr>
          <a:xfrm>
            <a:off x="1600200" y="1905000"/>
            <a:ext cx="7313161" cy="3988997"/>
          </a:xfrm>
          <a:prstGeom prst="rect">
            <a:avLst/>
          </a:prstGeom>
          <a:noFill/>
          <a:ln>
            <a:noFill/>
          </a:ln>
        </p:spPr>
      </p:pic>
      <p:sp>
        <p:nvSpPr>
          <p:cNvPr id="120" name="Google Shape;120;p17"/>
          <p:cNvSpPr txBox="1"/>
          <p:nvPr>
            <p:ph type="title"/>
          </p:nvPr>
        </p:nvSpPr>
        <p:spPr>
          <a:xfrm>
            <a:off x="298500" y="228600"/>
            <a:ext cx="11893500" cy="58089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dk1"/>
              </a:buClr>
              <a:buSzPts val="3200"/>
              <a:buFont typeface="Arial"/>
              <a:buNone/>
            </a:pPr>
            <a:r>
              <a:rPr i="0" lang="en-US" sz="2400" u="none" cap="none" strike="noStrike">
                <a:solidFill>
                  <a:srgbClr val="000000"/>
                </a:solidFill>
                <a:latin typeface="Arial"/>
                <a:ea typeface="Arial"/>
                <a:cs typeface="Arial"/>
                <a:sym typeface="Arial"/>
              </a:rPr>
              <a:t>NO! </a:t>
            </a:r>
            <a:br>
              <a:rPr i="0" lang="en-US" sz="2400" u="none" cap="none" strike="noStrike">
                <a:solidFill>
                  <a:srgbClr val="000000"/>
                </a:solidFill>
                <a:latin typeface="Arial"/>
                <a:ea typeface="Arial"/>
                <a:cs typeface="Arial"/>
                <a:sym typeface="Arial"/>
              </a:rPr>
            </a:br>
            <a:r>
              <a:rPr i="0" lang="en-US" sz="2400" u="none" cap="none" strike="noStrike">
                <a:solidFill>
                  <a:srgbClr val="000000"/>
                </a:solidFill>
                <a:latin typeface="Arial"/>
                <a:ea typeface="Arial"/>
                <a:cs typeface="Arial"/>
                <a:sym typeface="Arial"/>
              </a:rPr>
              <a:t>Web Application security is about debugging your code for less security flaws like this below…..</a:t>
            </a: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br>
              <a:rPr i="0" lang="en-US" sz="3200" u="none" cap="none" strike="noStrike">
                <a:solidFill>
                  <a:srgbClr val="000000"/>
                </a:solidFill>
                <a:latin typeface="Arial"/>
                <a:ea typeface="Arial"/>
                <a:cs typeface="Arial"/>
                <a:sym typeface="Arial"/>
              </a:rPr>
            </a:br>
            <a:endParaRPr i="0" sz="4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24" name="Shape 124"/>
        <p:cNvGrpSpPr/>
        <p:nvPr/>
      </p:nvGrpSpPr>
      <p:grpSpPr>
        <a:xfrm>
          <a:off x="0" y="0"/>
          <a:ext cx="0" cy="0"/>
          <a:chOff x="0" y="0"/>
          <a:chExt cx="0" cy="0"/>
        </a:xfrm>
      </p:grpSpPr>
      <p:sp>
        <p:nvSpPr>
          <p:cNvPr id="125" name="Google Shape;125;p18"/>
          <p:cNvSpPr txBox="1"/>
          <p:nvPr/>
        </p:nvSpPr>
        <p:spPr>
          <a:xfrm>
            <a:off x="7239001" y="2133600"/>
            <a:ext cx="4953000" cy="34827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Ethical hacking does the following:</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1. Prevents confidential data breaches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2. Password security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3. Prevent encapsulation flaws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4 &amp; 5. Stop hackers from ruining your day by stealing your work via cross site scripting and Denial of Service (DOS) </a:t>
            </a:r>
            <a:endParaRPr b="0" i="0" sz="1400" u="none" cap="none" strike="noStrike">
              <a:latin typeface="Arial"/>
              <a:ea typeface="Arial"/>
              <a:cs typeface="Arial"/>
              <a:sym typeface="Arial"/>
            </a:endParaRPr>
          </a:p>
        </p:txBody>
      </p:sp>
      <p:sp>
        <p:nvSpPr>
          <p:cNvPr id="126" name="Google Shape;126;p18"/>
          <p:cNvSpPr txBox="1"/>
          <p:nvPr/>
        </p:nvSpPr>
        <p:spPr>
          <a:xfrm>
            <a:off x="652536" y="385261"/>
            <a:ext cx="11666072"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latin typeface="Arial"/>
                <a:ea typeface="Arial"/>
                <a:cs typeface="Arial"/>
                <a:sym typeface="Arial"/>
              </a:rPr>
              <a:t>So what can you do to protect your company from being attacked by hackers?</a:t>
            </a:r>
            <a:endParaRPr b="0" i="0" sz="1400" u="none" cap="none" strike="noStrike">
              <a:latin typeface="Arial"/>
              <a:ea typeface="Arial"/>
              <a:cs typeface="Arial"/>
              <a:sym typeface="Arial"/>
            </a:endParaRPr>
          </a:p>
        </p:txBody>
      </p:sp>
      <p:pic>
        <p:nvPicPr>
          <p:cNvPr id="127" name="Google Shape;127;p18"/>
          <p:cNvPicPr preferRelativeResize="0"/>
          <p:nvPr/>
        </p:nvPicPr>
        <p:blipFill rotWithShape="1">
          <a:blip r:embed="rId3">
            <a:alphaModFix/>
          </a:blip>
          <a:srcRect b="0" l="0" r="0" t="0"/>
          <a:stretch/>
        </p:blipFill>
        <p:spPr>
          <a:xfrm>
            <a:off x="1006200" y="1295400"/>
            <a:ext cx="2270400" cy="2438400"/>
          </a:xfrm>
          <a:prstGeom prst="rect">
            <a:avLst/>
          </a:prstGeom>
          <a:noFill/>
          <a:ln>
            <a:noFill/>
          </a:ln>
        </p:spPr>
      </p:pic>
      <p:pic>
        <p:nvPicPr>
          <p:cNvPr id="128" name="Google Shape;128;p18"/>
          <p:cNvPicPr preferRelativeResize="0"/>
          <p:nvPr/>
        </p:nvPicPr>
        <p:blipFill rotWithShape="1">
          <a:blip r:embed="rId4">
            <a:alphaModFix/>
          </a:blip>
          <a:srcRect b="0" l="0" r="0" t="0"/>
          <a:stretch/>
        </p:blipFill>
        <p:spPr>
          <a:xfrm>
            <a:off x="3262108" y="1676400"/>
            <a:ext cx="2833892" cy="2286000"/>
          </a:xfrm>
          <a:prstGeom prst="rect">
            <a:avLst/>
          </a:prstGeom>
          <a:noFill/>
          <a:ln>
            <a:noFill/>
          </a:ln>
        </p:spPr>
      </p:pic>
      <p:pic>
        <p:nvPicPr>
          <p:cNvPr id="129" name="Google Shape;129;p18"/>
          <p:cNvPicPr preferRelativeResize="0"/>
          <p:nvPr/>
        </p:nvPicPr>
        <p:blipFill rotWithShape="1">
          <a:blip r:embed="rId5">
            <a:alphaModFix/>
          </a:blip>
          <a:srcRect b="0" l="0" r="0" t="0"/>
          <a:stretch/>
        </p:blipFill>
        <p:spPr>
          <a:xfrm>
            <a:off x="985214" y="3885345"/>
            <a:ext cx="2291386" cy="2515455"/>
          </a:xfrm>
          <a:prstGeom prst="rect">
            <a:avLst/>
          </a:prstGeom>
          <a:noFill/>
          <a:ln>
            <a:noFill/>
          </a:ln>
        </p:spPr>
      </p:pic>
      <p:pic>
        <p:nvPicPr>
          <p:cNvPr id="130" name="Google Shape;130;p18"/>
          <p:cNvPicPr preferRelativeResize="0"/>
          <p:nvPr/>
        </p:nvPicPr>
        <p:blipFill rotWithShape="1">
          <a:blip r:embed="rId6">
            <a:alphaModFix/>
          </a:blip>
          <a:srcRect b="0" l="0" r="0" t="0"/>
          <a:stretch/>
        </p:blipFill>
        <p:spPr>
          <a:xfrm>
            <a:off x="3417259" y="4134949"/>
            <a:ext cx="2526341" cy="2418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370975" y="318800"/>
            <a:ext cx="8042700" cy="1266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600"/>
              <a:t>Web Application Security Testing</a:t>
            </a:r>
            <a:endParaRPr sz="3600"/>
          </a:p>
          <a:p>
            <a:pPr indent="0" lvl="0" marL="0" rtl="0" algn="l">
              <a:spcBef>
                <a:spcPts val="0"/>
              </a:spcBef>
              <a:spcAft>
                <a:spcPts val="0"/>
              </a:spcAft>
              <a:buNone/>
            </a:pPr>
            <a:r>
              <a:rPr lang="en-US" sz="3600"/>
              <a:t>Pentesting VS Web Application Security</a:t>
            </a:r>
            <a:endParaRPr sz="3600"/>
          </a:p>
        </p:txBody>
      </p:sp>
      <p:pic>
        <p:nvPicPr>
          <p:cNvPr id="137" name="Google Shape;137;p19"/>
          <p:cNvPicPr preferRelativeResize="0"/>
          <p:nvPr/>
        </p:nvPicPr>
        <p:blipFill>
          <a:blip r:embed="rId3">
            <a:alphaModFix/>
          </a:blip>
          <a:stretch>
            <a:fillRect/>
          </a:stretch>
        </p:blipFill>
        <p:spPr>
          <a:xfrm>
            <a:off x="1370975" y="1909500"/>
            <a:ext cx="6934200" cy="36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ctrTitle"/>
          </p:nvPr>
        </p:nvSpPr>
        <p:spPr>
          <a:xfrm>
            <a:off x="3276600" y="66425"/>
            <a:ext cx="6702000" cy="6351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2880"/>
              <a:buFont typeface="Arial"/>
              <a:buNone/>
            </a:pPr>
            <a:r>
              <a:rPr b="0" lang="en-US" sz="2880">
                <a:solidFill>
                  <a:srgbClr val="262626"/>
                </a:solidFill>
                <a:latin typeface="Arial"/>
                <a:ea typeface="Arial"/>
                <a:cs typeface="Arial"/>
                <a:sym typeface="Arial"/>
              </a:rPr>
              <a:t>Five </a:t>
            </a:r>
            <a:r>
              <a:rPr b="0" i="0" lang="en-US" sz="2880" u="none" cap="none" strike="noStrike">
                <a:solidFill>
                  <a:srgbClr val="262626"/>
                </a:solidFill>
                <a:latin typeface="Arial"/>
                <a:ea typeface="Arial"/>
                <a:cs typeface="Arial"/>
                <a:sym typeface="Arial"/>
              </a:rPr>
              <a:t>Phases of Penetration Testing </a:t>
            </a:r>
            <a:endParaRPr b="0" i="0" sz="7200" u="none" cap="none" strike="noStrike">
              <a:solidFill>
                <a:srgbClr val="262626"/>
              </a:solidFill>
              <a:latin typeface="Calibri"/>
              <a:ea typeface="Calibri"/>
              <a:cs typeface="Calibri"/>
              <a:sym typeface="Calibri"/>
            </a:endParaRPr>
          </a:p>
        </p:txBody>
      </p:sp>
      <p:sp>
        <p:nvSpPr>
          <p:cNvPr id="144" name="Google Shape;144;p20"/>
          <p:cNvSpPr txBox="1"/>
          <p:nvPr>
            <p:ph idx="1" type="subTitle"/>
          </p:nvPr>
        </p:nvSpPr>
        <p:spPr>
          <a:xfrm>
            <a:off x="990600" y="1295400"/>
            <a:ext cx="9677400" cy="396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 </a:t>
            </a:r>
            <a:endParaRPr/>
          </a:p>
        </p:txBody>
      </p:sp>
      <p:grpSp>
        <p:nvGrpSpPr>
          <p:cNvPr id="145" name="Google Shape;145;p20"/>
          <p:cNvGrpSpPr/>
          <p:nvPr/>
        </p:nvGrpSpPr>
        <p:grpSpPr>
          <a:xfrm>
            <a:off x="3269114" y="915288"/>
            <a:ext cx="5653770" cy="5635437"/>
            <a:chOff x="1592714" y="-151512"/>
            <a:chExt cx="5653770" cy="5635437"/>
          </a:xfrm>
        </p:grpSpPr>
        <p:sp>
          <p:nvSpPr>
            <p:cNvPr id="146" name="Google Shape;146;p20"/>
            <p:cNvSpPr/>
            <p:nvPr/>
          </p:nvSpPr>
          <p:spPr>
            <a:xfrm>
              <a:off x="5068562" y="40324"/>
              <a:ext cx="1357386" cy="1357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5068562" y="40324"/>
              <a:ext cx="1357386" cy="135738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2. Scanning </a:t>
              </a:r>
              <a:endParaRPr/>
            </a:p>
          </p:txBody>
        </p:sp>
        <p:sp>
          <p:nvSpPr>
            <p:cNvPr id="148" name="Google Shape;148;p20"/>
            <p:cNvSpPr/>
            <p:nvPr/>
          </p:nvSpPr>
          <p:spPr>
            <a:xfrm>
              <a:off x="1874109" y="888"/>
              <a:ext cx="5090981" cy="5090981"/>
            </a:xfrm>
            <a:custGeom>
              <a:rect b="b" l="l" r="r" t="t"/>
              <a:pathLst>
                <a:path extrusionOk="0" h="120000" w="120000">
                  <a:moveTo>
                    <a:pt x="108080" y="31603"/>
                  </a:moveTo>
                  <a:lnTo>
                    <a:pt x="108080" y="31603"/>
                  </a:lnTo>
                  <a:cubicBezTo>
                    <a:pt x="112356" y="38843"/>
                    <a:pt x="114942" y="46954"/>
                    <a:pt x="115645" y="55333"/>
                  </a:cubicBezTo>
                  <a:lnTo>
                    <a:pt x="119790" y="55368"/>
                  </a:lnTo>
                  <a:lnTo>
                    <a:pt x="112719" y="60450"/>
                  </a:lnTo>
                  <a:lnTo>
                    <a:pt x="105233" y="55244"/>
                  </a:lnTo>
                  <a:lnTo>
                    <a:pt x="109376" y="55279"/>
                  </a:lnTo>
                  <a:lnTo>
                    <a:pt x="109376" y="55279"/>
                  </a:lnTo>
                  <a:cubicBezTo>
                    <a:pt x="108684" y="48039"/>
                    <a:pt x="106408" y="41039"/>
                    <a:pt x="102709" y="34776"/>
                  </a:cubicBezTo>
                  <a:close/>
                </a:path>
              </a:pathLst>
            </a:custGeom>
            <a:solidFill>
              <a:srgbClr val="9B835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889098" y="2565675"/>
              <a:ext cx="1357386" cy="1357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nvSpPr>
          <p:spPr>
            <a:xfrm>
              <a:off x="5889098" y="2565675"/>
              <a:ext cx="1357386" cy="135738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3. Gaining Access</a:t>
              </a:r>
              <a:endParaRPr/>
            </a:p>
          </p:txBody>
        </p:sp>
        <p:sp>
          <p:nvSpPr>
            <p:cNvPr id="151" name="Google Shape;151;p20"/>
            <p:cNvSpPr/>
            <p:nvPr/>
          </p:nvSpPr>
          <p:spPr>
            <a:xfrm>
              <a:off x="1874109" y="888"/>
              <a:ext cx="5090981" cy="5090981"/>
            </a:xfrm>
            <a:custGeom>
              <a:rect b="b" l="l" r="r" t="t"/>
              <a:pathLst>
                <a:path extrusionOk="0" h="120000" w="120000">
                  <a:moveTo>
                    <a:pt x="104270" y="94034"/>
                  </a:moveTo>
                  <a:cubicBezTo>
                    <a:pt x="98360" y="101721"/>
                    <a:pt x="90552" y="107736"/>
                    <a:pt x="81612" y="111488"/>
                  </a:cubicBezTo>
                  <a:lnTo>
                    <a:pt x="82858" y="115443"/>
                  </a:lnTo>
                  <a:lnTo>
                    <a:pt x="75841" y="110285"/>
                  </a:lnTo>
                  <a:lnTo>
                    <a:pt x="78483" y="101557"/>
                  </a:lnTo>
                  <a:lnTo>
                    <a:pt x="79728" y="105509"/>
                  </a:lnTo>
                  <a:cubicBezTo>
                    <a:pt x="87450" y="102162"/>
                    <a:pt x="94194" y="96904"/>
                    <a:pt x="99324" y="90232"/>
                  </a:cubicBezTo>
                  <a:close/>
                </a:path>
              </a:pathLst>
            </a:custGeom>
            <a:solidFill>
              <a:srgbClr val="A8915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3740906" y="4126428"/>
              <a:ext cx="1357386" cy="1357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3607425" y="4126425"/>
              <a:ext cx="1491000" cy="1357500"/>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4. Maintaining Access</a:t>
              </a:r>
              <a:endParaRPr/>
            </a:p>
          </p:txBody>
        </p:sp>
        <p:sp>
          <p:nvSpPr>
            <p:cNvPr id="154" name="Google Shape;154;p20"/>
            <p:cNvSpPr/>
            <p:nvPr/>
          </p:nvSpPr>
          <p:spPr>
            <a:xfrm>
              <a:off x="1797909" y="-151512"/>
              <a:ext cx="5091000" cy="5091000"/>
            </a:xfrm>
            <a:custGeom>
              <a:rect b="b" l="l" r="r" t="t"/>
              <a:pathLst>
                <a:path extrusionOk="0" h="120000" w="120000">
                  <a:moveTo>
                    <a:pt x="43221" y="113260"/>
                  </a:moveTo>
                  <a:lnTo>
                    <a:pt x="43221" y="113260"/>
                  </a:lnTo>
                  <a:cubicBezTo>
                    <a:pt x="33974" y="110347"/>
                    <a:pt x="25645" y="105076"/>
                    <a:pt x="19053" y="97966"/>
                  </a:cubicBezTo>
                  <a:lnTo>
                    <a:pt x="15766" y="100493"/>
                  </a:lnTo>
                  <a:lnTo>
                    <a:pt x="18203" y="92133"/>
                  </a:lnTo>
                  <a:lnTo>
                    <a:pt x="27308" y="91620"/>
                  </a:lnTo>
                  <a:lnTo>
                    <a:pt x="24022" y="94145"/>
                  </a:lnTo>
                  <a:lnTo>
                    <a:pt x="24022" y="94145"/>
                  </a:lnTo>
                  <a:cubicBezTo>
                    <a:pt x="29816" y="100250"/>
                    <a:pt x="37068" y="104780"/>
                    <a:pt x="45096" y="107309"/>
                  </a:cubicBezTo>
                  <a:close/>
                </a:path>
              </a:pathLst>
            </a:custGeom>
            <a:solidFill>
              <a:srgbClr val="B1A066"/>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1592714" y="2565675"/>
              <a:ext cx="1357386" cy="1357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nvSpPr>
          <p:spPr>
            <a:xfrm>
              <a:off x="1592714" y="2489475"/>
              <a:ext cx="1357500" cy="1357500"/>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5. Covering Access</a:t>
              </a:r>
              <a:endParaRPr/>
            </a:p>
          </p:txBody>
        </p:sp>
        <p:sp>
          <p:nvSpPr>
            <p:cNvPr id="157" name="Google Shape;157;p20"/>
            <p:cNvSpPr/>
            <p:nvPr/>
          </p:nvSpPr>
          <p:spPr>
            <a:xfrm>
              <a:off x="1874109" y="-151512"/>
              <a:ext cx="5091000" cy="5091000"/>
            </a:xfrm>
            <a:custGeom>
              <a:rect b="b" l="l" r="r" t="t"/>
              <a:pathLst>
                <a:path extrusionOk="0" h="120000" w="120000">
                  <a:moveTo>
                    <a:pt x="4162" y="60477"/>
                  </a:moveTo>
                  <a:lnTo>
                    <a:pt x="4162" y="60477"/>
                  </a:lnTo>
                  <a:cubicBezTo>
                    <a:pt x="4090" y="52069"/>
                    <a:pt x="5918" y="43754"/>
                    <a:pt x="9509" y="36151"/>
                  </a:cubicBezTo>
                  <a:lnTo>
                    <a:pt x="5939" y="34043"/>
                  </a:lnTo>
                  <a:lnTo>
                    <a:pt x="14605" y="33189"/>
                  </a:lnTo>
                  <a:lnTo>
                    <a:pt x="18475" y="41447"/>
                  </a:lnTo>
                  <a:lnTo>
                    <a:pt x="14906" y="39339"/>
                  </a:lnTo>
                  <a:lnTo>
                    <a:pt x="14906" y="39339"/>
                  </a:lnTo>
                  <a:cubicBezTo>
                    <a:pt x="11877" y="45952"/>
                    <a:pt x="10338" y="53150"/>
                    <a:pt x="10400" y="60424"/>
                  </a:cubicBezTo>
                  <a:close/>
                </a:path>
              </a:pathLst>
            </a:custGeom>
            <a:solidFill>
              <a:srgbClr val="B9AE7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1904997" y="40324"/>
              <a:ext cx="2373893" cy="1357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nvSpPr>
          <p:spPr>
            <a:xfrm>
              <a:off x="1904997" y="40324"/>
              <a:ext cx="2373893" cy="1357386"/>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1. Reconnaissance</a:t>
              </a:r>
              <a:endParaRPr/>
            </a:p>
          </p:txBody>
        </p:sp>
        <p:sp>
          <p:nvSpPr>
            <p:cNvPr id="160" name="Google Shape;160;p20"/>
            <p:cNvSpPr/>
            <p:nvPr/>
          </p:nvSpPr>
          <p:spPr>
            <a:xfrm>
              <a:off x="1874109" y="888"/>
              <a:ext cx="5090981" cy="5090981"/>
            </a:xfrm>
            <a:custGeom>
              <a:rect b="b" l="l" r="r" t="t"/>
              <a:pathLst>
                <a:path extrusionOk="0" h="120000" w="120000">
                  <a:moveTo>
                    <a:pt x="56521" y="4268"/>
                  </a:moveTo>
                  <a:lnTo>
                    <a:pt x="56521" y="4268"/>
                  </a:lnTo>
                  <a:cubicBezTo>
                    <a:pt x="61387" y="3965"/>
                    <a:pt x="66271" y="4299"/>
                    <a:pt x="71050" y="5264"/>
                  </a:cubicBezTo>
                  <a:lnTo>
                    <a:pt x="72241" y="1293"/>
                  </a:lnTo>
                  <a:lnTo>
                    <a:pt x="75147" y="9502"/>
                  </a:lnTo>
                  <a:lnTo>
                    <a:pt x="68058" y="15238"/>
                  </a:lnTo>
                  <a:lnTo>
                    <a:pt x="69249" y="11269"/>
                  </a:lnTo>
                  <a:lnTo>
                    <a:pt x="69249" y="11269"/>
                  </a:lnTo>
                  <a:cubicBezTo>
                    <a:pt x="65184" y="10497"/>
                    <a:pt x="61039" y="10237"/>
                    <a:pt x="56910" y="10495"/>
                  </a:cubicBezTo>
                  <a:close/>
                </a:path>
              </a:pathLst>
            </a:custGeom>
            <a:solidFill>
              <a:srgbClr val="C2BA7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64" name="Shape 164"/>
        <p:cNvGrpSpPr/>
        <p:nvPr/>
      </p:nvGrpSpPr>
      <p:grpSpPr>
        <a:xfrm>
          <a:off x="0" y="0"/>
          <a:ext cx="0" cy="0"/>
          <a:chOff x="0" y="0"/>
          <a:chExt cx="0" cy="0"/>
        </a:xfrm>
      </p:grpSpPr>
      <p:sp>
        <p:nvSpPr>
          <p:cNvPr id="165" name="Google Shape;165;p21"/>
          <p:cNvSpPr txBox="1"/>
          <p:nvPr>
            <p:ph type="title"/>
          </p:nvPr>
        </p:nvSpPr>
        <p:spPr>
          <a:xfrm>
            <a:off x="59625" y="46875"/>
            <a:ext cx="12061500" cy="785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US" sz="3000" u="none" cap="none" strike="noStrike">
                <a:solidFill>
                  <a:srgbClr val="000000"/>
                </a:solidFill>
                <a:latin typeface="Arial"/>
                <a:ea typeface="Arial"/>
                <a:cs typeface="Arial"/>
                <a:sym typeface="Arial"/>
              </a:rPr>
              <a:t>How to find security threats in your code in OWASP</a:t>
            </a:r>
            <a:endParaRPr b="1" i="0" sz="3000" u="none" cap="none" strike="noStrike">
              <a:solidFill>
                <a:srgbClr val="000000"/>
              </a:solidFill>
              <a:latin typeface="Arial"/>
              <a:ea typeface="Arial"/>
              <a:cs typeface="Arial"/>
              <a:sym typeface="Arial"/>
            </a:endParaRPr>
          </a:p>
        </p:txBody>
      </p:sp>
      <p:sp>
        <p:nvSpPr>
          <p:cNvPr id="166" name="Google Shape;166;p21"/>
          <p:cNvSpPr txBox="1"/>
          <p:nvPr>
            <p:ph idx="1" type="body"/>
          </p:nvPr>
        </p:nvSpPr>
        <p:spPr>
          <a:xfrm>
            <a:off x="381000" y="990600"/>
            <a:ext cx="11508900" cy="5186400"/>
          </a:xfrm>
          <a:prstGeom prst="rect">
            <a:avLst/>
          </a:prstGeom>
          <a:noFill/>
          <a:ln>
            <a:noFill/>
          </a:ln>
        </p:spPr>
        <p:txBody>
          <a:bodyPr anchorCtr="0" anchor="t" bIns="45700" lIns="91425" spcFirstLastPara="1" rIns="91425" wrap="square" tIns="45700">
            <a:noAutofit/>
          </a:bodyPr>
          <a:lstStyle/>
          <a:p>
            <a:pPr indent="-152400" lvl="0" marL="228600" marR="0" rtl="0" algn="l">
              <a:lnSpc>
                <a:spcPct val="90000"/>
              </a:lnSpc>
              <a:spcBef>
                <a:spcPts val="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Open Web Application Security Project OWASP (OWASP) is a widely known framework for testing web apps. </a:t>
            </a:r>
            <a:endParaRPr sz="2400">
              <a:solidFill>
                <a:srgbClr val="000000"/>
              </a:solidFill>
              <a:latin typeface="Arial"/>
              <a:ea typeface="Arial"/>
              <a:cs typeface="Arial"/>
              <a:sym typeface="Arial"/>
            </a:endParaRPr>
          </a:p>
          <a:p>
            <a:pPr indent="-152400" lvl="0" marL="228600" marR="0" rtl="0" algn="l">
              <a:lnSpc>
                <a:spcPct val="90000"/>
              </a:lnSpc>
              <a:spcBef>
                <a:spcPts val="2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To test web apps Web apps with OWASP, you need to carry out:</a:t>
            </a:r>
            <a:endParaRPr sz="2400">
              <a:solidFill>
                <a:srgbClr val="000000"/>
              </a:solidFill>
              <a:latin typeface="Arial"/>
              <a:ea typeface="Arial"/>
              <a:cs typeface="Arial"/>
              <a:sym typeface="Arial"/>
            </a:endParaRPr>
          </a:p>
          <a:p>
            <a:pPr indent="-152400" lvl="1" marL="685800" marR="0" rtl="0" algn="l">
              <a:lnSpc>
                <a:spcPct val="90000"/>
              </a:lnSpc>
              <a:spcBef>
                <a:spcPts val="2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Information gathering</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Configuration management </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 Testing password policy rules</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Threat Agents</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Attack Surface</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Possible Attacks</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Potential Technical Impacts</a:t>
            </a:r>
            <a:endParaRPr sz="2400">
              <a:solidFill>
                <a:srgbClr val="000000"/>
              </a:solidFill>
              <a:latin typeface="Arial"/>
              <a:ea typeface="Arial"/>
              <a:cs typeface="Arial"/>
              <a:sym typeface="Arial"/>
            </a:endParaRPr>
          </a:p>
          <a:p>
            <a:pPr indent="-152400" lvl="1" marL="6858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Important Business Impacts</a:t>
            </a:r>
            <a:endParaRPr sz="2400">
              <a:solidFill>
                <a:srgbClr val="000000"/>
              </a:solidFill>
              <a:latin typeface="Arial"/>
              <a:ea typeface="Arial"/>
              <a:cs typeface="Arial"/>
              <a:sym typeface="Arial"/>
            </a:endParaRPr>
          </a:p>
          <a:p>
            <a:pPr indent="-152400" lvl="0" marL="228600" marR="0" rtl="0" algn="l">
              <a:lnSpc>
                <a:spcPct val="90000"/>
              </a:lnSpc>
              <a:spcBef>
                <a:spcPts val="400"/>
              </a:spcBef>
              <a:spcAft>
                <a:spcPts val="0"/>
              </a:spcAft>
              <a:buClr>
                <a:srgbClr val="000000"/>
              </a:buClr>
              <a:buSzPts val="2400"/>
              <a:buFont typeface="Arial"/>
              <a:buChar char="❖"/>
            </a:pPr>
            <a:r>
              <a:rPr i="0" lang="en-US" sz="2400" u="none" cap="none" strike="noStrike">
                <a:solidFill>
                  <a:srgbClr val="000000"/>
                </a:solidFill>
                <a:latin typeface="Arial"/>
                <a:ea typeface="Arial"/>
                <a:cs typeface="Arial"/>
                <a:sym typeface="Arial"/>
              </a:rPr>
              <a:t>While there are advanced automated scanners for web application code, it is crucial to find potential vulnerabilities manually in some instances.</a:t>
            </a:r>
            <a:endParaRPr sz="2400">
              <a:solidFill>
                <a:srgbClr val="000000"/>
              </a:solidFill>
              <a:latin typeface="Arial"/>
              <a:ea typeface="Arial"/>
              <a:cs typeface="Arial"/>
              <a:sym typeface="Arial"/>
            </a:endParaRPr>
          </a:p>
          <a:p>
            <a:pPr indent="0" lvl="0" marL="228600" marR="0" rtl="0" algn="l">
              <a:lnSpc>
                <a:spcPct val="90000"/>
              </a:lnSpc>
              <a:spcBef>
                <a:spcPts val="200"/>
              </a:spcBef>
              <a:spcAft>
                <a:spcPts val="0"/>
              </a:spcAft>
              <a:buClr>
                <a:schemeClr val="accent1"/>
              </a:buClr>
              <a:buSzPts val="2800"/>
              <a:buFont typeface="Calibri"/>
              <a:buNone/>
            </a:pPr>
            <a:r>
              <a:t/>
            </a:r>
            <a:endParaRPr i="0" sz="2400" u="none" cap="none" strike="noStrike">
              <a:solidFill>
                <a:srgbClr val="000000"/>
              </a:solidFill>
              <a:latin typeface="Arial"/>
              <a:ea typeface="Arial"/>
              <a:cs typeface="Arial"/>
              <a:sym typeface="Arial"/>
            </a:endParaRPr>
          </a:p>
          <a:p>
            <a:pPr indent="-50800" lvl="0" marL="228600" marR="0" rtl="0" algn="l">
              <a:lnSpc>
                <a:spcPct val="90000"/>
              </a:lnSpc>
              <a:spcBef>
                <a:spcPts val="200"/>
              </a:spcBef>
              <a:spcAft>
                <a:spcPts val="0"/>
              </a:spcAft>
              <a:buClr>
                <a:schemeClr val="dk1"/>
              </a:buClr>
              <a:buSzPts val="2800"/>
              <a:buFont typeface="Arial"/>
              <a:buNone/>
            </a:pPr>
            <a:r>
              <a:t/>
            </a:r>
            <a:endParaRPr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71" name="Shape 171"/>
        <p:cNvGrpSpPr/>
        <p:nvPr/>
      </p:nvGrpSpPr>
      <p:grpSpPr>
        <a:xfrm>
          <a:off x="0" y="0"/>
          <a:ext cx="0" cy="0"/>
          <a:chOff x="0" y="0"/>
          <a:chExt cx="0" cy="0"/>
        </a:xfrm>
      </p:grpSpPr>
      <p:sp>
        <p:nvSpPr>
          <p:cNvPr id="172" name="Google Shape;172;p22"/>
          <p:cNvSpPr txBox="1"/>
          <p:nvPr>
            <p:ph type="title"/>
          </p:nvPr>
        </p:nvSpPr>
        <p:spPr>
          <a:xfrm>
            <a:off x="541450" y="112650"/>
            <a:ext cx="8605200" cy="7746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3600" u="none" cap="none" strike="noStrike">
                <a:solidFill>
                  <a:srgbClr val="000000"/>
                </a:solidFill>
                <a:latin typeface="Calibri"/>
                <a:ea typeface="Calibri"/>
                <a:cs typeface="Calibri"/>
                <a:sym typeface="Calibri"/>
              </a:rPr>
              <a:t>Kali Linux</a:t>
            </a:r>
            <a:r>
              <a:rPr lang="en-US" sz="3600">
                <a:solidFill>
                  <a:srgbClr val="000000"/>
                </a:solidFill>
              </a:rPr>
              <a:t> Video</a:t>
            </a:r>
            <a:r>
              <a:rPr b="0" i="0" lang="en-US" sz="3600" u="none" cap="none" strike="noStrike">
                <a:solidFill>
                  <a:srgbClr val="000000"/>
                </a:solidFill>
                <a:latin typeface="Calibri"/>
                <a:ea typeface="Calibri"/>
                <a:cs typeface="Calibri"/>
                <a:sym typeface="Calibri"/>
              </a:rPr>
              <a:t>: Web </a:t>
            </a:r>
            <a:r>
              <a:rPr lang="en-US" sz="3600">
                <a:solidFill>
                  <a:srgbClr val="000000"/>
                </a:solidFill>
              </a:rPr>
              <a:t>Vulnerability Scanner</a:t>
            </a:r>
            <a:endParaRPr b="0" i="0" sz="3600" u="none" cap="none" strike="noStrike">
              <a:solidFill>
                <a:srgbClr val="000000"/>
              </a:solidFill>
              <a:latin typeface="Calibri"/>
              <a:ea typeface="Calibri"/>
              <a:cs typeface="Calibri"/>
              <a:sym typeface="Calibri"/>
            </a:endParaRPr>
          </a:p>
        </p:txBody>
      </p:sp>
      <p:pic>
        <p:nvPicPr>
          <p:cNvPr descr="Find website vulnerabilities on Kali Linux 2017.1 (XSS &amp; SQL injection using d-tect website scanner&#10;&#10;Hello Viewers&#10;Today in this video I'm gonna show you How to find any website xss and sqli vulnerabilities using a D-TECT tool on Kali Linux&#10;Hackers try to hack and exploit website using this vulnerability like XSS and SQL injection you can use this tool to check your website is vulnerable or not and see it.&#10;Also, you can use this hacking tool for subdomain scanning port scanning also u can use these hacking framework for finding different kinds of &#10;websites vulnerabilities like XSS(cross-site -scripting), clickjacking and SQL injection also much more&#10;&#10;XSS vulnerabilities&#10;Cross-site scripting (XSS) is a type of computer security vulnerability typically found in web applications.&#10;XSS enables the attacker to inject client-side scripts into web pages viewed by other users.&#10;Cross-site scripting vulnerabilities may be used by attackers to bypass access controls such as the same origin policy.&#10;&#10;SQL injection vulnerabilities&#10;SQL injection is a code injection techniques used to attack data-driven applications  in which nefarious SQL statement are inserted &#10;into an entry field for execution(e.g to dump the database contents to the attackers).&#10;&#10;D-TECT is an all-in-one tool for penetration testing. This is specially programmed for penetration testing and security researched to make their job easier.&#10;instead of launching different tools for performing different tasks.&#10;D-TECT providers multiple features and detection features and detection features which gather target information and finds different  flaws on it&#10;&#10;Features&#10;Wordpress username Enumeration&#10;Port scanning&#10;Wordpress scanning&#10;Wordpress Backup Grabbing&#10;Sensitive File Detection&#10;Same-Site Scripting Scanning&#10;ClickJacking Detection&#10;Powerfull XSS vulnerabilities scanner&#10;SQL injection vulnerabilities scanner&#10;User-Friendly UI&#10;&#10;DOWNLOAD: http://www.github.com/shawarkhanethicalhacker/D-TECT.git&#10;&#10;All of these videos are only for Educational Purposes only..&#10;DON'T MISUSE&#10;STAY LEGAL STAY SAFE!!!!!!&#10;&#10;FOLLOW ON &#10;Facebook:http://www.facebook.com/technicalkali&#10;twitter:http://www.twitter.com/KaliTechnical" id="173" name="Google Shape;173;p22" title="How To Scan a Website For Vulnerabilities Kali Linux 2017 1 XSS &amp; Sqlinjection">
            <a:hlinkClick r:id="rId3"/>
          </p:cNvPr>
          <p:cNvPicPr preferRelativeResize="0"/>
          <p:nvPr/>
        </p:nvPicPr>
        <p:blipFill>
          <a:blip r:embed="rId4">
            <a:alphaModFix/>
          </a:blip>
          <a:stretch>
            <a:fillRect/>
          </a:stretch>
        </p:blipFill>
        <p:spPr>
          <a:xfrm>
            <a:off x="586075" y="873250"/>
            <a:ext cx="7343350" cy="5088525"/>
          </a:xfrm>
          <a:prstGeom prst="rect">
            <a:avLst/>
          </a:prstGeom>
          <a:noFill/>
          <a:ln>
            <a:noFill/>
          </a:ln>
        </p:spPr>
      </p:pic>
      <p:sp>
        <p:nvSpPr>
          <p:cNvPr id="174" name="Google Shape;174;p22"/>
          <p:cNvSpPr txBox="1"/>
          <p:nvPr/>
        </p:nvSpPr>
        <p:spPr>
          <a:xfrm>
            <a:off x="173000" y="6192400"/>
            <a:ext cx="117549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More Information: </a:t>
            </a:r>
            <a:r>
              <a:rPr lang="en-US" sz="1800"/>
              <a:t>https://resources.infosecinstitute.com/14-popular-web-application-vulnerability-scanners/#gref</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