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3"/>
  </p:notesMasterIdLst>
  <p:sldIdLst>
    <p:sldId id="256" r:id="rId2"/>
    <p:sldId id="257" r:id="rId3"/>
    <p:sldId id="264" r:id="rId4"/>
    <p:sldId id="265" r:id="rId5"/>
    <p:sldId id="266" r:id="rId6"/>
    <p:sldId id="259" r:id="rId7"/>
    <p:sldId id="260" r:id="rId8"/>
    <p:sldId id="261" r:id="rId9"/>
    <p:sldId id="262" r:id="rId10"/>
    <p:sldId id="263" r:id="rId11"/>
    <p:sldId id="267" r:id="rId12"/>
  </p:sldIdLst>
  <p:sldSz cx="9144000" cy="5143500" type="screen16x9"/>
  <p:notesSz cx="6858000" cy="9144000"/>
  <p:embeddedFontLst>
    <p:embeddedFont>
      <p:font typeface="Arial Narrow" panose="020B060402020202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69"/>
  </p:normalViewPr>
  <p:slideViewPr>
    <p:cSldViewPr snapToGrid="0">
      <p:cViewPr varScale="1">
        <p:scale>
          <a:sx n="142" d="100"/>
          <a:sy n="142" d="100"/>
        </p:scale>
        <p:origin x="44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2e5d810f8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g22e5d810f88_0_15:notes"/>
          <p:cNvSpPr txBox="1">
            <a:spLocks noGrp="1"/>
          </p:cNvSpPr>
          <p:nvPr>
            <p:ph type="body" idx="1"/>
          </p:nvPr>
        </p:nvSpPr>
        <p:spPr>
          <a:xfrm>
            <a:off x="685802" y="4400556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g22e5d810f88_0_15:notes"/>
          <p:cNvSpPr txBox="1">
            <a:spLocks noGrp="1"/>
          </p:cNvSpPr>
          <p:nvPr>
            <p:ph type="sldNum" idx="12"/>
          </p:nvPr>
        </p:nvSpPr>
        <p:spPr>
          <a:xfrm>
            <a:off x="3884620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1a238e982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g21a238e982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68" name="Google Shape;68;g21a238e9829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1e64ed23d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1e64ed23d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2e5d810f8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2e5d810f8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1e64ed23d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1e64ed23d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1e64ed23d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1e64ed23d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2e5d810f88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2e5d810f88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_Option 1">
  <p:cSld name="Title slide_Option 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>
            <a:spLocks noGrp="1"/>
          </p:cNvSpPr>
          <p:nvPr>
            <p:ph type="ctrTitle"/>
          </p:nvPr>
        </p:nvSpPr>
        <p:spPr>
          <a:xfrm>
            <a:off x="137996" y="134289"/>
            <a:ext cx="4618500" cy="11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Helvetica Neue Light"/>
              <a:buNone/>
              <a:defRPr sz="39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"/>
          </p:nvPr>
        </p:nvSpPr>
        <p:spPr>
          <a:xfrm>
            <a:off x="4246934" y="1561488"/>
            <a:ext cx="46185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  <a:defRPr sz="2400" b="0" i="0">
                <a:solidFill>
                  <a:srgbClr val="D8D8D8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0" y="4184374"/>
            <a:ext cx="9144000" cy="9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2"/>
          <p:cNvSpPr txBox="1">
            <a:spLocks noGrp="1"/>
          </p:cNvSpPr>
          <p:nvPr>
            <p:ph type="ftr" idx="11"/>
          </p:nvPr>
        </p:nvSpPr>
        <p:spPr>
          <a:xfrm>
            <a:off x="0" y="4184374"/>
            <a:ext cx="9144000" cy="95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22"/>
          <p:cNvSpPr txBox="1">
            <a:spLocks noGrp="1"/>
          </p:cNvSpPr>
          <p:nvPr>
            <p:ph type="title"/>
          </p:nvPr>
        </p:nvSpPr>
        <p:spPr>
          <a:xfrm>
            <a:off x="251221" y="281972"/>
            <a:ext cx="8614200" cy="5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2"/>
          <p:cNvSpPr txBox="1">
            <a:spLocks noGrp="1"/>
          </p:cNvSpPr>
          <p:nvPr>
            <p:ph type="body" idx="1"/>
          </p:nvPr>
        </p:nvSpPr>
        <p:spPr>
          <a:xfrm>
            <a:off x="251222" y="898634"/>
            <a:ext cx="4179000" cy="30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2"/>
          <p:cNvSpPr txBox="1">
            <a:spLocks noGrp="1"/>
          </p:cNvSpPr>
          <p:nvPr>
            <p:ph type="body" idx="2"/>
          </p:nvPr>
        </p:nvSpPr>
        <p:spPr>
          <a:xfrm>
            <a:off x="4686197" y="898634"/>
            <a:ext cx="4179000" cy="30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5874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2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big-data-data-world-cloud-1667184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video/graphs-and-charts-about-finances-7947489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ombresinlimite.com/category/storytelling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ctrTitle"/>
          </p:nvPr>
        </p:nvSpPr>
        <p:spPr>
          <a:xfrm>
            <a:off x="2383750" y="2500800"/>
            <a:ext cx="6695700" cy="11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0000"/>
          </a:bodyPr>
          <a:lstStyle/>
          <a:p>
            <a:pPr marL="45720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 Light"/>
              <a:buNone/>
            </a:pPr>
            <a:r>
              <a:rPr lang="en-GB" b="1"/>
              <a:t>Week 8: </a:t>
            </a:r>
            <a:endParaRPr b="1"/>
          </a:p>
          <a:p>
            <a:pPr marL="45720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 Light"/>
              <a:buNone/>
            </a:pPr>
            <a:r>
              <a:rPr lang="en-GB"/>
              <a:t>Descriptive Statistics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 Light"/>
              <a:buNone/>
            </a:pPr>
            <a:endParaRPr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3333"/>
              <a:buFont typeface="Arial"/>
              <a:buNone/>
            </a:pPr>
            <a:endParaRPr sz="2700"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3333"/>
              <a:buFont typeface="Arial"/>
              <a:buNone/>
            </a:pPr>
            <a:endParaRPr sz="2700"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3333"/>
              <a:buFont typeface="Arial"/>
              <a:buNone/>
            </a:pPr>
            <a:r>
              <a:rPr lang="en-GB" sz="2700"/>
              <a:t>Research Methods for IT</a:t>
            </a:r>
            <a:endParaRPr sz="7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 Light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 dirty="0"/>
              <a:t>Activity 3: Telling a Data Story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" name="Google Shape;108;p22"/>
          <p:cNvSpPr txBox="1">
            <a:spLocks noGrp="1"/>
          </p:cNvSpPr>
          <p:nvPr>
            <p:ph type="body" idx="1"/>
          </p:nvPr>
        </p:nvSpPr>
        <p:spPr>
          <a:xfrm>
            <a:off x="311700" y="11685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</a:rPr>
              <a:t>3. Discuss what the data could possibly reveal about the cultural, economic, or social factors that might influence similarities/differences across different concerns in each of the four countries.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</a:rPr>
              <a:t>4. Present the story using one of the following: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GB" dirty="0">
                <a:solidFill>
                  <a:schemeClr val="dk1"/>
                </a:solidFill>
              </a:rPr>
              <a:t>Sketch or illustration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GB" dirty="0">
                <a:solidFill>
                  <a:schemeClr val="dk1"/>
                </a:solidFill>
              </a:rPr>
              <a:t>Rap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GB" dirty="0">
                <a:solidFill>
                  <a:schemeClr val="dk1"/>
                </a:solidFill>
              </a:rPr>
              <a:t>News-cast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GB" dirty="0">
                <a:solidFill>
                  <a:schemeClr val="dk1"/>
                </a:solidFill>
              </a:rPr>
              <a:t>Magazine Article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</a:rPr>
              <a:t>5. You will have 2 minutes to deliver your narrative to your classmates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qr code on a screen&#10;&#10;Description automatically generated">
            <a:extLst>
              <a:ext uri="{FF2B5EF4-FFF2-40B4-BE49-F238E27FC236}">
                <a16:creationId xmlns:a16="http://schemas.microsoft.com/office/drawing/2014/main" id="{F78C66D4-5012-0F0B-8A79-979F73887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648" y="102150"/>
            <a:ext cx="3467706" cy="4939199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72E96C6-9C57-7B6F-187D-AC67853F1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5174700" cy="3416400"/>
          </a:xfrm>
        </p:spPr>
        <p:txBody>
          <a:bodyPr/>
          <a:lstStyle/>
          <a:p>
            <a:r>
              <a:rPr lang="en-US" dirty="0"/>
              <a:t>What is one thing that worked well in today’s and previous week's class?</a:t>
            </a:r>
          </a:p>
          <a:p>
            <a:r>
              <a:rPr lang="en-US" dirty="0"/>
              <a:t>What is one area where you think there could be improvement?</a:t>
            </a:r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The responses are completely anonymous.</a:t>
            </a:r>
          </a:p>
        </p:txBody>
      </p:sp>
    </p:spTree>
    <p:extLst>
      <p:ext uri="{BB962C8B-B14F-4D97-AF65-F5344CB8AC3E}">
        <p14:creationId xmlns:p14="http://schemas.microsoft.com/office/powerpoint/2010/main" val="4216746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1a238e9829_0_0"/>
          <p:cNvSpPr txBox="1">
            <a:spLocks noGrp="1"/>
          </p:cNvSpPr>
          <p:nvPr>
            <p:ph type="title"/>
          </p:nvPr>
        </p:nvSpPr>
        <p:spPr>
          <a:xfrm>
            <a:off x="191962" y="-181079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 sz="3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Workshop expectations</a:t>
            </a:r>
            <a:endParaRPr dirty="0"/>
          </a:p>
        </p:txBody>
      </p:sp>
      <p:sp>
        <p:nvSpPr>
          <p:cNvPr id="71" name="Google Shape;71;g21a238e9829_0_0"/>
          <p:cNvSpPr txBox="1"/>
          <p:nvPr/>
        </p:nvSpPr>
        <p:spPr>
          <a:xfrm>
            <a:off x="191962" y="433823"/>
            <a:ext cx="8760000" cy="3640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1" i="0" u="none" strike="noStrike" cap="none" dirty="0">
                <a:solidFill>
                  <a:srgbClr val="006CAB"/>
                </a:solidFill>
                <a:latin typeface="Arial"/>
                <a:ea typeface="Arial"/>
                <a:cs typeface="Arial"/>
                <a:sym typeface="Arial"/>
              </a:rPr>
              <a:t>Before the workshop:</a:t>
            </a:r>
            <a:endParaRPr sz="1200" b="0" i="0" u="none" strike="noStrike" cap="none" dirty="0">
              <a:solidFill>
                <a:srgbClr val="006CA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1524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GB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Watch the week’s videos, read the associated work. Complete the weekly quiz on Moodle</a:t>
            </a:r>
            <a:r>
              <a:rPr lang="en-GB" sz="1200" dirty="0">
                <a:solidFill>
                  <a:schemeClr val="dk1"/>
                </a:solidFill>
              </a:rPr>
              <a:t> in preparation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the workshop (5% of your overall mark).</a:t>
            </a:r>
          </a:p>
          <a:p>
            <a:pPr marL="76200" marR="0" lvl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GB" sz="1200" dirty="0">
                <a:solidFill>
                  <a:schemeClr val="dk1"/>
                </a:solidFill>
              </a:rPr>
              <a:t>Tips:</a:t>
            </a:r>
          </a:p>
          <a:p>
            <a:pPr marL="228600" marR="0" lvl="0" indent="-1524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GB" sz="1200" dirty="0">
                <a:solidFill>
                  <a:schemeClr val="dk1"/>
                </a:solidFill>
              </a:rPr>
              <a:t>Plan how to use the weekly materials before each workshop</a:t>
            </a:r>
          </a:p>
          <a:p>
            <a:pPr marL="228600" marR="0" lvl="0" indent="-1524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AU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Space out studying periods during the week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1" i="0" u="none" strike="noStrike" cap="none" dirty="0">
                <a:solidFill>
                  <a:srgbClr val="006CAB"/>
                </a:solidFill>
                <a:latin typeface="Arial"/>
                <a:ea typeface="Arial"/>
                <a:cs typeface="Arial"/>
                <a:sym typeface="Arial"/>
              </a:rPr>
              <a:t>During the weekly 2-hour workshop:</a:t>
            </a:r>
            <a:endParaRPr sz="1200" b="0" i="0" u="none" strike="noStrike" cap="none" dirty="0">
              <a:solidFill>
                <a:srgbClr val="006CA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-165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GB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activities: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58800" marR="0" lvl="1" indent="-165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GB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 in small groups of 3-4 students on each activity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58800" marR="0" lvl="1" indent="-165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GB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Record your work on shared worksheet </a:t>
            </a:r>
            <a:r>
              <a:rPr lang="en-GB" sz="1200" dirty="0"/>
              <a:t>and </a:t>
            </a:r>
            <a:r>
              <a:rPr lang="en-GB" sz="1200" dirty="0">
                <a:solidFill>
                  <a:schemeClr val="dk1"/>
                </a:solidFill>
              </a:rPr>
              <a:t>s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hare your group’s work with the rest of the workshop.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1" dirty="0">
                <a:solidFill>
                  <a:srgbClr val="006CAB"/>
                </a:solidFill>
              </a:rPr>
              <a:t>Before the end of the week</a:t>
            </a:r>
            <a:r>
              <a:rPr lang="en-GB" sz="1200" b="1" i="0" u="none" strike="noStrike" cap="none" dirty="0">
                <a:solidFill>
                  <a:srgbClr val="006CAB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200" b="0" i="0" u="none" strike="noStrike" cap="none" dirty="0">
              <a:solidFill>
                <a:srgbClr val="006CA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-1651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GB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Complete your contribution statement as part of your weekly consolidation activity (5% of your overall mark)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C466B-B720-2F89-1BE7-241250A78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2800" b="1" dirty="0">
                <a:solidFill>
                  <a:schemeClr val="dk1"/>
                </a:solidFill>
              </a:rPr>
              <a:t>Describing Data</a:t>
            </a:r>
            <a:endParaRPr lang="en-US" dirty="0"/>
          </a:p>
        </p:txBody>
      </p:sp>
      <p:pic>
        <p:nvPicPr>
          <p:cNvPr id="4" name="Picture 3" descr="A graph and world map&#10;&#10;Description automatically generated">
            <a:extLst>
              <a:ext uri="{FF2B5EF4-FFF2-40B4-BE49-F238E27FC236}">
                <a16:creationId xmlns:a16="http://schemas.microsoft.com/office/drawing/2014/main" id="{AF4AED37-7E79-0917-C604-50EF3AFA4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165350" y="1105583"/>
            <a:ext cx="4813300" cy="33993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827357-DDFA-FB02-7750-9899C79B2873}"/>
              </a:ext>
            </a:extLst>
          </p:cNvPr>
          <p:cNvSpPr txBox="1"/>
          <p:nvPr/>
        </p:nvSpPr>
        <p:spPr>
          <a:xfrm>
            <a:off x="2376527" y="4613801"/>
            <a:ext cx="4152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dk1"/>
                </a:solidFill>
              </a:rPr>
              <a:t>Measure central tendency, spread and dispersion</a:t>
            </a:r>
          </a:p>
        </p:txBody>
      </p:sp>
    </p:spTree>
    <p:extLst>
      <p:ext uri="{BB962C8B-B14F-4D97-AF65-F5344CB8AC3E}">
        <p14:creationId xmlns:p14="http://schemas.microsoft.com/office/powerpoint/2010/main" val="244333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0C314-691F-1051-0F9E-500086084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2800" b="1" dirty="0">
                <a:solidFill>
                  <a:schemeClr val="dk1"/>
                </a:solidFill>
              </a:rPr>
              <a:t>Visualising Data</a:t>
            </a:r>
            <a:endParaRPr lang="en-US" dirty="0"/>
          </a:p>
        </p:txBody>
      </p:sp>
      <p:pic>
        <p:nvPicPr>
          <p:cNvPr id="6" name="Picture 5" descr="A cellphone on top of a paper&#10;&#10;Description automatically generated">
            <a:extLst>
              <a:ext uri="{FF2B5EF4-FFF2-40B4-BE49-F238E27FC236}">
                <a16:creationId xmlns:a16="http://schemas.microsoft.com/office/drawing/2014/main" id="{7766B624-78A0-21A0-786D-EA4098067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94646" y="1190814"/>
            <a:ext cx="5386812" cy="30300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517801-328F-7A96-B1EE-3A260B721695}"/>
              </a:ext>
            </a:extLst>
          </p:cNvPr>
          <p:cNvSpPr txBox="1"/>
          <p:nvPr/>
        </p:nvSpPr>
        <p:spPr>
          <a:xfrm>
            <a:off x="1981733" y="4544586"/>
            <a:ext cx="40126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dk1"/>
                </a:solidFill>
              </a:rPr>
              <a:t>Create graphs and charts to make sense of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7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7E2FE-5637-A740-9C2F-2930674D2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2800" b="1" dirty="0">
                <a:solidFill>
                  <a:schemeClr val="dk1"/>
                </a:solidFill>
              </a:rPr>
              <a:t>Telling a Data Story</a:t>
            </a:r>
            <a:endParaRPr lang="en-US" dirty="0"/>
          </a:p>
        </p:txBody>
      </p:sp>
      <p:pic>
        <p:nvPicPr>
          <p:cNvPr id="4" name="Picture 3" descr="An open book with drawings on it&#10;&#10;Description automatically generated">
            <a:extLst>
              <a:ext uri="{FF2B5EF4-FFF2-40B4-BE49-F238E27FC236}">
                <a16:creationId xmlns:a16="http://schemas.microsoft.com/office/drawing/2014/main" id="{52D6990A-106F-A9C6-BEAD-28FCC5E43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83996" y="1140637"/>
            <a:ext cx="5056066" cy="33351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68275A-7524-817A-9078-DB9E836F155D}"/>
              </a:ext>
            </a:extLst>
          </p:cNvPr>
          <p:cNvSpPr txBox="1"/>
          <p:nvPr/>
        </p:nvSpPr>
        <p:spPr>
          <a:xfrm>
            <a:off x="2427571" y="4544586"/>
            <a:ext cx="3507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dk1"/>
                </a:solidFill>
              </a:rPr>
              <a:t>Explain trends in your data with narratives</a:t>
            </a:r>
          </a:p>
        </p:txBody>
      </p:sp>
    </p:spTree>
    <p:extLst>
      <p:ext uri="{BB962C8B-B14F-4D97-AF65-F5344CB8AC3E}">
        <p14:creationId xmlns:p14="http://schemas.microsoft.com/office/powerpoint/2010/main" val="1625726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Activity 1: Describing Data (Part A, </a:t>
            </a:r>
            <a:r>
              <a:rPr lang="en-GB" dirty="0">
                <a:solidFill>
                  <a:srgbClr val="FF0000"/>
                </a:solidFill>
              </a:rPr>
              <a:t>25 min</a:t>
            </a:r>
            <a:r>
              <a:rPr lang="en-GB" dirty="0"/>
              <a:t>) </a:t>
            </a:r>
            <a:endParaRPr dirty="0"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211675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</a:rPr>
              <a:t>Consider the dataset on Moodle (under Week 8) 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</a:rPr>
              <a:t>Measures of central tendency:</a:t>
            </a:r>
            <a:endParaRPr b="1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 dirty="0">
                <a:solidFill>
                  <a:schemeClr val="dk1"/>
                </a:solidFill>
              </a:rPr>
              <a:t>Calculate measures of central tendency for each of the 11 concerns (across all the countries) using Google Spreadsheets: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GB" dirty="0">
                <a:solidFill>
                  <a:schemeClr val="dk1"/>
                </a:solidFill>
              </a:rPr>
              <a:t>Mean and median for the % of the respondents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 dirty="0">
                <a:solidFill>
                  <a:schemeClr val="dk1"/>
                </a:solidFill>
              </a:rPr>
              <a:t>Compare the results and discuss what they reveal about people’s opinions on different concerns 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GB" dirty="0">
                <a:solidFill>
                  <a:schemeClr val="dk1"/>
                </a:solidFill>
              </a:rPr>
              <a:t>For which concerns are the mean and median close to each other?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GB" dirty="0">
                <a:solidFill>
                  <a:schemeClr val="dk1"/>
                </a:solidFill>
              </a:rPr>
              <a:t>For which concerns are the mean and median far apart?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GB" dirty="0">
                <a:solidFill>
                  <a:schemeClr val="dk1"/>
                </a:solidFill>
              </a:rPr>
              <a:t>What does this tell us about the skewness of the distribution of the responses relative to each concern?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Activity 1: Describing Data (Part B, </a:t>
            </a:r>
            <a:r>
              <a:rPr lang="en-GB" dirty="0">
                <a:solidFill>
                  <a:srgbClr val="FF0000"/>
                </a:solidFill>
              </a:rPr>
              <a:t>25 min</a:t>
            </a:r>
            <a:r>
              <a:rPr lang="en-GB" dirty="0"/>
              <a:t>)</a:t>
            </a:r>
            <a:endParaRPr dirty="0"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</a:rPr>
              <a:t>Measures of spread and dispersion:</a:t>
            </a:r>
            <a:endParaRPr b="1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 dirty="0">
                <a:solidFill>
                  <a:schemeClr val="dk1"/>
                </a:solidFill>
              </a:rPr>
              <a:t>Calculate measures of spread and dispersion in each concern using Google Spreadsheets:</a:t>
            </a:r>
            <a:endParaRPr dirty="0">
              <a:solidFill>
                <a:schemeClr val="dk1"/>
              </a:solidFill>
            </a:endParaRPr>
          </a:p>
          <a:p>
            <a:pPr lvl="1">
              <a:buClr>
                <a:schemeClr val="dk1"/>
              </a:buClr>
              <a:buFont typeface="Arial"/>
              <a:buAutoNum type="alphaLcPeriod"/>
            </a:pPr>
            <a:r>
              <a:rPr lang="en-GB" dirty="0">
                <a:solidFill>
                  <a:schemeClr val="dk1"/>
                </a:solidFill>
              </a:rPr>
              <a:t>STD, Range and Inter-Quartile Range (IQR) for the the % of the respondents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 dirty="0">
                <a:solidFill>
                  <a:schemeClr val="dk1"/>
                </a:solidFill>
              </a:rPr>
              <a:t>Discuss what these measures reveal about the spread of the data. 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 dirty="0">
                <a:solidFill>
                  <a:schemeClr val="dk1"/>
                </a:solidFill>
              </a:rPr>
              <a:t>Are there any outliers in the data? 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GB" dirty="0">
                <a:solidFill>
                  <a:schemeClr val="dk1"/>
                </a:solidFill>
              </a:rPr>
              <a:t>If so, how do they affect the range and IQR? 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GB" dirty="0">
                <a:solidFill>
                  <a:schemeClr val="dk1"/>
                </a:solidFill>
              </a:rPr>
              <a:t>What does this tell us about the variability of the responses regarding each concern?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Activity 2: Data Visualisation </a:t>
            </a:r>
            <a:r>
              <a:rPr lang="en-GB" dirty="0">
                <a:solidFill>
                  <a:srgbClr val="FF0000"/>
                </a:solidFill>
              </a:rPr>
              <a:t>(25 min)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96" name="Google Shape;96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</a:rPr>
              <a:t>Consider the dataset on Moodle </a:t>
            </a:r>
            <a:endParaRPr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</a:rPr>
              <a:t>What type of chart/graph would you use to represent your data?</a:t>
            </a:r>
            <a:endParaRPr dirty="0">
              <a:solidFill>
                <a:schemeClr val="dk1"/>
              </a:solidFill>
            </a:endParaRPr>
          </a:p>
          <a:p>
            <a:pPr>
              <a:spcBef>
                <a:spcPts val="1200"/>
              </a:spcBef>
              <a:buClr>
                <a:schemeClr val="dk1"/>
              </a:buClr>
              <a:buFont typeface="Arial"/>
              <a:buAutoNum type="arabicPeriod"/>
            </a:pPr>
            <a:r>
              <a:rPr lang="en-GB" dirty="0">
                <a:solidFill>
                  <a:schemeClr val="dk1"/>
                </a:solidFill>
              </a:rPr>
              <a:t>Create 2 types of charts/graphs of your choice to visualise % of responses in Australia, Italy, Kenya and Mexico </a:t>
            </a:r>
            <a:r>
              <a:rPr lang="en-AU" dirty="0">
                <a:solidFill>
                  <a:schemeClr val="dk1"/>
                </a:solidFill>
              </a:rPr>
              <a:t>(pivot table for the visuals is available in the spreadsheets)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GB" dirty="0">
                <a:solidFill>
                  <a:schemeClr val="dk1"/>
                </a:solidFill>
              </a:rPr>
              <a:t>You can visualise trends based on the following concerns: </a:t>
            </a:r>
            <a:r>
              <a:rPr lang="en-AU" dirty="0">
                <a:solidFill>
                  <a:schemeClr val="dk1"/>
                </a:solidFill>
              </a:rPr>
              <a:t>Impact of AI on education, Impact of AI on jobs, My own ability to use AI and Violation of citizens privacy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GB" dirty="0">
                <a:solidFill>
                  <a:schemeClr val="dk1"/>
                </a:solidFill>
              </a:rPr>
              <a:t>Use different colours/chart columns for each country to make the charts/graphs visually appealing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GB" dirty="0">
                <a:solidFill>
                  <a:schemeClr val="dk1"/>
                </a:solidFill>
              </a:rPr>
              <a:t>Make sure the plots are fully annotated and accessible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 dirty="0">
                <a:solidFill>
                  <a:schemeClr val="dk1"/>
                </a:solidFill>
              </a:rPr>
              <a:t>Discuss what the charts/graphs reveal about different concerns people in the four countries expressed regarding AI.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Activity 3: Telling a Data </a:t>
            </a:r>
            <a:r>
              <a:rPr lang="en-GB"/>
              <a:t>Story </a:t>
            </a:r>
            <a:r>
              <a:rPr lang="en-GB">
                <a:solidFill>
                  <a:srgbClr val="FF0000"/>
                </a:solidFill>
              </a:rPr>
              <a:t>(25 </a:t>
            </a:r>
            <a:r>
              <a:rPr lang="en-GB" dirty="0">
                <a:solidFill>
                  <a:srgbClr val="FF0000"/>
                </a:solidFill>
              </a:rPr>
              <a:t>min)</a:t>
            </a:r>
            <a:r>
              <a:rPr lang="en-GB" dirty="0"/>
              <a:t>	</a:t>
            </a:r>
            <a:endParaRPr dirty="0"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</a:rPr>
              <a:t>Consider the dataset on Moodle:</a:t>
            </a:r>
            <a:endParaRPr sz="600" b="1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 dirty="0">
                <a:solidFill>
                  <a:schemeClr val="dk1"/>
                </a:solidFill>
              </a:rPr>
              <a:t>What insight could you draw from the dataset?</a:t>
            </a:r>
            <a:endParaRPr sz="600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 dirty="0">
                <a:solidFill>
                  <a:schemeClr val="dk1"/>
                </a:solidFill>
              </a:rPr>
              <a:t>Create a narrative that compares AI concerns in Australia, Italy, Kenya and Mexico by describing the differences between the four countries in terms of the responses.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GB" sz="1800" dirty="0">
                <a:solidFill>
                  <a:schemeClr val="dk1"/>
                </a:solidFill>
              </a:rPr>
              <a:t>Use the statistics and visuals from the previous 2 activities to support your narrative. </a:t>
            </a:r>
            <a:endParaRPr sz="1800" dirty="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-GB" sz="1800" dirty="0">
                <a:solidFill>
                  <a:schemeClr val="dk1"/>
                </a:solidFill>
              </a:rPr>
              <a:t>Choose and define who your audience will be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12965</TotalTime>
  <Words>692</Words>
  <Application>Microsoft Macintosh PowerPoint</Application>
  <PresentationFormat>On-screen Show (16:9)</PresentationFormat>
  <Paragraphs>70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Helvetica Neue Light</vt:lpstr>
      <vt:lpstr>Calibri</vt:lpstr>
      <vt:lpstr>Arial Narrow</vt:lpstr>
      <vt:lpstr>Simple Light</vt:lpstr>
      <vt:lpstr>Week 8:  Descriptive Statistics    Research Methods for IT </vt:lpstr>
      <vt:lpstr>Workshop expectations</vt:lpstr>
      <vt:lpstr>Describing Data</vt:lpstr>
      <vt:lpstr>Visualising Data</vt:lpstr>
      <vt:lpstr>Telling a Data Story</vt:lpstr>
      <vt:lpstr>Activity 1: Describing Data (Part A, 25 min) </vt:lpstr>
      <vt:lpstr>Activity 1: Describing Data (Part B, 25 min)</vt:lpstr>
      <vt:lpstr>Activity 2: Data Visualisation (25 min)</vt:lpstr>
      <vt:lpstr>Activity 3: Telling a Data Story (25 min) </vt:lpstr>
      <vt:lpstr>Activity 3: Telling a Data Story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8:  Descriptive Statistics    Research Methods for IT </dc:title>
  <cp:lastModifiedBy>Mladen Rakovic</cp:lastModifiedBy>
  <cp:revision>23</cp:revision>
  <dcterms:modified xsi:type="dcterms:W3CDTF">2024-09-08T05:37:11Z</dcterms:modified>
</cp:coreProperties>
</file>