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E4B3B-9236-4F58-B160-878BDA7584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7F781B7-C875-490E-8B6C-634D3DB05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C5656D3-162E-494F-ADAE-AA7FE4F28E12}"/>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936C8E19-8B67-493C-AB2B-99D5BD50961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07D20C5-C928-4AAF-BAD4-BD04AEC6711F}"/>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299493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E1515-89EA-4BA3-B4B3-9513773908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8D7885-4133-44D4-AD4A-2030F8D0C65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B0A2F7-5CBB-485A-B5CD-672853F7B398}"/>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F8410B42-EF64-47DC-B508-695F5B482E3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1C975B-0A42-46B3-8340-7C0B3EF019DC}"/>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254580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2C4BF7-60D2-47B2-9A27-03F0F56B154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3240CBD-8F61-4701-A83D-2613358600D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F8E433-80AA-48AF-B324-76987AD501AA}"/>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B9DAAFE2-F911-48A4-8D67-B3BD45B19BF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8287D1A-5C88-471A-89D7-7E2F8EFDFC56}"/>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383357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597E1-D0D7-4515-8F74-FD628493DFF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DCA0239-0048-417F-9926-72AA5810F1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D82890F-6839-4B51-AF41-0B9C6DEFBB04}"/>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3644345D-086F-4265-B2FE-665FE5658F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B81247-215F-4AE3-BB01-28D52F56AD6C}"/>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306800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95528-6A3E-4F62-96AA-2834AE67644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1715BA8-E1BB-4E72-94B1-7B1A41050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81FA111-F245-473D-AA03-AE04BFF609C8}"/>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DABB3BFB-EEB3-42C3-90E3-B6FB96B219A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B9AF632-6269-434F-9D52-46750BDDF1C1}"/>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34343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34F38-56FB-4B61-9B69-8E158D48CC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782F98-0F38-4230-B113-A724674263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2D90037-8444-42CC-B5F0-1AE6E2348DA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EB66C94-4198-43D3-AF13-4DB883441CE4}"/>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6" name="Marcador de pie de página 5">
            <a:extLst>
              <a:ext uri="{FF2B5EF4-FFF2-40B4-BE49-F238E27FC236}">
                <a16:creationId xmlns:a16="http://schemas.microsoft.com/office/drawing/2014/main" id="{ACA3AAB3-3FAA-41B0-A2A2-BF97147B8B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8AEAC1E-8077-443E-9561-E7B4EABF9CCB}"/>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39251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7854F-20A2-49C0-81C8-3E4F2BD941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43209A-02B8-4E20-A329-5E4C45B66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8112084-06F7-480A-9841-11D24BFC229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2FFCF3F-8C71-4E67-A906-DD3ECD51B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B7F97F-C5F6-4384-B9FE-9D7558FB01B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55E4A18-CC0C-41BC-8557-208C4E8995B1}"/>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8" name="Marcador de pie de página 7">
            <a:extLst>
              <a:ext uri="{FF2B5EF4-FFF2-40B4-BE49-F238E27FC236}">
                <a16:creationId xmlns:a16="http://schemas.microsoft.com/office/drawing/2014/main" id="{490705EB-1796-4A4F-BC31-DCE7ACED2AA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13DC7B-42FC-4811-9BFE-E26BA4524A72}"/>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33986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537B4-5CD7-4EB1-8E49-D543E01E17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0D4138B-3486-4749-BEEB-7DAE599CA8AF}"/>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4" name="Marcador de pie de página 3">
            <a:extLst>
              <a:ext uri="{FF2B5EF4-FFF2-40B4-BE49-F238E27FC236}">
                <a16:creationId xmlns:a16="http://schemas.microsoft.com/office/drawing/2014/main" id="{C1CB79DF-BA17-4793-ABF1-2898523AEF6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A66EE90-EB0B-4D59-BD4A-AE8C050F33C4}"/>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295036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4EBFA8F-C8F6-49E1-88D1-898963082A40}"/>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3" name="Marcador de pie de página 2">
            <a:extLst>
              <a:ext uri="{FF2B5EF4-FFF2-40B4-BE49-F238E27FC236}">
                <a16:creationId xmlns:a16="http://schemas.microsoft.com/office/drawing/2014/main" id="{594D4748-1A1D-4941-86F4-4F8933D03F7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798DA55-18AD-4709-A02E-B9BF210C149B}"/>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245403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7D3F5-DDA3-4110-A5FE-B91B07E93A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1679401-5DC5-42D8-A498-2897454C2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6435DFC-7E0B-4BAF-A368-89AD4D139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F5FE13-930B-4097-8F9E-943C6837D20E}"/>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6" name="Marcador de pie de página 5">
            <a:extLst>
              <a:ext uri="{FF2B5EF4-FFF2-40B4-BE49-F238E27FC236}">
                <a16:creationId xmlns:a16="http://schemas.microsoft.com/office/drawing/2014/main" id="{A5F06763-3153-49C1-99FB-704A9D1C350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85CFB67-3F94-4B36-B550-D49524726828}"/>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5106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2C031-45CA-44F8-9376-06E7FBB1ED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82A9073-F2D1-42C7-B54C-E2CD5C613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AF37648-7436-41AE-B191-A6561739A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635A70A-C11B-4E11-96D3-F2CB1FD1B577}"/>
              </a:ext>
            </a:extLst>
          </p:cNvPr>
          <p:cNvSpPr>
            <a:spLocks noGrp="1"/>
          </p:cNvSpPr>
          <p:nvPr>
            <p:ph type="dt" sz="half" idx="10"/>
          </p:nvPr>
        </p:nvSpPr>
        <p:spPr/>
        <p:txBody>
          <a:bodyPr/>
          <a:lstStyle/>
          <a:p>
            <a:fld id="{F5E310EB-BA50-4A9D-ACF2-AD5F557B00E4}" type="datetimeFigureOut">
              <a:rPr lang="es-CO" smtClean="0"/>
              <a:t>4/08/2022</a:t>
            </a:fld>
            <a:endParaRPr lang="es-CO"/>
          </a:p>
        </p:txBody>
      </p:sp>
      <p:sp>
        <p:nvSpPr>
          <p:cNvPr id="6" name="Marcador de pie de página 5">
            <a:extLst>
              <a:ext uri="{FF2B5EF4-FFF2-40B4-BE49-F238E27FC236}">
                <a16:creationId xmlns:a16="http://schemas.microsoft.com/office/drawing/2014/main" id="{1CDE8814-3479-470D-A6AD-4A5F783C0D9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FC8C523-BDEF-45E7-8CE0-25A00C00357D}"/>
              </a:ext>
            </a:extLst>
          </p:cNvPr>
          <p:cNvSpPr>
            <a:spLocks noGrp="1"/>
          </p:cNvSpPr>
          <p:nvPr>
            <p:ph type="sldNum" sz="quarter" idx="12"/>
          </p:nvPr>
        </p:nvSpPr>
        <p:spPr/>
        <p:txBody>
          <a:bodyPr/>
          <a:lstStyle/>
          <a:p>
            <a:fld id="{9106EF3C-DCB9-40D2-85B0-95C363E24428}" type="slidenum">
              <a:rPr lang="es-CO" smtClean="0"/>
              <a:t>‹Nº›</a:t>
            </a:fld>
            <a:endParaRPr lang="es-CO"/>
          </a:p>
        </p:txBody>
      </p:sp>
    </p:spTree>
    <p:extLst>
      <p:ext uri="{BB962C8B-B14F-4D97-AF65-F5344CB8AC3E}">
        <p14:creationId xmlns:p14="http://schemas.microsoft.com/office/powerpoint/2010/main" val="63173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0EF31-1498-4B62-88AA-1DA124711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459C165-85D2-4B91-9CBD-0650BA600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CA53EA9-D019-4AC5-99A7-415FE0291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310EB-BA50-4A9D-ACF2-AD5F557B00E4}" type="datetimeFigureOut">
              <a:rPr lang="es-CO" smtClean="0"/>
              <a:t>4/08/2022</a:t>
            </a:fld>
            <a:endParaRPr lang="es-CO"/>
          </a:p>
        </p:txBody>
      </p:sp>
      <p:sp>
        <p:nvSpPr>
          <p:cNvPr id="5" name="Marcador de pie de página 4">
            <a:extLst>
              <a:ext uri="{FF2B5EF4-FFF2-40B4-BE49-F238E27FC236}">
                <a16:creationId xmlns:a16="http://schemas.microsoft.com/office/drawing/2014/main" id="{D06826D5-FDEC-43DB-BA6D-C7C6718CB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886CE32-CEB0-4749-9077-3CBB31E22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6EF3C-DCB9-40D2-85B0-95C363E24428}" type="slidenum">
              <a:rPr lang="es-CO" smtClean="0"/>
              <a:t>‹Nº›</a:t>
            </a:fld>
            <a:endParaRPr lang="es-CO"/>
          </a:p>
        </p:txBody>
      </p:sp>
    </p:spTree>
    <p:extLst>
      <p:ext uri="{BB962C8B-B14F-4D97-AF65-F5344CB8AC3E}">
        <p14:creationId xmlns:p14="http://schemas.microsoft.com/office/powerpoint/2010/main" val="384516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98FD1-D488-4CFF-93EB-11C4F14EB7AD}"/>
              </a:ext>
            </a:extLst>
          </p:cNvPr>
          <p:cNvSpPr>
            <a:spLocks noGrp="1"/>
          </p:cNvSpPr>
          <p:nvPr>
            <p:ph type="ctrTitle"/>
          </p:nvPr>
        </p:nvSpPr>
        <p:spPr/>
        <p:txBody>
          <a:bodyPr/>
          <a:lstStyle/>
          <a:p>
            <a:r>
              <a:rPr lang="es-CO" dirty="0"/>
              <a:t>Java </a:t>
            </a:r>
            <a:r>
              <a:rPr lang="es-CO" dirty="0" err="1"/>
              <a:t>Classes</a:t>
            </a:r>
            <a:r>
              <a:rPr lang="es-CO" dirty="0"/>
              <a:t> and </a:t>
            </a:r>
            <a:r>
              <a:rPr lang="es-CO" dirty="0" err="1"/>
              <a:t>Objects</a:t>
            </a:r>
            <a:endParaRPr lang="es-CO" dirty="0"/>
          </a:p>
        </p:txBody>
      </p:sp>
      <p:sp>
        <p:nvSpPr>
          <p:cNvPr id="3" name="Subtítulo 2">
            <a:extLst>
              <a:ext uri="{FF2B5EF4-FFF2-40B4-BE49-F238E27FC236}">
                <a16:creationId xmlns:a16="http://schemas.microsoft.com/office/drawing/2014/main" id="{C4BA2042-E5DD-4B27-8E54-2E491B59808D}"/>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183000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9C38A-6EDF-4992-829A-51F46E47E13F}"/>
              </a:ext>
            </a:extLst>
          </p:cNvPr>
          <p:cNvSpPr>
            <a:spLocks noGrp="1"/>
          </p:cNvSpPr>
          <p:nvPr>
            <p:ph type="title"/>
          </p:nvPr>
        </p:nvSpPr>
        <p:spPr/>
        <p:txBody>
          <a:bodyPr/>
          <a:lstStyle/>
          <a:p>
            <a:r>
              <a:rPr lang="es-CO" dirty="0"/>
              <a:t>Java </a:t>
            </a:r>
            <a:r>
              <a:rPr lang="es-CO" dirty="0" err="1"/>
              <a:t>Classes</a:t>
            </a:r>
            <a:r>
              <a:rPr lang="es-CO" dirty="0"/>
              <a:t> and </a:t>
            </a:r>
            <a:r>
              <a:rPr lang="es-CO" dirty="0" err="1"/>
              <a:t>Objects</a:t>
            </a:r>
            <a:endParaRPr lang="es-CO" dirty="0"/>
          </a:p>
        </p:txBody>
      </p:sp>
      <p:sp>
        <p:nvSpPr>
          <p:cNvPr id="3" name="Marcador de contenido 2">
            <a:extLst>
              <a:ext uri="{FF2B5EF4-FFF2-40B4-BE49-F238E27FC236}">
                <a16:creationId xmlns:a16="http://schemas.microsoft.com/office/drawing/2014/main" id="{DD1AD766-37E4-48C6-B472-37F2F98BD604}"/>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Java is an object-oriented programming language.</a:t>
            </a:r>
          </a:p>
          <a:p>
            <a:pPr algn="l"/>
            <a:r>
              <a:rPr lang="en-US" b="0" i="0" dirty="0">
                <a:solidFill>
                  <a:srgbClr val="000000"/>
                </a:solidFill>
                <a:effectLst/>
                <a:latin typeface="Verdana" panose="020B0604030504040204" pitchFamily="34" charset="0"/>
              </a:rPr>
              <a:t>Everything in Java is associated with classes and objects, along with its attributes and methods. For example: in real life, a car is an object. The car has </a:t>
            </a:r>
            <a:r>
              <a:rPr lang="en-US" b="1" i="0" dirty="0">
                <a:solidFill>
                  <a:srgbClr val="000000"/>
                </a:solidFill>
                <a:effectLst/>
                <a:latin typeface="Verdana" panose="020B0604030504040204" pitchFamily="34" charset="0"/>
              </a:rPr>
              <a:t>attributes</a:t>
            </a:r>
            <a:r>
              <a:rPr lang="en-US" b="0" i="0" dirty="0">
                <a:solidFill>
                  <a:srgbClr val="000000"/>
                </a:solidFill>
                <a:effectLst/>
                <a:latin typeface="Verdana" panose="020B0604030504040204" pitchFamily="34" charset="0"/>
              </a:rPr>
              <a:t>, such as weight and color, and </a:t>
            </a:r>
            <a:r>
              <a:rPr lang="en-US" b="1" i="0" dirty="0">
                <a:solidFill>
                  <a:srgbClr val="000000"/>
                </a:solidFill>
                <a:effectLst/>
                <a:latin typeface="Verdana" panose="020B0604030504040204" pitchFamily="34" charset="0"/>
              </a:rPr>
              <a:t>methods</a:t>
            </a:r>
            <a:r>
              <a:rPr lang="en-US" b="0" i="0" dirty="0">
                <a:solidFill>
                  <a:srgbClr val="000000"/>
                </a:solidFill>
                <a:effectLst/>
                <a:latin typeface="Verdana" panose="020B0604030504040204" pitchFamily="34" charset="0"/>
              </a:rPr>
              <a:t>, such as drive and brake.</a:t>
            </a:r>
          </a:p>
          <a:p>
            <a:pPr algn="l"/>
            <a:r>
              <a:rPr lang="en-US" b="0" i="0" dirty="0">
                <a:solidFill>
                  <a:srgbClr val="000000"/>
                </a:solidFill>
                <a:effectLst/>
                <a:latin typeface="Verdana" panose="020B0604030504040204" pitchFamily="34" charset="0"/>
              </a:rPr>
              <a:t>A Class is like an object constructor, or a "blueprint" for creating objects.</a:t>
            </a:r>
          </a:p>
          <a:p>
            <a:pPr marL="0" indent="0">
              <a:buNone/>
            </a:pPr>
            <a:endParaRPr lang="es-CO" dirty="0"/>
          </a:p>
        </p:txBody>
      </p:sp>
    </p:spTree>
    <p:extLst>
      <p:ext uri="{BB962C8B-B14F-4D97-AF65-F5344CB8AC3E}">
        <p14:creationId xmlns:p14="http://schemas.microsoft.com/office/powerpoint/2010/main" val="317369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4B4FD-30BD-4D14-8337-A779EA563494}"/>
              </a:ext>
            </a:extLst>
          </p:cNvPr>
          <p:cNvSpPr>
            <a:spLocks noGrp="1"/>
          </p:cNvSpPr>
          <p:nvPr>
            <p:ph type="title"/>
          </p:nvPr>
        </p:nvSpPr>
        <p:spPr>
          <a:xfrm>
            <a:off x="652669" y="18255"/>
            <a:ext cx="10515600" cy="1015415"/>
          </a:xfrm>
        </p:spPr>
        <p:txBody>
          <a:bodyPr/>
          <a:lstStyle/>
          <a:p>
            <a:r>
              <a:rPr lang="es-CO" dirty="0" err="1"/>
              <a:t>Create</a:t>
            </a:r>
            <a:r>
              <a:rPr lang="es-CO" dirty="0"/>
              <a:t> a </a:t>
            </a:r>
            <a:r>
              <a:rPr lang="es-CO" dirty="0" err="1"/>
              <a:t>Class</a:t>
            </a:r>
            <a:endParaRPr lang="es-CO" dirty="0"/>
          </a:p>
        </p:txBody>
      </p:sp>
      <p:sp>
        <p:nvSpPr>
          <p:cNvPr id="3" name="Marcador de contenido 2">
            <a:extLst>
              <a:ext uri="{FF2B5EF4-FFF2-40B4-BE49-F238E27FC236}">
                <a16:creationId xmlns:a16="http://schemas.microsoft.com/office/drawing/2014/main" id="{64E3C4ED-9DF0-459C-9FFE-887F116C4DE8}"/>
              </a:ext>
            </a:extLst>
          </p:cNvPr>
          <p:cNvSpPr>
            <a:spLocks noGrp="1"/>
          </p:cNvSpPr>
          <p:nvPr>
            <p:ph idx="1"/>
          </p:nvPr>
        </p:nvSpPr>
        <p:spPr>
          <a:xfrm>
            <a:off x="652669" y="1033670"/>
            <a:ext cx="10701131" cy="5143293"/>
          </a:xfrm>
        </p:spPr>
        <p:txBody>
          <a:bodyPr/>
          <a:lstStyle/>
          <a:p>
            <a:pPr marL="0" indent="0">
              <a:buNone/>
            </a:pPr>
            <a:r>
              <a:rPr lang="en-US" dirty="0"/>
              <a:t>To create a class, use the keyword class:</a:t>
            </a:r>
          </a:p>
          <a:p>
            <a:pPr marL="0" indent="0">
              <a:buNone/>
            </a:pPr>
            <a:r>
              <a:rPr lang="es-CO" dirty="0"/>
              <a:t>Main.java</a:t>
            </a:r>
          </a:p>
          <a:p>
            <a:pPr marL="0" indent="0">
              <a:buNone/>
            </a:pPr>
            <a:endParaRPr lang="en-US" dirty="0"/>
          </a:p>
          <a:p>
            <a:pPr marL="0" indent="0">
              <a:buNone/>
            </a:pPr>
            <a:r>
              <a:rPr lang="en-US" dirty="0"/>
              <a:t>Create a class named "Main" with a variable x:</a:t>
            </a:r>
          </a:p>
          <a:p>
            <a:pPr marL="0" indent="0">
              <a:buNone/>
            </a:pPr>
            <a:r>
              <a:rPr lang="en-US" dirty="0">
                <a:solidFill>
                  <a:srgbClr val="0070C0"/>
                </a:solidFill>
              </a:rPr>
              <a:t>public class </a:t>
            </a:r>
            <a:r>
              <a:rPr lang="en-US" dirty="0">
                <a:solidFill>
                  <a:srgbClr val="FF0000"/>
                </a:solidFill>
              </a:rPr>
              <a:t>Main</a:t>
            </a:r>
            <a:r>
              <a:rPr lang="en-US" dirty="0"/>
              <a:t> </a:t>
            </a:r>
            <a:r>
              <a:rPr lang="en-US" dirty="0">
                <a:solidFill>
                  <a:schemeClr val="bg1">
                    <a:lumMod val="50000"/>
                  </a:schemeClr>
                </a:solidFill>
              </a:rPr>
              <a:t>{</a:t>
            </a:r>
          </a:p>
          <a:p>
            <a:pPr marL="0" indent="0">
              <a:buNone/>
            </a:pPr>
            <a:r>
              <a:rPr lang="en-US" dirty="0"/>
              <a:t>  </a:t>
            </a:r>
            <a:r>
              <a:rPr lang="en-US" dirty="0">
                <a:solidFill>
                  <a:srgbClr val="0070C0"/>
                </a:solidFill>
              </a:rPr>
              <a:t>int</a:t>
            </a:r>
            <a:r>
              <a:rPr lang="en-US" dirty="0"/>
              <a:t> x </a:t>
            </a:r>
            <a:r>
              <a:rPr lang="en-US" dirty="0">
                <a:solidFill>
                  <a:srgbClr val="C00000"/>
                </a:solidFill>
              </a:rPr>
              <a:t>=</a:t>
            </a:r>
            <a:r>
              <a:rPr lang="en-US" dirty="0"/>
              <a:t> </a:t>
            </a:r>
            <a:r>
              <a:rPr lang="en-US" dirty="0">
                <a:solidFill>
                  <a:srgbClr val="7030A0"/>
                </a:solidFill>
              </a:rPr>
              <a:t>5</a:t>
            </a:r>
            <a:r>
              <a:rPr lang="en-US" dirty="0"/>
              <a:t>;</a:t>
            </a:r>
          </a:p>
          <a:p>
            <a:pPr marL="0" indent="0">
              <a:buNone/>
            </a:pPr>
            <a:r>
              <a:rPr lang="en-US" dirty="0">
                <a:solidFill>
                  <a:schemeClr val="bg1">
                    <a:lumMod val="50000"/>
                  </a:schemeClr>
                </a:solidFill>
              </a:rPr>
              <a:t>}</a:t>
            </a:r>
          </a:p>
          <a:p>
            <a:pPr marL="0" indent="0">
              <a:buNone/>
            </a:pPr>
            <a:endParaRPr lang="en-US" dirty="0">
              <a:solidFill>
                <a:schemeClr val="bg1">
                  <a:lumMod val="50000"/>
                </a:schemeClr>
              </a:solidFill>
            </a:endParaRPr>
          </a:p>
          <a:p>
            <a:pPr marL="0" indent="0">
              <a:buNone/>
            </a:pPr>
            <a:r>
              <a:rPr lang="en-US" dirty="0"/>
              <a:t>A class should always start with an uppercase first letter, and that the name of the java file should match the class name.</a:t>
            </a:r>
            <a:endParaRPr lang="es-CO" dirty="0"/>
          </a:p>
        </p:txBody>
      </p:sp>
    </p:spTree>
    <p:extLst>
      <p:ext uri="{BB962C8B-B14F-4D97-AF65-F5344CB8AC3E}">
        <p14:creationId xmlns:p14="http://schemas.microsoft.com/office/powerpoint/2010/main" val="384638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4B4FD-30BD-4D14-8337-A779EA563494}"/>
              </a:ext>
            </a:extLst>
          </p:cNvPr>
          <p:cNvSpPr>
            <a:spLocks noGrp="1"/>
          </p:cNvSpPr>
          <p:nvPr>
            <p:ph type="title"/>
          </p:nvPr>
        </p:nvSpPr>
        <p:spPr>
          <a:xfrm>
            <a:off x="652669" y="18255"/>
            <a:ext cx="10515600" cy="1015415"/>
          </a:xfrm>
        </p:spPr>
        <p:txBody>
          <a:bodyPr/>
          <a:lstStyle/>
          <a:p>
            <a:r>
              <a:rPr lang="es-CO" dirty="0" err="1"/>
              <a:t>Create</a:t>
            </a:r>
            <a:r>
              <a:rPr lang="es-CO" dirty="0"/>
              <a:t> </a:t>
            </a:r>
            <a:r>
              <a:rPr lang="es-CO" dirty="0" err="1"/>
              <a:t>an</a:t>
            </a:r>
            <a:r>
              <a:rPr lang="es-CO" dirty="0"/>
              <a:t> </a:t>
            </a:r>
            <a:r>
              <a:rPr lang="es-CO" dirty="0" err="1"/>
              <a:t>Object</a:t>
            </a:r>
            <a:endParaRPr lang="es-CO" dirty="0"/>
          </a:p>
        </p:txBody>
      </p:sp>
      <p:sp>
        <p:nvSpPr>
          <p:cNvPr id="3" name="Marcador de contenido 2">
            <a:extLst>
              <a:ext uri="{FF2B5EF4-FFF2-40B4-BE49-F238E27FC236}">
                <a16:creationId xmlns:a16="http://schemas.microsoft.com/office/drawing/2014/main" id="{64E3C4ED-9DF0-459C-9FFE-887F116C4DE8}"/>
              </a:ext>
            </a:extLst>
          </p:cNvPr>
          <p:cNvSpPr>
            <a:spLocks noGrp="1"/>
          </p:cNvSpPr>
          <p:nvPr>
            <p:ph idx="1"/>
          </p:nvPr>
        </p:nvSpPr>
        <p:spPr>
          <a:xfrm>
            <a:off x="463827" y="914400"/>
            <a:ext cx="10889974" cy="5262563"/>
          </a:xfrm>
        </p:spPr>
        <p:txBody>
          <a:bodyPr>
            <a:normAutofit fontScale="92500" lnSpcReduction="20000"/>
          </a:bodyPr>
          <a:lstStyle/>
          <a:p>
            <a:pPr marL="0" indent="0">
              <a:buNone/>
            </a:pPr>
            <a:r>
              <a:rPr lang="en-US" dirty="0"/>
              <a:t>In Java, an object is created from a class. We have already created the class named Main, so now we can use this to create objects.</a:t>
            </a:r>
          </a:p>
          <a:p>
            <a:pPr marL="0" indent="0">
              <a:buNone/>
            </a:pPr>
            <a:r>
              <a:rPr lang="en-US" dirty="0"/>
              <a:t>To create an object of </a:t>
            </a:r>
            <a:r>
              <a:rPr lang="en-US" dirty="0">
                <a:solidFill>
                  <a:srgbClr val="FF0000"/>
                </a:solidFill>
              </a:rPr>
              <a:t>Main</a:t>
            </a:r>
            <a:r>
              <a:rPr lang="en-US" dirty="0"/>
              <a:t>, specify the class name, followed by the object name, and use the keyword new:</a:t>
            </a:r>
          </a:p>
          <a:p>
            <a:pPr marL="0" indent="0">
              <a:buNone/>
            </a:pPr>
            <a:r>
              <a:rPr lang="en-US" dirty="0"/>
              <a:t>Example:</a:t>
            </a:r>
          </a:p>
          <a:p>
            <a:pPr marL="0" indent="0">
              <a:buNone/>
            </a:pPr>
            <a:r>
              <a:rPr lang="en-US" dirty="0"/>
              <a:t>Create an object called "</a:t>
            </a:r>
            <a:r>
              <a:rPr lang="en-US" dirty="0" err="1"/>
              <a:t>myObj</a:t>
            </a:r>
            <a:r>
              <a:rPr lang="en-US" dirty="0"/>
              <a:t>" and print the value of x:</a:t>
            </a:r>
          </a:p>
          <a:p>
            <a:pPr marL="0" indent="0">
              <a:buNone/>
            </a:pPr>
            <a:r>
              <a:rPr lang="en-US" dirty="0">
                <a:solidFill>
                  <a:schemeClr val="accent1">
                    <a:lumMod val="75000"/>
                  </a:schemeClr>
                </a:solidFill>
              </a:rPr>
              <a:t>public class </a:t>
            </a:r>
            <a:r>
              <a:rPr lang="en-US" dirty="0">
                <a:solidFill>
                  <a:srgbClr val="FF0000"/>
                </a:solidFill>
              </a:rPr>
              <a:t>Main</a:t>
            </a:r>
            <a:r>
              <a:rPr lang="en-US" dirty="0"/>
              <a:t> {</a:t>
            </a:r>
          </a:p>
          <a:p>
            <a:pPr marL="0" indent="0">
              <a:buNone/>
            </a:pPr>
            <a:r>
              <a:rPr lang="en-US" dirty="0"/>
              <a:t>  </a:t>
            </a:r>
            <a:r>
              <a:rPr lang="en-US" dirty="0">
                <a:solidFill>
                  <a:schemeClr val="accent1">
                    <a:lumMod val="75000"/>
                  </a:schemeClr>
                </a:solidFill>
              </a:rPr>
              <a:t>int</a:t>
            </a:r>
            <a:r>
              <a:rPr lang="en-US" dirty="0"/>
              <a:t> x </a:t>
            </a:r>
            <a:r>
              <a:rPr lang="en-US" dirty="0">
                <a:solidFill>
                  <a:srgbClr val="C00000"/>
                </a:solidFill>
              </a:rPr>
              <a:t>=</a:t>
            </a:r>
            <a:r>
              <a:rPr lang="en-US" dirty="0"/>
              <a:t> 5</a:t>
            </a:r>
            <a:r>
              <a:rPr lang="en-US" dirty="0">
                <a:solidFill>
                  <a:schemeClr val="bg1">
                    <a:lumMod val="50000"/>
                  </a:schemeClr>
                </a:solidFill>
              </a:rPr>
              <a:t>;</a:t>
            </a:r>
          </a:p>
          <a:p>
            <a:pPr marL="0" indent="0">
              <a:buNone/>
            </a:pPr>
            <a:r>
              <a:rPr lang="en-US" dirty="0"/>
              <a:t>  </a:t>
            </a:r>
            <a:r>
              <a:rPr lang="en-US" dirty="0">
                <a:solidFill>
                  <a:schemeClr val="accent1">
                    <a:lumMod val="75000"/>
                  </a:schemeClr>
                </a:solidFill>
              </a:rPr>
              <a:t>public static void </a:t>
            </a:r>
            <a:r>
              <a:rPr lang="en-US" dirty="0">
                <a:solidFill>
                  <a:srgbClr val="FF0000"/>
                </a:solidFill>
              </a:rPr>
              <a:t>main</a:t>
            </a:r>
            <a:r>
              <a:rPr lang="en-US" dirty="0">
                <a:solidFill>
                  <a:schemeClr val="bg1">
                    <a:lumMod val="50000"/>
                  </a:schemeClr>
                </a:solidFill>
              </a:rPr>
              <a:t>(</a:t>
            </a:r>
            <a:r>
              <a:rPr lang="en-US" dirty="0"/>
              <a:t>String</a:t>
            </a:r>
            <a:r>
              <a:rPr lang="en-US" dirty="0">
                <a:solidFill>
                  <a:schemeClr val="bg1">
                    <a:lumMod val="50000"/>
                  </a:schemeClr>
                </a:solidFill>
              </a:rPr>
              <a:t>[] </a:t>
            </a:r>
            <a:r>
              <a:rPr lang="en-US" dirty="0" err="1"/>
              <a:t>args</a:t>
            </a:r>
            <a:r>
              <a:rPr lang="en-US" dirty="0">
                <a:solidFill>
                  <a:schemeClr val="bg1">
                    <a:lumMod val="50000"/>
                  </a:schemeClr>
                </a:solidFill>
              </a:rPr>
              <a:t>) {</a:t>
            </a:r>
          </a:p>
          <a:p>
            <a:pPr marL="0" indent="0">
              <a:buNone/>
            </a:pPr>
            <a:r>
              <a:rPr lang="en-US" dirty="0"/>
              <a:t>    </a:t>
            </a:r>
            <a:r>
              <a:rPr lang="en-US" dirty="0">
                <a:solidFill>
                  <a:srgbClr val="FF0000"/>
                </a:solidFill>
              </a:rPr>
              <a:t>Main</a:t>
            </a:r>
            <a:r>
              <a:rPr lang="en-US" dirty="0"/>
              <a:t> </a:t>
            </a:r>
            <a:r>
              <a:rPr lang="en-US" dirty="0" err="1"/>
              <a:t>myObj</a:t>
            </a:r>
            <a:r>
              <a:rPr lang="en-US" dirty="0"/>
              <a:t> </a:t>
            </a:r>
            <a:r>
              <a:rPr lang="en-US" dirty="0">
                <a:solidFill>
                  <a:schemeClr val="bg1">
                    <a:lumMod val="50000"/>
                  </a:schemeClr>
                </a:solidFill>
              </a:rPr>
              <a:t>=</a:t>
            </a:r>
            <a:r>
              <a:rPr lang="en-US" dirty="0"/>
              <a:t> </a:t>
            </a:r>
            <a:r>
              <a:rPr lang="en-US" dirty="0">
                <a:solidFill>
                  <a:srgbClr val="0070C0"/>
                </a:solidFill>
              </a:rPr>
              <a:t>new</a:t>
            </a:r>
            <a:r>
              <a:rPr lang="en-US" dirty="0"/>
              <a:t> </a:t>
            </a:r>
            <a:r>
              <a:rPr lang="en-US" dirty="0">
                <a:solidFill>
                  <a:srgbClr val="FF0000"/>
                </a:solidFill>
              </a:rPr>
              <a:t>Main</a:t>
            </a:r>
            <a:r>
              <a:rPr lang="en-US" dirty="0">
                <a:solidFill>
                  <a:schemeClr val="bg1">
                    <a:lumMod val="50000"/>
                  </a:schemeClr>
                </a:solidFill>
              </a:rPr>
              <a:t>();</a:t>
            </a:r>
          </a:p>
          <a:p>
            <a:pPr marL="0" indent="0">
              <a:buNone/>
            </a:pPr>
            <a:r>
              <a:rPr lang="en-US" dirty="0"/>
              <a:t>    </a:t>
            </a:r>
            <a:r>
              <a:rPr lang="en-US" dirty="0" err="1">
                <a:solidFill>
                  <a:srgbClr val="FF0000"/>
                </a:solidFill>
              </a:rPr>
              <a:t>System</a:t>
            </a:r>
            <a:r>
              <a:rPr lang="en-US" dirty="0" err="1">
                <a:solidFill>
                  <a:schemeClr val="bg1">
                    <a:lumMod val="50000"/>
                  </a:schemeClr>
                </a:solidFill>
              </a:rPr>
              <a:t>.</a:t>
            </a:r>
            <a:r>
              <a:rPr lang="en-US" dirty="0" err="1"/>
              <a:t>out</a:t>
            </a:r>
            <a:r>
              <a:rPr lang="en-US" dirty="0" err="1">
                <a:solidFill>
                  <a:schemeClr val="bg1">
                    <a:lumMod val="50000"/>
                  </a:schemeClr>
                </a:solidFill>
              </a:rPr>
              <a:t>.</a:t>
            </a:r>
            <a:r>
              <a:rPr lang="en-US" dirty="0" err="1">
                <a:solidFill>
                  <a:srgbClr val="FF0000"/>
                </a:solidFill>
              </a:rPr>
              <a:t>println</a:t>
            </a:r>
            <a:r>
              <a:rPr lang="en-US" dirty="0"/>
              <a:t>(</a:t>
            </a:r>
            <a:r>
              <a:rPr lang="en-US" dirty="0" err="1"/>
              <a:t>myObj</a:t>
            </a:r>
            <a:r>
              <a:rPr lang="en-US" dirty="0" err="1">
                <a:solidFill>
                  <a:schemeClr val="bg1">
                    <a:lumMod val="50000"/>
                  </a:schemeClr>
                </a:solidFill>
              </a:rPr>
              <a:t>.</a:t>
            </a:r>
            <a:r>
              <a:rPr lang="en-US" dirty="0" err="1"/>
              <a:t>x</a:t>
            </a:r>
            <a:r>
              <a:rPr lang="en-US" dirty="0">
                <a:solidFill>
                  <a:schemeClr val="bg1">
                    <a:lumMod val="50000"/>
                  </a:schemeClr>
                </a:solidFill>
              </a:rPr>
              <a:t>);</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a:t>
            </a:r>
          </a:p>
        </p:txBody>
      </p:sp>
    </p:spTree>
    <p:extLst>
      <p:ext uri="{BB962C8B-B14F-4D97-AF65-F5344CB8AC3E}">
        <p14:creationId xmlns:p14="http://schemas.microsoft.com/office/powerpoint/2010/main" val="10416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E0D1D-8D62-457E-87B8-037621C16E0B}"/>
              </a:ext>
            </a:extLst>
          </p:cNvPr>
          <p:cNvSpPr>
            <a:spLocks noGrp="1"/>
          </p:cNvSpPr>
          <p:nvPr>
            <p:ph type="title"/>
          </p:nvPr>
        </p:nvSpPr>
        <p:spPr>
          <a:xfrm>
            <a:off x="838200" y="365126"/>
            <a:ext cx="10515600" cy="315912"/>
          </a:xfrm>
        </p:spPr>
        <p:txBody>
          <a:bodyPr>
            <a:normAutofit fontScale="90000"/>
          </a:bodyPr>
          <a:lstStyle/>
          <a:p>
            <a:r>
              <a:rPr lang="es-CO" dirty="0" err="1"/>
              <a:t>Multiple</a:t>
            </a:r>
            <a:r>
              <a:rPr lang="es-CO" dirty="0"/>
              <a:t> </a:t>
            </a:r>
            <a:r>
              <a:rPr lang="es-CO" dirty="0" err="1"/>
              <a:t>Objects</a:t>
            </a:r>
            <a:endParaRPr lang="es-CO" dirty="0"/>
          </a:p>
        </p:txBody>
      </p:sp>
      <p:sp>
        <p:nvSpPr>
          <p:cNvPr id="3" name="Marcador de contenido 2">
            <a:extLst>
              <a:ext uri="{FF2B5EF4-FFF2-40B4-BE49-F238E27FC236}">
                <a16:creationId xmlns:a16="http://schemas.microsoft.com/office/drawing/2014/main" id="{E2A1F891-4203-4097-AEDD-23546F788977}"/>
              </a:ext>
            </a:extLst>
          </p:cNvPr>
          <p:cNvSpPr>
            <a:spLocks noGrp="1"/>
          </p:cNvSpPr>
          <p:nvPr>
            <p:ph idx="1"/>
          </p:nvPr>
        </p:nvSpPr>
        <p:spPr>
          <a:xfrm>
            <a:off x="530087" y="795130"/>
            <a:ext cx="10999304" cy="5697744"/>
          </a:xfrm>
        </p:spPr>
        <p:txBody>
          <a:bodyPr>
            <a:normAutofit fontScale="92500" lnSpcReduction="10000"/>
          </a:bodyPr>
          <a:lstStyle/>
          <a:p>
            <a:pPr marL="0" indent="0">
              <a:buNone/>
            </a:pPr>
            <a:r>
              <a:rPr lang="en-US" dirty="0"/>
              <a:t>You can create multiple objects of one class</a:t>
            </a:r>
          </a:p>
          <a:p>
            <a:pPr marL="0" indent="0">
              <a:buNone/>
            </a:pPr>
            <a:r>
              <a:rPr lang="en-US" dirty="0"/>
              <a:t>Example</a:t>
            </a:r>
          </a:p>
          <a:p>
            <a:pPr marL="0" indent="0">
              <a:buNone/>
            </a:pPr>
            <a:r>
              <a:rPr lang="en-US" dirty="0"/>
              <a:t>Create two objects of Main:</a:t>
            </a:r>
          </a:p>
          <a:p>
            <a:pPr marL="0" indent="0">
              <a:buNone/>
            </a:pPr>
            <a:r>
              <a:rPr lang="es-CO" dirty="0" err="1">
                <a:solidFill>
                  <a:srgbClr val="0070C0"/>
                </a:solidFill>
              </a:rPr>
              <a:t>public</a:t>
            </a:r>
            <a:r>
              <a:rPr lang="es-CO" dirty="0"/>
              <a:t> </a:t>
            </a:r>
            <a:r>
              <a:rPr lang="es-CO" dirty="0" err="1">
                <a:solidFill>
                  <a:srgbClr val="0070C0"/>
                </a:solidFill>
              </a:rPr>
              <a:t>class</a:t>
            </a:r>
            <a:r>
              <a:rPr lang="es-CO" dirty="0"/>
              <a:t> </a:t>
            </a:r>
            <a:r>
              <a:rPr lang="es-CO" dirty="0" err="1"/>
              <a:t>Main</a:t>
            </a:r>
            <a:r>
              <a:rPr lang="es-CO" dirty="0"/>
              <a:t> </a:t>
            </a:r>
            <a:r>
              <a:rPr lang="es-CO" dirty="0">
                <a:solidFill>
                  <a:schemeClr val="bg1">
                    <a:lumMod val="50000"/>
                  </a:schemeClr>
                </a:solidFill>
              </a:rPr>
              <a:t>{</a:t>
            </a:r>
          </a:p>
          <a:p>
            <a:pPr marL="0" indent="0">
              <a:buNone/>
            </a:pPr>
            <a:r>
              <a:rPr lang="es-CO" dirty="0"/>
              <a:t>  </a:t>
            </a:r>
            <a:r>
              <a:rPr lang="es-CO" dirty="0" err="1">
                <a:solidFill>
                  <a:srgbClr val="0070C0"/>
                </a:solidFill>
              </a:rPr>
              <a:t>int</a:t>
            </a:r>
            <a:r>
              <a:rPr lang="es-CO" dirty="0"/>
              <a:t> x </a:t>
            </a:r>
            <a:r>
              <a:rPr lang="es-CO" dirty="0">
                <a:solidFill>
                  <a:srgbClr val="C00000"/>
                </a:solidFill>
              </a:rPr>
              <a:t>=</a:t>
            </a:r>
            <a:r>
              <a:rPr lang="es-CO" dirty="0"/>
              <a:t> </a:t>
            </a:r>
            <a:r>
              <a:rPr lang="es-CO" dirty="0">
                <a:solidFill>
                  <a:srgbClr val="7030A0"/>
                </a:solidFill>
              </a:rPr>
              <a:t>5</a:t>
            </a:r>
            <a:r>
              <a:rPr lang="es-CO" dirty="0">
                <a:solidFill>
                  <a:schemeClr val="bg1">
                    <a:lumMod val="50000"/>
                  </a:schemeClr>
                </a:solidFill>
              </a:rPr>
              <a:t>;</a:t>
            </a:r>
          </a:p>
          <a:p>
            <a:pPr marL="0" indent="0">
              <a:buNone/>
            </a:pPr>
            <a:r>
              <a:rPr lang="es-CO" dirty="0"/>
              <a:t>  </a:t>
            </a:r>
            <a:r>
              <a:rPr lang="es-CO" dirty="0" err="1">
                <a:solidFill>
                  <a:srgbClr val="0070C0"/>
                </a:solidFill>
              </a:rPr>
              <a:t>public</a:t>
            </a:r>
            <a:r>
              <a:rPr lang="es-CO" dirty="0">
                <a:solidFill>
                  <a:srgbClr val="0070C0"/>
                </a:solidFill>
              </a:rPr>
              <a:t> </a:t>
            </a:r>
            <a:r>
              <a:rPr lang="es-CO" dirty="0" err="1">
                <a:solidFill>
                  <a:srgbClr val="0070C0"/>
                </a:solidFill>
              </a:rPr>
              <a:t>static</a:t>
            </a:r>
            <a:r>
              <a:rPr lang="es-CO" dirty="0">
                <a:solidFill>
                  <a:srgbClr val="0070C0"/>
                </a:solidFill>
              </a:rPr>
              <a:t> </a:t>
            </a:r>
            <a:r>
              <a:rPr lang="es-CO" dirty="0" err="1">
                <a:solidFill>
                  <a:srgbClr val="0070C0"/>
                </a:solidFill>
              </a:rPr>
              <a:t>void</a:t>
            </a:r>
            <a:r>
              <a:rPr lang="es-CO" dirty="0">
                <a:solidFill>
                  <a:srgbClr val="0070C0"/>
                </a:solidFill>
              </a:rPr>
              <a:t> </a:t>
            </a:r>
            <a:r>
              <a:rPr lang="es-CO" dirty="0" err="1">
                <a:solidFill>
                  <a:srgbClr val="FF0000"/>
                </a:solidFill>
              </a:rPr>
              <a:t>main</a:t>
            </a:r>
            <a:r>
              <a:rPr lang="es-CO" dirty="0">
                <a:solidFill>
                  <a:schemeClr val="bg1">
                    <a:lumMod val="50000"/>
                  </a:schemeClr>
                </a:solidFill>
              </a:rPr>
              <a:t>(</a:t>
            </a:r>
            <a:r>
              <a:rPr lang="es-CO" dirty="0" err="1">
                <a:solidFill>
                  <a:srgbClr val="FF0000"/>
                </a:solidFill>
              </a:rPr>
              <a:t>String</a:t>
            </a:r>
            <a:r>
              <a:rPr lang="es-CO" dirty="0">
                <a:solidFill>
                  <a:schemeClr val="bg1">
                    <a:lumMod val="50000"/>
                  </a:schemeClr>
                </a:solidFill>
              </a:rPr>
              <a:t>[]</a:t>
            </a:r>
            <a:r>
              <a:rPr lang="es-CO" dirty="0"/>
              <a:t> </a:t>
            </a:r>
            <a:r>
              <a:rPr lang="es-CO" dirty="0" err="1"/>
              <a:t>args</a:t>
            </a:r>
            <a:r>
              <a:rPr lang="es-CO" dirty="0">
                <a:solidFill>
                  <a:schemeClr val="bg1">
                    <a:lumMod val="50000"/>
                  </a:schemeClr>
                </a:solidFill>
              </a:rPr>
              <a:t>) {</a:t>
            </a:r>
          </a:p>
          <a:p>
            <a:pPr marL="0" indent="0">
              <a:buNone/>
            </a:pPr>
            <a:r>
              <a:rPr lang="es-CO" dirty="0"/>
              <a:t>    </a:t>
            </a:r>
            <a:r>
              <a:rPr lang="es-CO" dirty="0" err="1">
                <a:solidFill>
                  <a:srgbClr val="FF0000"/>
                </a:solidFill>
              </a:rPr>
              <a:t>Main</a:t>
            </a:r>
            <a:r>
              <a:rPr lang="es-CO" dirty="0"/>
              <a:t> myObj1 </a:t>
            </a:r>
            <a:r>
              <a:rPr lang="es-CO" dirty="0">
                <a:solidFill>
                  <a:srgbClr val="C00000"/>
                </a:solidFill>
              </a:rPr>
              <a:t>=</a:t>
            </a:r>
            <a:r>
              <a:rPr lang="es-CO" dirty="0"/>
              <a:t> </a:t>
            </a:r>
            <a:r>
              <a:rPr lang="es-CO" dirty="0">
                <a:solidFill>
                  <a:srgbClr val="0070C0"/>
                </a:solidFill>
              </a:rPr>
              <a:t>new</a:t>
            </a:r>
            <a:r>
              <a:rPr lang="es-CO" dirty="0"/>
              <a:t> </a:t>
            </a:r>
            <a:r>
              <a:rPr lang="es-CO" dirty="0" err="1">
                <a:solidFill>
                  <a:srgbClr val="FF0000"/>
                </a:solidFill>
              </a:rPr>
              <a:t>Main</a:t>
            </a:r>
            <a:r>
              <a:rPr lang="es-CO" dirty="0">
                <a:solidFill>
                  <a:schemeClr val="bg1">
                    <a:lumMod val="50000"/>
                  </a:schemeClr>
                </a:solidFill>
              </a:rPr>
              <a:t>();  // </a:t>
            </a:r>
            <a:r>
              <a:rPr lang="es-CO" dirty="0" err="1">
                <a:solidFill>
                  <a:schemeClr val="bg1">
                    <a:lumMod val="50000"/>
                  </a:schemeClr>
                </a:solidFill>
              </a:rPr>
              <a:t>Object</a:t>
            </a:r>
            <a:r>
              <a:rPr lang="es-CO" dirty="0">
                <a:solidFill>
                  <a:schemeClr val="bg1">
                    <a:lumMod val="50000"/>
                  </a:schemeClr>
                </a:solidFill>
              </a:rPr>
              <a:t> 1</a:t>
            </a:r>
          </a:p>
          <a:p>
            <a:pPr marL="0" indent="0">
              <a:buNone/>
            </a:pPr>
            <a:r>
              <a:rPr lang="es-CO" dirty="0"/>
              <a:t>    </a:t>
            </a:r>
            <a:r>
              <a:rPr lang="es-CO" dirty="0" err="1">
                <a:solidFill>
                  <a:srgbClr val="FF0000"/>
                </a:solidFill>
              </a:rPr>
              <a:t>Main</a:t>
            </a:r>
            <a:r>
              <a:rPr lang="es-CO" dirty="0"/>
              <a:t> myObj2 </a:t>
            </a:r>
            <a:r>
              <a:rPr lang="es-CO" dirty="0">
                <a:solidFill>
                  <a:srgbClr val="C00000"/>
                </a:solidFill>
              </a:rPr>
              <a:t>=</a:t>
            </a:r>
            <a:r>
              <a:rPr lang="es-CO" dirty="0"/>
              <a:t> </a:t>
            </a:r>
            <a:r>
              <a:rPr lang="es-CO" dirty="0">
                <a:solidFill>
                  <a:srgbClr val="0070C0"/>
                </a:solidFill>
              </a:rPr>
              <a:t>new</a:t>
            </a:r>
            <a:r>
              <a:rPr lang="es-CO" dirty="0"/>
              <a:t> </a:t>
            </a:r>
            <a:r>
              <a:rPr lang="es-CO" dirty="0" err="1">
                <a:solidFill>
                  <a:srgbClr val="FF0000"/>
                </a:solidFill>
              </a:rPr>
              <a:t>Main</a:t>
            </a:r>
            <a:r>
              <a:rPr lang="es-CO" dirty="0">
                <a:solidFill>
                  <a:schemeClr val="bg1">
                    <a:lumMod val="50000"/>
                  </a:schemeClr>
                </a:solidFill>
              </a:rPr>
              <a:t>();  // </a:t>
            </a:r>
            <a:r>
              <a:rPr lang="es-CO" dirty="0" err="1">
                <a:solidFill>
                  <a:schemeClr val="bg1">
                    <a:lumMod val="50000"/>
                  </a:schemeClr>
                </a:solidFill>
              </a:rPr>
              <a:t>Object</a:t>
            </a:r>
            <a:r>
              <a:rPr lang="es-CO" dirty="0">
                <a:solidFill>
                  <a:schemeClr val="bg1">
                    <a:lumMod val="50000"/>
                  </a:schemeClr>
                </a:solidFill>
              </a:rPr>
              <a:t> 2</a:t>
            </a:r>
          </a:p>
          <a:p>
            <a:pPr marL="0" indent="0">
              <a:buNone/>
            </a:pPr>
            <a:r>
              <a:rPr lang="es-CO" dirty="0"/>
              <a:t>    </a:t>
            </a:r>
            <a:r>
              <a:rPr lang="es-CO" dirty="0" err="1">
                <a:solidFill>
                  <a:srgbClr val="FF0000"/>
                </a:solidFill>
              </a:rPr>
              <a:t>System</a:t>
            </a:r>
            <a:r>
              <a:rPr lang="es-CO" dirty="0" err="1">
                <a:solidFill>
                  <a:schemeClr val="bg1">
                    <a:lumMod val="50000"/>
                  </a:schemeClr>
                </a:solidFill>
              </a:rPr>
              <a:t>.</a:t>
            </a:r>
            <a:r>
              <a:rPr lang="es-CO" dirty="0" err="1"/>
              <a:t>out</a:t>
            </a:r>
            <a:r>
              <a:rPr lang="es-CO" dirty="0" err="1">
                <a:solidFill>
                  <a:schemeClr val="bg1">
                    <a:lumMod val="50000"/>
                  </a:schemeClr>
                </a:solidFill>
              </a:rPr>
              <a:t>.</a:t>
            </a:r>
            <a:r>
              <a:rPr lang="es-CO" dirty="0" err="1">
                <a:solidFill>
                  <a:srgbClr val="FF0000"/>
                </a:solidFill>
              </a:rPr>
              <a:t>println</a:t>
            </a:r>
            <a:r>
              <a:rPr lang="es-CO" dirty="0">
                <a:solidFill>
                  <a:schemeClr val="bg1">
                    <a:lumMod val="50000"/>
                  </a:schemeClr>
                </a:solidFill>
              </a:rPr>
              <a:t>(</a:t>
            </a:r>
            <a:r>
              <a:rPr lang="es-CO" dirty="0"/>
              <a:t>myObj1</a:t>
            </a:r>
            <a:r>
              <a:rPr lang="es-CO" dirty="0">
                <a:solidFill>
                  <a:schemeClr val="bg1">
                    <a:lumMod val="50000"/>
                  </a:schemeClr>
                </a:solidFill>
              </a:rPr>
              <a:t>.</a:t>
            </a:r>
            <a:r>
              <a:rPr lang="es-CO" dirty="0"/>
              <a:t>x);</a:t>
            </a:r>
          </a:p>
          <a:p>
            <a:pPr marL="0" indent="0">
              <a:buNone/>
            </a:pPr>
            <a:r>
              <a:rPr lang="es-CO" dirty="0"/>
              <a:t>    </a:t>
            </a:r>
            <a:r>
              <a:rPr lang="es-CO" dirty="0" err="1">
                <a:solidFill>
                  <a:srgbClr val="FF0000"/>
                </a:solidFill>
              </a:rPr>
              <a:t>System</a:t>
            </a:r>
            <a:r>
              <a:rPr lang="es-CO" dirty="0" err="1">
                <a:solidFill>
                  <a:schemeClr val="bg1">
                    <a:lumMod val="50000"/>
                  </a:schemeClr>
                </a:solidFill>
              </a:rPr>
              <a:t>.</a:t>
            </a:r>
            <a:r>
              <a:rPr lang="es-CO" dirty="0" err="1"/>
              <a:t>out</a:t>
            </a:r>
            <a:r>
              <a:rPr lang="es-CO" dirty="0" err="1">
                <a:solidFill>
                  <a:schemeClr val="bg1">
                    <a:lumMod val="50000"/>
                  </a:schemeClr>
                </a:solidFill>
              </a:rPr>
              <a:t>.</a:t>
            </a:r>
            <a:r>
              <a:rPr lang="es-CO" dirty="0" err="1">
                <a:solidFill>
                  <a:srgbClr val="FF0000"/>
                </a:solidFill>
              </a:rPr>
              <a:t>println</a:t>
            </a:r>
            <a:r>
              <a:rPr lang="es-CO" dirty="0">
                <a:solidFill>
                  <a:schemeClr val="bg1">
                    <a:lumMod val="50000"/>
                  </a:schemeClr>
                </a:solidFill>
              </a:rPr>
              <a:t>(</a:t>
            </a:r>
            <a:r>
              <a:rPr lang="es-CO" dirty="0"/>
              <a:t>myObj2</a:t>
            </a:r>
            <a:r>
              <a:rPr lang="es-CO" dirty="0">
                <a:solidFill>
                  <a:schemeClr val="bg1">
                    <a:lumMod val="50000"/>
                  </a:schemeClr>
                </a:solidFill>
              </a:rPr>
              <a:t>.</a:t>
            </a:r>
            <a:r>
              <a:rPr lang="es-CO" dirty="0"/>
              <a:t>x</a:t>
            </a:r>
            <a:r>
              <a:rPr lang="es-CO" dirty="0">
                <a:solidFill>
                  <a:schemeClr val="bg1">
                    <a:lumMod val="50000"/>
                  </a:schemeClr>
                </a:solidFill>
              </a:rPr>
              <a:t>);</a:t>
            </a:r>
          </a:p>
          <a:p>
            <a:pPr marL="0" indent="0">
              <a:buNone/>
            </a:pPr>
            <a:r>
              <a:rPr lang="es-CO" dirty="0">
                <a:solidFill>
                  <a:schemeClr val="bg1">
                    <a:lumMod val="50000"/>
                  </a:schemeClr>
                </a:solidFill>
              </a:rPr>
              <a:t>  }</a:t>
            </a:r>
          </a:p>
          <a:p>
            <a:pPr marL="0" indent="0">
              <a:buNone/>
            </a:pPr>
            <a:r>
              <a:rPr lang="es-CO" dirty="0">
                <a:solidFill>
                  <a:schemeClr val="bg1">
                    <a:lumMod val="50000"/>
                  </a:schemeClr>
                </a:solidFill>
              </a:rPr>
              <a:t>}</a:t>
            </a:r>
          </a:p>
        </p:txBody>
      </p:sp>
    </p:spTree>
    <p:extLst>
      <p:ext uri="{BB962C8B-B14F-4D97-AF65-F5344CB8AC3E}">
        <p14:creationId xmlns:p14="http://schemas.microsoft.com/office/powerpoint/2010/main" val="39050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C7E4A-CEA1-4750-A676-9B5F6D6CE0C9}"/>
              </a:ext>
            </a:extLst>
          </p:cNvPr>
          <p:cNvSpPr>
            <a:spLocks noGrp="1"/>
          </p:cNvSpPr>
          <p:nvPr>
            <p:ph type="title"/>
          </p:nvPr>
        </p:nvSpPr>
        <p:spPr>
          <a:xfrm>
            <a:off x="838200" y="365126"/>
            <a:ext cx="10515600" cy="920336"/>
          </a:xfrm>
        </p:spPr>
        <p:txBody>
          <a:bodyPr>
            <a:normAutofit/>
          </a:bodyPr>
          <a:lstStyle/>
          <a:p>
            <a:r>
              <a:rPr lang="es-CO" dirty="0" err="1"/>
              <a:t>Using</a:t>
            </a:r>
            <a:r>
              <a:rPr lang="es-CO" dirty="0"/>
              <a:t> </a:t>
            </a:r>
            <a:r>
              <a:rPr lang="es-CO" dirty="0" err="1"/>
              <a:t>Multiple</a:t>
            </a:r>
            <a:r>
              <a:rPr lang="es-CO" dirty="0"/>
              <a:t> </a:t>
            </a:r>
            <a:r>
              <a:rPr lang="es-CO" dirty="0" err="1"/>
              <a:t>Classes</a:t>
            </a:r>
            <a:endParaRPr lang="es-CO" dirty="0"/>
          </a:p>
        </p:txBody>
      </p:sp>
      <p:sp>
        <p:nvSpPr>
          <p:cNvPr id="3" name="Marcador de contenido 2">
            <a:extLst>
              <a:ext uri="{FF2B5EF4-FFF2-40B4-BE49-F238E27FC236}">
                <a16:creationId xmlns:a16="http://schemas.microsoft.com/office/drawing/2014/main" id="{CF1A9A05-A340-465D-9F83-79790FFB1E67}"/>
              </a:ext>
            </a:extLst>
          </p:cNvPr>
          <p:cNvSpPr>
            <a:spLocks noGrp="1"/>
          </p:cNvSpPr>
          <p:nvPr>
            <p:ph idx="1"/>
          </p:nvPr>
        </p:nvSpPr>
        <p:spPr>
          <a:xfrm>
            <a:off x="503583" y="1285462"/>
            <a:ext cx="10850217" cy="4891501"/>
          </a:xfrm>
        </p:spPr>
        <p:txBody>
          <a:bodyPr>
            <a:normAutofit/>
          </a:bodyPr>
          <a:lstStyle/>
          <a:p>
            <a:pPr marL="0" indent="0">
              <a:buNone/>
            </a:pPr>
            <a:r>
              <a:rPr lang="en-US" dirty="0"/>
              <a:t>You can also create an object of a class and access it in another class. This is often used for better organization of classes (one class has all the attributes and methods, while the other class holds the main() method (code to be executed)).</a:t>
            </a:r>
          </a:p>
          <a:p>
            <a:pPr marL="0" indent="0">
              <a:buNone/>
            </a:pPr>
            <a:endParaRPr lang="en-US" dirty="0"/>
          </a:p>
          <a:p>
            <a:pPr marL="0" indent="0">
              <a:buNone/>
            </a:pPr>
            <a:r>
              <a:rPr lang="en-US" dirty="0"/>
              <a:t>Remember that the name of the java file should match the class name. In this example, we have created two files in the same directory/folder:</a:t>
            </a:r>
          </a:p>
          <a:p>
            <a:pPr marL="0" indent="0">
              <a:buNone/>
            </a:pPr>
            <a:endParaRPr lang="en-US" dirty="0"/>
          </a:p>
          <a:p>
            <a:r>
              <a:rPr lang="en-US" dirty="0"/>
              <a:t>Main.java</a:t>
            </a:r>
          </a:p>
          <a:p>
            <a:r>
              <a:rPr lang="en-US" dirty="0"/>
              <a:t>Second.java</a:t>
            </a:r>
            <a:endParaRPr lang="es-CO" dirty="0"/>
          </a:p>
        </p:txBody>
      </p:sp>
    </p:spTree>
    <p:extLst>
      <p:ext uri="{BB962C8B-B14F-4D97-AF65-F5344CB8AC3E}">
        <p14:creationId xmlns:p14="http://schemas.microsoft.com/office/powerpoint/2010/main" val="109347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F3AA0-EBBD-49AD-8A29-BE0DCCCF99C5}"/>
              </a:ext>
            </a:extLst>
          </p:cNvPr>
          <p:cNvSpPr>
            <a:spLocks noGrp="1"/>
          </p:cNvSpPr>
          <p:nvPr>
            <p:ph type="title"/>
          </p:nvPr>
        </p:nvSpPr>
        <p:spPr>
          <a:xfrm>
            <a:off x="838200" y="365126"/>
            <a:ext cx="10515600" cy="907084"/>
          </a:xfrm>
        </p:spPr>
        <p:txBody>
          <a:bodyPr/>
          <a:lstStyle/>
          <a:p>
            <a:r>
              <a:rPr lang="es-CO" dirty="0" err="1"/>
              <a:t>Using</a:t>
            </a:r>
            <a:r>
              <a:rPr lang="es-CO" dirty="0"/>
              <a:t> </a:t>
            </a:r>
            <a:r>
              <a:rPr lang="es-CO" dirty="0" err="1"/>
              <a:t>Multiple</a:t>
            </a:r>
            <a:r>
              <a:rPr lang="es-CO" dirty="0"/>
              <a:t> </a:t>
            </a:r>
            <a:r>
              <a:rPr lang="es-CO" dirty="0" err="1"/>
              <a:t>Classes</a:t>
            </a:r>
            <a:endParaRPr lang="es-CO" dirty="0"/>
          </a:p>
        </p:txBody>
      </p:sp>
      <p:pic>
        <p:nvPicPr>
          <p:cNvPr id="5" name="Marcador de contenido 4">
            <a:extLst>
              <a:ext uri="{FF2B5EF4-FFF2-40B4-BE49-F238E27FC236}">
                <a16:creationId xmlns:a16="http://schemas.microsoft.com/office/drawing/2014/main" id="{22E3A116-1069-460A-B7F6-5FD66FA88A39}"/>
              </a:ext>
            </a:extLst>
          </p:cNvPr>
          <p:cNvPicPr>
            <a:picLocks noGrp="1" noChangeAspect="1"/>
          </p:cNvPicPr>
          <p:nvPr>
            <p:ph idx="1"/>
          </p:nvPr>
        </p:nvPicPr>
        <p:blipFill>
          <a:blip r:embed="rId2"/>
          <a:stretch>
            <a:fillRect/>
          </a:stretch>
        </p:blipFill>
        <p:spPr>
          <a:xfrm>
            <a:off x="4697428" y="1588015"/>
            <a:ext cx="2048161" cy="1619476"/>
          </a:xfrm>
        </p:spPr>
      </p:pic>
      <p:pic>
        <p:nvPicPr>
          <p:cNvPr id="7" name="Imagen 6">
            <a:extLst>
              <a:ext uri="{FF2B5EF4-FFF2-40B4-BE49-F238E27FC236}">
                <a16:creationId xmlns:a16="http://schemas.microsoft.com/office/drawing/2014/main" id="{EA1E3A84-561F-4EC5-902D-30829F2C138C}"/>
              </a:ext>
            </a:extLst>
          </p:cNvPr>
          <p:cNvPicPr>
            <a:picLocks noChangeAspect="1"/>
          </p:cNvPicPr>
          <p:nvPr/>
        </p:nvPicPr>
        <p:blipFill>
          <a:blip r:embed="rId3"/>
          <a:stretch>
            <a:fillRect/>
          </a:stretch>
        </p:blipFill>
        <p:spPr>
          <a:xfrm>
            <a:off x="4697428" y="3650510"/>
            <a:ext cx="3724795" cy="1952898"/>
          </a:xfrm>
          <a:prstGeom prst="rect">
            <a:avLst/>
          </a:prstGeom>
        </p:spPr>
      </p:pic>
      <p:pic>
        <p:nvPicPr>
          <p:cNvPr id="9" name="Imagen 8">
            <a:extLst>
              <a:ext uri="{FF2B5EF4-FFF2-40B4-BE49-F238E27FC236}">
                <a16:creationId xmlns:a16="http://schemas.microsoft.com/office/drawing/2014/main" id="{74B3758E-FB2B-494E-B62D-2771C8564334}"/>
              </a:ext>
            </a:extLst>
          </p:cNvPr>
          <p:cNvPicPr>
            <a:picLocks noChangeAspect="1"/>
          </p:cNvPicPr>
          <p:nvPr/>
        </p:nvPicPr>
        <p:blipFill>
          <a:blip r:embed="rId4"/>
          <a:stretch>
            <a:fillRect/>
          </a:stretch>
        </p:blipFill>
        <p:spPr>
          <a:xfrm>
            <a:off x="1003735" y="2222333"/>
            <a:ext cx="3587197" cy="1854744"/>
          </a:xfrm>
          <a:prstGeom prst="rect">
            <a:avLst/>
          </a:prstGeom>
        </p:spPr>
      </p:pic>
    </p:spTree>
    <p:extLst>
      <p:ext uri="{BB962C8B-B14F-4D97-AF65-F5344CB8AC3E}">
        <p14:creationId xmlns:p14="http://schemas.microsoft.com/office/powerpoint/2010/main" val="38866839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436</Words>
  <Application>Microsoft Office PowerPoint</Application>
  <PresentationFormat>Panorámica</PresentationFormat>
  <Paragraphs>48</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Verdana</vt:lpstr>
      <vt:lpstr>Tema de Office</vt:lpstr>
      <vt:lpstr>Java Classes and Objects</vt:lpstr>
      <vt:lpstr>Java Classes and Objects</vt:lpstr>
      <vt:lpstr>Create a Class</vt:lpstr>
      <vt:lpstr>Create an Object</vt:lpstr>
      <vt:lpstr>Multiple Objects</vt:lpstr>
      <vt:lpstr>Using Multiple Classes</vt:lpstr>
      <vt:lpstr>Using Multiple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Classes and Objects</dc:title>
  <dc:creator>jhonatan cagua herrera</dc:creator>
  <cp:lastModifiedBy>jhonatan cagua herrera</cp:lastModifiedBy>
  <cp:revision>5</cp:revision>
  <dcterms:created xsi:type="dcterms:W3CDTF">2022-08-04T11:44:27Z</dcterms:created>
  <dcterms:modified xsi:type="dcterms:W3CDTF">2022-08-04T12:36:59Z</dcterms:modified>
</cp:coreProperties>
</file>