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DE4-8A4D-4302-9A61-7DF5EE53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05A93-A123-4357-ACA5-3EB8B9B2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EF9BA-0F01-4DE7-80E4-E9F98637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4D86A-5971-4FA1-A7F0-A6C26290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5177B-6856-460F-8C0F-17C20F32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5080D-4B52-489A-9CF9-4AED9DC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993492-2105-48F4-8391-FC9C0739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735DD-F879-4CE4-B371-756D528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754F7-762C-4B09-832A-97D8E30F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DE4E4-9042-481A-B790-004C2E57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AD91E-D00A-4EC3-AE1D-C555C1BF2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FD2646-5107-4CE0-8068-C7DCEC06D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85ED4-07EB-468A-8C0D-7395369C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2FC45-0D25-45C4-89EE-90CFDC4A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43505-CE14-4867-A33C-8E73CC37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2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9DCCF-C005-41AD-B7E3-40E099BA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F4A95-9157-4049-9E49-889B0ECA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4D8BC-49C3-4133-BBFD-4FA1700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A79EEC-2EA5-48A5-8646-9D09A76A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5C19C-70F2-4B6F-ADEF-D450639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D3B69-9D47-4297-B90A-9461DA8E4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5B2A7-3D9A-46FF-BAA2-5906DF5A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95560-BC2E-49C8-B523-B96667C7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8486C-F554-4F7D-B218-043EE09D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0E0F3C-5F6A-451A-92E8-68A59C6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07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5315-1A99-4A40-8E00-EDFAB70A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C2C7F-5F00-4D33-B3FD-D337CECD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963A12-CF67-4696-91ED-67E2DE5E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85AD88-5919-4CE9-9830-E8FC6B01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5EFB14-6A2F-4AD5-8088-B948A0EE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B0ED1B-B493-40BE-8FD6-BF293E73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90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9675-212C-4156-915A-1C6B1DD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4DD49-B080-44D5-8CF1-28455FA3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B10AD0-D6E1-4E22-AA6B-4178460CE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A3424A-DBDE-47C8-A9BA-FB2E68014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79E40A-E72C-4939-86A3-D50CC842D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5066BA-EE6A-44B0-8B79-6B536A00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70BF6-763F-409C-9CAE-D05A168F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871B0D-09C0-4705-8D97-CF6B8821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7AFE-7EC9-4312-B568-8035AF6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124F1F-250A-47E5-B2F4-E2F66B74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64ED6D-C5E8-478F-ABB7-7F8ECD6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ADB472-43CD-472D-84D9-A1405E4E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80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88FBDC-0870-4C5B-97F3-629DCD2B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57F98B-1101-4633-B1C7-55AAA0F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F60EC0-C234-4518-B07B-9D7125D1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43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E680B-F537-4F0B-BBD0-38FA22A7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A369E-0842-40FB-BFB4-B89885F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87DB65-5BBD-4EB5-891D-DA6FA27E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667C82-2D9E-4D78-96E1-40FD966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424E7-0D3D-4072-9ABA-E1230571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E16895-39C0-4E31-B51A-106A4D3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6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568C5-A608-4233-85AA-9FBFC9B6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0E8EF7-295E-495C-BA35-6DBD9546A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3ACC7C-5F99-43FA-A557-367D0D8B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73A6D-6F1B-4ACC-8494-332F9C28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8AD1A-313C-4B8F-AFF2-5FCAB4BF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78D15-EB40-48F7-98E9-173A99B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6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8E3DC2-3BF4-44E6-B4BE-6CDF30C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B93039-815F-4F95-AF5E-7EC52989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4CE91-0E12-438D-8544-2A2DCB134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9340-43A2-4DD6-ACD1-6AB127C9AB63}" type="datetimeFigureOut">
              <a:rPr lang="es-CO" smtClean="0"/>
              <a:t>5/08/2022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37B9B-61F5-427E-A121-DFDC07AA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FBDC-0F86-404E-861A-4EF2DECE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3713-ABF2-47E7-BA75-7EF475B7BAD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083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3EA09-FDFB-4E2B-99D4-EBA57E449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0FC0C-BC2D-4ED2-B303-1E5361FD0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72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9E648-1F90-4731-9AE2-C531471B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32603"/>
            <a:ext cx="10515600" cy="695049"/>
          </a:xfrm>
        </p:spPr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A0F3D-EF63-4D1E-BD12-B74C4766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060174"/>
            <a:ext cx="10863470" cy="5116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learned from the Java Methods chapter that methods are declared within a class, and that they are used to perform certain actions: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a method named </a:t>
            </a:r>
            <a:r>
              <a:rPr lang="en-US" dirty="0" err="1">
                <a:solidFill>
                  <a:srgbClr val="FF0000"/>
                </a:solidFill>
              </a:rPr>
              <a:t>myMethod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dirty="0"/>
              <a:t> in Main: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myMethod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Hello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World</a:t>
            </a:r>
            <a:r>
              <a:rPr lang="es-CO" dirty="0">
                <a:solidFill>
                  <a:srgbClr val="00B050"/>
                </a:solidFill>
              </a:rPr>
              <a:t>!"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4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9E648-1F90-4731-9AE2-C531471B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232603"/>
            <a:ext cx="10515600" cy="695049"/>
          </a:xfrm>
        </p:spPr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Class</a:t>
            </a:r>
            <a:r>
              <a:rPr lang="es-CO" dirty="0"/>
              <a:t> </a:t>
            </a:r>
            <a:r>
              <a:rPr lang="es-CO" dirty="0" err="1"/>
              <a:t>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A0F3D-EF63-4D1E-BD12-B74C4766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060174"/>
            <a:ext cx="11211340" cy="55652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myMethod</a:t>
            </a:r>
            <a:r>
              <a:rPr lang="en-US" dirty="0"/>
              <a:t>() prints a text (the action), when it is called. To call a method, write the method's name followed by two parentheses () and a semicolon;</a:t>
            </a:r>
          </a:p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Inside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main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call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myMethod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():</a:t>
            </a:r>
          </a:p>
          <a:p>
            <a:pPr marL="0" indent="0">
              <a:buNone/>
            </a:pP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public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class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Main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{</a:t>
            </a:r>
          </a:p>
          <a:p>
            <a:pPr marL="0" indent="0">
              <a:buNone/>
            </a:pP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static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void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myMethod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() {</a:t>
            </a:r>
          </a:p>
          <a:p>
            <a:pPr marL="0" indent="0">
              <a:buNone/>
            </a:pP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System</a:t>
            </a:r>
            <a:r>
              <a:rPr lang="es-CO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out</a:t>
            </a:r>
            <a:r>
              <a:rPr lang="es-CO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println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s-CO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"</a:t>
            </a:r>
            <a:r>
              <a:rPr lang="es-CO" b="0" i="0" dirty="0" err="1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Hello</a:t>
            </a:r>
            <a:r>
              <a:rPr lang="es-CO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World</a:t>
            </a:r>
            <a:r>
              <a:rPr lang="es-CO" b="0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!"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);</a:t>
            </a:r>
          </a:p>
          <a:p>
            <a:pPr marL="0" indent="0">
              <a:buNone/>
            </a:pP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public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static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void</a:t>
            </a:r>
            <a:r>
              <a:rPr lang="es-CO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main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String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[]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args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) {</a:t>
            </a:r>
          </a:p>
          <a:p>
            <a:pPr marL="0" indent="0">
              <a:buNone/>
            </a:pP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</a:t>
            </a:r>
            <a:r>
              <a:rPr lang="es-CO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myMethod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();</a:t>
            </a:r>
          </a:p>
          <a:p>
            <a:pPr marL="0" indent="0">
              <a:buNone/>
            </a:pP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 }</a:t>
            </a:r>
          </a:p>
          <a:p>
            <a:pPr marL="0" indent="0">
              <a:buNone/>
            </a:pP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marL="0" indent="0">
              <a:buNone/>
            </a:pP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// Outputs "</a:t>
            </a:r>
            <a:r>
              <a:rPr lang="es-CO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Hello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World</a:t>
            </a:r>
            <a:r>
              <a:rPr lang="es-CO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!"</a:t>
            </a:r>
          </a:p>
          <a:p>
            <a:pPr marL="0" indent="0">
              <a:buNone/>
            </a:pP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7FD1-C750-44B3-A785-6883E562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Static</a:t>
            </a:r>
            <a:r>
              <a:rPr lang="es-CO" dirty="0"/>
              <a:t> vs. Non-</a:t>
            </a:r>
            <a:r>
              <a:rPr lang="es-CO" dirty="0" err="1"/>
              <a:t>Static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21177-BC2A-4729-8816-3C550A8B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will often see Java programs that have either static or public attributes and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example above, we created a static method, which means that it can be accessed without creating an object of the class, unlike public, which can only be accessed by objects: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949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97FD1-C750-44B3-A785-6883E562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757" y="182027"/>
            <a:ext cx="5671930" cy="537093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Static</a:t>
            </a:r>
            <a:r>
              <a:rPr lang="es-CO" dirty="0"/>
              <a:t> vs. Non-</a:t>
            </a:r>
            <a:r>
              <a:rPr lang="es-CO" dirty="0" err="1"/>
              <a:t>Static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721177-BC2A-4729-8816-3C550A8B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28" y="1696280"/>
            <a:ext cx="3246785" cy="3004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An example to demonstrate the differences between static and public methods: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948E8D-BFA2-470E-B005-AAAB6B942F17}"/>
              </a:ext>
            </a:extLst>
          </p:cNvPr>
          <p:cNvSpPr txBox="1"/>
          <p:nvPr/>
        </p:nvSpPr>
        <p:spPr>
          <a:xfrm>
            <a:off x="4598502" y="841902"/>
            <a:ext cx="759349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public class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Static method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70C0"/>
                </a:solidFill>
              </a:rPr>
              <a:t>static void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myStaticMethod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System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/>
              <a:t>out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println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</a:rPr>
              <a:t>"Static methods can be called without creating objects"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// Public method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70C0"/>
                </a:solidFill>
              </a:rPr>
              <a:t>public void </a:t>
            </a:r>
            <a:r>
              <a:rPr lang="en-US" sz="2000" dirty="0" err="1">
                <a:solidFill>
                  <a:srgbClr val="FF0000"/>
                </a:solidFill>
              </a:rPr>
              <a:t>myPublicMethod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System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/>
              <a:t>out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println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</a:rPr>
              <a:t>"Public methods must be called by creating objects"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// Main method</a:t>
            </a:r>
          </a:p>
          <a:p>
            <a:pPr marL="0" indent="0">
              <a:buNone/>
            </a:pPr>
            <a:r>
              <a:rPr lang="en-US" sz="2000" dirty="0"/>
              <a:t>  public static void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/>
              <a:t>String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n-US" sz="2000" dirty="0"/>
              <a:t> </a:t>
            </a:r>
            <a:r>
              <a:rPr lang="en-US" sz="2000" dirty="0" err="1"/>
              <a:t>args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FF0000"/>
                </a:solidFill>
              </a:rPr>
              <a:t>myStaticMethod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(); // Call the static method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myPublicMethod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(); This would compile an error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</a:t>
            </a:r>
            <a:r>
              <a:rPr lang="en-US" sz="2000" dirty="0" err="1"/>
              <a:t>myObj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(); // Create an object of Main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myObj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myPublicMethod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(); // Call the public method on the object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B8C14-25CD-4F61-8400-9829900E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92846"/>
            <a:ext cx="3892827" cy="811143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Methods With an Object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C4BA0-1D0E-4533-8901-3205A0320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759364"/>
            <a:ext cx="3442253" cy="4535419"/>
          </a:xfrm>
        </p:spPr>
        <p:txBody>
          <a:bodyPr/>
          <a:lstStyle/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Car object named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Call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fullThrottle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and speed() methods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myCar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object, and run the program: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E5AEEE-B40B-4C1F-81E2-581028E1FD9B}"/>
              </a:ext>
            </a:extLst>
          </p:cNvPr>
          <p:cNvSpPr txBox="1"/>
          <p:nvPr/>
        </p:nvSpPr>
        <p:spPr>
          <a:xfrm>
            <a:off x="4611758" y="0"/>
            <a:ext cx="6321286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class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 err="1">
                <a:solidFill>
                  <a:srgbClr val="0070C0"/>
                </a:solidFill>
              </a:rPr>
              <a:t>public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>
                <a:solidFill>
                  <a:srgbClr val="0070C0"/>
                </a:solidFill>
              </a:rPr>
              <a:t>class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/>
              <a:t>Main</a:t>
            </a:r>
            <a:r>
              <a:rPr lang="es-CO" sz="1900" dirty="0"/>
              <a:t> 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r>
              <a:rPr lang="es-CO" sz="1900" dirty="0"/>
              <a:t> </a:t>
            </a:r>
          </a:p>
          <a:p>
            <a:r>
              <a:rPr lang="es-CO" sz="1900" dirty="0"/>
              <a:t> 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fullThrottle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/>
              <a:t>  </a:t>
            </a:r>
            <a:r>
              <a:rPr lang="es-CO" sz="1900" dirty="0" err="1">
                <a:solidFill>
                  <a:srgbClr val="0070C0"/>
                </a:solidFill>
              </a:rPr>
              <a:t>public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>
                <a:solidFill>
                  <a:srgbClr val="0070C0"/>
                </a:solidFill>
              </a:rPr>
              <a:t>void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/>
              <a:t>fullThrottle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s-CO" sz="1900" dirty="0"/>
              <a:t>    </a:t>
            </a:r>
            <a:r>
              <a:rPr lang="es-CO" sz="1900" dirty="0" err="1"/>
              <a:t>System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out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println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900" dirty="0">
                <a:solidFill>
                  <a:srgbClr val="00B050"/>
                </a:solidFill>
              </a:rPr>
              <a:t>"</a:t>
            </a:r>
            <a:r>
              <a:rPr lang="es-CO" sz="1900" dirty="0" err="1">
                <a:solidFill>
                  <a:srgbClr val="00B050"/>
                </a:solidFill>
              </a:rPr>
              <a:t>The</a:t>
            </a:r>
            <a:r>
              <a:rPr lang="es-CO" sz="1900" dirty="0">
                <a:solidFill>
                  <a:srgbClr val="00B050"/>
                </a:solidFill>
              </a:rPr>
              <a:t> car </a:t>
            </a:r>
            <a:r>
              <a:rPr lang="es-CO" sz="1900" dirty="0" err="1">
                <a:solidFill>
                  <a:srgbClr val="00B050"/>
                </a:solidFill>
              </a:rPr>
              <a:t>is</a:t>
            </a:r>
            <a:r>
              <a:rPr lang="es-CO" sz="1900" dirty="0">
                <a:solidFill>
                  <a:srgbClr val="00B050"/>
                </a:solidFill>
              </a:rPr>
              <a:t> </a:t>
            </a:r>
            <a:r>
              <a:rPr lang="es-CO" sz="1900" dirty="0" err="1">
                <a:solidFill>
                  <a:srgbClr val="00B050"/>
                </a:solidFill>
              </a:rPr>
              <a:t>going</a:t>
            </a:r>
            <a:r>
              <a:rPr lang="es-CO" sz="1900" dirty="0">
                <a:solidFill>
                  <a:srgbClr val="00B050"/>
                </a:solidFill>
              </a:rPr>
              <a:t> as </a:t>
            </a:r>
            <a:r>
              <a:rPr lang="es-CO" sz="1900" dirty="0" err="1">
                <a:solidFill>
                  <a:srgbClr val="00B050"/>
                </a:solidFill>
              </a:rPr>
              <a:t>fast</a:t>
            </a:r>
            <a:r>
              <a:rPr lang="es-CO" sz="1900" dirty="0">
                <a:solidFill>
                  <a:srgbClr val="00B050"/>
                </a:solidFill>
              </a:rPr>
              <a:t> as </a:t>
            </a:r>
            <a:r>
              <a:rPr lang="es-CO" sz="1900" dirty="0" err="1">
                <a:solidFill>
                  <a:srgbClr val="00B050"/>
                </a:solidFill>
              </a:rPr>
              <a:t>it</a:t>
            </a:r>
            <a:r>
              <a:rPr lang="es-CO" sz="1900" dirty="0">
                <a:solidFill>
                  <a:srgbClr val="00B050"/>
                </a:solidFill>
              </a:rPr>
              <a:t> can!"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CO" sz="1900" dirty="0"/>
              <a:t> 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endParaRPr lang="es-CO" sz="1900" dirty="0"/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parameter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>
                <a:solidFill>
                  <a:srgbClr val="0070C0"/>
                </a:solidFill>
              </a:rPr>
              <a:t>  </a:t>
            </a:r>
            <a:r>
              <a:rPr lang="es-CO" sz="1900" dirty="0" err="1">
                <a:solidFill>
                  <a:srgbClr val="0070C0"/>
                </a:solidFill>
              </a:rPr>
              <a:t>public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>
                <a:solidFill>
                  <a:srgbClr val="0070C0"/>
                </a:solidFill>
              </a:rPr>
              <a:t>void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/>
              <a:t>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900" dirty="0" err="1"/>
              <a:t>int</a:t>
            </a:r>
            <a:r>
              <a:rPr lang="es-CO" sz="1900" dirty="0"/>
              <a:t> </a:t>
            </a:r>
            <a:r>
              <a:rPr lang="es-CO" sz="1900" dirty="0" err="1"/>
              <a:t>maxSpeed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es-CO" sz="1900" dirty="0"/>
              <a:t>    </a:t>
            </a:r>
            <a:r>
              <a:rPr lang="es-CO" sz="1900" dirty="0" err="1"/>
              <a:t>System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out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println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900" dirty="0">
                <a:solidFill>
                  <a:srgbClr val="00B050"/>
                </a:solidFill>
              </a:rPr>
              <a:t>"Max </a:t>
            </a:r>
            <a:r>
              <a:rPr lang="es-CO" sz="1900" dirty="0" err="1">
                <a:solidFill>
                  <a:srgbClr val="00B050"/>
                </a:solidFill>
              </a:rPr>
              <a:t>speed</a:t>
            </a:r>
            <a:r>
              <a:rPr lang="es-CO" sz="1900" dirty="0">
                <a:solidFill>
                  <a:srgbClr val="00B050"/>
                </a:solidFill>
              </a:rPr>
              <a:t> </a:t>
            </a:r>
            <a:r>
              <a:rPr lang="es-CO" sz="1900" dirty="0" err="1">
                <a:solidFill>
                  <a:srgbClr val="00B050"/>
                </a:solidFill>
              </a:rPr>
              <a:t>is</a:t>
            </a:r>
            <a:r>
              <a:rPr lang="es-CO" sz="1900" dirty="0">
                <a:solidFill>
                  <a:srgbClr val="00B050"/>
                </a:solidFill>
              </a:rPr>
              <a:t>: " </a:t>
            </a:r>
            <a:r>
              <a:rPr lang="es-CO" sz="1900" dirty="0">
                <a:solidFill>
                  <a:srgbClr val="C00000"/>
                </a:solidFill>
              </a:rPr>
              <a:t>+</a:t>
            </a:r>
            <a:r>
              <a:rPr lang="es-CO" sz="1900" dirty="0"/>
              <a:t> </a:t>
            </a:r>
            <a:r>
              <a:rPr lang="es-CO" sz="1900" dirty="0" err="1"/>
              <a:t>maxSpeed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endParaRPr lang="es-CO" sz="1900" dirty="0"/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Inside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main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methods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myCar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/>
              <a:t>  </a:t>
            </a:r>
            <a:r>
              <a:rPr lang="es-CO" sz="1900" dirty="0" err="1">
                <a:solidFill>
                  <a:srgbClr val="0070C0"/>
                </a:solidFill>
              </a:rPr>
              <a:t>public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>
                <a:solidFill>
                  <a:srgbClr val="0070C0"/>
                </a:solidFill>
              </a:rPr>
              <a:t>static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>
                <a:solidFill>
                  <a:srgbClr val="0070C0"/>
                </a:solidFill>
              </a:rPr>
              <a:t>void</a:t>
            </a:r>
            <a:r>
              <a:rPr lang="es-CO" sz="1900" dirty="0">
                <a:solidFill>
                  <a:srgbClr val="0070C0"/>
                </a:solidFill>
              </a:rPr>
              <a:t> </a:t>
            </a:r>
            <a:r>
              <a:rPr lang="es-CO" sz="1900" dirty="0" err="1"/>
              <a:t>main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900" dirty="0" err="1"/>
              <a:t>String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sz="1900" dirty="0"/>
              <a:t> </a:t>
            </a:r>
            <a:r>
              <a:rPr lang="es-CO" sz="1900" dirty="0" err="1"/>
              <a:t>args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es-CO" sz="1900" dirty="0"/>
              <a:t>    </a:t>
            </a:r>
            <a:r>
              <a:rPr lang="es-CO" sz="1900" dirty="0" err="1"/>
              <a:t>Main</a:t>
            </a:r>
            <a:r>
              <a:rPr lang="es-CO" sz="1900" dirty="0"/>
              <a:t> </a:t>
            </a:r>
            <a:r>
              <a:rPr lang="es-CO" sz="1900" dirty="0" err="1"/>
              <a:t>myCar</a:t>
            </a:r>
            <a:r>
              <a:rPr lang="es-CO" sz="1900" dirty="0"/>
              <a:t> = </a:t>
            </a:r>
            <a:r>
              <a:rPr lang="es-CO" sz="1900" dirty="0">
                <a:solidFill>
                  <a:srgbClr val="0070C0"/>
                </a:solidFill>
              </a:rPr>
              <a:t>new</a:t>
            </a:r>
            <a:r>
              <a:rPr lang="es-CO" sz="1900" dirty="0"/>
              <a:t> </a:t>
            </a:r>
            <a:r>
              <a:rPr lang="es-CO" sz="1900" dirty="0" err="1"/>
              <a:t>Main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();  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myCar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/>
              <a:t>    </a:t>
            </a:r>
            <a:r>
              <a:rPr lang="es-CO" sz="1900" dirty="0" err="1"/>
              <a:t>myCar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fullThrottle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();     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fullThrottle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/>
              <a:t>    </a:t>
            </a:r>
            <a:r>
              <a:rPr lang="es-CO" sz="1900" dirty="0" err="1"/>
              <a:t>myCar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sz="1900" dirty="0" err="1"/>
              <a:t>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sz="1900" dirty="0">
                <a:solidFill>
                  <a:srgbClr val="7030A0"/>
                </a:solidFill>
              </a:rPr>
              <a:t>200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);          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sz="1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900" dirty="0"/>
              <a:t> 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s-CO" sz="1900" dirty="0"/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car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going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fast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as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can!</a:t>
            </a:r>
          </a:p>
          <a:p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// Max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speed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sz="19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CO" sz="1900" dirty="0">
                <a:solidFill>
                  <a:schemeClr val="bg1">
                    <a:lumMod val="50000"/>
                  </a:schemeClr>
                </a:solidFill>
              </a:rPr>
              <a:t>: 200</a:t>
            </a:r>
          </a:p>
        </p:txBody>
      </p:sp>
    </p:spTree>
    <p:extLst>
      <p:ext uri="{BB962C8B-B14F-4D97-AF65-F5344CB8AC3E}">
        <p14:creationId xmlns:p14="http://schemas.microsoft.com/office/powerpoint/2010/main" val="173823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C0D2-E80C-4A3A-8B7F-6F149049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Example</a:t>
            </a:r>
            <a:r>
              <a:rPr lang="es-CO" dirty="0"/>
              <a:t> </a:t>
            </a:r>
            <a:r>
              <a:rPr lang="es-CO" dirty="0" err="1"/>
              <a:t>explained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10467-5684-482B-BD3C-9E65B92E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166"/>
            <a:ext cx="10810461" cy="548570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1) We created a custom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class with 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keyword.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2) We created the </a:t>
            </a:r>
            <a:r>
              <a:rPr lang="en-US" dirty="0" err="1">
                <a:solidFill>
                  <a:srgbClr val="FF0000"/>
                </a:solidFill>
              </a:rPr>
              <a:t>fullThrottle</a:t>
            </a:r>
            <a:r>
              <a:rPr lang="en-US" dirty="0"/>
              <a:t>() and </a:t>
            </a: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() methods in the Main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3) The </a:t>
            </a:r>
            <a:r>
              <a:rPr lang="en-US" dirty="0" err="1">
                <a:solidFill>
                  <a:srgbClr val="FF0000"/>
                </a:solidFill>
              </a:rPr>
              <a:t>fullThrottle</a:t>
            </a:r>
            <a:r>
              <a:rPr lang="en-US" dirty="0"/>
              <a:t>() method and the </a:t>
            </a: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() method will print out some text, when they are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4) The </a:t>
            </a: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() method accepts an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parameter called </a:t>
            </a:r>
            <a:r>
              <a:rPr lang="en-US" dirty="0" err="1">
                <a:solidFill>
                  <a:srgbClr val="FF0000"/>
                </a:solidFill>
              </a:rPr>
              <a:t>maxSpeed</a:t>
            </a:r>
            <a:r>
              <a:rPr lang="en-US" dirty="0"/>
              <a:t> - we will use this in 8).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5) In order to use the Main class and its methods, we need to create an object of the Main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6) Then, go to the main()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, which you know by now is a built-in Java method that runs your program (any code inside main is executed).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7) By using the new keyword we created an object with the name </a:t>
            </a:r>
            <a:r>
              <a:rPr lang="en-US" dirty="0" err="1"/>
              <a:t>myCar</a:t>
            </a:r>
            <a:r>
              <a:rPr lang="en-US" dirty="0"/>
              <a:t>.</a:t>
            </a:r>
          </a:p>
          <a:p>
            <a:r>
              <a:rPr lang="en-US" dirty="0"/>
              <a:t>8) Then, we call the </a:t>
            </a:r>
            <a:r>
              <a:rPr lang="en-US" dirty="0" err="1"/>
              <a:t>fullThrottle</a:t>
            </a:r>
            <a:r>
              <a:rPr lang="en-US" dirty="0"/>
              <a:t>() and speed() methods on the </a:t>
            </a:r>
            <a:r>
              <a:rPr lang="en-US" dirty="0" err="1"/>
              <a:t>myCar</a:t>
            </a:r>
            <a:r>
              <a:rPr lang="en-US" dirty="0"/>
              <a:t> object, and run the program using the name of the object (</a:t>
            </a:r>
            <a:r>
              <a:rPr lang="en-US" dirty="0" err="1"/>
              <a:t>myCar</a:t>
            </a:r>
            <a:r>
              <a:rPr lang="en-US" dirty="0"/>
              <a:t>), followed by a dot (.), followed by the name of the method (</a:t>
            </a:r>
            <a:r>
              <a:rPr lang="en-US" dirty="0" err="1">
                <a:solidFill>
                  <a:srgbClr val="FF0000"/>
                </a:solidFill>
              </a:rPr>
              <a:t>fullThrottle</a:t>
            </a:r>
            <a:r>
              <a:rPr lang="en-US" dirty="0"/>
              <a:t>(); and </a:t>
            </a:r>
            <a:r>
              <a:rPr lang="en-US" dirty="0">
                <a:solidFill>
                  <a:srgbClr val="FF0000"/>
                </a:solidFill>
              </a:rPr>
              <a:t>speed</a:t>
            </a:r>
            <a:r>
              <a:rPr lang="en-US" dirty="0"/>
              <a:t>(200);). Notice that we add an int parameter of 200 inside the speed() method.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663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400C-62ED-438D-A072-B3BE860A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Classes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89EDA-E3BA-4D04-A640-DF56D849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good practice to create an object of a class and access it in another class.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that the name of the java file should match the class name. In this example, we have created two files in the same directory: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Main.java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Second.java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68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400C-62ED-438D-A072-B3BE860A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21436"/>
            <a:ext cx="10515600" cy="698356"/>
          </a:xfrm>
        </p:spPr>
        <p:txBody>
          <a:bodyPr/>
          <a:lstStyle/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/>
              <a:t>Multiple</a:t>
            </a:r>
            <a:r>
              <a:rPr lang="es-CO" dirty="0"/>
              <a:t> </a:t>
            </a:r>
            <a:r>
              <a:rPr lang="es-CO" dirty="0" err="1"/>
              <a:t>Classes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276C93-F9A7-40D7-9D1C-19A874B19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9" y="843104"/>
            <a:ext cx="5871611" cy="288750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161CCE-E844-45DF-91F7-8A9F0FDB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9" y="3846684"/>
            <a:ext cx="6531221" cy="27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806</Words>
  <Application>Microsoft Office PowerPoint</Application>
  <PresentationFormat>Panorámica</PresentationFormat>
  <Paragraphs>88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Tema de Office</vt:lpstr>
      <vt:lpstr>Java Class Methods</vt:lpstr>
      <vt:lpstr>Java Class Methods</vt:lpstr>
      <vt:lpstr>Java Class Methods</vt:lpstr>
      <vt:lpstr>Static vs. Non-Static</vt:lpstr>
      <vt:lpstr>Static vs. Non-Static</vt:lpstr>
      <vt:lpstr>Access Methods With an Object</vt:lpstr>
      <vt:lpstr>Example explained</vt:lpstr>
      <vt:lpstr>Using Multiple Classes</vt:lpstr>
      <vt:lpstr>Using Multiple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 Methods</dc:title>
  <dc:creator>jhonatan cagua herrera</dc:creator>
  <cp:lastModifiedBy>jhonatan cagua herrera</cp:lastModifiedBy>
  <cp:revision>13</cp:revision>
  <dcterms:created xsi:type="dcterms:W3CDTF">2022-08-05T07:49:22Z</dcterms:created>
  <dcterms:modified xsi:type="dcterms:W3CDTF">2022-08-05T09:32:30Z</dcterms:modified>
</cp:coreProperties>
</file>