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 cagua herrera" initials="jch" lastIdx="1" clrIdx="0">
    <p:extLst>
      <p:ext uri="{19B8F6BF-5375-455C-9EA6-DF929625EA0E}">
        <p15:presenceInfo xmlns:p15="http://schemas.microsoft.com/office/powerpoint/2012/main" userId="470e4af34a650f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51799-6C88-4230-B45E-2113B8D9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1FD2F-046B-4E63-8720-9D7B7628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5ED18-C6BD-48DC-B32C-F08A0770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0DFC1-BEFE-4156-B626-872C3D3D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D89F9-C610-4297-A95C-53FC7688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57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7E411-E4BC-4514-8457-98B210C9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89FBD4-6CFD-4A7E-A982-685C9BF16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D3ADC-5942-4D6D-ABCD-1498B6E7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206B0-2159-4656-89FD-62594DCF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8D186-C5A9-47BE-938F-1C6C32EA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3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894150-1821-4D35-AD11-BDC2DB70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E9F850-C32D-46BB-BAE9-15ED7315C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00B59-4AAF-448A-82DB-E95C737B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64918-4BA0-44EB-8744-709CF260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595F0-52FD-408F-B04D-E06A5A9E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58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3E78B-DC37-4401-99EC-D0DA78DC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67315-5FDD-4F40-8C1A-89B4745C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DC9FE-6E6E-470E-B369-EEE1E0AD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75E5F-4E78-4446-89DD-C35B66EC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A279F-DF79-4F0D-BE22-96E5A19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49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B00BD-A12D-40EF-9795-645E9700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BA5503-40C1-4D18-B48E-30DDEF3B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1BC15-D383-490A-ABA2-DE8CA900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6121F-D74C-4233-95F6-1B0C50B2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42141-53BD-43F1-8E9D-6AF72F18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1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D675F-DABA-4B8A-B11E-BCD421C4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0DB86-19D9-4338-9350-CB1739F82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5B1402-3E18-4A9E-9F30-FA3B0F347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0F10AE-6A03-4173-B752-4747B461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47FA6-4B06-4E50-8616-E9FBBC5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745A6F-D623-48B0-A5BB-05E2A60E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44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178E6-7709-4C83-8442-86BE1307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5F8CAA-26FA-4063-AAC1-66E95C34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BD59E7-0FE3-4453-83EC-92E91009A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107436-10B8-4257-9A30-97F570C50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7EF7F3-EC7E-467C-8BD4-24FAEF92A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2B61A7-66D9-4EE2-B0F1-5FE22AD7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C6D6D9-FA8E-44F9-A5E3-C5CCBC9B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E79579-AA58-4855-887E-2F1730A4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194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F09ED-FE12-43E5-9D63-B7E8BD25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0ADA34-F808-4771-830A-784D3C2C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7273C5-4559-4715-90F7-6DF4712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9B8EEB-0E63-4FE3-91FA-A0290258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3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FA9A3A-FEC0-4987-9FC4-DFB6E750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C06CB0-14E3-4C3D-BEB5-91A4309D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8A1911-6F77-401E-9411-906CFDFC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897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64DB7-C53C-48C4-A30C-CB0D694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41192-1AC7-463B-9373-C5F70D68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A5FD33-A950-4988-8972-1E7C05E14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8557B7-24CC-473F-B712-74AC098E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15285E-EF6B-498C-B611-3C5922ED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D244D-E29F-4AAC-97EF-674FF8AF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508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241CF-97C3-40DC-8939-528F00A0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8D8386-2242-42DC-81CB-8A02BBF8A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20AA0B-2992-4836-80FC-322E311D5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91C72-8245-4C29-A9F3-CB83A392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142431-26C4-456A-BE1D-E3B838B7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FD6778-A633-4955-8D4A-C8857C23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966A75-942E-4161-8807-A36B263A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D23EF-EC65-441E-B280-1231A2F4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75CC9-5728-49DF-8E0F-20F12338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A77B-6329-46CE-95DA-10A43E2DFFC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1B2B6-EBBD-4C96-B482-AB5A5815F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11543-A950-47CF-9721-EC216A774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E19F-AB52-4FE8-B7D4-3EE4322B00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7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BF8B-7202-4684-B90E-12658B09D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Abstraction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92597-04BB-4A08-A0D8-67947EA8D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92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79B2-2123-435E-96BD-911ACD7D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Abstract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Classes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and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Methods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11500-CB22-4AFD-BAB3-092E5F61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Data abstraction is the process of hiding certain details and showing only essential information to the user.</a:t>
            </a:r>
          </a:p>
          <a:p>
            <a:pPr marL="0" indent="0">
              <a:buNone/>
            </a:pPr>
            <a:r>
              <a:rPr lang="en-US" dirty="0"/>
              <a:t>Abstraction can be achieved with either abstract classes or interfaces </a:t>
            </a:r>
          </a:p>
          <a:p>
            <a:pPr marL="0" indent="0">
              <a:buNone/>
            </a:pPr>
            <a:r>
              <a:rPr lang="en-US" dirty="0"/>
              <a:t>The abstract keyword is a non-access modifier, used for classes and methods: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Abstract class: is a restricted class that cannot be used to create objects (to access it, it must be inherited from another class).</a:t>
            </a:r>
          </a:p>
          <a:p>
            <a:r>
              <a:rPr lang="en-US" dirty="0"/>
              <a:t>Abstract method: can only be used in an abstract class, and it does not have a body. The body is provided by the subclass (inherited from).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061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CD2A-643D-406B-979A-EEBF988F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Abstract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Classes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and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93AB-8C7E-4CB1-A6C8-4DA69CA7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abstract class can have both abstract and regular methods: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abstract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>
                <a:solidFill>
                  <a:srgbClr val="FF0000"/>
                </a:solidFill>
              </a:rPr>
              <a:t>Animal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abstract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animalSound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sleep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Zzz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83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CD2A-643D-406B-979A-EEBF988F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Abstract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Classes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and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93AB-8C7E-4CB1-A6C8-4DA69CA7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the example above, it is not possible to create an object of the Animal class: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Animal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myObj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Animal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(); // will generate an err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or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Verdana" panose="020B0604030504040204" pitchFamily="34" charset="0"/>
              </a:rPr>
              <a:t>To access the abstract class, it must be inherited from another class. </a:t>
            </a:r>
          </a:p>
        </p:txBody>
      </p:sp>
    </p:spTree>
    <p:extLst>
      <p:ext uri="{BB962C8B-B14F-4D97-AF65-F5344CB8AC3E}">
        <p14:creationId xmlns:p14="http://schemas.microsoft.com/office/powerpoint/2010/main" val="275195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9B75-8AE1-4E91-9C39-C0875670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570" y="153090"/>
            <a:ext cx="2755900" cy="1218509"/>
          </a:xfrm>
        </p:spPr>
        <p:txBody>
          <a:bodyPr>
            <a:normAutofit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4AEDE-22B5-4573-B030-BE0089E9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53092"/>
            <a:ext cx="11176000" cy="6551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Abstract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sz="13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300" dirty="0" err="1">
                <a:solidFill>
                  <a:srgbClr val="0070C0"/>
                </a:solidFill>
              </a:rPr>
              <a:t>abstract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 err="1">
                <a:solidFill>
                  <a:srgbClr val="0070C0"/>
                </a:solidFill>
              </a:rPr>
              <a:t>class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>
                <a:solidFill>
                  <a:srgbClr val="FF0000"/>
                </a:solidFill>
              </a:rPr>
              <a:t>Animal</a:t>
            </a:r>
            <a:r>
              <a:rPr lang="es-CO" sz="1300" dirty="0"/>
              <a:t> {</a:t>
            </a:r>
          </a:p>
          <a:p>
            <a:pPr marL="0" indent="0">
              <a:buNone/>
            </a:pPr>
            <a:r>
              <a:rPr lang="es-CO" sz="1300" dirty="0"/>
              <a:t>  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Abstract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does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CO" sz="1300" dirty="0"/>
              <a:t>  </a:t>
            </a:r>
            <a:r>
              <a:rPr lang="es-CO" sz="1300" dirty="0" err="1">
                <a:solidFill>
                  <a:srgbClr val="0070C0"/>
                </a:solidFill>
              </a:rPr>
              <a:t>public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 err="1">
                <a:solidFill>
                  <a:srgbClr val="0070C0"/>
                </a:solidFill>
              </a:rPr>
              <a:t>abstract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 err="1">
                <a:solidFill>
                  <a:srgbClr val="0070C0"/>
                </a:solidFill>
              </a:rPr>
              <a:t>void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 err="1">
                <a:solidFill>
                  <a:srgbClr val="FF0000"/>
                </a:solidFill>
              </a:rPr>
              <a:t>animalSound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sz="1300" dirty="0"/>
              <a:t>  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// Regular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endParaRPr lang="es-CO" sz="13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300" dirty="0"/>
              <a:t>  </a:t>
            </a:r>
            <a:r>
              <a:rPr lang="es-CO" sz="1300" dirty="0" err="1"/>
              <a:t>public</a:t>
            </a:r>
            <a:r>
              <a:rPr lang="es-CO" sz="1300" dirty="0"/>
              <a:t> </a:t>
            </a:r>
            <a:r>
              <a:rPr lang="es-CO" sz="1300" dirty="0" err="1"/>
              <a:t>void</a:t>
            </a:r>
            <a:r>
              <a:rPr lang="es-CO" sz="1300" dirty="0"/>
              <a:t> </a:t>
            </a:r>
            <a:r>
              <a:rPr lang="es-CO" sz="1300" dirty="0" err="1">
                <a:solidFill>
                  <a:srgbClr val="FF0000"/>
                </a:solidFill>
              </a:rPr>
              <a:t>sleep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s-CO" sz="1300" dirty="0"/>
              <a:t>    </a:t>
            </a:r>
            <a:r>
              <a:rPr lang="es-CO" sz="1300" dirty="0" err="1">
                <a:solidFill>
                  <a:srgbClr val="FF0000"/>
                </a:solidFill>
              </a:rPr>
              <a:t>System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300" dirty="0" err="1"/>
              <a:t>out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300" dirty="0" err="1">
                <a:solidFill>
                  <a:srgbClr val="FF0000"/>
                </a:solidFill>
              </a:rPr>
              <a:t>println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300" dirty="0">
                <a:solidFill>
                  <a:srgbClr val="00B050"/>
                </a:solidFill>
              </a:rPr>
              <a:t>"</a:t>
            </a:r>
            <a:r>
              <a:rPr lang="es-CO" sz="1300" dirty="0" err="1">
                <a:solidFill>
                  <a:srgbClr val="00B050"/>
                </a:solidFill>
              </a:rPr>
              <a:t>Zzz</a:t>
            </a:r>
            <a:r>
              <a:rPr lang="es-CO" sz="1300" dirty="0">
                <a:solidFill>
                  <a:srgbClr val="00B050"/>
                </a:solidFill>
              </a:rPr>
              <a:t>"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Subclass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inherit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Animal)</a:t>
            </a:r>
          </a:p>
          <a:p>
            <a:pPr marL="0" indent="0">
              <a:buNone/>
            </a:pPr>
            <a:r>
              <a:rPr lang="es-CO" sz="1300" dirty="0" err="1">
                <a:solidFill>
                  <a:srgbClr val="0070C0"/>
                </a:solidFill>
              </a:rPr>
              <a:t>class</a:t>
            </a:r>
            <a:r>
              <a:rPr lang="es-CO" sz="1300" dirty="0"/>
              <a:t> </a:t>
            </a:r>
            <a:r>
              <a:rPr lang="es-CO" sz="1300" dirty="0" err="1">
                <a:solidFill>
                  <a:srgbClr val="FF0000"/>
                </a:solidFill>
              </a:rPr>
              <a:t>Pig</a:t>
            </a:r>
            <a:r>
              <a:rPr lang="es-CO" sz="1300" dirty="0"/>
              <a:t> </a:t>
            </a:r>
            <a:r>
              <a:rPr lang="es-CO" sz="1300" dirty="0" err="1">
                <a:solidFill>
                  <a:srgbClr val="0070C0"/>
                </a:solidFill>
              </a:rPr>
              <a:t>extends</a:t>
            </a:r>
            <a:r>
              <a:rPr lang="es-CO" sz="1300" dirty="0"/>
              <a:t> </a:t>
            </a:r>
            <a:r>
              <a:rPr lang="es-CO" sz="1300" dirty="0">
                <a:solidFill>
                  <a:srgbClr val="FF0000"/>
                </a:solidFill>
              </a:rPr>
              <a:t>Animal</a:t>
            </a:r>
            <a:r>
              <a:rPr lang="es-CO" sz="1300" dirty="0"/>
              <a:t> 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sz="1300" dirty="0"/>
              <a:t>  </a:t>
            </a:r>
            <a:r>
              <a:rPr lang="es-CO" sz="1300" dirty="0" err="1">
                <a:solidFill>
                  <a:srgbClr val="0070C0"/>
                </a:solidFill>
              </a:rPr>
              <a:t>public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 err="1">
                <a:solidFill>
                  <a:srgbClr val="0070C0"/>
                </a:solidFill>
              </a:rPr>
              <a:t>void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 err="1">
                <a:solidFill>
                  <a:srgbClr val="FF0000"/>
                </a:solidFill>
              </a:rPr>
              <a:t>animalSound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s-CO" sz="1300" dirty="0"/>
              <a:t>    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animalSound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here</a:t>
            </a:r>
            <a:endParaRPr lang="es-CO" sz="13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300" dirty="0"/>
              <a:t>    </a:t>
            </a:r>
            <a:r>
              <a:rPr lang="es-CO" sz="1300" dirty="0" err="1">
                <a:solidFill>
                  <a:srgbClr val="FF0000"/>
                </a:solidFill>
              </a:rPr>
              <a:t>System</a:t>
            </a:r>
            <a:r>
              <a:rPr lang="es-CO" sz="1300" dirty="0" err="1"/>
              <a:t>.out.</a:t>
            </a:r>
            <a:r>
              <a:rPr lang="es-CO" sz="1300" dirty="0" err="1">
                <a:solidFill>
                  <a:srgbClr val="FF0000"/>
                </a:solidFill>
              </a:rPr>
              <a:t>println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300" dirty="0">
                <a:solidFill>
                  <a:srgbClr val="00B050"/>
                </a:solidFill>
              </a:rPr>
              <a:t>"</a:t>
            </a:r>
            <a:r>
              <a:rPr lang="es-CO" sz="1300" dirty="0" err="1">
                <a:solidFill>
                  <a:srgbClr val="00B050"/>
                </a:solidFill>
              </a:rPr>
              <a:t>The</a:t>
            </a:r>
            <a:r>
              <a:rPr lang="es-CO" sz="1300" dirty="0">
                <a:solidFill>
                  <a:srgbClr val="00B050"/>
                </a:solidFill>
              </a:rPr>
              <a:t> </a:t>
            </a:r>
            <a:r>
              <a:rPr lang="es-CO" sz="1300" dirty="0" err="1">
                <a:solidFill>
                  <a:srgbClr val="00B050"/>
                </a:solidFill>
              </a:rPr>
              <a:t>pig</a:t>
            </a:r>
            <a:r>
              <a:rPr lang="es-CO" sz="1300" dirty="0">
                <a:solidFill>
                  <a:srgbClr val="00B050"/>
                </a:solidFill>
              </a:rPr>
              <a:t> </a:t>
            </a:r>
            <a:r>
              <a:rPr lang="es-CO" sz="1300" dirty="0" err="1">
                <a:solidFill>
                  <a:srgbClr val="00B050"/>
                </a:solidFill>
              </a:rPr>
              <a:t>says</a:t>
            </a:r>
            <a:r>
              <a:rPr lang="es-CO" sz="1300" dirty="0">
                <a:solidFill>
                  <a:srgbClr val="00B050"/>
                </a:solidFill>
              </a:rPr>
              <a:t>: </a:t>
            </a:r>
            <a:r>
              <a:rPr lang="es-CO" sz="1300" dirty="0" err="1">
                <a:solidFill>
                  <a:srgbClr val="00B050"/>
                </a:solidFill>
              </a:rPr>
              <a:t>wee</a:t>
            </a:r>
            <a:r>
              <a:rPr lang="es-CO" sz="1300" dirty="0">
                <a:solidFill>
                  <a:srgbClr val="00B050"/>
                </a:solidFill>
              </a:rPr>
              <a:t> </a:t>
            </a:r>
            <a:r>
              <a:rPr lang="es-CO" sz="1300" dirty="0" err="1">
                <a:solidFill>
                  <a:srgbClr val="00B050"/>
                </a:solidFill>
              </a:rPr>
              <a:t>wee</a:t>
            </a:r>
            <a:r>
              <a:rPr lang="es-CO" sz="1300" dirty="0">
                <a:solidFill>
                  <a:srgbClr val="00B050"/>
                </a:solidFill>
              </a:rPr>
              <a:t>"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sz="1300" dirty="0" err="1">
                <a:solidFill>
                  <a:srgbClr val="0070C0"/>
                </a:solidFill>
              </a:rPr>
              <a:t>class</a:t>
            </a:r>
            <a:r>
              <a:rPr lang="es-CO" sz="1300" dirty="0"/>
              <a:t> </a:t>
            </a:r>
            <a:r>
              <a:rPr lang="es-CO" sz="1300" dirty="0" err="1">
                <a:solidFill>
                  <a:srgbClr val="FF0000"/>
                </a:solidFill>
              </a:rPr>
              <a:t>Main</a:t>
            </a:r>
            <a:r>
              <a:rPr lang="es-CO" sz="1300" dirty="0"/>
              <a:t> {</a:t>
            </a:r>
          </a:p>
          <a:p>
            <a:pPr marL="0" indent="0">
              <a:buNone/>
            </a:pPr>
            <a:r>
              <a:rPr lang="es-CO" sz="1300" dirty="0"/>
              <a:t>  </a:t>
            </a:r>
            <a:r>
              <a:rPr lang="es-CO" sz="1300" dirty="0" err="1">
                <a:solidFill>
                  <a:srgbClr val="0070C0"/>
                </a:solidFill>
              </a:rPr>
              <a:t>public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 err="1">
                <a:solidFill>
                  <a:srgbClr val="0070C0"/>
                </a:solidFill>
              </a:rPr>
              <a:t>static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 err="1">
                <a:solidFill>
                  <a:srgbClr val="0070C0"/>
                </a:solidFill>
              </a:rPr>
              <a:t>void</a:t>
            </a:r>
            <a:r>
              <a:rPr lang="es-CO" sz="1300" dirty="0">
                <a:solidFill>
                  <a:srgbClr val="0070C0"/>
                </a:solidFill>
              </a:rPr>
              <a:t> </a:t>
            </a:r>
            <a:r>
              <a:rPr lang="es-CO" sz="1300" dirty="0" err="1">
                <a:solidFill>
                  <a:srgbClr val="FF0000"/>
                </a:solidFill>
              </a:rPr>
              <a:t>main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300" dirty="0" err="1">
                <a:solidFill>
                  <a:srgbClr val="FF0000"/>
                </a:solidFill>
              </a:rPr>
              <a:t>String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sz="1300" dirty="0"/>
              <a:t> </a:t>
            </a:r>
            <a:r>
              <a:rPr lang="es-CO" sz="1300" dirty="0" err="1"/>
              <a:t>args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sz="1300" dirty="0"/>
              <a:t>    </a:t>
            </a:r>
            <a:r>
              <a:rPr lang="es-CO" sz="1300" dirty="0" err="1">
                <a:solidFill>
                  <a:srgbClr val="FF0000"/>
                </a:solidFill>
              </a:rPr>
              <a:t>Pig</a:t>
            </a:r>
            <a:r>
              <a:rPr lang="es-CO" sz="1300" dirty="0"/>
              <a:t> </a:t>
            </a:r>
            <a:r>
              <a:rPr lang="es-CO" sz="1300" dirty="0" err="1"/>
              <a:t>myPig</a:t>
            </a:r>
            <a:r>
              <a:rPr lang="es-CO" sz="1300" dirty="0"/>
              <a:t> = </a:t>
            </a:r>
            <a:r>
              <a:rPr lang="es-CO" sz="1300" dirty="0">
                <a:solidFill>
                  <a:srgbClr val="0070C0"/>
                </a:solidFill>
              </a:rPr>
              <a:t>new</a:t>
            </a:r>
            <a:r>
              <a:rPr lang="es-CO" sz="1300" dirty="0"/>
              <a:t> </a:t>
            </a:r>
            <a:r>
              <a:rPr lang="es-CO" sz="1300" dirty="0" err="1">
                <a:solidFill>
                  <a:srgbClr val="FF0000"/>
                </a:solidFill>
              </a:rPr>
              <a:t>Pig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(); //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Pig</a:t>
            </a: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CO" sz="13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sz="1300" dirty="0"/>
              <a:t>    </a:t>
            </a:r>
            <a:r>
              <a:rPr lang="es-CO" sz="1300" dirty="0" err="1"/>
              <a:t>myPig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300" dirty="0" err="1">
                <a:solidFill>
                  <a:srgbClr val="FF0000"/>
                </a:solidFill>
              </a:rPr>
              <a:t>animalSound</a:t>
            </a:r>
            <a:r>
              <a:rPr lang="es-CO" sz="1300" dirty="0"/>
              <a:t>();</a:t>
            </a:r>
          </a:p>
          <a:p>
            <a:pPr marL="0" indent="0">
              <a:buNone/>
            </a:pPr>
            <a:r>
              <a:rPr lang="es-CO" sz="1300" dirty="0"/>
              <a:t>    </a:t>
            </a:r>
            <a:r>
              <a:rPr lang="es-CO" sz="1300" dirty="0" err="1"/>
              <a:t>myPig</a:t>
            </a:r>
            <a:r>
              <a:rPr lang="es-CO" sz="13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300" dirty="0" err="1">
                <a:solidFill>
                  <a:srgbClr val="FF0000"/>
                </a:solidFill>
              </a:rPr>
              <a:t>sleep</a:t>
            </a:r>
            <a:r>
              <a:rPr lang="es-CO" sz="1300" dirty="0"/>
              <a:t>();</a:t>
            </a:r>
          </a:p>
          <a:p>
            <a:pPr marL="0" indent="0">
              <a:buNone/>
            </a:pP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sz="13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3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327</Words>
  <Application>Microsoft Office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Verdana</vt:lpstr>
      <vt:lpstr>Tema de Office</vt:lpstr>
      <vt:lpstr>Java Abstraction</vt:lpstr>
      <vt:lpstr>Abstract Classes and Methods</vt:lpstr>
      <vt:lpstr>Abstract Classes and Methods</vt:lpstr>
      <vt:lpstr>Abstract Classes and Methods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 Abstraction</dc:title>
  <dc:creator>jhonatan cagua herrera</dc:creator>
  <cp:lastModifiedBy>jhonatan cagua herrera</cp:lastModifiedBy>
  <cp:revision>6</cp:revision>
  <dcterms:created xsi:type="dcterms:W3CDTF">2022-08-09T12:35:08Z</dcterms:created>
  <dcterms:modified xsi:type="dcterms:W3CDTF">2022-08-10T07:12:46Z</dcterms:modified>
</cp:coreProperties>
</file>