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52543-A52C-4A77-926A-55C6B474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A99F2-03D2-4B1F-98B2-0953AB350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1D97A-2D55-454D-B619-FBA8FFB4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3FDFB-D7B8-469A-97A2-DA03195E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BA350-592E-4EF8-80D0-AE9DEE74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2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13DB0-4B75-403E-852C-778500EC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E0A8E1-EF0E-42FE-800D-75DFE9FD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576E8E-2351-4E75-922D-DA4EA1DD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4F702-B27F-4AA6-B931-23133D2A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C92D-0260-4336-98B5-E5C9F994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45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26AD07-8C6A-4196-AA88-089230A46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3D7A25-F407-462D-AB52-BF66797F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B8063-7059-41B1-BC64-B0995881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12E26-CA60-4D10-AE15-0C6C88A2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869C9-9996-4C9E-96EE-6D23C6C5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38B2C-7765-4135-AD21-9D758C6B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E1178-6FB6-4525-986B-BE501D87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8AF0E-60C3-46DB-A66F-178ED627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32BD4-2EC5-4F80-9B05-C2A1FC5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E022B9-757B-4364-AF55-E59041D9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80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45EDB-A1B6-4F0B-BE94-FACE7005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E130BD-9BC5-45FB-B1FF-BCBDFDA6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0AF16-89EC-479C-A495-E7D9B6C2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6FB02-89DF-4D1C-B464-7FD0EB3D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9C68F-3824-417D-BAC7-B91C7170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86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614A5-86CA-44FA-8AFF-F0C8355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82AE0-E210-4505-886A-FE90939AE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16A766-A841-4648-8249-93116401F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3613F1-7EC8-49A9-B1C2-042BDE3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101E0E-55EE-4DF0-9425-2F5982B2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CD0BC-30D4-4B73-B9DA-9983ABC1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6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F52C-9AFE-44DF-92FA-7FE8345D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D883D-8A65-4362-B15F-CFF092B5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380A4A-233F-4EAB-B9E5-04E77CED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584C05-85B0-4CAF-9938-236E2BBB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C6BCE8-8B29-4646-BE8B-7BCC967F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50898C-4750-4A1C-B055-2EC1EB83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0E0313-0F31-4774-BF97-5E693670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B3013D-2771-4464-8204-66A2BFCF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011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8CA16-1453-4CE9-B679-BF2078DC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BBC134-7D25-4CDB-A3EC-3179CAD0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A397E6-FD3F-4B75-8C1E-B3F88BC6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9C0530-6E15-4D2A-A361-BB0FFC72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334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3D81FA-A73A-4F96-A35C-0EC9A641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D3B51D-C741-4B35-BA1E-58A39C6B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D581EB-E303-4267-97D0-F0ACFD52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37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065BF-1EE3-4589-8AA8-F4144BA4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F7DCA-4935-4EFD-8696-9A0F1340D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89CCB1-4392-4E21-B4B2-814342E7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E3E715-0EE1-41A1-9EE1-5018DF29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39749E-368C-4C3B-9C2F-703AC438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EE88E3-7F16-45B4-B8E6-A40B3F24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51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95B18-D79D-4D5F-9A34-73B69CB5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1EAFFE-154D-44DD-BA3D-AA8A60CA3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45616A-4CEC-4923-B11B-E0454DD0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411442-FFB9-47E6-B355-70BE9D9A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D17BAA-DC89-4A56-B119-28A1BAB0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8323F5-D72D-4041-9168-0565A2CD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24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B405EB-4D71-4BF8-8580-63181AF9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1C68F3-6DAE-4777-BFFE-A0E8C2AC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E9A44-B85F-4081-AC54-427CF50AE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9645-3104-4FAD-B63E-301549A54CE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60FD2-646E-4034-95AB-87679DD3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42A43-2DBE-4191-B28F-3629E120D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4D53-39C1-4E79-BE4F-A68B23DAD2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92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50F58-8D77-49CA-B8C9-0EF5750F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Date and Time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F6FD99-7E3B-40F0-BFE4-AC1B9047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48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67108-B733-4B53-8F2F-C03FA9D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Dates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97AF8-9379-41E5-935B-5604ECFC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 does not have a built-in Date class, but we can import the </a:t>
            </a:r>
            <a:r>
              <a:rPr lang="en-US" dirty="0" err="1">
                <a:solidFill>
                  <a:srgbClr val="FF0000"/>
                </a:solidFill>
              </a:rPr>
              <a:t>java.time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package to work with the date and time API. The package includes many date and time classes. For example: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69A3D35-D80E-4286-80F2-3FD488E47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39370"/>
              </p:ext>
            </p:extLst>
          </p:nvPr>
        </p:nvGraphicFramePr>
        <p:xfrm>
          <a:off x="838200" y="3286125"/>
          <a:ext cx="10717696" cy="3109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590">
                  <a:extLst>
                    <a:ext uri="{9D8B030D-6E8A-4147-A177-3AD203B41FA5}">
                      <a16:colId xmlns:a16="http://schemas.microsoft.com/office/drawing/2014/main" val="98714318"/>
                    </a:ext>
                  </a:extLst>
                </a:gridCol>
                <a:gridCol w="8256106">
                  <a:extLst>
                    <a:ext uri="{9D8B030D-6E8A-4147-A177-3AD203B41FA5}">
                      <a16:colId xmlns:a16="http://schemas.microsoft.com/office/drawing/2014/main" val="3412219011"/>
                    </a:ext>
                  </a:extLst>
                </a:gridCol>
              </a:tblGrid>
              <a:tr h="371474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b="1" u="none" strike="noStrike">
                          <a:effectLst/>
                        </a:rPr>
                        <a:t>Class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b="1" u="none" strike="noStrike" dirty="0" err="1">
                          <a:effectLst/>
                        </a:rPr>
                        <a:t>Description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28263091"/>
                  </a:ext>
                </a:extLst>
              </a:tr>
              <a:tr h="510708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LocalDate</a:t>
                      </a:r>
                      <a:endParaRPr lang="es-CO" sz="20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Represents a date (year, month, day (</a:t>
                      </a:r>
                      <a:r>
                        <a:rPr lang="en-US" sz="2000" u="none" strike="noStrike" dirty="0" err="1">
                          <a:effectLst/>
                        </a:rPr>
                        <a:t>yyyy</a:t>
                      </a:r>
                      <a:r>
                        <a:rPr lang="en-US" sz="2000" u="none" strike="noStrike" dirty="0">
                          <a:effectLst/>
                        </a:rPr>
                        <a:t>-MM-dd))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473989226"/>
                  </a:ext>
                </a:extLst>
              </a:tr>
              <a:tr h="848547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LocalTime</a:t>
                      </a:r>
                      <a:endParaRPr lang="es-CO" sz="20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Represents a time (hour, minute, second and nanoseconds (HH-mm-ss-ns))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32081175"/>
                  </a:ext>
                </a:extLst>
              </a:tr>
              <a:tr h="689445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LocalDateTime</a:t>
                      </a:r>
                      <a:endParaRPr lang="es-CO" sz="20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Represents both a date and a time (</a:t>
                      </a:r>
                      <a:r>
                        <a:rPr lang="en-US" sz="2000" u="none" strike="noStrike" dirty="0" err="1">
                          <a:effectLst/>
                        </a:rPr>
                        <a:t>yyyy</a:t>
                      </a:r>
                      <a:r>
                        <a:rPr lang="en-US" sz="2000" u="none" strike="noStrike" dirty="0">
                          <a:effectLst/>
                        </a:rPr>
                        <a:t>-MM-dd-HH-mm-ss-ns)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315412421"/>
                  </a:ext>
                </a:extLst>
              </a:tr>
              <a:tr h="689445">
                <a:tc>
                  <a:txBody>
                    <a:bodyPr/>
                    <a:lstStyle/>
                    <a:p>
                      <a:pPr algn="l" fontAlgn="t"/>
                      <a:r>
                        <a:rPr lang="es-CO" sz="2000" u="none" strike="noStrike">
                          <a:effectLst/>
                        </a:rPr>
                        <a:t>DateTimeFormatter</a:t>
                      </a:r>
                      <a:endParaRPr lang="es-CO" sz="20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Formatter for displaying and parsing date-time objects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2088298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39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99801-F7D1-4E05-81C2-6E03F704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Display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Current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Date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645D3-840A-419B-BEA8-A98A5395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1183585"/>
            <a:ext cx="10608365" cy="5111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display the current date, import the </a:t>
            </a:r>
            <a:r>
              <a:rPr lang="en-US" dirty="0" err="1">
                <a:solidFill>
                  <a:srgbClr val="FF0000"/>
                </a:solidFill>
              </a:rPr>
              <a:t>java.time.LocalDate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class, and use its </a:t>
            </a:r>
            <a:r>
              <a:rPr lang="en-US" dirty="0">
                <a:solidFill>
                  <a:srgbClr val="FF0000"/>
                </a:solidFill>
              </a:rPr>
              <a:t>now() </a:t>
            </a: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java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time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LocalDate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; // import the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LocalDate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 class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public static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LocalDate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LocalDate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now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Create a date object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System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out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/>
              <a:t>myObj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 // Display the current date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898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8F377-AB01-4884-83A8-5F2630BA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38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Current Date and Time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1C4AD-6282-4D92-BD8E-86160DC7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35"/>
            <a:ext cx="10515600" cy="5155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display the current date and time, import the </a:t>
            </a:r>
            <a:r>
              <a:rPr lang="en-US" dirty="0" err="1">
                <a:solidFill>
                  <a:srgbClr val="FF0000"/>
                </a:solidFill>
              </a:rPr>
              <a:t>java.time.LocalDateTime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class, and use its now() method: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import</a:t>
            </a:r>
            <a:r>
              <a:rPr lang="es-CO" dirty="0"/>
              <a:t> </a:t>
            </a:r>
            <a:r>
              <a:rPr lang="es-CO" dirty="0" err="1"/>
              <a:t>java.time.</a:t>
            </a:r>
            <a:r>
              <a:rPr lang="es-CO" dirty="0" err="1">
                <a:solidFill>
                  <a:srgbClr val="FF0000"/>
                </a:solidFill>
              </a:rPr>
              <a:t>LocalDateTime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LocalDateTime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LocalDateTime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LocalDateTime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now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myObj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15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3A453-466C-45C9-916E-A5F61731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0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Formatting</a:t>
            </a:r>
            <a:r>
              <a:rPr lang="es-CO" dirty="0"/>
              <a:t> Date and 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CF940-27DF-48FE-8AE6-9DCAC268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596348"/>
            <a:ext cx="11675165" cy="62616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You can use the </a:t>
            </a:r>
            <a:r>
              <a:rPr lang="en-US" sz="3800" dirty="0" err="1"/>
              <a:t>DateTimeFormatter</a:t>
            </a:r>
            <a:r>
              <a:rPr lang="en-US" sz="3800" dirty="0"/>
              <a:t> class with the </a:t>
            </a:r>
            <a:r>
              <a:rPr lang="en-US" sz="3800" dirty="0" err="1"/>
              <a:t>ofPattern</a:t>
            </a:r>
            <a:r>
              <a:rPr lang="en-US" sz="3800" dirty="0"/>
              <a:t>() method in the same package to format or parse date-time objects. The following example will remove both the "T" and nanoseconds from the date-time:</a:t>
            </a:r>
          </a:p>
          <a:p>
            <a:pPr marL="0" indent="0">
              <a:buNone/>
            </a:pPr>
            <a:r>
              <a:rPr lang="es-CO" sz="3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sz="3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sz="3700" dirty="0" err="1">
                <a:solidFill>
                  <a:srgbClr val="0070C0"/>
                </a:solidFill>
              </a:rPr>
              <a:t>import</a:t>
            </a:r>
            <a:r>
              <a:rPr lang="es-CO" sz="3700" dirty="0"/>
              <a:t> </a:t>
            </a:r>
            <a:r>
              <a:rPr lang="es-CO" sz="3700" dirty="0" err="1"/>
              <a:t>java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/>
              <a:t>time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>
                <a:solidFill>
                  <a:srgbClr val="FF0000"/>
                </a:solidFill>
              </a:rPr>
              <a:t>LocalDateTime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; // 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LocalDateTime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sz="37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3700" dirty="0" err="1">
                <a:solidFill>
                  <a:srgbClr val="0070C0"/>
                </a:solidFill>
              </a:rPr>
              <a:t>import</a:t>
            </a:r>
            <a:r>
              <a:rPr lang="es-CO" sz="3700" dirty="0"/>
              <a:t> </a:t>
            </a:r>
            <a:r>
              <a:rPr lang="es-CO" sz="3700" dirty="0" err="1"/>
              <a:t>java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/>
              <a:t>time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/>
              <a:t>format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>
                <a:solidFill>
                  <a:srgbClr val="FF0000"/>
                </a:solidFill>
              </a:rPr>
              <a:t>DateTimeFormatter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; // 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DateTimeFormatter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sz="37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3700" dirty="0" err="1">
                <a:solidFill>
                  <a:srgbClr val="0070C0"/>
                </a:solidFill>
              </a:rPr>
              <a:t>public</a:t>
            </a:r>
            <a:r>
              <a:rPr lang="es-CO" sz="3700" dirty="0">
                <a:solidFill>
                  <a:srgbClr val="0070C0"/>
                </a:solidFill>
              </a:rPr>
              <a:t> </a:t>
            </a:r>
            <a:r>
              <a:rPr lang="es-CO" sz="3700" dirty="0" err="1">
                <a:solidFill>
                  <a:srgbClr val="0070C0"/>
                </a:solidFill>
              </a:rPr>
              <a:t>class</a:t>
            </a:r>
            <a:r>
              <a:rPr lang="es-CO" sz="3700" dirty="0">
                <a:solidFill>
                  <a:srgbClr val="0070C0"/>
                </a:solidFill>
              </a:rPr>
              <a:t> </a:t>
            </a:r>
            <a:r>
              <a:rPr lang="es-CO" sz="3700" dirty="0" err="1">
                <a:solidFill>
                  <a:srgbClr val="FF0000"/>
                </a:solidFill>
              </a:rPr>
              <a:t>Main</a:t>
            </a:r>
            <a:r>
              <a:rPr lang="es-CO" sz="3700" dirty="0"/>
              <a:t> 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sz="3700" dirty="0"/>
              <a:t>  </a:t>
            </a:r>
            <a:r>
              <a:rPr lang="es-CO" sz="3700" dirty="0" err="1">
                <a:solidFill>
                  <a:srgbClr val="0070C0"/>
                </a:solidFill>
              </a:rPr>
              <a:t>public</a:t>
            </a:r>
            <a:r>
              <a:rPr lang="es-CO" sz="3700" dirty="0">
                <a:solidFill>
                  <a:srgbClr val="0070C0"/>
                </a:solidFill>
              </a:rPr>
              <a:t> </a:t>
            </a:r>
            <a:r>
              <a:rPr lang="es-CO" sz="3700" dirty="0" err="1">
                <a:solidFill>
                  <a:srgbClr val="0070C0"/>
                </a:solidFill>
              </a:rPr>
              <a:t>static</a:t>
            </a:r>
            <a:r>
              <a:rPr lang="es-CO" sz="3700" dirty="0">
                <a:solidFill>
                  <a:srgbClr val="0070C0"/>
                </a:solidFill>
              </a:rPr>
              <a:t> </a:t>
            </a:r>
            <a:r>
              <a:rPr lang="es-CO" sz="3700" dirty="0" err="1">
                <a:solidFill>
                  <a:srgbClr val="0070C0"/>
                </a:solidFill>
              </a:rPr>
              <a:t>void</a:t>
            </a:r>
            <a:r>
              <a:rPr lang="es-CO" sz="3700" dirty="0">
                <a:solidFill>
                  <a:srgbClr val="0070C0"/>
                </a:solidFill>
              </a:rPr>
              <a:t> </a:t>
            </a:r>
            <a:r>
              <a:rPr lang="es-CO" sz="3700" dirty="0" err="1">
                <a:solidFill>
                  <a:srgbClr val="FF0000"/>
                </a:solidFill>
              </a:rPr>
              <a:t>main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3700" dirty="0" err="1">
                <a:solidFill>
                  <a:srgbClr val="FF0000"/>
                </a:solidFill>
              </a:rPr>
              <a:t>String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sz="3700" dirty="0"/>
              <a:t> </a:t>
            </a:r>
            <a:r>
              <a:rPr lang="es-CO" sz="3700" dirty="0" err="1"/>
              <a:t>args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3700" dirty="0"/>
              <a:t>    </a:t>
            </a:r>
            <a:r>
              <a:rPr lang="es-CO" sz="3700" dirty="0" err="1">
                <a:solidFill>
                  <a:srgbClr val="FF0000"/>
                </a:solidFill>
              </a:rPr>
              <a:t>LocalDateTime</a:t>
            </a:r>
            <a:r>
              <a:rPr lang="es-CO" sz="3700" dirty="0"/>
              <a:t> </a:t>
            </a:r>
            <a:r>
              <a:rPr lang="es-CO" sz="3700" dirty="0" err="1"/>
              <a:t>myDateObj</a:t>
            </a:r>
            <a:r>
              <a:rPr lang="es-CO" sz="3700" dirty="0"/>
              <a:t> </a:t>
            </a:r>
            <a:r>
              <a:rPr lang="es-CO" sz="3700" dirty="0">
                <a:solidFill>
                  <a:srgbClr val="C00000"/>
                </a:solidFill>
              </a:rPr>
              <a:t>=</a:t>
            </a:r>
            <a:r>
              <a:rPr lang="es-CO" sz="3700" dirty="0"/>
              <a:t> </a:t>
            </a:r>
            <a:r>
              <a:rPr lang="es-CO" sz="3700" dirty="0" err="1">
                <a:solidFill>
                  <a:srgbClr val="FF0000"/>
                </a:solidFill>
              </a:rPr>
              <a:t>LocalDateTime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>
                <a:solidFill>
                  <a:srgbClr val="0070C0"/>
                </a:solidFill>
              </a:rPr>
              <a:t>now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sz="3700" dirty="0"/>
              <a:t>    </a:t>
            </a:r>
            <a:r>
              <a:rPr lang="es-CO" sz="3700" dirty="0" err="1">
                <a:solidFill>
                  <a:srgbClr val="FF0000"/>
                </a:solidFill>
              </a:rPr>
              <a:t>System</a:t>
            </a:r>
            <a:r>
              <a:rPr lang="es-CO" sz="3700" dirty="0" err="1"/>
              <a:t>.out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>
                <a:solidFill>
                  <a:srgbClr val="FF0000"/>
                </a:solidFill>
              </a:rPr>
              <a:t>println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3700" dirty="0">
                <a:solidFill>
                  <a:srgbClr val="00B050"/>
                </a:solidFill>
              </a:rPr>
              <a:t>"</a:t>
            </a:r>
            <a:r>
              <a:rPr lang="es-CO" sz="3700" dirty="0" err="1">
                <a:solidFill>
                  <a:srgbClr val="00B050"/>
                </a:solidFill>
              </a:rPr>
              <a:t>Before</a:t>
            </a:r>
            <a:r>
              <a:rPr lang="es-CO" sz="3700" dirty="0">
                <a:solidFill>
                  <a:srgbClr val="00B050"/>
                </a:solidFill>
              </a:rPr>
              <a:t> </a:t>
            </a:r>
            <a:r>
              <a:rPr lang="es-CO" sz="3700" dirty="0" err="1">
                <a:solidFill>
                  <a:srgbClr val="00B050"/>
                </a:solidFill>
              </a:rPr>
              <a:t>formatting</a:t>
            </a:r>
            <a:r>
              <a:rPr lang="es-CO" sz="3700" dirty="0">
                <a:solidFill>
                  <a:srgbClr val="00B050"/>
                </a:solidFill>
              </a:rPr>
              <a:t>: " </a:t>
            </a:r>
            <a:r>
              <a:rPr lang="es-CO" sz="3700" dirty="0">
                <a:solidFill>
                  <a:srgbClr val="C00000"/>
                </a:solidFill>
              </a:rPr>
              <a:t>+</a:t>
            </a:r>
            <a:r>
              <a:rPr lang="es-CO" sz="3700" dirty="0"/>
              <a:t> </a:t>
            </a:r>
            <a:r>
              <a:rPr lang="es-CO" sz="3700" dirty="0" err="1"/>
              <a:t>myDateObj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3700" dirty="0"/>
              <a:t>    </a:t>
            </a:r>
            <a:r>
              <a:rPr lang="es-CO" sz="3700" dirty="0" err="1">
                <a:solidFill>
                  <a:srgbClr val="FF0000"/>
                </a:solidFill>
              </a:rPr>
              <a:t>DateTimeFormatter</a:t>
            </a:r>
            <a:r>
              <a:rPr lang="es-CO" sz="3700" dirty="0"/>
              <a:t> </a:t>
            </a:r>
            <a:r>
              <a:rPr lang="es-CO" sz="3700" dirty="0" err="1"/>
              <a:t>myFormatObj</a:t>
            </a:r>
            <a:r>
              <a:rPr lang="es-CO" sz="3700" dirty="0"/>
              <a:t> </a:t>
            </a:r>
            <a:r>
              <a:rPr lang="es-CO" sz="3700" dirty="0">
                <a:solidFill>
                  <a:srgbClr val="C00000"/>
                </a:solidFill>
              </a:rPr>
              <a:t>=</a:t>
            </a:r>
            <a:r>
              <a:rPr lang="es-CO" sz="3700" dirty="0"/>
              <a:t> </a:t>
            </a:r>
            <a:r>
              <a:rPr lang="es-CO" sz="3700" dirty="0" err="1">
                <a:solidFill>
                  <a:srgbClr val="FF0000"/>
                </a:solidFill>
              </a:rPr>
              <a:t>DateTimeFormatter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>
                <a:solidFill>
                  <a:srgbClr val="FF0000"/>
                </a:solidFill>
              </a:rPr>
              <a:t>ofPattern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3700" dirty="0">
                <a:solidFill>
                  <a:srgbClr val="00B050"/>
                </a:solidFill>
              </a:rPr>
              <a:t>"</a:t>
            </a:r>
            <a:r>
              <a:rPr lang="es-CO" sz="3700" dirty="0" err="1">
                <a:solidFill>
                  <a:srgbClr val="00B050"/>
                </a:solidFill>
              </a:rPr>
              <a:t>dd</a:t>
            </a:r>
            <a:r>
              <a:rPr lang="es-CO" sz="3700" dirty="0">
                <a:solidFill>
                  <a:srgbClr val="00B050"/>
                </a:solidFill>
              </a:rPr>
              <a:t>-MM-</a:t>
            </a:r>
            <a:r>
              <a:rPr lang="es-CO" sz="3700" dirty="0" err="1">
                <a:solidFill>
                  <a:srgbClr val="00B050"/>
                </a:solidFill>
              </a:rPr>
              <a:t>yyyy</a:t>
            </a:r>
            <a:r>
              <a:rPr lang="es-CO" sz="3700" dirty="0">
                <a:solidFill>
                  <a:srgbClr val="00B050"/>
                </a:solidFill>
              </a:rPr>
              <a:t> </a:t>
            </a:r>
            <a:r>
              <a:rPr lang="es-CO" sz="3700" dirty="0" err="1">
                <a:solidFill>
                  <a:srgbClr val="00B050"/>
                </a:solidFill>
              </a:rPr>
              <a:t>HH:mm:ss</a:t>
            </a:r>
            <a:r>
              <a:rPr lang="es-CO" sz="3700" dirty="0">
                <a:solidFill>
                  <a:srgbClr val="00B050"/>
                </a:solidFill>
              </a:rPr>
              <a:t>"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s-CO" sz="3700" dirty="0"/>
          </a:p>
          <a:p>
            <a:pPr marL="0" indent="0">
              <a:buNone/>
            </a:pPr>
            <a:r>
              <a:rPr lang="es-CO" sz="3700" dirty="0"/>
              <a:t>    </a:t>
            </a:r>
            <a:r>
              <a:rPr lang="es-CO" sz="3700" dirty="0" err="1">
                <a:solidFill>
                  <a:srgbClr val="FF0000"/>
                </a:solidFill>
              </a:rPr>
              <a:t>String</a:t>
            </a:r>
            <a:r>
              <a:rPr lang="es-CO" sz="3700" dirty="0"/>
              <a:t> </a:t>
            </a:r>
            <a:r>
              <a:rPr lang="es-CO" sz="3700" dirty="0" err="1"/>
              <a:t>formattedDate</a:t>
            </a:r>
            <a:r>
              <a:rPr lang="es-CO" sz="3700" dirty="0"/>
              <a:t> </a:t>
            </a:r>
            <a:r>
              <a:rPr lang="es-CO" sz="3700" dirty="0">
                <a:solidFill>
                  <a:srgbClr val="C00000"/>
                </a:solidFill>
              </a:rPr>
              <a:t>=</a:t>
            </a:r>
            <a:r>
              <a:rPr lang="es-CO" sz="3700" dirty="0"/>
              <a:t> </a:t>
            </a:r>
            <a:r>
              <a:rPr lang="es-CO" sz="3700" dirty="0" err="1"/>
              <a:t>myDateObj</a:t>
            </a:r>
            <a:r>
              <a:rPr lang="es-CO" sz="37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3700" dirty="0" err="1"/>
              <a:t>format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3700" dirty="0" err="1"/>
              <a:t>myFormatObj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3700" dirty="0"/>
              <a:t>    </a:t>
            </a:r>
            <a:r>
              <a:rPr lang="es-CO" sz="3700" dirty="0" err="1">
                <a:solidFill>
                  <a:srgbClr val="FF0000"/>
                </a:solidFill>
              </a:rPr>
              <a:t>System</a:t>
            </a:r>
            <a:r>
              <a:rPr lang="es-CO" sz="3700" dirty="0" err="1"/>
              <a:t>.out.</a:t>
            </a:r>
            <a:r>
              <a:rPr lang="es-CO" sz="3700" dirty="0" err="1">
                <a:solidFill>
                  <a:srgbClr val="FF0000"/>
                </a:solidFill>
              </a:rPr>
              <a:t>println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3700" dirty="0">
                <a:solidFill>
                  <a:srgbClr val="00B050"/>
                </a:solidFill>
              </a:rPr>
              <a:t>"After </a:t>
            </a:r>
            <a:r>
              <a:rPr lang="es-CO" sz="3700" dirty="0" err="1">
                <a:solidFill>
                  <a:srgbClr val="00B050"/>
                </a:solidFill>
              </a:rPr>
              <a:t>formatting</a:t>
            </a:r>
            <a:r>
              <a:rPr lang="es-CO" sz="3700" dirty="0">
                <a:solidFill>
                  <a:srgbClr val="00B050"/>
                </a:solidFill>
              </a:rPr>
              <a:t>: " </a:t>
            </a:r>
            <a:r>
              <a:rPr lang="es-CO" sz="3700" dirty="0">
                <a:solidFill>
                  <a:srgbClr val="C00000"/>
                </a:solidFill>
              </a:rPr>
              <a:t>+</a:t>
            </a:r>
            <a:r>
              <a:rPr lang="es-CO" sz="3700" dirty="0"/>
              <a:t> </a:t>
            </a:r>
            <a:r>
              <a:rPr lang="es-CO" sz="3700" dirty="0" err="1"/>
              <a:t>formattedDate</a:t>
            </a: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37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46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3A453-466C-45C9-916E-A5F61731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2680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Formatting</a:t>
            </a:r>
            <a:r>
              <a:rPr lang="es-CO" dirty="0"/>
              <a:t> Date and 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CF940-27DF-48FE-8AE6-9DCAC268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066"/>
            <a:ext cx="11476383" cy="1709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The </a:t>
            </a:r>
            <a:r>
              <a:rPr lang="en-US" sz="3800" dirty="0" err="1"/>
              <a:t>ofPattern</a:t>
            </a:r>
            <a:r>
              <a:rPr lang="en-US" sz="3800" dirty="0"/>
              <a:t>() method accepts all sorts of values, if you want to display the date and time in a different format. For example:</a:t>
            </a:r>
            <a:endParaRPr lang="es-CO" sz="3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C067331-0726-4568-B037-669C74E0D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18460"/>
              </p:ext>
            </p:extLst>
          </p:nvPr>
        </p:nvGraphicFramePr>
        <p:xfrm>
          <a:off x="3611217" y="3449570"/>
          <a:ext cx="4969566" cy="2855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2573">
                  <a:extLst>
                    <a:ext uri="{9D8B030D-6E8A-4147-A177-3AD203B41FA5}">
                      <a16:colId xmlns:a16="http://schemas.microsoft.com/office/drawing/2014/main" val="526583417"/>
                    </a:ext>
                  </a:extLst>
                </a:gridCol>
                <a:gridCol w="2626993">
                  <a:extLst>
                    <a:ext uri="{9D8B030D-6E8A-4147-A177-3AD203B41FA5}">
                      <a16:colId xmlns:a16="http://schemas.microsoft.com/office/drawing/2014/main" val="1860513800"/>
                    </a:ext>
                  </a:extLst>
                </a:gridCol>
              </a:tblGrid>
              <a:tr h="385832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1" u="none" strike="noStrike">
                          <a:effectLst/>
                        </a:rPr>
                        <a:t>Value</a:t>
                      </a:r>
                      <a:endParaRPr lang="es-CO" sz="2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b="1" u="none" strike="noStrike" dirty="0" err="1">
                          <a:effectLst/>
                        </a:rPr>
                        <a:t>Example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66682921"/>
                  </a:ext>
                </a:extLst>
              </a:tr>
              <a:tr h="617330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u="none" strike="noStrike">
                          <a:effectLst/>
                        </a:rPr>
                        <a:t>yyyy-MM-dd</a:t>
                      </a:r>
                      <a:endParaRPr lang="es-CO" sz="24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u="none" strike="noStrike">
                          <a:effectLst/>
                        </a:rPr>
                        <a:t>"1988-09-29"</a:t>
                      </a:r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2897252531"/>
                  </a:ext>
                </a:extLst>
              </a:tr>
              <a:tr h="617330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u="none" strike="noStrike" dirty="0" err="1">
                          <a:effectLst/>
                        </a:rPr>
                        <a:t>dd</a:t>
                      </a:r>
                      <a:r>
                        <a:rPr lang="es-CO" sz="2400" u="none" strike="noStrike" dirty="0">
                          <a:effectLst/>
                        </a:rPr>
                        <a:t>/MM/</a:t>
                      </a:r>
                      <a:r>
                        <a:rPr lang="es-CO" sz="2400" u="none" strike="noStrike" dirty="0" err="1">
                          <a:effectLst/>
                        </a:rPr>
                        <a:t>yyyy</a:t>
                      </a:r>
                      <a:endParaRPr lang="es-CO" sz="2400" b="0" i="1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u="none" strike="noStrike">
                          <a:effectLst/>
                        </a:rPr>
                        <a:t>"29/09/1988"</a:t>
                      </a:r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677676959"/>
                  </a:ext>
                </a:extLst>
              </a:tr>
              <a:tr h="617330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u="none" strike="noStrike">
                          <a:effectLst/>
                        </a:rPr>
                        <a:t>dd-MMM-yyyy</a:t>
                      </a:r>
                      <a:endParaRPr lang="es-CO" sz="24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u="none" strike="noStrike">
                          <a:effectLst/>
                        </a:rPr>
                        <a:t>"29-Sep-1988"</a:t>
                      </a:r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1332243265"/>
                  </a:ext>
                </a:extLst>
              </a:tr>
              <a:tr h="617330"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u="none" strike="noStrike">
                          <a:effectLst/>
                        </a:rPr>
                        <a:t>E, MMM dd yyyy</a:t>
                      </a:r>
                      <a:endParaRPr lang="es-CO" sz="24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400" u="none" strike="noStrike" dirty="0">
                          <a:effectLst/>
                        </a:rPr>
                        <a:t>"</a:t>
                      </a:r>
                      <a:r>
                        <a:rPr lang="es-CO" sz="2400" u="none" strike="noStrike" dirty="0" err="1">
                          <a:effectLst/>
                        </a:rPr>
                        <a:t>Thu</a:t>
                      </a:r>
                      <a:r>
                        <a:rPr lang="es-CO" sz="2400" u="none" strike="noStrike" dirty="0">
                          <a:effectLst/>
                        </a:rPr>
                        <a:t>, </a:t>
                      </a:r>
                      <a:r>
                        <a:rPr lang="es-CO" sz="2400" u="none" strike="noStrike" dirty="0" err="1">
                          <a:effectLst/>
                        </a:rPr>
                        <a:t>Sep</a:t>
                      </a:r>
                      <a:r>
                        <a:rPr lang="es-CO" sz="2400" u="none" strike="noStrike" dirty="0">
                          <a:effectLst/>
                        </a:rPr>
                        <a:t> 29 1988"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72767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5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464</Words>
  <Application>Microsoft Office PowerPoint</Application>
  <PresentationFormat>Panorámica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Verdana</vt:lpstr>
      <vt:lpstr>Tema de Office</vt:lpstr>
      <vt:lpstr>Java Date and Time</vt:lpstr>
      <vt:lpstr>Java Dates</vt:lpstr>
      <vt:lpstr>Display Current Date</vt:lpstr>
      <vt:lpstr>Display Current Date and Time</vt:lpstr>
      <vt:lpstr>Formatting Date and Time</vt:lpstr>
      <vt:lpstr>Formatting Date and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Date and Time</dc:title>
  <dc:creator>jhonatan cagua herrera</dc:creator>
  <cp:lastModifiedBy>jhonatan cagua herrera</cp:lastModifiedBy>
  <cp:revision>6</cp:revision>
  <dcterms:created xsi:type="dcterms:W3CDTF">2022-08-10T18:38:31Z</dcterms:created>
  <dcterms:modified xsi:type="dcterms:W3CDTF">2022-08-10T19:42:31Z</dcterms:modified>
</cp:coreProperties>
</file>