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AFE9-1DE8-4B54-ADF6-FEF1E0FA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9B12D-F78D-4CB3-8080-339F48E0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1C17F4-57BE-4CC9-BB1E-2814B816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2E85B-9641-4587-B199-45DCAE4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B49C7-E063-4AFC-AE55-D8AC48C4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9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B40A-C652-4489-A011-F11BBA5F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B3B79-CE81-4DB2-AEF5-63DE0943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D8BBE-42EF-4331-B4F3-3B93DACC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C2F61-7EBD-4DD1-B43C-75E7643C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3917B-1ACD-4BC1-839D-4D50FFEF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30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6388E-E448-4059-9BEE-60A82519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723480-AB12-44FA-9682-95D59E91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1C449-AA28-4EF4-8A8F-248EDF7A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7FCA0-5B05-4345-8F42-D143BCF3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46063-43A8-4BC2-9AC2-57012A86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5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D194A-6081-46CA-BDBC-F5E333C5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FDDB7-2C28-4D0C-BA00-F739DE37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15D9A-3EE8-4C7F-A893-950F32B9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F7C56-B4F6-4812-8506-DBF6015B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E95F2-0884-4FE1-85C5-1E60B137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0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3F377-E128-4B15-A164-0A3708E0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2A4BF3-1688-4ACE-BFBE-142A6EA9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BE9D2-9374-4661-8151-90BBD44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AD3F8-6F7E-4525-AF7F-012AF511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14B2C-C773-44DC-9CA3-274C0266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9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6841-5134-474D-BA13-590EA212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393FF-41C7-481E-B08F-D39A70E0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6A9F88-FACF-4B89-9343-E68F7A3F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940F2-28E5-420E-A247-81793A9B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6D0E2-6B63-4E9B-B1C8-B6D3EB8A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808AA-92A4-40FE-BB19-DFA619CD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7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9700-9E11-4B33-88D5-9956D460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2AB161-A9FF-4C90-B4F9-3B7212AA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D62A7-D919-44AC-A3A6-ADB59D5F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2374DB-95BC-43FE-915E-1E662682D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7DC4B9-99B9-4D6E-B2EE-9C2370D5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DA04E9-3A31-43FA-8EA9-CEC912A4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5BC3A2-586B-4F42-ADEF-A00E1719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CB834C-773E-42C5-9C90-6B3E3769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9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F209-852D-47D9-BE84-4116F3FB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D74B3-C9A5-44FB-A800-2271DB0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D453F-A3CF-4751-8FAA-8D609C3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8621D-A948-48EA-ABD1-CA683AEE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9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BC30F-D88E-4FA5-B5FF-38D28EB9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6C131B-F729-4A7E-9BEC-EA0C7F88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2E3737-116E-425D-94C5-6A09366A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9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264B-77A2-4CE3-9D82-3584C29C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FF9A1-02D6-4C16-804B-B9F4A70D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975F6C-A50F-4A49-9806-5212B02F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4E444-51C2-4D7E-8F72-0366935B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FF03C1-88EE-4FC2-AC26-3445E95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9ACDF-10E4-4D40-A2A2-77A7136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77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F2393-49D1-4749-84BB-05ADCA99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D0353C-1A5C-4BC1-903B-AE3A587FA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17B9A-0A92-4FC3-A63C-A6B2F3C9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D58E9E-B714-41EB-B904-59987A24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36E1E-475B-428C-A6D3-0D198DD5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699F08-6C27-4C2D-A7DE-220D02E9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6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8EA302-8242-4E2D-B9A1-16013E07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1F1CC-5A9D-4DC8-8FDD-C206BA78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78F24-33B8-44DF-85C6-6FD97C55C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9480-9F90-42D9-AD25-F1D346D7C7A1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6BFD4-8CBB-476C-9BD0-ED83C477E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9FD4B-6E9D-47AA-AFA7-7510282FB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581C-C19C-4241-B288-33B167D98C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91748-C29F-45B6-9467-DECDD5E8F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812AA-C489-4486-8FDD-7321EA102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1C72-88C5-40BF-8A77-7D130E17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153090"/>
            <a:ext cx="10515600" cy="41675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Loop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C4DFF-DD00-4008-9032-097807C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821635"/>
            <a:ext cx="10903226" cy="5777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also loop through an </a:t>
            </a:r>
            <a:r>
              <a:rPr lang="en-US" dirty="0" err="1"/>
              <a:t>ArrayList</a:t>
            </a:r>
            <a:r>
              <a:rPr lang="en-US" dirty="0"/>
              <a:t> with the for-each loop: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dirty="0"/>
              <a:t> cars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i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s-CO" dirty="0"/>
              <a:t> 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i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77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9A78C-EB67-498E-BA01-EFCAFD9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B1EA0-2936-40F1-96CB-5E48F08E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 in an </a:t>
            </a:r>
            <a:r>
              <a:rPr lang="en-US" dirty="0" err="1"/>
              <a:t>ArrayList</a:t>
            </a:r>
            <a:r>
              <a:rPr lang="en-US" dirty="0"/>
              <a:t> are actually objects. In the examples above, we created elements (objects) of type "String". Remember that a String in Java is an object (not a primitive type). To use other types, such as int, you must specify an equivalent wrapper class: Integer. For other primitive types, use: Boolean for </a:t>
            </a:r>
            <a:r>
              <a:rPr lang="en-US" dirty="0" err="1"/>
              <a:t>boolean</a:t>
            </a:r>
            <a:r>
              <a:rPr lang="en-US" dirty="0"/>
              <a:t>, Character for char, Double for double, </a:t>
            </a:r>
            <a:r>
              <a:rPr lang="en-US" dirty="0" err="1"/>
              <a:t>etc</a:t>
            </a:r>
            <a:r>
              <a:rPr lang="en-US" dirty="0"/>
              <a:t>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98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84FC1-80C8-4A0E-B40D-434A4DBD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Other</a:t>
            </a:r>
            <a:r>
              <a:rPr lang="es-CO" dirty="0"/>
              <a:t> </a:t>
            </a:r>
            <a:r>
              <a:rPr lang="es-CO" dirty="0" err="1"/>
              <a:t>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1A21E-EA6A-46F2-A1F2-B6CDADBE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6836"/>
            <a:ext cx="10783957" cy="5296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Create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to store numbers (add elements of type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java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util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public static void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myNumbers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myNumbers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10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myNumbers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15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myNumbers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myNumbers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25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myNumbers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System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out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/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2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4E57C-E4AF-4C01-8817-4D6038A8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7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3789E-4559-406F-89FA-05187182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936"/>
            <a:ext cx="10320130" cy="2612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useful class in the </a:t>
            </a:r>
            <a:r>
              <a:rPr lang="en-US" dirty="0" err="1"/>
              <a:t>java.util</a:t>
            </a:r>
            <a:r>
              <a:rPr lang="en-US" dirty="0"/>
              <a:t> package is the Collections class, which include the sort() method for sorting lists alphabetically or numerically: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108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6C246-C592-4E30-B452-3648EB5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13"/>
            <a:ext cx="10515600" cy="337240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E7EF0-37FE-4DE3-A210-5449C2C2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470453"/>
            <a:ext cx="6122505" cy="6254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/>
              <a:t>Sort an </a:t>
            </a:r>
            <a:r>
              <a:rPr lang="en-US" sz="1800" dirty="0" err="1"/>
              <a:t>ArrayList</a:t>
            </a:r>
            <a:r>
              <a:rPr lang="en-US" sz="1800" dirty="0"/>
              <a:t> of Strings:</a:t>
            </a:r>
          </a:p>
          <a:p>
            <a:pPr marL="0" indent="0">
              <a:buNone/>
            </a:pPr>
            <a:r>
              <a:rPr lang="es-CO" sz="1800" dirty="0" err="1">
                <a:solidFill>
                  <a:srgbClr val="0070C0"/>
                </a:solidFill>
              </a:rPr>
              <a:t>import</a:t>
            </a:r>
            <a:r>
              <a:rPr lang="es-CO" sz="1800" dirty="0"/>
              <a:t> </a:t>
            </a:r>
            <a:r>
              <a:rPr lang="es-CO" sz="1800" dirty="0" err="1"/>
              <a:t>java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/>
              <a:t>util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ArrayList</a:t>
            </a:r>
            <a:r>
              <a:rPr lang="es-CO" sz="1800" dirty="0"/>
              <a:t>;</a:t>
            </a:r>
          </a:p>
          <a:p>
            <a:pPr marL="0" indent="0">
              <a:buNone/>
            </a:pPr>
            <a:r>
              <a:rPr lang="es-CO" sz="1800" dirty="0" err="1">
                <a:solidFill>
                  <a:srgbClr val="0070C0"/>
                </a:solidFill>
              </a:rPr>
              <a:t>import</a:t>
            </a:r>
            <a:r>
              <a:rPr lang="es-CO" sz="1800" dirty="0"/>
              <a:t> </a:t>
            </a:r>
            <a:r>
              <a:rPr lang="es-CO" sz="1800" dirty="0" err="1"/>
              <a:t>java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/>
              <a:t>util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Collections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;  //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Collections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800" dirty="0" err="1">
                <a:solidFill>
                  <a:srgbClr val="0070C0"/>
                </a:solidFill>
              </a:rPr>
              <a:t>public</a:t>
            </a:r>
            <a:r>
              <a:rPr lang="es-CO" sz="1800" dirty="0">
                <a:solidFill>
                  <a:srgbClr val="0070C0"/>
                </a:solidFill>
              </a:rPr>
              <a:t> </a:t>
            </a:r>
            <a:r>
              <a:rPr lang="es-CO" sz="1800" dirty="0" err="1">
                <a:solidFill>
                  <a:srgbClr val="0070C0"/>
                </a:solidFill>
              </a:rPr>
              <a:t>class</a:t>
            </a:r>
            <a:r>
              <a:rPr lang="es-CO" sz="1800" dirty="0">
                <a:solidFill>
                  <a:srgbClr val="0070C0"/>
                </a:solidFill>
              </a:rPr>
              <a:t> </a:t>
            </a:r>
            <a:r>
              <a:rPr lang="es-CO" sz="1800" dirty="0" err="1">
                <a:solidFill>
                  <a:srgbClr val="FF0000"/>
                </a:solidFill>
              </a:rPr>
              <a:t>Main</a:t>
            </a:r>
            <a:r>
              <a:rPr lang="es-CO" sz="1800" dirty="0"/>
              <a:t> 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1800" dirty="0"/>
              <a:t>  </a:t>
            </a:r>
            <a:r>
              <a:rPr lang="es-CO" sz="1800" dirty="0" err="1">
                <a:solidFill>
                  <a:srgbClr val="0070C0"/>
                </a:solidFill>
              </a:rPr>
              <a:t>public</a:t>
            </a:r>
            <a:r>
              <a:rPr lang="es-CO" sz="1800" dirty="0">
                <a:solidFill>
                  <a:srgbClr val="0070C0"/>
                </a:solidFill>
              </a:rPr>
              <a:t> </a:t>
            </a:r>
            <a:r>
              <a:rPr lang="es-CO" sz="1800" dirty="0" err="1">
                <a:solidFill>
                  <a:srgbClr val="0070C0"/>
                </a:solidFill>
              </a:rPr>
              <a:t>static</a:t>
            </a:r>
            <a:r>
              <a:rPr lang="es-CO" sz="1800" dirty="0">
                <a:solidFill>
                  <a:srgbClr val="0070C0"/>
                </a:solidFill>
              </a:rPr>
              <a:t> </a:t>
            </a:r>
            <a:r>
              <a:rPr lang="es-CO" sz="1800" dirty="0" err="1">
                <a:solidFill>
                  <a:srgbClr val="0070C0"/>
                </a:solidFill>
              </a:rPr>
              <a:t>void</a:t>
            </a:r>
            <a:r>
              <a:rPr lang="es-CO" sz="1800" dirty="0">
                <a:solidFill>
                  <a:srgbClr val="0070C0"/>
                </a:solidFill>
              </a:rPr>
              <a:t> </a:t>
            </a:r>
            <a:r>
              <a:rPr lang="es-CO" sz="1800" dirty="0" err="1">
                <a:solidFill>
                  <a:srgbClr val="FF0000"/>
                </a:solidFill>
              </a:rPr>
              <a:t>main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800" dirty="0" err="1">
                <a:solidFill>
                  <a:srgbClr val="FF0000"/>
                </a:solidFill>
              </a:rPr>
              <a:t>String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1800" dirty="0"/>
              <a:t>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args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>
                <a:solidFill>
                  <a:srgbClr val="FF0000"/>
                </a:solidFill>
              </a:rPr>
              <a:t>ArrayList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1800" dirty="0" err="1">
                <a:solidFill>
                  <a:srgbClr val="FF0000"/>
                </a:solidFill>
              </a:rPr>
              <a:t>String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sz="1800" dirty="0"/>
              <a:t> cars 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sz="1800" dirty="0"/>
              <a:t> </a:t>
            </a:r>
            <a:r>
              <a:rPr lang="es-CO" sz="1800" dirty="0">
                <a:solidFill>
                  <a:srgbClr val="0070C0"/>
                </a:solidFill>
              </a:rPr>
              <a:t>new</a:t>
            </a:r>
            <a:r>
              <a:rPr lang="es-CO" sz="1800" dirty="0"/>
              <a:t> </a:t>
            </a:r>
            <a:r>
              <a:rPr lang="es-CO" sz="1800" dirty="0" err="1">
                <a:solidFill>
                  <a:srgbClr val="FF0000"/>
                </a:solidFill>
              </a:rPr>
              <a:t>ArrayList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sz="1800" dirty="0" err="1">
                <a:solidFill>
                  <a:srgbClr val="FF0000"/>
                </a:solidFill>
              </a:rPr>
              <a:t>String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&gt;()</a:t>
            </a:r>
            <a:r>
              <a:rPr lang="es-CO" sz="1800" dirty="0"/>
              <a:t>;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/>
              <a:t>cars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add</a:t>
            </a:r>
            <a:r>
              <a:rPr lang="es-CO" sz="1800" dirty="0"/>
              <a:t>(</a:t>
            </a:r>
            <a:r>
              <a:rPr lang="es-CO" sz="1800" dirty="0">
                <a:solidFill>
                  <a:srgbClr val="00B050"/>
                </a:solidFill>
              </a:rPr>
              <a:t>"Volvo"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/>
              <a:t>cars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add</a:t>
            </a:r>
            <a:r>
              <a:rPr lang="es-CO" sz="1800" dirty="0"/>
              <a:t>(</a:t>
            </a:r>
            <a:r>
              <a:rPr lang="es-CO" sz="1800" dirty="0">
                <a:solidFill>
                  <a:srgbClr val="00B050"/>
                </a:solidFill>
              </a:rPr>
              <a:t>"BMW"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/>
              <a:t>cars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add</a:t>
            </a:r>
            <a:r>
              <a:rPr lang="es-CO" sz="1800" dirty="0"/>
              <a:t>(</a:t>
            </a:r>
            <a:r>
              <a:rPr lang="es-CO" sz="1800" dirty="0">
                <a:solidFill>
                  <a:srgbClr val="00B050"/>
                </a:solidFill>
              </a:rPr>
              <a:t>"Ford"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/>
              <a:t>cars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add</a:t>
            </a:r>
            <a:r>
              <a:rPr lang="es-CO" sz="1800" dirty="0"/>
              <a:t>(</a:t>
            </a:r>
            <a:r>
              <a:rPr lang="es-CO" sz="1800" dirty="0">
                <a:solidFill>
                  <a:srgbClr val="00B050"/>
                </a:solidFill>
              </a:rPr>
              <a:t>"Mazda"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>
                <a:solidFill>
                  <a:srgbClr val="FF0000"/>
                </a:solidFill>
              </a:rPr>
              <a:t>Collections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sort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800" dirty="0"/>
              <a:t>cars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  // 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Sort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cars</a:t>
            </a:r>
          </a:p>
          <a:p>
            <a:pPr marL="0" indent="0">
              <a:buNone/>
            </a:pPr>
            <a:r>
              <a:rPr lang="es-CO" sz="1800" dirty="0"/>
              <a:t>    </a:t>
            </a:r>
            <a:r>
              <a:rPr lang="es-CO" sz="1800" dirty="0" err="1">
                <a:solidFill>
                  <a:srgbClr val="0070C0"/>
                </a:solidFill>
              </a:rPr>
              <a:t>for</a:t>
            </a:r>
            <a:r>
              <a:rPr lang="es-CO" sz="1800" dirty="0"/>
              <a:t> 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800" dirty="0" err="1">
                <a:solidFill>
                  <a:srgbClr val="FF0000"/>
                </a:solidFill>
              </a:rPr>
              <a:t>String</a:t>
            </a:r>
            <a:r>
              <a:rPr lang="es-CO" sz="1800" dirty="0"/>
              <a:t> i 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s-CO" sz="1800" dirty="0"/>
              <a:t> cars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1800" dirty="0"/>
              <a:t>      </a:t>
            </a:r>
            <a:r>
              <a:rPr lang="es-CO" sz="1800" dirty="0" err="1">
                <a:solidFill>
                  <a:srgbClr val="FF0000"/>
                </a:solidFill>
              </a:rPr>
              <a:t>System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/>
              <a:t>out</a:t>
            </a:r>
            <a:r>
              <a:rPr lang="es-CO" sz="18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800" dirty="0" err="1">
                <a:solidFill>
                  <a:srgbClr val="FF0000"/>
                </a:solidFill>
              </a:rPr>
              <a:t>println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800" dirty="0"/>
              <a:t>i</a:t>
            </a: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8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6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DCFCB-54AE-4028-BF7C-94A8F1FC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1942-4346-418C-9D37-87F7D41F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class is a resizable array, which can be found in the 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difference between a built-in array and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in Java, is that the size of an array cannot be modified (if you want to add or remove elements to/from an array, you have to create a new one). While elements can be added and removed from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whenever you want. The syntax is also slightly different.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126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4795F-A974-4809-8D55-B0E6838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1EAEA-918F-4FDB-BFAD-D6F833B1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537251"/>
            <a:ext cx="11476382" cy="4625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object called cars that will store strings: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java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/>
              <a:t>util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 // import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cars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&gt;(); // Create 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object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D3976-622E-4344-96F5-8D1D7C86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Items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B2572-F0F8-47BA-9B8C-C59ECE45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1" y="1020418"/>
            <a:ext cx="11410121" cy="5472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has many useful methods. For example, to add elements to the </a:t>
            </a:r>
            <a:r>
              <a:rPr lang="en-US" dirty="0" err="1"/>
              <a:t>ArrayList</a:t>
            </a:r>
            <a:r>
              <a:rPr lang="en-US" dirty="0"/>
              <a:t>, use the add() method: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import</a:t>
            </a:r>
            <a:r>
              <a:rPr lang="es-CO" dirty="0"/>
              <a:t> </a:t>
            </a:r>
            <a:r>
              <a:rPr lang="es-CO" dirty="0" err="1"/>
              <a:t>java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util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dirty="0"/>
              <a:t> cars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2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D88A-4869-4576-A966-D42580E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808383"/>
            <a:ext cx="10515600" cy="840063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16487-DC88-432D-9F81-DC36379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213113"/>
            <a:ext cx="10730948" cy="3963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access an element in the </a:t>
            </a:r>
            <a:r>
              <a:rPr lang="en-US" dirty="0" err="1"/>
              <a:t>ArrayList</a:t>
            </a:r>
            <a:r>
              <a:rPr lang="en-US" dirty="0"/>
              <a:t>, use the get() method and refer to the index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27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D88A-4869-4576-A966-D42580E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808383"/>
            <a:ext cx="10515600" cy="840063"/>
          </a:xfrm>
        </p:spPr>
        <p:txBody>
          <a:bodyPr>
            <a:norm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16487-DC88-432D-9F81-DC36379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213113"/>
            <a:ext cx="10730948" cy="3963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modify an element, use the </a:t>
            </a:r>
            <a:r>
              <a:rPr lang="en-US" dirty="0">
                <a:solidFill>
                  <a:srgbClr val="FF0000"/>
                </a:solidFill>
              </a:rPr>
              <a:t>set()</a:t>
            </a:r>
            <a:r>
              <a:rPr lang="en-US" dirty="0"/>
              <a:t> method and refer to the index number: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set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"Opel"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312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D88A-4869-4576-A966-D42580E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261005"/>
            <a:ext cx="10515600" cy="840063"/>
          </a:xfrm>
        </p:spPr>
        <p:txBody>
          <a:bodyPr>
            <a:normAutofit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16487-DC88-432D-9F81-DC36379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219200"/>
            <a:ext cx="10730948" cy="4957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remove an element, use the remove() method and refer to the index number: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remove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To remove all the elements in the </a:t>
            </a:r>
            <a:r>
              <a:rPr lang="en-US" dirty="0" err="1"/>
              <a:t>ArrayList</a:t>
            </a:r>
            <a:r>
              <a:rPr lang="en-US" dirty="0"/>
              <a:t>, use the clear() method: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clear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2412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D88A-4869-4576-A966-D42580E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808383"/>
            <a:ext cx="10515600" cy="840063"/>
          </a:xfrm>
        </p:spPr>
        <p:txBody>
          <a:bodyPr>
            <a:normAutofit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ArrayList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Size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16487-DC88-432D-9F81-DC36379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213113"/>
            <a:ext cx="10730948" cy="3963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out how many elements an </a:t>
            </a:r>
            <a:r>
              <a:rPr lang="en-US" dirty="0" err="1"/>
              <a:t>ArrayList</a:t>
            </a:r>
            <a:r>
              <a:rPr lang="en-US" dirty="0"/>
              <a:t> have, use the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method: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size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963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1C72-88C5-40BF-8A77-7D130E17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153090"/>
            <a:ext cx="10515600" cy="41675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Loop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C4DFF-DD00-4008-9032-097807C5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821635"/>
            <a:ext cx="10903226" cy="57779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Loop through the elements of an </a:t>
            </a:r>
            <a:r>
              <a:rPr lang="en-US" dirty="0" err="1"/>
              <a:t>ArrayList</a:t>
            </a:r>
            <a:r>
              <a:rPr lang="en-US" dirty="0"/>
              <a:t> with a for loop, and use the size() method to specify how many times the loop should run:</a:t>
            </a:r>
          </a:p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s-CO" dirty="0"/>
              <a:t> cars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ArrayList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0070C0"/>
                </a:solidFill>
              </a:rPr>
              <a:t>for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&lt;</a:t>
            </a:r>
            <a:r>
              <a:rPr lang="es-CO" dirty="0"/>
              <a:t>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size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  <a:r>
              <a:rPr lang="es-CO" dirty="0"/>
              <a:t> i</a:t>
            </a:r>
            <a:r>
              <a:rPr lang="es-CO" dirty="0">
                <a:solidFill>
                  <a:srgbClr val="C00000"/>
                </a:solidFill>
              </a:rPr>
              <a:t>++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get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i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385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911</Words>
  <Application>Microsoft Office PowerPoint</Application>
  <PresentationFormat>Panorámica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Tema de Office</vt:lpstr>
      <vt:lpstr>Java ArrayList</vt:lpstr>
      <vt:lpstr>Java ArrayList</vt:lpstr>
      <vt:lpstr>Java ArrayList</vt:lpstr>
      <vt:lpstr>Add Items</vt:lpstr>
      <vt:lpstr>Access an Item</vt:lpstr>
      <vt:lpstr>Change an Item</vt:lpstr>
      <vt:lpstr>Remove an Item</vt:lpstr>
      <vt:lpstr>ArrayList Size</vt:lpstr>
      <vt:lpstr>Loop Through an ArrayList</vt:lpstr>
      <vt:lpstr>Loop Through an ArrayList</vt:lpstr>
      <vt:lpstr>Other Types</vt:lpstr>
      <vt:lpstr>Other Types</vt:lpstr>
      <vt:lpstr>Sort an ArrayList</vt:lpstr>
      <vt:lpstr>Sort an ArrayList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creator>jhonatan cagua herrera</dc:creator>
  <cp:lastModifiedBy>jhonatan cagua herrera</cp:lastModifiedBy>
  <cp:revision>16</cp:revision>
  <dcterms:created xsi:type="dcterms:W3CDTF">2022-08-10T21:13:13Z</dcterms:created>
  <dcterms:modified xsi:type="dcterms:W3CDTF">2022-08-11T09:02:51Z</dcterms:modified>
</cp:coreProperties>
</file>