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C6CA1A-9152-48B3-88A0-37859A076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0CE213-0D9F-424B-835D-1A7E279C48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113DC7-A282-48DB-BE69-E953FA64C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02F96-1F4A-4DBD-91BA-3198DCA7B8D3}" type="datetimeFigureOut">
              <a:rPr lang="es-CO" smtClean="0"/>
              <a:t>11/08/2022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8E9CB9-2A15-44A9-87D9-9BC722A25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069EDC-FC05-4E76-9B28-11FD2523C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8F90-8605-401E-8AF7-1AF1687F99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7691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DA37D8-2F6C-4347-BF4B-F958C3584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8F06740-4768-4422-95CE-876B4E615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057507-DA08-4B5C-A92A-9EE3087DE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02F96-1F4A-4DBD-91BA-3198DCA7B8D3}" type="datetimeFigureOut">
              <a:rPr lang="es-CO" smtClean="0"/>
              <a:t>11/08/2022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BAF663-40E6-4813-AA17-56C06A06D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0ED91F-16DE-47FC-8FC6-68BCF81ED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8F90-8605-401E-8AF7-1AF1687F99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8610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F406F91-4B41-49CD-B8E4-1927A6AD1B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11E5D39-618F-472F-ABF7-0789FCD2AF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50A453-CF32-43EA-BA37-9A2C20AA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02F96-1F4A-4DBD-91BA-3198DCA7B8D3}" type="datetimeFigureOut">
              <a:rPr lang="es-CO" smtClean="0"/>
              <a:t>11/08/2022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C09F4A-AB71-47B9-A65C-69E26A380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55BD66-F90C-48FB-B8E9-5FA3D5486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8F90-8605-401E-8AF7-1AF1687F99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59602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DB1B42-13A9-4386-856F-8E5B61183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D77D17-D211-4C7E-9FE1-469D7F04E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FDA29C-8F3A-44FD-B841-5F484E1D1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02F96-1F4A-4DBD-91BA-3198DCA7B8D3}" type="datetimeFigureOut">
              <a:rPr lang="es-CO" smtClean="0"/>
              <a:t>11/08/2022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9CAC9E-7C23-43CE-9283-9F2A2E2C7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759F19-DEC7-4535-9E30-8014BC0DA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8F90-8605-401E-8AF7-1AF1687F99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8098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82B6B3-4236-4130-B692-37F9EFBB4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ADC3A8B-0958-48CB-885B-4E59C91F8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F700F1-ECD8-4358-8C00-EC20DDDB6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02F96-1F4A-4DBD-91BA-3198DCA7B8D3}" type="datetimeFigureOut">
              <a:rPr lang="es-CO" smtClean="0"/>
              <a:t>11/08/2022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21C369-86C0-4D84-B19E-998713358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57B3DF-7756-4BB7-AE8E-ADF91343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8F90-8605-401E-8AF7-1AF1687F99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3353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DAD1C6-120A-4877-BC30-31CDC1F63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E64F59-75AC-4C2A-B669-DFF9628CE3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1A6D30A-C57A-4E69-8E56-D795D0799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A5255E5-3B70-410E-BBD3-0B3C7E8A9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02F96-1F4A-4DBD-91BA-3198DCA7B8D3}" type="datetimeFigureOut">
              <a:rPr lang="es-CO" smtClean="0"/>
              <a:t>11/08/2022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5F2C1A-E299-4988-8AA5-1E090DE75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CA26096-A43A-41F3-B6ED-38F440204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8F90-8605-401E-8AF7-1AF1687F99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348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959D2-FAD8-40A0-86CF-D267365DE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3EAE7FF-D8D8-4D6C-B6A2-300CCA2C9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6D9BE74-407A-411C-8FDC-8C53EE346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B9969A2-E870-4C4F-95E0-7A485749A2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6A7169D-EFAB-4AF4-8346-49C6937E31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F02C058-38FE-4BDC-A6CF-3E99D009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02F96-1F4A-4DBD-91BA-3198DCA7B8D3}" type="datetimeFigureOut">
              <a:rPr lang="es-CO" smtClean="0"/>
              <a:t>11/08/2022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1FE5201-A84C-4F94-A40F-E7CE38A9B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17EFDA1-0BCB-4B63-B7D2-CA551B5F2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8F90-8605-401E-8AF7-1AF1687F99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72023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A2304E-9C06-4BC5-BAF9-8AA740652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82979CD-C997-49C6-A817-7257763A5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02F96-1F4A-4DBD-91BA-3198DCA7B8D3}" type="datetimeFigureOut">
              <a:rPr lang="es-CO" smtClean="0"/>
              <a:t>11/08/2022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DE01447-2063-4D8D-B2CD-8C5DCA7BC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D0DDA7D-F9A4-472B-973B-71FAA041B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8F90-8605-401E-8AF7-1AF1687F99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3009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6C46DE0-7258-407A-B26B-AD98E327F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02F96-1F4A-4DBD-91BA-3198DCA7B8D3}" type="datetimeFigureOut">
              <a:rPr lang="es-CO" smtClean="0"/>
              <a:t>11/08/2022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01EE99D-5A6C-463F-9E24-D2746CB39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56D4FE-4A9C-4E3A-8D4B-B2610E1D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8F90-8605-401E-8AF7-1AF1687F99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9960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F22B99-A732-4933-A412-64B4B57BB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80341B-C791-48F2-81F4-A7159E89F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AB460AD-C2EF-4514-ACC6-DE8F0EDC6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FD3284-7D0C-4101-A316-B2284A5C1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02F96-1F4A-4DBD-91BA-3198DCA7B8D3}" type="datetimeFigureOut">
              <a:rPr lang="es-CO" smtClean="0"/>
              <a:t>11/08/2022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A596C6-52A7-4595-81B9-6753EDE1D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50918A8-C0FC-4D4C-8A7B-B90C5B362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8F90-8605-401E-8AF7-1AF1687F99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520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01E351-A99F-4493-A726-35FE830DC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14DC954-9FC3-4E8B-8464-74A7DB96AD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2D77B48-B1B4-47D4-B06B-F167D4D69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C29D6BB-4174-47BE-AC60-5328F9FC2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02F96-1F4A-4DBD-91BA-3198DCA7B8D3}" type="datetimeFigureOut">
              <a:rPr lang="es-CO" smtClean="0"/>
              <a:t>11/08/2022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6FDA4D6-EB20-4C2E-8448-B0CF0D2E1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42543E-FAEE-4A4D-96E1-6BD569863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8F90-8605-401E-8AF7-1AF1687F99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7651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CD7A5F6-156D-45AB-AE3C-320102E11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3F3C51-4EEE-4EB4-B384-1DD64D9A2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F54A40-A9AD-47C4-ABFC-543AEF42B2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02F96-1F4A-4DBD-91BA-3198DCA7B8D3}" type="datetimeFigureOut">
              <a:rPr lang="es-CO" smtClean="0"/>
              <a:t>11/08/2022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E253A8-9E66-428D-8000-62757DBEAA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F692F7-A582-4CE5-A839-88EECCF1EF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F8F90-8605-401E-8AF7-1AF1687F99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4031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073A93-DC8F-4F39-9D91-EBCAD778CF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Java </a:t>
            </a:r>
            <a:r>
              <a:rPr lang="es-CO" dirty="0" err="1"/>
              <a:t>LinkedList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0799CC-5753-4B65-834E-CA78C65878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5941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8696EB-562B-404F-B571-01D8D8528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8301"/>
          </a:xfrm>
        </p:spPr>
        <p:txBody>
          <a:bodyPr/>
          <a:lstStyle/>
          <a:p>
            <a:r>
              <a:rPr lang="es-CO" dirty="0"/>
              <a:t>Java </a:t>
            </a:r>
            <a:r>
              <a:rPr lang="es-CO" dirty="0" err="1"/>
              <a:t>LinkedList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150FDC-D671-4AE2-896D-94140B7D5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3426"/>
            <a:ext cx="10515600" cy="510353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In the previous chapter, you learned about the </a:t>
            </a:r>
            <a:r>
              <a:rPr lang="en-US" dirty="0" err="1"/>
              <a:t>ArrayList</a:t>
            </a:r>
            <a:r>
              <a:rPr lang="en-US" dirty="0"/>
              <a:t> class. The LinkedList class is almost identical to the </a:t>
            </a:r>
            <a:r>
              <a:rPr lang="en-US" dirty="0" err="1"/>
              <a:t>ArrayList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s-CO" dirty="0" err="1"/>
              <a:t>Example</a:t>
            </a:r>
            <a:r>
              <a:rPr lang="es-CO" dirty="0"/>
              <a:t>:</a:t>
            </a:r>
          </a:p>
          <a:p>
            <a:pPr marL="0" indent="0">
              <a:buNone/>
            </a:pPr>
            <a:r>
              <a:rPr lang="es-CO" dirty="0"/>
              <a:t>// </a:t>
            </a:r>
            <a:r>
              <a:rPr lang="es-CO" dirty="0" err="1"/>
              <a:t>Import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LinkedList</a:t>
            </a:r>
            <a:r>
              <a:rPr lang="es-CO" dirty="0"/>
              <a:t> </a:t>
            </a:r>
            <a:r>
              <a:rPr lang="es-CO" dirty="0" err="1"/>
              <a:t>class</a:t>
            </a:r>
            <a:endParaRPr lang="es-CO" dirty="0"/>
          </a:p>
          <a:p>
            <a:pPr marL="0" indent="0">
              <a:buNone/>
            </a:pPr>
            <a:r>
              <a:rPr lang="es-CO" dirty="0" err="1">
                <a:solidFill>
                  <a:srgbClr val="0070C0"/>
                </a:solidFill>
              </a:rPr>
              <a:t>import</a:t>
            </a:r>
            <a:r>
              <a:rPr lang="es-CO" dirty="0"/>
              <a:t> </a:t>
            </a:r>
            <a:r>
              <a:rPr lang="es-CO" dirty="0" err="1"/>
              <a:t>java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dirty="0" err="1"/>
              <a:t>util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dirty="0" err="1">
                <a:solidFill>
                  <a:srgbClr val="FF0000"/>
                </a:solidFill>
              </a:rPr>
              <a:t>LinkedList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 err="1">
                <a:solidFill>
                  <a:srgbClr val="0070C0"/>
                </a:solidFill>
              </a:rPr>
              <a:t>public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0070C0"/>
                </a:solidFill>
              </a:rPr>
              <a:t>class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FF0000"/>
                </a:solidFill>
              </a:rPr>
              <a:t>Main</a:t>
            </a:r>
            <a:r>
              <a:rPr lang="es-CO" dirty="0"/>
              <a:t> 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s-CO" dirty="0"/>
              <a:t>  </a:t>
            </a:r>
            <a:r>
              <a:rPr lang="es-CO" dirty="0" err="1">
                <a:solidFill>
                  <a:srgbClr val="0070C0"/>
                </a:solidFill>
              </a:rPr>
              <a:t>public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0070C0"/>
                </a:solidFill>
              </a:rPr>
              <a:t>static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0070C0"/>
                </a:solidFill>
              </a:rPr>
              <a:t>void</a:t>
            </a:r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FF0000"/>
                </a:solidFill>
              </a:rPr>
              <a:t>main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dirty="0" err="1">
                <a:solidFill>
                  <a:srgbClr val="FF0000"/>
                </a:solidFill>
              </a:rPr>
              <a:t>String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[]</a:t>
            </a:r>
            <a:r>
              <a:rPr lang="es-CO" dirty="0"/>
              <a:t> </a:t>
            </a:r>
            <a:r>
              <a:rPr lang="es-CO" dirty="0" err="1"/>
              <a:t>args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) {</a:t>
            </a:r>
          </a:p>
          <a:p>
            <a:pPr marL="0" indent="0">
              <a:buNone/>
            </a:pPr>
            <a:r>
              <a:rPr lang="es-CO" dirty="0"/>
              <a:t>    </a:t>
            </a:r>
            <a:r>
              <a:rPr lang="es-CO" dirty="0" err="1">
                <a:solidFill>
                  <a:srgbClr val="FF0000"/>
                </a:solidFill>
              </a:rPr>
              <a:t>LinkedList</a:t>
            </a:r>
            <a:r>
              <a:rPr lang="es-CO" dirty="0"/>
              <a:t>&lt;</a:t>
            </a:r>
            <a:r>
              <a:rPr lang="es-CO" dirty="0" err="1">
                <a:solidFill>
                  <a:srgbClr val="FF0000"/>
                </a:solidFill>
              </a:rPr>
              <a:t>String</a:t>
            </a:r>
            <a:r>
              <a:rPr lang="es-CO" dirty="0"/>
              <a:t>&gt; cars = </a:t>
            </a:r>
            <a:r>
              <a:rPr lang="es-CO" dirty="0">
                <a:solidFill>
                  <a:srgbClr val="0070C0"/>
                </a:solidFill>
              </a:rPr>
              <a:t>new</a:t>
            </a:r>
            <a:r>
              <a:rPr lang="es-CO" dirty="0"/>
              <a:t> </a:t>
            </a:r>
            <a:r>
              <a:rPr lang="es-CO" dirty="0" err="1">
                <a:solidFill>
                  <a:srgbClr val="FF0000"/>
                </a:solidFill>
              </a:rPr>
              <a:t>LinkedList</a:t>
            </a:r>
            <a:r>
              <a:rPr lang="es-CO" dirty="0"/>
              <a:t>&lt;</a:t>
            </a:r>
            <a:r>
              <a:rPr lang="es-CO" dirty="0" err="1">
                <a:solidFill>
                  <a:srgbClr val="FF0000"/>
                </a:solidFill>
              </a:rPr>
              <a:t>String</a:t>
            </a:r>
            <a:r>
              <a:rPr lang="es-CO" dirty="0"/>
              <a:t>&gt;();</a:t>
            </a:r>
          </a:p>
          <a:p>
            <a:pPr marL="0" indent="0">
              <a:buNone/>
            </a:pPr>
            <a:r>
              <a:rPr lang="es-CO" dirty="0"/>
              <a:t>    </a:t>
            </a:r>
            <a:r>
              <a:rPr lang="es-CO" dirty="0" err="1"/>
              <a:t>cars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dirty="0" err="1">
                <a:solidFill>
                  <a:srgbClr val="FF0000"/>
                </a:solidFill>
              </a:rPr>
              <a:t>add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dirty="0">
                <a:solidFill>
                  <a:srgbClr val="00B050"/>
                </a:solidFill>
              </a:rPr>
              <a:t>"Volvo"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s-CO" dirty="0"/>
              <a:t>    </a:t>
            </a:r>
            <a:r>
              <a:rPr lang="es-CO" dirty="0" err="1"/>
              <a:t>cars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dirty="0" err="1">
                <a:solidFill>
                  <a:srgbClr val="FF0000"/>
                </a:solidFill>
              </a:rPr>
              <a:t>add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dirty="0">
                <a:solidFill>
                  <a:srgbClr val="00B050"/>
                </a:solidFill>
              </a:rPr>
              <a:t>"BMW"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s-CO" dirty="0"/>
              <a:t>    </a:t>
            </a:r>
            <a:r>
              <a:rPr lang="es-CO" dirty="0" err="1"/>
              <a:t>cars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dirty="0" err="1">
                <a:solidFill>
                  <a:srgbClr val="FF0000"/>
                </a:solidFill>
              </a:rPr>
              <a:t>add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dirty="0">
                <a:solidFill>
                  <a:srgbClr val="00B050"/>
                </a:solidFill>
              </a:rPr>
              <a:t>"Ford"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s-CO" dirty="0"/>
              <a:t>    </a:t>
            </a:r>
            <a:r>
              <a:rPr lang="es-CO" dirty="0" err="1"/>
              <a:t>cars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dirty="0" err="1">
                <a:solidFill>
                  <a:srgbClr val="FF0000"/>
                </a:solidFill>
              </a:rPr>
              <a:t>add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dirty="0">
                <a:solidFill>
                  <a:srgbClr val="00B050"/>
                </a:solidFill>
              </a:rPr>
              <a:t>"Mazda"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s-CO" dirty="0"/>
              <a:t>    </a:t>
            </a:r>
            <a:r>
              <a:rPr lang="es-CO" dirty="0" err="1">
                <a:solidFill>
                  <a:srgbClr val="FF0000"/>
                </a:solidFill>
              </a:rPr>
              <a:t>System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dirty="0" err="1"/>
              <a:t>out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s-CO" dirty="0" err="1">
                <a:solidFill>
                  <a:srgbClr val="FF0000"/>
                </a:solidFill>
              </a:rPr>
              <a:t>println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s-CO" dirty="0"/>
              <a:t>cars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s-CO" dirty="0"/>
              <a:t>  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5542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C3C254-5AA0-46AB-856D-BB675EEB5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ArrayList</a:t>
            </a:r>
            <a:r>
              <a:rPr lang="es-CO" dirty="0"/>
              <a:t> vs. </a:t>
            </a:r>
            <a:r>
              <a:rPr lang="es-CO" dirty="0" err="1"/>
              <a:t>LinkedList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4E3D41-3C17-4D34-BD6F-271167B99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LinkedList</a:t>
            </a:r>
            <a:r>
              <a:rPr lang="en-US" dirty="0"/>
              <a:t> class is a collection which can contain many objects of the same type, just like the </a:t>
            </a:r>
            <a:r>
              <a:rPr lang="en-US" dirty="0" err="1">
                <a:solidFill>
                  <a:srgbClr val="FF0000"/>
                </a:solidFill>
              </a:rPr>
              <a:t>ArrayList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LinkedList</a:t>
            </a:r>
            <a:r>
              <a:rPr lang="en-US" dirty="0"/>
              <a:t> class has all of the same methods as the </a:t>
            </a:r>
            <a:r>
              <a:rPr lang="en-US" dirty="0" err="1">
                <a:solidFill>
                  <a:srgbClr val="FF0000"/>
                </a:solidFill>
              </a:rPr>
              <a:t>ArrayList</a:t>
            </a:r>
            <a:r>
              <a:rPr lang="en-US" dirty="0"/>
              <a:t> class because they both implement the </a:t>
            </a:r>
            <a:r>
              <a:rPr lang="en-US" dirty="0">
                <a:solidFill>
                  <a:srgbClr val="FF0000"/>
                </a:solidFill>
              </a:rPr>
              <a:t>List</a:t>
            </a:r>
            <a:r>
              <a:rPr lang="en-US" dirty="0"/>
              <a:t> interface. This means that you can add items, change items, remove items and clear the list in the same way.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However, while the </a:t>
            </a:r>
            <a:r>
              <a:rPr lang="en-US" dirty="0" err="1">
                <a:solidFill>
                  <a:srgbClr val="FF0000"/>
                </a:solidFill>
              </a:rPr>
              <a:t>ArrayList</a:t>
            </a:r>
            <a:r>
              <a:rPr lang="en-US" dirty="0"/>
              <a:t> class and the </a:t>
            </a:r>
            <a:r>
              <a:rPr lang="en-US" dirty="0">
                <a:solidFill>
                  <a:srgbClr val="FF0000"/>
                </a:solidFill>
              </a:rPr>
              <a:t>LinkedList</a:t>
            </a:r>
            <a:r>
              <a:rPr lang="en-US" dirty="0"/>
              <a:t> class can be used in the same way, they are built very differently.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20162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6CAA7-DF46-4C88-9F36-9995CFD36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How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ArrayList</a:t>
            </a:r>
            <a:r>
              <a:rPr lang="es-CO" dirty="0"/>
              <a:t> </a:t>
            </a:r>
            <a:r>
              <a:rPr lang="es-CO" dirty="0" err="1"/>
              <a:t>works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C340E9-854D-46C5-9ADF-65E0021FB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>
                <a:solidFill>
                  <a:srgbClr val="FF0000"/>
                </a:solidFill>
              </a:rPr>
              <a:t>ArrayList</a:t>
            </a:r>
            <a:r>
              <a:rPr lang="en-US" dirty="0"/>
              <a:t> class has a regular array inside it. When an element is added, it is placed into the array. If the array is not big enough, a new, larger array is created to replace the old one and the old one is removed.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31028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ED7AD6-277C-476B-BB1B-E87F46E1E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How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LinkedList</a:t>
            </a:r>
            <a:r>
              <a:rPr lang="es-CO" dirty="0"/>
              <a:t> </a:t>
            </a:r>
            <a:r>
              <a:rPr lang="es-CO" dirty="0" err="1"/>
              <a:t>works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A8BEA4-8A2E-4948-A1F9-9BB5C0236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LinkedList</a:t>
            </a:r>
            <a:r>
              <a:rPr lang="en-US" dirty="0"/>
              <a:t> stores its items in "containers." The list has a link to the first container and each container has a link to the next container in the list. To add an element to the list, the element is placed into a new container and that container is linked to one of the other containers in the list.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66620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3DF374-8595-4D95-9600-AD5B6B4A4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When</a:t>
            </a:r>
            <a:r>
              <a:rPr lang="es-CO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To</a:t>
            </a:r>
            <a:r>
              <a:rPr lang="es-CO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Use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8A71C4-24A3-4BEA-A5F6-167E777C6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49070" cy="11428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 an </a:t>
            </a:r>
            <a:r>
              <a:rPr lang="en-US" dirty="0" err="1">
                <a:solidFill>
                  <a:srgbClr val="FF0000"/>
                </a:solidFill>
              </a:rPr>
              <a:t>ArrayList</a:t>
            </a:r>
            <a:r>
              <a:rPr lang="en-US" dirty="0"/>
              <a:t> for storing and accessing data, and </a:t>
            </a:r>
            <a:r>
              <a:rPr lang="en-US" dirty="0">
                <a:solidFill>
                  <a:srgbClr val="FF0000"/>
                </a:solidFill>
              </a:rPr>
              <a:t>LinkedList</a:t>
            </a:r>
            <a:r>
              <a:rPr lang="en-US" dirty="0"/>
              <a:t> to manipulate data.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96507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72AD52-0C9B-420C-83F6-C14D0CCA8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165" y="171519"/>
            <a:ext cx="10515600" cy="509518"/>
          </a:xfrm>
        </p:spPr>
        <p:txBody>
          <a:bodyPr>
            <a:normAutofit fontScale="90000"/>
          </a:bodyPr>
          <a:lstStyle/>
          <a:p>
            <a:r>
              <a:rPr lang="es-CO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LinkedList</a:t>
            </a:r>
            <a:r>
              <a:rPr lang="es-CO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Methods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AAEE78-B840-4CB4-BB79-7A04610B7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830" y="866567"/>
            <a:ext cx="11592340" cy="42355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many cases, the </a:t>
            </a:r>
            <a:r>
              <a:rPr lang="en-US" dirty="0" err="1"/>
              <a:t>ArrayList</a:t>
            </a:r>
            <a:r>
              <a:rPr lang="en-US" dirty="0"/>
              <a:t> is more efficient as it is common to need access to random items in the list, but the LinkedList provides several methods to do certain operations more efficiently:</a:t>
            </a:r>
            <a:endParaRPr lang="es-CO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CCECF740-29BA-4651-A452-BC58913B83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09939"/>
              </p:ext>
            </p:extLst>
          </p:nvPr>
        </p:nvGraphicFramePr>
        <p:xfrm>
          <a:off x="2107095" y="2243470"/>
          <a:ext cx="7977809" cy="43376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94452">
                  <a:extLst>
                    <a:ext uri="{9D8B030D-6E8A-4147-A177-3AD203B41FA5}">
                      <a16:colId xmlns:a16="http://schemas.microsoft.com/office/drawing/2014/main" val="1783223383"/>
                    </a:ext>
                  </a:extLst>
                </a:gridCol>
                <a:gridCol w="5983357">
                  <a:extLst>
                    <a:ext uri="{9D8B030D-6E8A-4147-A177-3AD203B41FA5}">
                      <a16:colId xmlns:a16="http://schemas.microsoft.com/office/drawing/2014/main" val="4033691363"/>
                    </a:ext>
                  </a:extLst>
                </a:gridCol>
              </a:tblGrid>
              <a:tr h="312552">
                <a:tc>
                  <a:txBody>
                    <a:bodyPr/>
                    <a:lstStyle/>
                    <a:p>
                      <a:pPr algn="l" fontAlgn="t"/>
                      <a:r>
                        <a:rPr lang="es-CO" sz="2800" u="none" strike="noStrike">
                          <a:effectLst/>
                        </a:rPr>
                        <a:t>Method</a:t>
                      </a:r>
                      <a:endParaRPr lang="es-CO" sz="2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O" sz="2800" u="none" strike="noStrike">
                          <a:effectLst/>
                        </a:rPr>
                        <a:t>Description</a:t>
                      </a:r>
                      <a:endParaRPr lang="es-CO" sz="2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61514460"/>
                  </a:ext>
                </a:extLst>
              </a:tr>
              <a:tr h="500082">
                <a:tc>
                  <a:txBody>
                    <a:bodyPr/>
                    <a:lstStyle/>
                    <a:p>
                      <a:pPr algn="l" fontAlgn="t"/>
                      <a:r>
                        <a:rPr lang="es-CO" sz="2800" u="none" strike="noStrike">
                          <a:effectLst/>
                        </a:rPr>
                        <a:t>addFirst()</a:t>
                      </a:r>
                      <a:endParaRPr lang="es-CO" sz="2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u="none" strike="noStrike">
                          <a:effectLst/>
                        </a:rPr>
                        <a:t>Adds an item to the beginning of the list.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76200" marB="76200"/>
                </a:tc>
                <a:extLst>
                  <a:ext uri="{0D108BD9-81ED-4DB2-BD59-A6C34878D82A}">
                    <a16:rowId xmlns:a16="http://schemas.microsoft.com/office/drawing/2014/main" val="3130792841"/>
                  </a:ext>
                </a:extLst>
              </a:tr>
              <a:tr h="500082">
                <a:tc>
                  <a:txBody>
                    <a:bodyPr/>
                    <a:lstStyle/>
                    <a:p>
                      <a:pPr algn="l" fontAlgn="t"/>
                      <a:r>
                        <a:rPr lang="es-CO" sz="2800" u="none" strike="noStrike">
                          <a:effectLst/>
                        </a:rPr>
                        <a:t>addLast()</a:t>
                      </a:r>
                      <a:endParaRPr lang="es-CO" sz="2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u="none" strike="noStrike">
                          <a:effectLst/>
                        </a:rPr>
                        <a:t>Add an item to the end of the list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76200" marB="76200"/>
                </a:tc>
                <a:extLst>
                  <a:ext uri="{0D108BD9-81ED-4DB2-BD59-A6C34878D82A}">
                    <a16:rowId xmlns:a16="http://schemas.microsoft.com/office/drawing/2014/main" val="676287279"/>
                  </a:ext>
                </a:extLst>
              </a:tr>
              <a:tr h="500082">
                <a:tc>
                  <a:txBody>
                    <a:bodyPr/>
                    <a:lstStyle/>
                    <a:p>
                      <a:pPr algn="l" fontAlgn="t"/>
                      <a:r>
                        <a:rPr lang="es-CO" sz="2800" u="none" strike="noStrike">
                          <a:effectLst/>
                        </a:rPr>
                        <a:t>removeFirst()</a:t>
                      </a:r>
                      <a:endParaRPr lang="es-CO" sz="2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u="none" strike="noStrike">
                          <a:effectLst/>
                        </a:rPr>
                        <a:t>Remove an item from the beginning of the list.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76200" marB="76200"/>
                </a:tc>
                <a:extLst>
                  <a:ext uri="{0D108BD9-81ED-4DB2-BD59-A6C34878D82A}">
                    <a16:rowId xmlns:a16="http://schemas.microsoft.com/office/drawing/2014/main" val="4148559681"/>
                  </a:ext>
                </a:extLst>
              </a:tr>
              <a:tr h="500082">
                <a:tc>
                  <a:txBody>
                    <a:bodyPr/>
                    <a:lstStyle/>
                    <a:p>
                      <a:pPr algn="l" fontAlgn="t"/>
                      <a:r>
                        <a:rPr lang="es-CO" sz="2800" u="none" strike="noStrike">
                          <a:effectLst/>
                        </a:rPr>
                        <a:t>removeLast()</a:t>
                      </a:r>
                      <a:endParaRPr lang="es-CO" sz="2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u="none" strike="noStrike">
                          <a:effectLst/>
                        </a:rPr>
                        <a:t>Remove an item from the end of the list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76200" marB="76200"/>
                </a:tc>
                <a:extLst>
                  <a:ext uri="{0D108BD9-81ED-4DB2-BD59-A6C34878D82A}">
                    <a16:rowId xmlns:a16="http://schemas.microsoft.com/office/drawing/2014/main" val="4017771065"/>
                  </a:ext>
                </a:extLst>
              </a:tr>
              <a:tr h="500082">
                <a:tc>
                  <a:txBody>
                    <a:bodyPr/>
                    <a:lstStyle/>
                    <a:p>
                      <a:pPr algn="l" fontAlgn="t"/>
                      <a:r>
                        <a:rPr lang="es-CO" sz="2800" u="none" strike="noStrike">
                          <a:effectLst/>
                        </a:rPr>
                        <a:t>getFirst()</a:t>
                      </a:r>
                      <a:endParaRPr lang="es-CO" sz="2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u="none" strike="noStrike">
                          <a:effectLst/>
                        </a:rPr>
                        <a:t>Get the item at the beginning of the list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76200" marB="76200"/>
                </a:tc>
                <a:extLst>
                  <a:ext uri="{0D108BD9-81ED-4DB2-BD59-A6C34878D82A}">
                    <a16:rowId xmlns:a16="http://schemas.microsoft.com/office/drawing/2014/main" val="835122303"/>
                  </a:ext>
                </a:extLst>
              </a:tr>
              <a:tr h="500082">
                <a:tc>
                  <a:txBody>
                    <a:bodyPr/>
                    <a:lstStyle/>
                    <a:p>
                      <a:pPr algn="l" fontAlgn="t"/>
                      <a:r>
                        <a:rPr lang="es-CO" sz="2800" u="none" strike="noStrike">
                          <a:effectLst/>
                        </a:rPr>
                        <a:t>getLast()</a:t>
                      </a:r>
                      <a:endParaRPr lang="es-CO" sz="2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u="none" strike="noStrike" dirty="0">
                          <a:effectLst/>
                        </a:rPr>
                        <a:t>Get the item at the end of the list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76200" marB="76200"/>
                </a:tc>
                <a:extLst>
                  <a:ext uri="{0D108BD9-81ED-4DB2-BD59-A6C34878D82A}">
                    <a16:rowId xmlns:a16="http://schemas.microsoft.com/office/drawing/2014/main" val="730690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50817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446</Words>
  <Application>Microsoft Office PowerPoint</Application>
  <PresentationFormat>Panorámica</PresentationFormat>
  <Paragraphs>45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Verdana</vt:lpstr>
      <vt:lpstr>Tema de Office</vt:lpstr>
      <vt:lpstr>Java LinkedList</vt:lpstr>
      <vt:lpstr>Java LinkedList</vt:lpstr>
      <vt:lpstr>ArrayList vs. LinkedList</vt:lpstr>
      <vt:lpstr>How the ArrayList works</vt:lpstr>
      <vt:lpstr>How the LinkedList works</vt:lpstr>
      <vt:lpstr>When To Use</vt:lpstr>
      <vt:lpstr>LinkedList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LinkedList</dc:title>
  <dc:creator>jhonatan cagua herrera</dc:creator>
  <cp:lastModifiedBy>jhonatan cagua herrera</cp:lastModifiedBy>
  <cp:revision>4</cp:revision>
  <dcterms:created xsi:type="dcterms:W3CDTF">2022-08-11T09:16:01Z</dcterms:created>
  <dcterms:modified xsi:type="dcterms:W3CDTF">2022-08-11T09:46:31Z</dcterms:modified>
</cp:coreProperties>
</file>