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1D10C-4D66-4672-8801-FCA036CC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C70FD-C161-4B20-A5D2-121F6F9A3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B5179-0939-4FF0-BB3A-47315BEB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140D-4983-4ECF-863F-C11EF821EF1C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470E76-CDC2-4A83-ACF2-F257A7ED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269837-89C7-4D51-AC0F-8919A910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C5D9-80E4-4F4E-816D-6ED6AE2937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753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BBD5A-9AB3-4EB4-AB4B-05918F3D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B9ACD7-9B22-4AA6-B3F2-444A11F70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BB4E61-9D13-4E32-A4D2-4D08F5FC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140D-4983-4ECF-863F-C11EF821EF1C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CC6993-4A7F-4BDC-B63D-82FFD3A9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23705-CB0B-4902-9B3A-955CB039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C5D9-80E4-4F4E-816D-6ED6AE2937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625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4EE3D0-0DAF-4722-AC42-38F8AECA3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9B6CDC-D197-4DA7-8A76-4B0DF6A06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DDCFED-D405-438C-B7DB-2C393112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140D-4983-4ECF-863F-C11EF821EF1C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1889EC-7B6A-49B5-B815-E006354F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7FA0B-6F7B-4E1B-A74B-C6F8E7AE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C5D9-80E4-4F4E-816D-6ED6AE2937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249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4285B-FEB6-4F37-A238-B5FB2981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F6F006-ABD8-4FA2-A944-223F0157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BF1FB0-15D2-4C7E-B82A-A42E095A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140D-4983-4ECF-863F-C11EF821EF1C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F41E1A-373A-4DCE-9D2C-068DE8FD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14844C-9D15-4E21-A4A4-16519A73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C5D9-80E4-4F4E-816D-6ED6AE2937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32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926F5-287F-4280-AB95-54C0F59A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4E4298-49D0-42D0-AEA9-1E70EFD37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FF4003-A93B-4E63-9F84-5279F5F1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140D-4983-4ECF-863F-C11EF821EF1C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7CD2D4-E8DA-4303-A591-4AD91F05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0CF93C-C7B1-483E-88BD-899BE4A0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C5D9-80E4-4F4E-816D-6ED6AE2937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696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39880-5797-4BB9-9494-D7478DEC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26BAA-5D3C-4C43-A212-8E2F4AC4D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08027B-A0A5-421D-BDCE-F61157C06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70C926-4D8D-4691-BBD0-DF326B84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140D-4983-4ECF-863F-C11EF821EF1C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BB8B76-A907-4D2F-B754-A065000F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CFF341-7890-42A2-B018-B05B454E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C5D9-80E4-4F4E-816D-6ED6AE2937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988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5BB59-7933-41B4-B91D-FF407999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6B12D4-5067-4D30-AA42-C1D36EE47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ED4967-2A79-42DB-94C4-3F3849077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2DC7D2-952E-4AF0-8D65-81CA98E0E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6BD50E-C781-400F-A327-443FFF1EE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9389EF-C339-473B-8FED-8BF4A968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140D-4983-4ECF-863F-C11EF821EF1C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06074E-951F-4597-9E9A-69105D95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E4DB83-701E-4ADD-B4E0-23A778D8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C5D9-80E4-4F4E-816D-6ED6AE2937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808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01989-0845-4F3D-8530-154C45E5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3F5EC5-8484-4EFB-8E53-57696230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140D-4983-4ECF-863F-C11EF821EF1C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522EFE-DBE0-4CD6-AE6A-06E380BC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70335B-18E0-4EC3-AA14-5A0BE8A2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C5D9-80E4-4F4E-816D-6ED6AE2937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3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8DCD7E-EDA9-4CD2-B135-42D49779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140D-4983-4ECF-863F-C11EF821EF1C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A947B3-5870-4E3C-B61C-3615D6D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FF2AE1-5D96-4D46-A1DC-A4E2658F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C5D9-80E4-4F4E-816D-6ED6AE2937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262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E378-4109-4E71-B715-D4B5DFC1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555552-6B7E-40B7-99E6-0044070C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15DEF-8DF7-45C6-BDED-282276302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79068A-F851-4164-8431-1705DAE7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140D-4983-4ECF-863F-C11EF821EF1C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D6A3B2-4ED1-4516-B888-2B4BC35B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D56EBA-A3E1-495F-A73B-8EA83D82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C5D9-80E4-4F4E-816D-6ED6AE2937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30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54981-1F20-4E49-924A-A6C7A8C9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185338-48E9-46FA-9E72-C34163D2B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5D8301-E9B4-4F0A-9ABA-34F968FCB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6A4EC6-2A87-4F81-A060-0D5D1B35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140D-4983-4ECF-863F-C11EF821EF1C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ECFB13-16A9-463E-ADE8-94C96465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5CFF01-5089-45BC-9E92-48AFC126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C5D9-80E4-4F4E-816D-6ED6AE2937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08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835091-831D-4BC4-A09A-09493933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8F3C01-0200-4DFE-98B5-7B321E43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40F21-0F88-442B-A7C5-DE4338E10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140D-4983-4ECF-863F-C11EF821EF1C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0AA648-E1E7-474B-9F63-8F045363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F94992-2977-4E67-B86C-6D2D38A10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5C5D9-80E4-4F4E-816D-6ED6AE2937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146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C7437-E977-42BA-B7C3-E4ED3FF01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HashMap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52392D-A1E4-40A6-A16D-5A45AB874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500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37D2F-24E3-4FA8-B2B0-2A28401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Other</a:t>
            </a:r>
            <a:r>
              <a:rPr lang="es-CO" dirty="0"/>
              <a:t> </a:t>
            </a:r>
            <a:r>
              <a:rPr lang="es-CO" dirty="0" err="1"/>
              <a:t>Types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7266EF-4144-4481-B46A-AE433F2B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Keys and values in a HashMap are actually objects. In the examples above, we used objects of type "String". Remember that a String in Java is an object (not a primitive type). To use other types, such as int, you must specify an equivalent wrapper class: Integer. For other primitive types, use: Boolean for </a:t>
            </a:r>
            <a:r>
              <a:rPr lang="en-US" dirty="0" err="1"/>
              <a:t>boolean</a:t>
            </a:r>
            <a:r>
              <a:rPr lang="en-US" dirty="0"/>
              <a:t>, Character for char, Double for double, </a:t>
            </a:r>
            <a:r>
              <a:rPr lang="en-US" dirty="0" err="1"/>
              <a:t>etc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816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F17C6-9E4D-418D-BBF3-A70C9AFB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092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Other</a:t>
            </a:r>
            <a:r>
              <a:rPr lang="es-CO" dirty="0"/>
              <a:t> </a:t>
            </a:r>
            <a:r>
              <a:rPr lang="es-CO" dirty="0" err="1"/>
              <a:t>Types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B2B3A3-3B7F-4856-A234-D0FC85097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583096"/>
            <a:ext cx="11820939" cy="61218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dirty="0" err="1"/>
              <a:t>Example</a:t>
            </a:r>
            <a:endParaRPr lang="es-CO" dirty="0"/>
          </a:p>
          <a:p>
            <a:pPr marL="0" indent="0">
              <a:buNone/>
            </a:pPr>
            <a:r>
              <a:rPr lang="es-CO" dirty="0" err="1"/>
              <a:t>Create</a:t>
            </a:r>
            <a:r>
              <a:rPr lang="es-CO" dirty="0"/>
              <a:t> a </a:t>
            </a:r>
            <a:r>
              <a:rPr lang="es-CO" dirty="0" err="1"/>
              <a:t>HashMap</a:t>
            </a:r>
            <a:r>
              <a:rPr lang="es-CO" dirty="0"/>
              <a:t> </a:t>
            </a:r>
            <a:r>
              <a:rPr lang="es-CO" dirty="0" err="1"/>
              <a:t>object</a:t>
            </a:r>
            <a:r>
              <a:rPr lang="es-CO" dirty="0"/>
              <a:t> </a:t>
            </a:r>
            <a:r>
              <a:rPr lang="es-CO" dirty="0" err="1"/>
              <a:t>called</a:t>
            </a:r>
            <a:r>
              <a:rPr lang="es-CO" dirty="0"/>
              <a:t> </a:t>
            </a:r>
            <a:r>
              <a:rPr lang="es-CO" dirty="0" err="1"/>
              <a:t>people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will</a:t>
            </a:r>
            <a:r>
              <a:rPr lang="es-CO" dirty="0"/>
              <a:t> store </a:t>
            </a:r>
            <a:r>
              <a:rPr lang="es-CO" dirty="0" err="1"/>
              <a:t>String</a:t>
            </a:r>
            <a:r>
              <a:rPr lang="es-CO" dirty="0"/>
              <a:t> </a:t>
            </a:r>
            <a:r>
              <a:rPr lang="es-CO" dirty="0" err="1"/>
              <a:t>keys</a:t>
            </a:r>
            <a:r>
              <a:rPr lang="es-CO" dirty="0"/>
              <a:t> and </a:t>
            </a:r>
            <a:r>
              <a:rPr lang="es-CO" dirty="0" err="1"/>
              <a:t>Integer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: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Import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HashMap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class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import</a:t>
            </a:r>
            <a:r>
              <a:rPr lang="es-CO" dirty="0"/>
              <a:t> </a:t>
            </a:r>
            <a:r>
              <a:rPr lang="es-CO" dirty="0" err="1"/>
              <a:t>java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util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HashMap</a:t>
            </a:r>
            <a:r>
              <a:rPr lang="es-CO" dirty="0"/>
              <a:t>;</a:t>
            </a:r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static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</a:t>
            </a:r>
            <a:r>
              <a:rPr lang="es-CO" dirty="0" err="1"/>
              <a:t>args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Create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HashMap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called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people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HashMap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/>
              <a:t>, </a:t>
            </a:r>
            <a:r>
              <a:rPr lang="es-CO" dirty="0" err="1">
                <a:solidFill>
                  <a:srgbClr val="FF0000"/>
                </a:solidFill>
              </a:rPr>
              <a:t>Integer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s-CO" dirty="0"/>
              <a:t> </a:t>
            </a:r>
            <a:r>
              <a:rPr lang="es-CO" dirty="0" err="1"/>
              <a:t>people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0070C0"/>
                </a:solidFill>
              </a:rPr>
              <a:t>new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HashMap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/>
              <a:t>, </a:t>
            </a:r>
            <a:r>
              <a:rPr lang="es-CO" dirty="0" err="1">
                <a:solidFill>
                  <a:srgbClr val="FF0000"/>
                </a:solidFill>
              </a:rPr>
              <a:t>Integer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&gt;();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keys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values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, Age)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people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put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92D050"/>
                </a:solidFill>
              </a:rPr>
              <a:t>"John"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dirty="0">
                <a:solidFill>
                  <a:srgbClr val="92D050"/>
                </a:solidFill>
              </a:rPr>
              <a:t> </a:t>
            </a:r>
            <a:r>
              <a:rPr lang="es-CO" dirty="0">
                <a:solidFill>
                  <a:srgbClr val="7030A0"/>
                </a:solidFill>
              </a:rPr>
              <a:t>32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people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put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92D050"/>
                </a:solidFill>
              </a:rPr>
              <a:t>"Steve"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dirty="0">
                <a:solidFill>
                  <a:srgbClr val="92D050"/>
                </a:solidFill>
              </a:rPr>
              <a:t> </a:t>
            </a:r>
            <a:r>
              <a:rPr lang="es-CO" dirty="0">
                <a:solidFill>
                  <a:srgbClr val="7030A0"/>
                </a:solidFill>
              </a:rPr>
              <a:t>30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people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put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92D050"/>
                </a:solidFill>
              </a:rPr>
              <a:t>"Angie"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dirty="0"/>
              <a:t> </a:t>
            </a:r>
            <a:r>
              <a:rPr lang="es-CO" dirty="0">
                <a:solidFill>
                  <a:srgbClr val="7030A0"/>
                </a:solidFill>
              </a:rPr>
              <a:t>33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0070C0"/>
                </a:solidFill>
              </a:rPr>
              <a:t>for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/>
              <a:t> i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s-CO" dirty="0"/>
              <a:t> </a:t>
            </a:r>
            <a:r>
              <a:rPr lang="es-CO" dirty="0" err="1"/>
              <a:t>people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keySet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()) {</a:t>
            </a:r>
          </a:p>
          <a:p>
            <a:pPr marL="0" indent="0">
              <a:buNone/>
            </a:pPr>
            <a:r>
              <a:rPr lang="es-CO" dirty="0"/>
              <a:t>  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92D050"/>
                </a:solidFill>
              </a:rPr>
              <a:t>"</a:t>
            </a:r>
            <a:r>
              <a:rPr lang="es-CO" dirty="0" err="1">
                <a:solidFill>
                  <a:srgbClr val="92D050"/>
                </a:solidFill>
              </a:rPr>
              <a:t>key</a:t>
            </a:r>
            <a:r>
              <a:rPr lang="es-CO" dirty="0">
                <a:solidFill>
                  <a:srgbClr val="92D050"/>
                </a:solidFill>
              </a:rPr>
              <a:t>: " </a:t>
            </a:r>
            <a:r>
              <a:rPr lang="es-CO" dirty="0">
                <a:solidFill>
                  <a:srgbClr val="C00000"/>
                </a:solidFill>
              </a:rPr>
              <a:t>+</a:t>
            </a:r>
            <a:r>
              <a:rPr lang="es-CO" dirty="0"/>
              <a:t> i </a:t>
            </a:r>
            <a:r>
              <a:rPr lang="es-CO" dirty="0">
                <a:solidFill>
                  <a:srgbClr val="C00000"/>
                </a:solidFill>
              </a:rPr>
              <a:t>+</a:t>
            </a:r>
            <a:r>
              <a:rPr lang="es-CO" dirty="0"/>
              <a:t> </a:t>
            </a:r>
            <a:r>
              <a:rPr lang="es-CO" dirty="0">
                <a:solidFill>
                  <a:srgbClr val="00B050"/>
                </a:solidFill>
              </a:rPr>
              <a:t>" </a:t>
            </a:r>
            <a:r>
              <a:rPr lang="es-CO" dirty="0" err="1">
                <a:solidFill>
                  <a:srgbClr val="00B050"/>
                </a:solidFill>
              </a:rPr>
              <a:t>value</a:t>
            </a:r>
            <a:r>
              <a:rPr lang="es-CO" dirty="0">
                <a:solidFill>
                  <a:srgbClr val="00B050"/>
                </a:solidFill>
              </a:rPr>
              <a:t>: "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+</a:t>
            </a:r>
            <a:r>
              <a:rPr lang="es-CO" dirty="0"/>
              <a:t> </a:t>
            </a:r>
            <a:r>
              <a:rPr lang="es-CO" dirty="0" err="1"/>
              <a:t>people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get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/>
              <a:t>i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));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784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945A7-CDCF-42A6-B4BD-4B7321D7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HashMap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040854-0109-44BE-B6C8-957C3ACD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ArrayList</a:t>
            </a:r>
            <a:r>
              <a:rPr lang="en-US" dirty="0"/>
              <a:t> chapter, you learned that Arrays store items as an ordered collection, and you have to access them with an index number (int type). A HashMap however, store items in "key/value" pairs, and you can access them by an index of another type (e.g. a String).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object is used as a key (index) to another object (value). It can store different types: String keys and Integer values, or the same type, like: String keys and String values: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1009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945A7-CDCF-42A6-B4BD-4B7321D7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HashMap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040854-0109-44BE-B6C8-957C3ACD9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7" y="1825625"/>
            <a:ext cx="11317356" cy="42968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>
                <a:solidFill>
                  <a:srgbClr val="FF0000"/>
                </a:solidFill>
              </a:rPr>
              <a:t>HashMap</a:t>
            </a:r>
            <a:r>
              <a:rPr lang="en-US" dirty="0"/>
              <a:t> object called </a:t>
            </a:r>
            <a:r>
              <a:rPr lang="en-US" dirty="0" err="1"/>
              <a:t>capitalCities</a:t>
            </a:r>
            <a:r>
              <a:rPr lang="en-US" dirty="0"/>
              <a:t> that will store String keys and String values: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import</a:t>
            </a:r>
            <a:r>
              <a:rPr lang="es-CO" dirty="0"/>
              <a:t> </a:t>
            </a:r>
            <a:r>
              <a:rPr lang="es-CO" dirty="0" err="1"/>
              <a:t>java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util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HashMap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 //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import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HashMap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class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dirty="0" err="1">
                <a:solidFill>
                  <a:srgbClr val="FF0000"/>
                </a:solidFill>
              </a:rPr>
              <a:t>HashMap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s-CO" dirty="0"/>
              <a:t> </a:t>
            </a:r>
            <a:r>
              <a:rPr lang="es-CO" dirty="0" err="1"/>
              <a:t>capitalCities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0070C0"/>
                </a:solidFill>
              </a:rPr>
              <a:t>new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HashMap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282720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D298A-337D-4354-9577-8C12B98A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184771"/>
            <a:ext cx="10515600" cy="496266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Add</a:t>
            </a:r>
            <a:r>
              <a:rPr lang="es-CO" dirty="0"/>
              <a:t> </a:t>
            </a:r>
            <a:r>
              <a:rPr lang="es-CO" dirty="0" err="1"/>
              <a:t>Items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CC6E20-FDA9-443C-BDEB-D53B374BF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0" y="665921"/>
            <a:ext cx="11449878" cy="60073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000" dirty="0" err="1"/>
              <a:t>Example</a:t>
            </a:r>
            <a:endParaRPr lang="es-CO" sz="2000" dirty="0"/>
          </a:p>
          <a:p>
            <a:pPr marL="0" indent="0">
              <a:buNone/>
            </a:pP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Import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HashMap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class</a:t>
            </a:r>
            <a:endParaRPr lang="es-CO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sz="2000" dirty="0" err="1">
                <a:solidFill>
                  <a:srgbClr val="0070C0"/>
                </a:solidFill>
              </a:rPr>
              <a:t>import</a:t>
            </a:r>
            <a:r>
              <a:rPr lang="es-CO" sz="2000" dirty="0"/>
              <a:t> </a:t>
            </a:r>
            <a:r>
              <a:rPr lang="es-CO" sz="2000" dirty="0" err="1"/>
              <a:t>java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2000" dirty="0" err="1"/>
              <a:t>util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2000" dirty="0" err="1">
                <a:solidFill>
                  <a:srgbClr val="FF0000"/>
                </a:solidFill>
              </a:rPr>
              <a:t>HashMap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sz="2000" dirty="0" err="1">
                <a:solidFill>
                  <a:srgbClr val="0070C0"/>
                </a:solidFill>
              </a:rPr>
              <a:t>public</a:t>
            </a:r>
            <a:r>
              <a:rPr lang="es-CO" sz="2000" dirty="0">
                <a:solidFill>
                  <a:srgbClr val="0070C0"/>
                </a:solidFill>
              </a:rPr>
              <a:t> </a:t>
            </a:r>
            <a:r>
              <a:rPr lang="es-CO" sz="2000" dirty="0" err="1">
                <a:solidFill>
                  <a:srgbClr val="0070C0"/>
                </a:solidFill>
              </a:rPr>
              <a:t>class</a:t>
            </a:r>
            <a:r>
              <a:rPr lang="es-CO" sz="2000" dirty="0">
                <a:solidFill>
                  <a:srgbClr val="0070C0"/>
                </a:solidFill>
              </a:rPr>
              <a:t> </a:t>
            </a:r>
            <a:r>
              <a:rPr lang="es-CO" sz="2000" dirty="0" err="1">
                <a:solidFill>
                  <a:srgbClr val="FF0000"/>
                </a:solidFill>
              </a:rPr>
              <a:t>Main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s-CO" sz="2000" dirty="0"/>
              <a:t>  </a:t>
            </a:r>
            <a:r>
              <a:rPr lang="es-CO" sz="2000" dirty="0" err="1">
                <a:solidFill>
                  <a:srgbClr val="0070C0"/>
                </a:solidFill>
              </a:rPr>
              <a:t>public</a:t>
            </a:r>
            <a:r>
              <a:rPr lang="es-CO" sz="2000" dirty="0">
                <a:solidFill>
                  <a:srgbClr val="0070C0"/>
                </a:solidFill>
              </a:rPr>
              <a:t> </a:t>
            </a:r>
            <a:r>
              <a:rPr lang="es-CO" sz="2000" dirty="0" err="1">
                <a:solidFill>
                  <a:srgbClr val="0070C0"/>
                </a:solidFill>
              </a:rPr>
              <a:t>static</a:t>
            </a:r>
            <a:r>
              <a:rPr lang="es-CO" sz="2000" dirty="0">
                <a:solidFill>
                  <a:srgbClr val="0070C0"/>
                </a:solidFill>
              </a:rPr>
              <a:t> </a:t>
            </a:r>
            <a:r>
              <a:rPr lang="es-CO" sz="2000" dirty="0" err="1">
                <a:solidFill>
                  <a:srgbClr val="0070C0"/>
                </a:solidFill>
              </a:rPr>
              <a:t>void</a:t>
            </a:r>
            <a:r>
              <a:rPr lang="es-CO" sz="2000" dirty="0">
                <a:solidFill>
                  <a:srgbClr val="0070C0"/>
                </a:solidFill>
              </a:rPr>
              <a:t> </a:t>
            </a:r>
            <a:r>
              <a:rPr lang="es-CO" sz="2000" dirty="0" err="1">
                <a:solidFill>
                  <a:srgbClr val="FF0000"/>
                </a:solidFill>
              </a:rPr>
              <a:t>main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2000" dirty="0" err="1">
                <a:solidFill>
                  <a:srgbClr val="FF0000"/>
                </a:solidFill>
              </a:rPr>
              <a:t>String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sz="2000" dirty="0"/>
              <a:t> </a:t>
            </a:r>
            <a:r>
              <a:rPr lang="es-CO" sz="2000" dirty="0" err="1"/>
              <a:t>args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    //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Create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HashMap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called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capitalCities</a:t>
            </a:r>
            <a:endParaRPr lang="es-CO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sz="2000" dirty="0"/>
              <a:t>    </a:t>
            </a:r>
            <a:r>
              <a:rPr lang="es-CO" sz="2000" dirty="0" err="1">
                <a:solidFill>
                  <a:srgbClr val="FF0000"/>
                </a:solidFill>
              </a:rPr>
              <a:t>HashMap</a:t>
            </a:r>
            <a:r>
              <a:rPr lang="es-CO" sz="2000" dirty="0"/>
              <a:t>&lt;</a:t>
            </a:r>
            <a:r>
              <a:rPr lang="es-CO" sz="2000" dirty="0" err="1">
                <a:solidFill>
                  <a:srgbClr val="FF0000"/>
                </a:solidFill>
              </a:rPr>
              <a:t>String</a:t>
            </a:r>
            <a:r>
              <a:rPr lang="es-CO" sz="2000" dirty="0"/>
              <a:t>, </a:t>
            </a:r>
            <a:r>
              <a:rPr lang="es-CO" sz="2000" dirty="0" err="1">
                <a:solidFill>
                  <a:srgbClr val="FF0000"/>
                </a:solidFill>
              </a:rPr>
              <a:t>String</a:t>
            </a:r>
            <a:r>
              <a:rPr lang="es-CO" sz="2000" dirty="0"/>
              <a:t>&gt; </a:t>
            </a:r>
            <a:r>
              <a:rPr lang="es-CO" sz="2000" dirty="0" err="1"/>
              <a:t>capitalCities</a:t>
            </a:r>
            <a:r>
              <a:rPr lang="es-CO" sz="2000" dirty="0"/>
              <a:t> = </a:t>
            </a:r>
            <a:r>
              <a:rPr lang="es-CO" sz="2000" dirty="0">
                <a:solidFill>
                  <a:srgbClr val="0070C0"/>
                </a:solidFill>
              </a:rPr>
              <a:t>new</a:t>
            </a:r>
            <a:r>
              <a:rPr lang="es-CO" sz="2000" dirty="0"/>
              <a:t> </a:t>
            </a:r>
            <a:r>
              <a:rPr lang="es-CO" sz="2000" dirty="0" err="1">
                <a:solidFill>
                  <a:srgbClr val="FF0000"/>
                </a:solidFill>
              </a:rPr>
              <a:t>HashMap</a:t>
            </a:r>
            <a:r>
              <a:rPr lang="es-CO" sz="2000" dirty="0"/>
              <a:t>&lt;</a:t>
            </a:r>
            <a:r>
              <a:rPr lang="es-CO" sz="2000" dirty="0" err="1">
                <a:solidFill>
                  <a:srgbClr val="FF0000"/>
                </a:solidFill>
              </a:rPr>
              <a:t>String</a:t>
            </a:r>
            <a:r>
              <a:rPr lang="es-CO" sz="2000" dirty="0"/>
              <a:t>, </a:t>
            </a:r>
            <a:r>
              <a:rPr lang="es-CO" sz="2000" dirty="0" err="1">
                <a:solidFill>
                  <a:srgbClr val="FF0000"/>
                </a:solidFill>
              </a:rPr>
              <a:t>String</a:t>
            </a:r>
            <a:r>
              <a:rPr lang="es-CO" sz="2000" dirty="0"/>
              <a:t>&gt;();</a:t>
            </a:r>
          </a:p>
          <a:p>
            <a:pPr marL="0" indent="0">
              <a:buNone/>
            </a:pP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    //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keys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values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 (Country, City)</a:t>
            </a:r>
          </a:p>
          <a:p>
            <a:pPr marL="0" indent="0">
              <a:buNone/>
            </a:pPr>
            <a:r>
              <a:rPr lang="es-CO" sz="2000" dirty="0"/>
              <a:t>    </a:t>
            </a:r>
            <a:r>
              <a:rPr lang="es-CO" sz="2000" dirty="0" err="1"/>
              <a:t>capitalCities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2000" dirty="0" err="1">
                <a:solidFill>
                  <a:srgbClr val="FF0000"/>
                </a:solidFill>
              </a:rPr>
              <a:t>put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2000" dirty="0">
                <a:solidFill>
                  <a:srgbClr val="00B050"/>
                </a:solidFill>
              </a:rPr>
              <a:t>"</a:t>
            </a:r>
            <a:r>
              <a:rPr lang="es-CO" sz="2000" dirty="0" err="1">
                <a:solidFill>
                  <a:srgbClr val="00B050"/>
                </a:solidFill>
              </a:rPr>
              <a:t>England</a:t>
            </a:r>
            <a:r>
              <a:rPr lang="es-CO" sz="2000" dirty="0">
                <a:solidFill>
                  <a:srgbClr val="00B050"/>
                </a:solidFill>
              </a:rPr>
              <a:t>"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sz="2000" dirty="0">
                <a:solidFill>
                  <a:srgbClr val="00B050"/>
                </a:solidFill>
              </a:rPr>
              <a:t> "London"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2000" dirty="0"/>
              <a:t>    </a:t>
            </a:r>
            <a:r>
              <a:rPr lang="es-CO" sz="2000" dirty="0" err="1"/>
              <a:t>capitalCities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2000" dirty="0" err="1">
                <a:solidFill>
                  <a:srgbClr val="FF0000"/>
                </a:solidFill>
              </a:rPr>
              <a:t>put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2000" dirty="0">
                <a:solidFill>
                  <a:srgbClr val="00B050"/>
                </a:solidFill>
              </a:rPr>
              <a:t>"</a:t>
            </a:r>
            <a:r>
              <a:rPr lang="es-CO" sz="2000" dirty="0" err="1">
                <a:solidFill>
                  <a:srgbClr val="00B050"/>
                </a:solidFill>
              </a:rPr>
              <a:t>Germany</a:t>
            </a:r>
            <a:r>
              <a:rPr lang="es-CO" sz="2000" dirty="0">
                <a:solidFill>
                  <a:srgbClr val="00B050"/>
                </a:solidFill>
              </a:rPr>
              <a:t>"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sz="2000" dirty="0">
                <a:solidFill>
                  <a:srgbClr val="00B050"/>
                </a:solidFill>
              </a:rPr>
              <a:t> "</a:t>
            </a:r>
            <a:r>
              <a:rPr lang="es-CO" sz="2000" dirty="0" err="1">
                <a:solidFill>
                  <a:srgbClr val="00B050"/>
                </a:solidFill>
              </a:rPr>
              <a:t>Berlin</a:t>
            </a:r>
            <a:r>
              <a:rPr lang="es-CO" sz="2000" dirty="0">
                <a:solidFill>
                  <a:srgbClr val="00B050"/>
                </a:solidFill>
              </a:rPr>
              <a:t>"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2000" dirty="0"/>
              <a:t>    </a:t>
            </a:r>
            <a:r>
              <a:rPr lang="es-CO" sz="2000" dirty="0" err="1"/>
              <a:t>capitalCities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2000" dirty="0" err="1">
                <a:solidFill>
                  <a:srgbClr val="FF0000"/>
                </a:solidFill>
              </a:rPr>
              <a:t>put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2000" dirty="0">
                <a:solidFill>
                  <a:srgbClr val="00B050"/>
                </a:solidFill>
              </a:rPr>
              <a:t>"</a:t>
            </a:r>
            <a:r>
              <a:rPr lang="es-CO" sz="2000" dirty="0" err="1">
                <a:solidFill>
                  <a:srgbClr val="00B050"/>
                </a:solidFill>
              </a:rPr>
              <a:t>Norway</a:t>
            </a:r>
            <a:r>
              <a:rPr lang="es-CO" sz="2000" dirty="0">
                <a:solidFill>
                  <a:srgbClr val="00B050"/>
                </a:solidFill>
              </a:rPr>
              <a:t>"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sz="2000" dirty="0">
                <a:solidFill>
                  <a:srgbClr val="00B050"/>
                </a:solidFill>
              </a:rPr>
              <a:t> "Oslo"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2000" dirty="0"/>
              <a:t>    </a:t>
            </a:r>
            <a:r>
              <a:rPr lang="es-CO" sz="2000" dirty="0" err="1"/>
              <a:t>capitalCities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2000" dirty="0" err="1">
                <a:solidFill>
                  <a:srgbClr val="FF0000"/>
                </a:solidFill>
              </a:rPr>
              <a:t>put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2000" dirty="0">
                <a:solidFill>
                  <a:srgbClr val="00B050"/>
                </a:solidFill>
              </a:rPr>
              <a:t>"USA"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sz="2000" dirty="0">
                <a:solidFill>
                  <a:srgbClr val="00B050"/>
                </a:solidFill>
              </a:rPr>
              <a:t> "Washington DC"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2000" dirty="0"/>
              <a:t>    </a:t>
            </a:r>
            <a:r>
              <a:rPr lang="es-CO" sz="2000" dirty="0" err="1">
                <a:solidFill>
                  <a:srgbClr val="FF0000"/>
                </a:solidFill>
              </a:rPr>
              <a:t>System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2000" dirty="0" err="1"/>
              <a:t>out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2000" dirty="0" err="1">
                <a:solidFill>
                  <a:srgbClr val="FF0000"/>
                </a:solidFill>
              </a:rPr>
              <a:t>println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2000" dirty="0" err="1"/>
              <a:t>capitalCities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115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159C6-EE42-4DDD-8421-EB13E354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Access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Item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29D01D-C36D-4C1F-B951-7AC59CC4E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access a value in the HashMap, use the get() method and refer to its key: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capitalCities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get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"England"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3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159C6-EE42-4DDD-8421-EB13E354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Remove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Item</a:t>
            </a:r>
            <a:endParaRPr lang="es-CO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29D01D-C36D-4C1F-B951-7AC59CC4E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remove an item, use the remove() method and refer to the key: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capitalCities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remove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"England"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To remove all items, use the clear() method: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capitalCities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clear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9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159C6-EE42-4DDD-8421-EB13E354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HashMap</a:t>
            </a:r>
            <a:r>
              <a:rPr lang="es-CO" dirty="0"/>
              <a:t> </a:t>
            </a:r>
            <a:r>
              <a:rPr lang="es-CO" dirty="0" err="1"/>
              <a:t>Size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29D01D-C36D-4C1F-B951-7AC59CC4E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find out how many items there are, use the size() method: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capitalCities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size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8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159C6-EE42-4DDD-8421-EB13E354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l"/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Loop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Through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HashMap</a:t>
            </a:r>
            <a:endParaRPr lang="es-CO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29D01D-C36D-4C1F-B951-7AC59CC4E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930"/>
            <a:ext cx="10515600" cy="5077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Loop through the items of a HashMap with a for-each loop.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Use the </a:t>
            </a:r>
            <a:r>
              <a:rPr lang="en-US" dirty="0" err="1"/>
              <a:t>keySet</a:t>
            </a:r>
            <a:r>
              <a:rPr lang="en-US" dirty="0"/>
              <a:t>() method if you only want the keys, and use the values() method if you only want the values: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Print keys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capitalCities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/>
              <a:t>keySet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System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/>
              <a:t>out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println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/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159C6-EE42-4DDD-8421-EB13E354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l"/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Loop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Through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HashMap</a:t>
            </a:r>
            <a:endParaRPr lang="es-CO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29D01D-C36D-4C1F-B951-7AC59CC4E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930"/>
            <a:ext cx="10515600" cy="5077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Print keys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capitalCities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System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/>
              <a:t>out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println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/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Example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keys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values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for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/>
              <a:t> i </a:t>
            </a:r>
            <a:r>
              <a:rPr lang="es-CO" dirty="0">
                <a:solidFill>
                  <a:srgbClr val="C00000"/>
                </a:solidFill>
              </a:rPr>
              <a:t>: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capitalCities</a:t>
            </a:r>
            <a:r>
              <a:rPr lang="es-CO" dirty="0" err="1"/>
              <a:t>.keySet</a:t>
            </a:r>
            <a:r>
              <a:rPr lang="es-CO" dirty="0"/>
              <a:t>()) 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</a:t>
            </a:r>
            <a:r>
              <a:rPr lang="es-CO" dirty="0" err="1">
                <a:solidFill>
                  <a:srgbClr val="00B050"/>
                </a:solidFill>
              </a:rPr>
              <a:t>key</a:t>
            </a:r>
            <a:r>
              <a:rPr lang="es-CO" dirty="0">
                <a:solidFill>
                  <a:srgbClr val="00B050"/>
                </a:solidFill>
              </a:rPr>
              <a:t>: "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+</a:t>
            </a:r>
            <a:r>
              <a:rPr lang="es-CO" dirty="0"/>
              <a:t> i </a:t>
            </a:r>
            <a:r>
              <a:rPr lang="es-CO" dirty="0">
                <a:solidFill>
                  <a:srgbClr val="C00000"/>
                </a:solidFill>
              </a:rPr>
              <a:t>+</a:t>
            </a:r>
            <a:r>
              <a:rPr lang="es-CO" dirty="0"/>
              <a:t> </a:t>
            </a:r>
            <a:r>
              <a:rPr lang="es-CO" dirty="0">
                <a:solidFill>
                  <a:srgbClr val="00B050"/>
                </a:solidFill>
              </a:rPr>
              <a:t>" </a:t>
            </a:r>
            <a:r>
              <a:rPr lang="es-CO" dirty="0" err="1">
                <a:solidFill>
                  <a:srgbClr val="00B050"/>
                </a:solidFill>
              </a:rPr>
              <a:t>value</a:t>
            </a:r>
            <a:r>
              <a:rPr lang="es-CO" dirty="0">
                <a:solidFill>
                  <a:srgbClr val="00B050"/>
                </a:solidFill>
              </a:rPr>
              <a:t>: " </a:t>
            </a:r>
            <a:r>
              <a:rPr lang="es-CO" dirty="0">
                <a:solidFill>
                  <a:srgbClr val="C00000"/>
                </a:solidFill>
              </a:rPr>
              <a:t>+</a:t>
            </a:r>
            <a:r>
              <a:rPr lang="es-CO" dirty="0"/>
              <a:t> </a:t>
            </a:r>
            <a:r>
              <a:rPr lang="es-CO" dirty="0" err="1"/>
              <a:t>capitalCities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get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/>
              <a:t>i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));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8003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726</Words>
  <Application>Microsoft Office PowerPoint</Application>
  <PresentationFormat>Panorámica</PresentationFormat>
  <Paragraphs>87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Tema de Office</vt:lpstr>
      <vt:lpstr>Java HashMap</vt:lpstr>
      <vt:lpstr>Java HashMap</vt:lpstr>
      <vt:lpstr>Java HashMap</vt:lpstr>
      <vt:lpstr>Add Items</vt:lpstr>
      <vt:lpstr>Access an Item</vt:lpstr>
      <vt:lpstr>Remove an Item</vt:lpstr>
      <vt:lpstr>HashMap Size</vt:lpstr>
      <vt:lpstr>Loop Through a HashMap</vt:lpstr>
      <vt:lpstr>Loop Through a HashMap</vt:lpstr>
      <vt:lpstr>Other Types</vt:lpstr>
      <vt:lpstr>Other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HashMap</dc:title>
  <dc:creator>jhonatan cagua herrera</dc:creator>
  <cp:lastModifiedBy>jhonatan cagua herrera</cp:lastModifiedBy>
  <cp:revision>12</cp:revision>
  <dcterms:created xsi:type="dcterms:W3CDTF">2022-08-11T11:43:47Z</dcterms:created>
  <dcterms:modified xsi:type="dcterms:W3CDTF">2022-08-11T12:32:11Z</dcterms:modified>
</cp:coreProperties>
</file>