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001ED-0B8D-4324-BC1C-5FAB4EA948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5155482-8BDE-4531-AF87-7610E80B5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7CBB6C3-F70D-4CAC-91AB-5C5DB5141BF5}"/>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5" name="Marcador de pie de página 4">
            <a:extLst>
              <a:ext uri="{FF2B5EF4-FFF2-40B4-BE49-F238E27FC236}">
                <a16:creationId xmlns:a16="http://schemas.microsoft.com/office/drawing/2014/main" id="{96DE8DD8-4A6B-4850-B672-70B90A88BC6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09F2D40-F3FF-412B-80BD-68E62A746CA2}"/>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408672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6E7F4-9278-4432-AC1E-49ED38DCA7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9E2A2DE-9D43-432E-BD6C-E9B92CC36B3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47A3C86-996F-46F4-828A-2B4A14F6D9F1}"/>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5" name="Marcador de pie de página 4">
            <a:extLst>
              <a:ext uri="{FF2B5EF4-FFF2-40B4-BE49-F238E27FC236}">
                <a16:creationId xmlns:a16="http://schemas.microsoft.com/office/drawing/2014/main" id="{03811AF2-1BFA-49DA-8D55-C68496DD2A1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B933DE-D41B-4252-9C8E-155BDD116C26}"/>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71250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997CB6-0F2C-4DA7-B124-1870D1B2B36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032F2CB-E102-4028-A23A-713A8F67DBD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A32448E-E5DB-4611-8FBD-7D96B2E46ED1}"/>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5" name="Marcador de pie de página 4">
            <a:extLst>
              <a:ext uri="{FF2B5EF4-FFF2-40B4-BE49-F238E27FC236}">
                <a16:creationId xmlns:a16="http://schemas.microsoft.com/office/drawing/2014/main" id="{B152FE90-9A0C-47EC-BAF0-B66A6DA35D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2B3C77-DCDC-48A3-92A2-74D665CEF42D}"/>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211869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5847D-FD94-4029-82ED-11A700033B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73F975B-9512-493B-922D-57045154F24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00D3B91-5BA4-45EE-B829-C588FE27C124}"/>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5" name="Marcador de pie de página 4">
            <a:extLst>
              <a:ext uri="{FF2B5EF4-FFF2-40B4-BE49-F238E27FC236}">
                <a16:creationId xmlns:a16="http://schemas.microsoft.com/office/drawing/2014/main" id="{41DAA556-22A9-4BC6-9786-B672F421333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1F459A5-5162-40AC-B5AA-177DE18A7F67}"/>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121935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E0CB2-2F8C-4F3C-941A-1352F2DB286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F6AEB81-7A5C-4BA6-B376-C31661329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A38410-888D-4CAB-A290-3F888665036D}"/>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5" name="Marcador de pie de página 4">
            <a:extLst>
              <a:ext uri="{FF2B5EF4-FFF2-40B4-BE49-F238E27FC236}">
                <a16:creationId xmlns:a16="http://schemas.microsoft.com/office/drawing/2014/main" id="{61C5FA27-0407-4B31-9F6F-94AFE7DBDA1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A98BFD4-A720-4E65-A99A-9A29945C80A5}"/>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386805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4A1F8-1EAB-49F9-9D2B-C7BCF28F32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33AA82D-FFDC-4457-9CCA-DED787FD808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7B09F4B-F0B8-48C0-9C5C-3A4AA776ABA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93FAFB23-672C-4F6C-B962-D9F2834243E7}"/>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6" name="Marcador de pie de página 5">
            <a:extLst>
              <a:ext uri="{FF2B5EF4-FFF2-40B4-BE49-F238E27FC236}">
                <a16:creationId xmlns:a16="http://schemas.microsoft.com/office/drawing/2014/main" id="{D96C842D-41A5-416D-ADF4-E042B504F9C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C7890C9-9A25-4387-99FC-64E8FA77254A}"/>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211378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A42B3-965A-47FC-848B-1D7A231CF1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1F1759A-3174-45DC-970A-BA2EEA1265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4B174E-3DD0-40BD-88B9-C13BE2CBCF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54B035F-0543-4F0E-AD57-000671E6C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74D2524-119C-4B93-9972-EE0CF992C1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D83A93A-B84D-4570-AC57-073C1660ED65}"/>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8" name="Marcador de pie de página 7">
            <a:extLst>
              <a:ext uri="{FF2B5EF4-FFF2-40B4-BE49-F238E27FC236}">
                <a16:creationId xmlns:a16="http://schemas.microsoft.com/office/drawing/2014/main" id="{E7E9115A-9520-418A-AD53-BAAD16DBBB7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3E0CED5-C71A-4F7D-A7DA-9330DF174C0B}"/>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358615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2B147-8DB1-44BE-90F0-993B3526953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DA0E761-3209-4BF4-906C-3BB9B036473B}"/>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4" name="Marcador de pie de página 3">
            <a:extLst>
              <a:ext uri="{FF2B5EF4-FFF2-40B4-BE49-F238E27FC236}">
                <a16:creationId xmlns:a16="http://schemas.microsoft.com/office/drawing/2014/main" id="{8A46C9AF-51A1-481A-81BE-646F30A828C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E96B3F4-DF24-4477-8ABF-E25298A2CFD3}"/>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15824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EF2E8F-FC86-498F-A57C-DCED689E34AB}"/>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3" name="Marcador de pie de página 2">
            <a:extLst>
              <a:ext uri="{FF2B5EF4-FFF2-40B4-BE49-F238E27FC236}">
                <a16:creationId xmlns:a16="http://schemas.microsoft.com/office/drawing/2014/main" id="{316D77BD-12C2-4EEC-95AE-6CC53309772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ED6BE91-AF3F-4C1D-A6F2-2BF05A8E16E0}"/>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86160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7D96F-B803-442C-AA8D-64E8B1A1F9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44F9447-3987-450B-89B1-78FE40539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E310F55-1197-48F5-848E-AFBB95A00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EAED8C-819F-4670-B72B-756068999E69}"/>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6" name="Marcador de pie de página 5">
            <a:extLst>
              <a:ext uri="{FF2B5EF4-FFF2-40B4-BE49-F238E27FC236}">
                <a16:creationId xmlns:a16="http://schemas.microsoft.com/office/drawing/2014/main" id="{622471D7-08E8-496B-B731-698E3CD33EA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16BF4E8-1689-409C-A0DC-F3BB10154874}"/>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270682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78B11-3AF7-4B35-B37C-BFC9F038C1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5507A6B-FD3B-4E53-B7D6-DBBC561C0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1A3367A-5155-4E1D-9EB1-2D6767AF9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FCCC34-1123-4B0A-9273-712E7C0ACE9F}"/>
              </a:ext>
            </a:extLst>
          </p:cNvPr>
          <p:cNvSpPr>
            <a:spLocks noGrp="1"/>
          </p:cNvSpPr>
          <p:nvPr>
            <p:ph type="dt" sz="half" idx="10"/>
          </p:nvPr>
        </p:nvSpPr>
        <p:spPr/>
        <p:txBody>
          <a:bodyPr/>
          <a:lstStyle/>
          <a:p>
            <a:fld id="{85356A35-5D41-472A-AED9-2BBAD9F5B697}" type="datetimeFigureOut">
              <a:rPr lang="es-CO" smtClean="0"/>
              <a:t>12/08/2022</a:t>
            </a:fld>
            <a:endParaRPr lang="es-CO"/>
          </a:p>
        </p:txBody>
      </p:sp>
      <p:sp>
        <p:nvSpPr>
          <p:cNvPr id="6" name="Marcador de pie de página 5">
            <a:extLst>
              <a:ext uri="{FF2B5EF4-FFF2-40B4-BE49-F238E27FC236}">
                <a16:creationId xmlns:a16="http://schemas.microsoft.com/office/drawing/2014/main" id="{6413D133-3CDE-493F-A0E8-0BFDCA539E3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E55333F-512D-4E40-A2C3-ADE543B4324A}"/>
              </a:ext>
            </a:extLst>
          </p:cNvPr>
          <p:cNvSpPr>
            <a:spLocks noGrp="1"/>
          </p:cNvSpPr>
          <p:nvPr>
            <p:ph type="sldNum" sz="quarter" idx="12"/>
          </p:nvPr>
        </p:nvSpPr>
        <p:spPr/>
        <p:txBody>
          <a:bodyPr/>
          <a:lstStyle/>
          <a:p>
            <a:fld id="{0369E32D-C53E-4990-814D-B8745F95C003}" type="slidenum">
              <a:rPr lang="es-CO" smtClean="0"/>
              <a:t>‹Nº›</a:t>
            </a:fld>
            <a:endParaRPr lang="es-CO"/>
          </a:p>
        </p:txBody>
      </p:sp>
    </p:spTree>
    <p:extLst>
      <p:ext uri="{BB962C8B-B14F-4D97-AF65-F5344CB8AC3E}">
        <p14:creationId xmlns:p14="http://schemas.microsoft.com/office/powerpoint/2010/main" val="341126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862485D-7675-4A5D-B4A7-446FB6F7D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544AC8A-52E5-4644-95D1-5877DEF34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4A198D8-8073-4E9F-8CBF-261600DF1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56A35-5D41-472A-AED9-2BBAD9F5B697}" type="datetimeFigureOut">
              <a:rPr lang="es-CO" smtClean="0"/>
              <a:t>12/08/2022</a:t>
            </a:fld>
            <a:endParaRPr lang="es-CO"/>
          </a:p>
        </p:txBody>
      </p:sp>
      <p:sp>
        <p:nvSpPr>
          <p:cNvPr id="5" name="Marcador de pie de página 4">
            <a:extLst>
              <a:ext uri="{FF2B5EF4-FFF2-40B4-BE49-F238E27FC236}">
                <a16:creationId xmlns:a16="http://schemas.microsoft.com/office/drawing/2014/main" id="{C29CC0DD-8D57-468E-B637-2EC394682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04FC698-3652-4F0D-9DD1-7CB4627BF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9E32D-C53E-4990-814D-B8745F95C003}" type="slidenum">
              <a:rPr lang="es-CO" smtClean="0"/>
              <a:t>‹Nº›</a:t>
            </a:fld>
            <a:endParaRPr lang="es-CO"/>
          </a:p>
        </p:txBody>
      </p:sp>
    </p:spTree>
    <p:extLst>
      <p:ext uri="{BB962C8B-B14F-4D97-AF65-F5344CB8AC3E}">
        <p14:creationId xmlns:p14="http://schemas.microsoft.com/office/powerpoint/2010/main" val="184995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7BE96-CC9B-415C-919D-8676E456E7C6}"/>
              </a:ext>
            </a:extLst>
          </p:cNvPr>
          <p:cNvSpPr>
            <a:spLocks noGrp="1"/>
          </p:cNvSpPr>
          <p:nvPr>
            <p:ph type="ctrTitle"/>
          </p:nvPr>
        </p:nvSpPr>
        <p:spPr/>
        <p:txBody>
          <a:bodyPr/>
          <a:lstStyle/>
          <a:p>
            <a:r>
              <a:rPr lang="es-CO" dirty="0" err="1"/>
              <a:t>Collections</a:t>
            </a:r>
            <a:endParaRPr lang="es-CO" dirty="0"/>
          </a:p>
        </p:txBody>
      </p:sp>
      <p:sp>
        <p:nvSpPr>
          <p:cNvPr id="3" name="Subtítulo 2">
            <a:extLst>
              <a:ext uri="{FF2B5EF4-FFF2-40B4-BE49-F238E27FC236}">
                <a16:creationId xmlns:a16="http://schemas.microsoft.com/office/drawing/2014/main" id="{745023EE-B6C1-499C-AE23-1761399108F4}"/>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219300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CC31C-CB21-4937-8FC2-899495704AD1}"/>
              </a:ext>
            </a:extLst>
          </p:cNvPr>
          <p:cNvSpPr>
            <a:spLocks noGrp="1"/>
          </p:cNvSpPr>
          <p:nvPr>
            <p:ph type="title"/>
          </p:nvPr>
        </p:nvSpPr>
        <p:spPr/>
        <p:txBody>
          <a:bodyPr/>
          <a:lstStyle/>
          <a:p>
            <a:r>
              <a:rPr lang="es-MX" dirty="0" err="1"/>
              <a:t>Type</a:t>
            </a:r>
            <a:r>
              <a:rPr lang="es-MX" dirty="0"/>
              <a:t> </a:t>
            </a:r>
            <a:r>
              <a:rPr lang="es-MX" dirty="0" err="1"/>
              <a:t>Map</a:t>
            </a:r>
            <a:endParaRPr lang="es-CO" dirty="0"/>
          </a:p>
        </p:txBody>
      </p:sp>
      <p:sp>
        <p:nvSpPr>
          <p:cNvPr id="3" name="Marcador de contenido 2">
            <a:extLst>
              <a:ext uri="{FF2B5EF4-FFF2-40B4-BE49-F238E27FC236}">
                <a16:creationId xmlns:a16="http://schemas.microsoft.com/office/drawing/2014/main" id="{9D02DF5F-DAB1-4E69-86AF-ABF4E0DD151A}"/>
              </a:ext>
            </a:extLst>
          </p:cNvPr>
          <p:cNvSpPr>
            <a:spLocks noGrp="1"/>
          </p:cNvSpPr>
          <p:nvPr>
            <p:ph idx="1"/>
          </p:nvPr>
        </p:nvSpPr>
        <p:spPr/>
        <p:txBody>
          <a:bodyPr/>
          <a:lstStyle/>
          <a:p>
            <a:pPr marL="0" indent="0">
              <a:buNone/>
            </a:pPr>
            <a:r>
              <a:rPr lang="en-US" dirty="0"/>
              <a:t>The Map interface associates keys to values. This interface cannot contain duplicate keys and each key can only have a maximum of one value associated with it.</a:t>
            </a:r>
          </a:p>
          <a:p>
            <a:pPr marL="0" indent="0">
              <a:buNone/>
            </a:pPr>
            <a:endParaRPr lang="en-US" dirty="0"/>
          </a:p>
          <a:p>
            <a:pPr marL="0" indent="0">
              <a:buNone/>
            </a:pPr>
            <a:r>
              <a:rPr lang="en-US" dirty="0"/>
              <a:t>Within the Map interface there are several types of implementations made within the Java platform. Let's analyze each of them:</a:t>
            </a:r>
            <a:endParaRPr lang="es-CO" dirty="0"/>
          </a:p>
        </p:txBody>
      </p:sp>
    </p:spTree>
    <p:extLst>
      <p:ext uri="{BB962C8B-B14F-4D97-AF65-F5344CB8AC3E}">
        <p14:creationId xmlns:p14="http://schemas.microsoft.com/office/powerpoint/2010/main" val="240897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CC31C-CB21-4937-8FC2-899495704AD1}"/>
              </a:ext>
            </a:extLst>
          </p:cNvPr>
          <p:cNvSpPr>
            <a:spLocks noGrp="1"/>
          </p:cNvSpPr>
          <p:nvPr>
            <p:ph type="title"/>
          </p:nvPr>
        </p:nvSpPr>
        <p:spPr/>
        <p:txBody>
          <a:bodyPr/>
          <a:lstStyle/>
          <a:p>
            <a:r>
              <a:rPr lang="es-MX" dirty="0" err="1"/>
              <a:t>Type</a:t>
            </a:r>
            <a:r>
              <a:rPr lang="es-MX" dirty="0"/>
              <a:t> </a:t>
            </a:r>
            <a:r>
              <a:rPr lang="es-MX" dirty="0" err="1"/>
              <a:t>Map</a:t>
            </a:r>
            <a:endParaRPr lang="es-CO" dirty="0"/>
          </a:p>
        </p:txBody>
      </p:sp>
      <p:sp>
        <p:nvSpPr>
          <p:cNvPr id="3" name="Marcador de contenido 2">
            <a:extLst>
              <a:ext uri="{FF2B5EF4-FFF2-40B4-BE49-F238E27FC236}">
                <a16:creationId xmlns:a16="http://schemas.microsoft.com/office/drawing/2014/main" id="{9D02DF5F-DAB1-4E69-86AF-ABF4E0DD151A}"/>
              </a:ext>
            </a:extLst>
          </p:cNvPr>
          <p:cNvSpPr>
            <a:spLocks noGrp="1"/>
          </p:cNvSpPr>
          <p:nvPr>
            <p:ph idx="1"/>
          </p:nvPr>
        </p:nvSpPr>
        <p:spPr>
          <a:xfrm>
            <a:off x="742122" y="1404730"/>
            <a:ext cx="10611678" cy="4772233"/>
          </a:xfrm>
        </p:spPr>
        <p:txBody>
          <a:bodyPr>
            <a:normAutofit fontScale="92500" lnSpcReduction="10000"/>
          </a:bodyPr>
          <a:lstStyle/>
          <a:p>
            <a:pPr marL="0" indent="0">
              <a:buNone/>
            </a:pPr>
            <a:r>
              <a:rPr lang="en-US" b="1" dirty="0">
                <a:solidFill>
                  <a:srgbClr val="FF0000"/>
                </a:solidFill>
              </a:rPr>
              <a:t>HashMap</a:t>
            </a:r>
            <a:r>
              <a:rPr lang="en-US" dirty="0"/>
              <a:t>: this implementation stores the keys in a hash table. It is the best performing implementation of all but does not guarantee any order when performing iterations. This implementation provides constant times in the basic operations as long as the hash function correctly scatters the elements within the hash table. It is important to define the initial size of the table as this size will mark the performance of this implementation.</a:t>
            </a:r>
          </a:p>
          <a:p>
            <a:pPr marL="0" indent="0">
              <a:buNone/>
            </a:pPr>
            <a:r>
              <a:rPr lang="en-US" b="1" dirty="0" err="1">
                <a:solidFill>
                  <a:srgbClr val="FF0000"/>
                </a:solidFill>
              </a:rPr>
              <a:t>TreeMap</a:t>
            </a:r>
            <a:r>
              <a:rPr lang="en-US" dirty="0"/>
              <a:t>: this implementation stores the keys by sorting them according to their values. It is much slower than HashMap. The stored keys must implement the Comparable interface. This implementation always guarantees a performance of log(N) in basic operations, due to the tree structure used to store the elements.</a:t>
            </a:r>
          </a:p>
          <a:p>
            <a:pPr marL="0" indent="0">
              <a:buNone/>
            </a:pPr>
            <a:r>
              <a:rPr lang="en-US" b="1" dirty="0" err="1">
                <a:solidFill>
                  <a:srgbClr val="FF0000"/>
                </a:solidFill>
              </a:rPr>
              <a:t>LinkedHashMap</a:t>
            </a:r>
            <a:r>
              <a:rPr lang="en-US" dirty="0"/>
              <a:t>: this implementation stores the keys based on the insertion order. It is simply a bit more expensive than HashMap.</a:t>
            </a:r>
            <a:endParaRPr lang="es-CO" dirty="0"/>
          </a:p>
        </p:txBody>
      </p:sp>
    </p:spTree>
    <p:extLst>
      <p:ext uri="{BB962C8B-B14F-4D97-AF65-F5344CB8AC3E}">
        <p14:creationId xmlns:p14="http://schemas.microsoft.com/office/powerpoint/2010/main" val="263086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10047-8947-400F-B5DC-4B4935E5A4DD}"/>
              </a:ext>
            </a:extLst>
          </p:cNvPr>
          <p:cNvSpPr>
            <a:spLocks noGrp="1"/>
          </p:cNvSpPr>
          <p:nvPr>
            <p:ph type="title"/>
          </p:nvPr>
        </p:nvSpPr>
        <p:spPr/>
        <p:txBody>
          <a:bodyPr/>
          <a:lstStyle/>
          <a:p>
            <a:r>
              <a:rPr lang="es-MX" dirty="0" err="1"/>
              <a:t>Type</a:t>
            </a:r>
            <a:r>
              <a:rPr lang="es-MX" dirty="0"/>
              <a:t> </a:t>
            </a:r>
            <a:r>
              <a:rPr lang="es-MX" dirty="0" err="1"/>
              <a:t>Map</a:t>
            </a:r>
            <a:endParaRPr lang="es-CO" dirty="0"/>
          </a:p>
        </p:txBody>
      </p:sp>
      <p:sp>
        <p:nvSpPr>
          <p:cNvPr id="3" name="Marcador de contenido 2">
            <a:extLst>
              <a:ext uri="{FF2B5EF4-FFF2-40B4-BE49-F238E27FC236}">
                <a16:creationId xmlns:a16="http://schemas.microsoft.com/office/drawing/2014/main" id="{249FCDB6-9179-4384-B89B-60D030D331BA}"/>
              </a:ext>
            </a:extLst>
          </p:cNvPr>
          <p:cNvSpPr>
            <a:spLocks noGrp="1"/>
          </p:cNvSpPr>
          <p:nvPr>
            <p:ph idx="1"/>
          </p:nvPr>
        </p:nvSpPr>
        <p:spPr/>
        <p:txBody>
          <a:bodyPr/>
          <a:lstStyle/>
          <a:p>
            <a:pPr marL="0" indent="0">
              <a:buNone/>
            </a:pPr>
            <a:r>
              <a:rPr lang="en-US" dirty="0"/>
              <a:t>When to use one Map implementation or another will vary depending on the situation in which we find ourselves. Generally, HashMap will be the implementation we use in most situations. HashMap is the best performing implementation (as seen in the Set analysis), but on some occasions we may decide to forgo this performance in favor of certain functionality such as sorting its elements.</a:t>
            </a:r>
            <a:endParaRPr lang="es-CO" dirty="0"/>
          </a:p>
        </p:txBody>
      </p:sp>
    </p:spTree>
    <p:extLst>
      <p:ext uri="{BB962C8B-B14F-4D97-AF65-F5344CB8AC3E}">
        <p14:creationId xmlns:p14="http://schemas.microsoft.com/office/powerpoint/2010/main" val="259831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ED0E1-3AFB-4073-819C-36D1F2D9857F}"/>
              </a:ext>
            </a:extLst>
          </p:cNvPr>
          <p:cNvSpPr>
            <a:spLocks noGrp="1"/>
          </p:cNvSpPr>
          <p:nvPr>
            <p:ph type="title"/>
          </p:nvPr>
        </p:nvSpPr>
        <p:spPr/>
        <p:txBody>
          <a:bodyPr/>
          <a:lstStyle/>
          <a:p>
            <a:r>
              <a:rPr lang="es-CO" dirty="0" err="1"/>
              <a:t>Conclusions</a:t>
            </a:r>
            <a:endParaRPr lang="es-CO" dirty="0"/>
          </a:p>
        </p:txBody>
      </p:sp>
      <p:sp>
        <p:nvSpPr>
          <p:cNvPr id="3" name="Marcador de contenido 2">
            <a:extLst>
              <a:ext uri="{FF2B5EF4-FFF2-40B4-BE49-F238E27FC236}">
                <a16:creationId xmlns:a16="http://schemas.microsoft.com/office/drawing/2014/main" id="{7DAF775F-9FC7-457F-ABD0-6C527C15F14F}"/>
              </a:ext>
            </a:extLst>
          </p:cNvPr>
          <p:cNvSpPr>
            <a:spLocks noGrp="1"/>
          </p:cNvSpPr>
          <p:nvPr>
            <p:ph idx="1"/>
          </p:nvPr>
        </p:nvSpPr>
        <p:spPr/>
        <p:txBody>
          <a:bodyPr/>
          <a:lstStyle/>
          <a:p>
            <a:pPr marL="0" indent="0">
              <a:buNone/>
            </a:pPr>
            <a:r>
              <a:rPr lang="en-US" dirty="0"/>
              <a:t>Java provides a series of very varied structures to store data. These structures offer different functionalities: element sorting, performance improvement, range of operations... It is important to know each of them in order to know which is the best situation to use them. A good use of these structures will improve the performance of our application.</a:t>
            </a:r>
            <a:endParaRPr lang="es-CO" dirty="0"/>
          </a:p>
        </p:txBody>
      </p:sp>
    </p:spTree>
    <p:extLst>
      <p:ext uri="{BB962C8B-B14F-4D97-AF65-F5344CB8AC3E}">
        <p14:creationId xmlns:p14="http://schemas.microsoft.com/office/powerpoint/2010/main" val="5484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E5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a de decisión de colecciones">
            <a:extLst>
              <a:ext uri="{FF2B5EF4-FFF2-40B4-BE49-F238E27FC236}">
                <a16:creationId xmlns:a16="http://schemas.microsoft.com/office/drawing/2014/main" id="{380F2A2E-C0CB-47B1-B167-8F7E39E39F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13724" y="643467"/>
            <a:ext cx="7764551"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5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065C-C6AE-4FD5-9F93-7A46F26173D2}"/>
              </a:ext>
            </a:extLst>
          </p:cNvPr>
          <p:cNvSpPr>
            <a:spLocks noGrp="1"/>
          </p:cNvSpPr>
          <p:nvPr>
            <p:ph type="title"/>
          </p:nvPr>
        </p:nvSpPr>
        <p:spPr/>
        <p:txBody>
          <a:bodyPr/>
          <a:lstStyle/>
          <a:p>
            <a:r>
              <a:rPr lang="es-CO" dirty="0" err="1"/>
              <a:t>Collections</a:t>
            </a:r>
            <a:endParaRPr lang="es-CO" dirty="0"/>
          </a:p>
        </p:txBody>
      </p:sp>
      <p:sp>
        <p:nvSpPr>
          <p:cNvPr id="3" name="Marcador de contenido 2">
            <a:extLst>
              <a:ext uri="{FF2B5EF4-FFF2-40B4-BE49-F238E27FC236}">
                <a16:creationId xmlns:a16="http://schemas.microsoft.com/office/drawing/2014/main" id="{6F54F94C-8D3D-480C-B6C5-24C6AE521401}"/>
              </a:ext>
            </a:extLst>
          </p:cNvPr>
          <p:cNvSpPr>
            <a:spLocks noGrp="1"/>
          </p:cNvSpPr>
          <p:nvPr>
            <p:ph idx="1"/>
          </p:nvPr>
        </p:nvSpPr>
        <p:spPr/>
        <p:txBody>
          <a:bodyPr>
            <a:normAutofit lnSpcReduction="10000"/>
          </a:bodyPr>
          <a:lstStyle/>
          <a:p>
            <a:pPr marL="0" indent="0">
              <a:buNone/>
            </a:pPr>
            <a:r>
              <a:rPr lang="en-US" dirty="0"/>
              <a:t>A collection represents a group of objects. These objects are known as elements. When we want to work with a set of elements, we need a store where we can store them. In Java, the generic interface Collection is used for this purpose. Thanks to this interface, we can store any type of object and we can use a series of common methods, such as: add, delete, get the size of the collection... Starting from the generic interface Collection extend another series of generic interfaces. These sub-interfaces provide different functionalities over the previous interface.</a:t>
            </a:r>
          </a:p>
          <a:p>
            <a:pPr marL="0" indent="0">
              <a:buNone/>
            </a:pPr>
            <a:r>
              <a:rPr lang="es-CO" dirty="0"/>
              <a:t>https://www.adictosaltrabajo.com/2015/09/25/introduccion-a-colecciones-en-java/</a:t>
            </a:r>
          </a:p>
        </p:txBody>
      </p:sp>
    </p:spTree>
    <p:extLst>
      <p:ext uri="{BB962C8B-B14F-4D97-AF65-F5344CB8AC3E}">
        <p14:creationId xmlns:p14="http://schemas.microsoft.com/office/powerpoint/2010/main" val="383547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B2852-0DE4-4A54-8B54-9126D5237ABB}"/>
              </a:ext>
            </a:extLst>
          </p:cNvPr>
          <p:cNvSpPr>
            <a:spLocks noGrp="1"/>
          </p:cNvSpPr>
          <p:nvPr>
            <p:ph type="title"/>
          </p:nvPr>
        </p:nvSpPr>
        <p:spPr/>
        <p:txBody>
          <a:bodyPr/>
          <a:lstStyle/>
          <a:p>
            <a:r>
              <a:rPr lang="es-CO" dirty="0"/>
              <a:t> </a:t>
            </a:r>
            <a:r>
              <a:rPr lang="es-CO" dirty="0" err="1"/>
              <a:t>Types</a:t>
            </a:r>
            <a:r>
              <a:rPr lang="es-CO" dirty="0"/>
              <a:t> </a:t>
            </a:r>
            <a:r>
              <a:rPr lang="es-CO" dirty="0" err="1"/>
              <a:t>of</a:t>
            </a:r>
            <a:r>
              <a:rPr lang="es-CO" dirty="0"/>
              <a:t> </a:t>
            </a:r>
            <a:r>
              <a:rPr lang="es-CO" dirty="0" err="1"/>
              <a:t>collections</a:t>
            </a:r>
            <a:endParaRPr lang="es-CO" dirty="0"/>
          </a:p>
        </p:txBody>
      </p:sp>
      <p:sp>
        <p:nvSpPr>
          <p:cNvPr id="3" name="Marcador de contenido 2">
            <a:extLst>
              <a:ext uri="{FF2B5EF4-FFF2-40B4-BE49-F238E27FC236}">
                <a16:creationId xmlns:a16="http://schemas.microsoft.com/office/drawing/2014/main" id="{638DE44E-997A-495C-8553-C51CB33EB4E0}"/>
              </a:ext>
            </a:extLst>
          </p:cNvPr>
          <p:cNvSpPr>
            <a:spLocks noGrp="1"/>
          </p:cNvSpPr>
          <p:nvPr>
            <p:ph idx="1"/>
          </p:nvPr>
        </p:nvSpPr>
        <p:spPr/>
        <p:txBody>
          <a:bodyPr/>
          <a:lstStyle/>
          <a:p>
            <a:pPr marL="0" indent="0">
              <a:buNone/>
            </a:pPr>
            <a:r>
              <a:rPr lang="es-CO" dirty="0" err="1"/>
              <a:t>main</a:t>
            </a:r>
            <a:r>
              <a:rPr lang="es-CO" dirty="0"/>
              <a:t> </a:t>
            </a:r>
            <a:r>
              <a:rPr lang="es-CO" dirty="0" err="1"/>
              <a:t>types</a:t>
            </a:r>
            <a:r>
              <a:rPr lang="es-CO" dirty="0"/>
              <a:t> </a:t>
            </a:r>
            <a:r>
              <a:rPr lang="es-CO" dirty="0" err="1"/>
              <a:t>of</a:t>
            </a:r>
            <a:r>
              <a:rPr lang="es-CO" dirty="0"/>
              <a:t> </a:t>
            </a:r>
            <a:r>
              <a:rPr lang="es-CO" dirty="0" err="1"/>
              <a:t>collections</a:t>
            </a:r>
            <a:r>
              <a:rPr lang="es-CO" dirty="0"/>
              <a:t>:</a:t>
            </a:r>
          </a:p>
          <a:p>
            <a:r>
              <a:rPr lang="es-CO" dirty="0"/>
              <a:t>Set</a:t>
            </a:r>
          </a:p>
          <a:p>
            <a:r>
              <a:rPr lang="es-CO" dirty="0" err="1"/>
              <a:t>List</a:t>
            </a:r>
            <a:endParaRPr lang="es-CO" dirty="0"/>
          </a:p>
          <a:p>
            <a:r>
              <a:rPr lang="es-CO" dirty="0" err="1"/>
              <a:t>Map</a:t>
            </a:r>
            <a:endParaRPr lang="es-CO" dirty="0"/>
          </a:p>
        </p:txBody>
      </p:sp>
    </p:spTree>
    <p:extLst>
      <p:ext uri="{BB962C8B-B14F-4D97-AF65-F5344CB8AC3E}">
        <p14:creationId xmlns:p14="http://schemas.microsoft.com/office/powerpoint/2010/main" val="207984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C41B7-9A70-4C02-A8AD-8BFB64E23BED}"/>
              </a:ext>
            </a:extLst>
          </p:cNvPr>
          <p:cNvSpPr>
            <a:spLocks noGrp="1"/>
          </p:cNvSpPr>
          <p:nvPr>
            <p:ph type="title"/>
          </p:nvPr>
        </p:nvSpPr>
        <p:spPr/>
        <p:txBody>
          <a:bodyPr/>
          <a:lstStyle/>
          <a:p>
            <a:r>
              <a:rPr lang="es-MX" dirty="0" err="1"/>
              <a:t>Type</a:t>
            </a:r>
            <a:r>
              <a:rPr lang="es-MX" dirty="0"/>
              <a:t> Set</a:t>
            </a:r>
            <a:endParaRPr lang="es-CO" dirty="0"/>
          </a:p>
        </p:txBody>
      </p:sp>
      <p:sp>
        <p:nvSpPr>
          <p:cNvPr id="3" name="Marcador de contenido 2">
            <a:extLst>
              <a:ext uri="{FF2B5EF4-FFF2-40B4-BE49-F238E27FC236}">
                <a16:creationId xmlns:a16="http://schemas.microsoft.com/office/drawing/2014/main" id="{E3064F9B-1F83-4B04-AB26-211B5AB1FCF3}"/>
              </a:ext>
            </a:extLst>
          </p:cNvPr>
          <p:cNvSpPr>
            <a:spLocks noGrp="1"/>
          </p:cNvSpPr>
          <p:nvPr>
            <p:ph idx="1"/>
          </p:nvPr>
        </p:nvSpPr>
        <p:spPr/>
        <p:txBody>
          <a:bodyPr>
            <a:normAutofit fontScale="92500"/>
          </a:bodyPr>
          <a:lstStyle/>
          <a:p>
            <a:pPr marL="0" indent="0">
              <a:buNone/>
            </a:pPr>
            <a:r>
              <a:rPr lang="en-US" dirty="0"/>
              <a:t>The Set interface defines a collection that cannot contain duplicate elements. This interface contains only the methods inherited from Collection, adding the restriction that duplicate elements are forbidden. It is important to note that, in order to check if the elements are duplicate elements or not, it is necessary that these elements have correctly implemented the equals and </a:t>
            </a:r>
            <a:r>
              <a:rPr lang="en-US" dirty="0" err="1"/>
              <a:t>hashCode</a:t>
            </a:r>
            <a:r>
              <a:rPr lang="en-US" dirty="0"/>
              <a:t> methods. To check if two Sets are equal, it will be checked if all the elements that compose them are equal regardless of the order in which these elements are placed.</a:t>
            </a:r>
          </a:p>
          <a:p>
            <a:pPr marL="0" indent="0">
              <a:buNone/>
            </a:pPr>
            <a:endParaRPr lang="en-US" dirty="0"/>
          </a:p>
          <a:p>
            <a:pPr marL="0" indent="0">
              <a:buNone/>
            </a:pPr>
            <a:r>
              <a:rPr lang="en-US" dirty="0"/>
              <a:t>Within the Set interface there are several types of implementations made within the Java platform. Let's analyze each of them:</a:t>
            </a:r>
            <a:endParaRPr lang="es-CO" dirty="0"/>
          </a:p>
        </p:txBody>
      </p:sp>
    </p:spTree>
    <p:extLst>
      <p:ext uri="{BB962C8B-B14F-4D97-AF65-F5344CB8AC3E}">
        <p14:creationId xmlns:p14="http://schemas.microsoft.com/office/powerpoint/2010/main" val="389669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82A36-AB24-4ED6-927B-6DFF00FA1FA4}"/>
              </a:ext>
            </a:extLst>
          </p:cNvPr>
          <p:cNvSpPr>
            <a:spLocks noGrp="1"/>
          </p:cNvSpPr>
          <p:nvPr>
            <p:ph type="title"/>
          </p:nvPr>
        </p:nvSpPr>
        <p:spPr/>
        <p:txBody>
          <a:bodyPr/>
          <a:lstStyle/>
          <a:p>
            <a:r>
              <a:rPr lang="es-MX" dirty="0" err="1"/>
              <a:t>Type</a:t>
            </a:r>
            <a:r>
              <a:rPr lang="es-MX" dirty="0"/>
              <a:t> Set</a:t>
            </a:r>
            <a:endParaRPr lang="es-CO" dirty="0"/>
          </a:p>
        </p:txBody>
      </p:sp>
      <p:sp>
        <p:nvSpPr>
          <p:cNvPr id="3" name="Marcador de contenido 2">
            <a:extLst>
              <a:ext uri="{FF2B5EF4-FFF2-40B4-BE49-F238E27FC236}">
                <a16:creationId xmlns:a16="http://schemas.microsoft.com/office/drawing/2014/main" id="{AE6E50F5-14DB-49B5-9571-7C41A62D26D2}"/>
              </a:ext>
            </a:extLst>
          </p:cNvPr>
          <p:cNvSpPr>
            <a:spLocks noGrp="1"/>
          </p:cNvSpPr>
          <p:nvPr>
            <p:ph idx="1"/>
          </p:nvPr>
        </p:nvSpPr>
        <p:spPr/>
        <p:txBody>
          <a:bodyPr>
            <a:normAutofit fontScale="85000" lnSpcReduction="20000"/>
          </a:bodyPr>
          <a:lstStyle/>
          <a:p>
            <a:pPr marL="0" indent="0">
              <a:buNone/>
            </a:pPr>
            <a:r>
              <a:rPr lang="en-US" b="1" dirty="0">
                <a:solidFill>
                  <a:srgbClr val="FF0000"/>
                </a:solidFill>
              </a:rPr>
              <a:t>HashSet</a:t>
            </a:r>
            <a:r>
              <a:rPr lang="en-US" dirty="0"/>
              <a:t>: this implementation stores the elements in a hash table. It is the best performing implementation of all but it does not guarantee any order when iterating. It is the most used implementation because of its performance and because, generally, we do not care about the order of the elements. This implementation provides constant times in the basic operations as long as the hash function correctly disperses the elements within the hash table. It is important to define the initial size of the table since this size will mark the performance of this implementation.</a:t>
            </a:r>
          </a:p>
          <a:p>
            <a:pPr marL="0" indent="0">
              <a:buNone/>
            </a:pPr>
            <a:r>
              <a:rPr lang="en-US" b="1" dirty="0" err="1">
                <a:solidFill>
                  <a:srgbClr val="FF0000"/>
                </a:solidFill>
              </a:rPr>
              <a:t>TreeSet</a:t>
            </a:r>
            <a:r>
              <a:rPr lang="en-US" dirty="0"/>
              <a:t>: this implementation stores the elements by sorting them according to their values. It is much slower than HashSet. The stored elements must implement the Comparable interface. This implementation always guarantees a performance of log(N) in basic operations, due to the tree structure used to store the elements.</a:t>
            </a:r>
          </a:p>
          <a:p>
            <a:pPr marL="0" indent="0">
              <a:buNone/>
            </a:pPr>
            <a:r>
              <a:rPr lang="en-US" b="1" dirty="0" err="1">
                <a:solidFill>
                  <a:srgbClr val="FF0000"/>
                </a:solidFill>
              </a:rPr>
              <a:t>LinkedHashSet</a:t>
            </a:r>
            <a:r>
              <a:rPr lang="en-US" dirty="0"/>
              <a:t>: this implementation stores the elements based on the insertion order. It is simply a bit more expensive than HashSet.</a:t>
            </a:r>
            <a:endParaRPr lang="es-CO" dirty="0"/>
          </a:p>
        </p:txBody>
      </p:sp>
    </p:spTree>
    <p:extLst>
      <p:ext uri="{BB962C8B-B14F-4D97-AF65-F5344CB8AC3E}">
        <p14:creationId xmlns:p14="http://schemas.microsoft.com/office/powerpoint/2010/main" val="113553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B26A7-7ADF-425F-BEE5-DB03018CD31E}"/>
              </a:ext>
            </a:extLst>
          </p:cNvPr>
          <p:cNvSpPr>
            <a:spLocks noGrp="1"/>
          </p:cNvSpPr>
          <p:nvPr>
            <p:ph type="title"/>
          </p:nvPr>
        </p:nvSpPr>
        <p:spPr/>
        <p:txBody>
          <a:bodyPr/>
          <a:lstStyle/>
          <a:p>
            <a:r>
              <a:rPr lang="es-MX" dirty="0"/>
              <a:t>SET</a:t>
            </a:r>
            <a:endParaRPr lang="es-CO" dirty="0"/>
          </a:p>
        </p:txBody>
      </p:sp>
      <p:sp>
        <p:nvSpPr>
          <p:cNvPr id="3" name="Marcador de contenido 2">
            <a:extLst>
              <a:ext uri="{FF2B5EF4-FFF2-40B4-BE49-F238E27FC236}">
                <a16:creationId xmlns:a16="http://schemas.microsoft.com/office/drawing/2014/main" id="{635506BE-A1A4-4BD5-AE9F-78BA687942F4}"/>
              </a:ext>
            </a:extLst>
          </p:cNvPr>
          <p:cNvSpPr>
            <a:spLocks noGrp="1"/>
          </p:cNvSpPr>
          <p:nvPr>
            <p:ph idx="1"/>
          </p:nvPr>
        </p:nvSpPr>
        <p:spPr/>
        <p:txBody>
          <a:bodyPr/>
          <a:lstStyle/>
          <a:p>
            <a:pPr marL="0" indent="0">
              <a:buNone/>
            </a:pPr>
            <a:endParaRPr lang="en-US" dirty="0"/>
          </a:p>
          <a:p>
            <a:pPr marL="0" indent="0">
              <a:buNone/>
            </a:pPr>
            <a:r>
              <a:rPr lang="en-US" dirty="0"/>
              <a:t>There are differences in the insertion times between the different Set types, the fastest should be HashSet while, on the other hand, the slowest should be </a:t>
            </a:r>
            <a:r>
              <a:rPr lang="en-US" dirty="0" err="1"/>
              <a:t>TreeSet</a:t>
            </a:r>
            <a:r>
              <a:rPr lang="en-US" dirty="0"/>
              <a:t>. Let's check it with the following code:</a:t>
            </a:r>
            <a:endParaRPr lang="es-CO" dirty="0"/>
          </a:p>
        </p:txBody>
      </p:sp>
    </p:spTree>
    <p:extLst>
      <p:ext uri="{BB962C8B-B14F-4D97-AF65-F5344CB8AC3E}">
        <p14:creationId xmlns:p14="http://schemas.microsoft.com/office/powerpoint/2010/main" val="6233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92628-BE12-4252-AF01-BF6F224F2F3A}"/>
              </a:ext>
            </a:extLst>
          </p:cNvPr>
          <p:cNvSpPr>
            <a:spLocks noGrp="1"/>
          </p:cNvSpPr>
          <p:nvPr>
            <p:ph type="title"/>
          </p:nvPr>
        </p:nvSpPr>
        <p:spPr/>
        <p:txBody>
          <a:bodyPr/>
          <a:lstStyle/>
          <a:p>
            <a:r>
              <a:rPr lang="es-MX" dirty="0" err="1"/>
              <a:t>Type</a:t>
            </a:r>
            <a:r>
              <a:rPr lang="es-MX" dirty="0"/>
              <a:t> </a:t>
            </a:r>
            <a:r>
              <a:rPr lang="es-MX" dirty="0" err="1"/>
              <a:t>List</a:t>
            </a:r>
            <a:endParaRPr lang="es-CO" dirty="0"/>
          </a:p>
        </p:txBody>
      </p:sp>
      <p:sp>
        <p:nvSpPr>
          <p:cNvPr id="3" name="Marcador de contenido 2">
            <a:extLst>
              <a:ext uri="{FF2B5EF4-FFF2-40B4-BE49-F238E27FC236}">
                <a16:creationId xmlns:a16="http://schemas.microsoft.com/office/drawing/2014/main" id="{E971CFB9-5B44-4EB0-B4A0-37E8A48DE775}"/>
              </a:ext>
            </a:extLst>
          </p:cNvPr>
          <p:cNvSpPr>
            <a:spLocks noGrp="1"/>
          </p:cNvSpPr>
          <p:nvPr>
            <p:ph idx="1"/>
          </p:nvPr>
        </p:nvSpPr>
        <p:spPr>
          <a:xfrm>
            <a:off x="838200" y="1605585"/>
            <a:ext cx="10515600" cy="4351338"/>
          </a:xfrm>
        </p:spPr>
        <p:txBody>
          <a:bodyPr>
            <a:normAutofit fontScale="92500"/>
          </a:bodyPr>
          <a:lstStyle/>
          <a:p>
            <a:pPr marL="0" indent="0">
              <a:buNone/>
            </a:pPr>
            <a:r>
              <a:rPr lang="en-US" dirty="0"/>
              <a:t>The List interface defines a sequence of elements. Unlike the Set interface, the List interface does support duplicate items. In addition to the methods inherited from Collection, it adds methods that improve the following points:</a:t>
            </a:r>
          </a:p>
          <a:p>
            <a:r>
              <a:rPr lang="en-US" dirty="0"/>
              <a:t>Positional access to elements: manipulates elements according to their position in the list.</a:t>
            </a:r>
          </a:p>
          <a:p>
            <a:r>
              <a:rPr lang="en-US" dirty="0"/>
              <a:t>Search for elements: searches for a specific element in the list and returns its position.</a:t>
            </a:r>
          </a:p>
          <a:p>
            <a:r>
              <a:rPr lang="en-US" dirty="0"/>
              <a:t>Iteration on elements: improves the default Iterator.</a:t>
            </a:r>
          </a:p>
          <a:p>
            <a:r>
              <a:rPr lang="en-US" dirty="0"/>
              <a:t>Operation range: allows to perform certain operations on ranges of elements within the list itself.</a:t>
            </a:r>
            <a:endParaRPr lang="es-CO" dirty="0"/>
          </a:p>
        </p:txBody>
      </p:sp>
    </p:spTree>
    <p:extLst>
      <p:ext uri="{BB962C8B-B14F-4D97-AF65-F5344CB8AC3E}">
        <p14:creationId xmlns:p14="http://schemas.microsoft.com/office/powerpoint/2010/main" val="357918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DB633-A859-49D1-868C-C1E6DE2642E0}"/>
              </a:ext>
            </a:extLst>
          </p:cNvPr>
          <p:cNvSpPr>
            <a:spLocks noGrp="1"/>
          </p:cNvSpPr>
          <p:nvPr>
            <p:ph type="title"/>
          </p:nvPr>
        </p:nvSpPr>
        <p:spPr/>
        <p:txBody>
          <a:bodyPr/>
          <a:lstStyle/>
          <a:p>
            <a:r>
              <a:rPr lang="es-MX" dirty="0" err="1"/>
              <a:t>Type</a:t>
            </a:r>
            <a:r>
              <a:rPr lang="es-MX" dirty="0"/>
              <a:t> </a:t>
            </a:r>
            <a:r>
              <a:rPr lang="es-MX" dirty="0" err="1"/>
              <a:t>List</a:t>
            </a:r>
            <a:endParaRPr lang="es-CO" dirty="0"/>
          </a:p>
        </p:txBody>
      </p:sp>
      <p:sp>
        <p:nvSpPr>
          <p:cNvPr id="3" name="Marcador de contenido 2">
            <a:extLst>
              <a:ext uri="{FF2B5EF4-FFF2-40B4-BE49-F238E27FC236}">
                <a16:creationId xmlns:a16="http://schemas.microsoft.com/office/drawing/2014/main" id="{D3E30507-DF1C-4C2F-BB84-852FFC9E8CF7}"/>
              </a:ext>
            </a:extLst>
          </p:cNvPr>
          <p:cNvSpPr>
            <a:spLocks noGrp="1"/>
          </p:cNvSpPr>
          <p:nvPr>
            <p:ph idx="1"/>
          </p:nvPr>
        </p:nvSpPr>
        <p:spPr/>
        <p:txBody>
          <a:bodyPr/>
          <a:lstStyle/>
          <a:p>
            <a:pPr marL="0" indent="0">
              <a:buNone/>
            </a:pPr>
            <a:r>
              <a:rPr lang="en-US" dirty="0"/>
              <a:t>Within the List interface there are several types of implementations made within the Java platform. Let's analyze each one of them:</a:t>
            </a:r>
          </a:p>
          <a:p>
            <a:r>
              <a:rPr lang="en-US" b="1" dirty="0" err="1">
                <a:solidFill>
                  <a:srgbClr val="FF0000"/>
                </a:solidFill>
              </a:rPr>
              <a:t>ArrayList</a:t>
            </a:r>
            <a:r>
              <a:rPr lang="en-US" dirty="0"/>
              <a:t>: this is the typical implementation. It is based on a resizable array that increases its size as the collection of elements grows. It is the one that has the best performance in most situations.</a:t>
            </a:r>
          </a:p>
          <a:p>
            <a:r>
              <a:rPr lang="en-US" dirty="0">
                <a:solidFill>
                  <a:srgbClr val="FF0000"/>
                </a:solidFill>
              </a:rPr>
              <a:t>LinkedList</a:t>
            </a:r>
            <a:r>
              <a:rPr lang="en-US" dirty="0"/>
              <a:t>: this implementation allows it to improve performance in certain occasions. This implementation is based on a doubly linked list of elements, each element having a pointer to the previous and next element.</a:t>
            </a:r>
            <a:endParaRPr lang="es-CO" dirty="0"/>
          </a:p>
        </p:txBody>
      </p:sp>
    </p:spTree>
    <p:extLst>
      <p:ext uri="{BB962C8B-B14F-4D97-AF65-F5344CB8AC3E}">
        <p14:creationId xmlns:p14="http://schemas.microsoft.com/office/powerpoint/2010/main" val="182341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DB633-A859-49D1-868C-C1E6DE2642E0}"/>
              </a:ext>
            </a:extLst>
          </p:cNvPr>
          <p:cNvSpPr>
            <a:spLocks noGrp="1"/>
          </p:cNvSpPr>
          <p:nvPr>
            <p:ph type="title"/>
          </p:nvPr>
        </p:nvSpPr>
        <p:spPr/>
        <p:txBody>
          <a:bodyPr/>
          <a:lstStyle/>
          <a:p>
            <a:r>
              <a:rPr lang="es-MX" dirty="0" err="1"/>
              <a:t>Type</a:t>
            </a:r>
            <a:r>
              <a:rPr lang="es-MX" dirty="0"/>
              <a:t> </a:t>
            </a:r>
            <a:r>
              <a:rPr lang="es-MX" dirty="0" err="1"/>
              <a:t>List</a:t>
            </a:r>
            <a:endParaRPr lang="es-CO" dirty="0"/>
          </a:p>
        </p:txBody>
      </p:sp>
      <p:sp>
        <p:nvSpPr>
          <p:cNvPr id="3" name="Marcador de contenido 2">
            <a:extLst>
              <a:ext uri="{FF2B5EF4-FFF2-40B4-BE49-F238E27FC236}">
                <a16:creationId xmlns:a16="http://schemas.microsoft.com/office/drawing/2014/main" id="{D3E30507-DF1C-4C2F-BB84-852FFC9E8CF7}"/>
              </a:ext>
            </a:extLst>
          </p:cNvPr>
          <p:cNvSpPr>
            <a:spLocks noGrp="1"/>
          </p:cNvSpPr>
          <p:nvPr>
            <p:ph idx="1"/>
          </p:nvPr>
        </p:nvSpPr>
        <p:spPr/>
        <p:txBody>
          <a:bodyPr/>
          <a:lstStyle/>
          <a:p>
            <a:pPr marL="0" indent="0">
              <a:buNone/>
            </a:pPr>
            <a:r>
              <a:rPr lang="en-US" dirty="0"/>
              <a:t>When to use one or another implementation of List will vary depending on the situation in which we find ourselves. Generally, </a:t>
            </a:r>
            <a:r>
              <a:rPr lang="en-US" dirty="0" err="1"/>
              <a:t>ArrayList</a:t>
            </a:r>
            <a:r>
              <a:rPr lang="en-US" dirty="0"/>
              <a:t> will be the implementation we use in most situations. Above all, the insertion, search and deletion times of elements vary, being in some cases a more optimal solution than the other.</a:t>
            </a:r>
            <a:endParaRPr lang="es-CO" dirty="0"/>
          </a:p>
        </p:txBody>
      </p:sp>
    </p:spTree>
    <p:extLst>
      <p:ext uri="{BB962C8B-B14F-4D97-AF65-F5344CB8AC3E}">
        <p14:creationId xmlns:p14="http://schemas.microsoft.com/office/powerpoint/2010/main" val="21405767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1089</Words>
  <Application>Microsoft Office PowerPoint</Application>
  <PresentationFormat>Panorámica</PresentationFormat>
  <Paragraphs>44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Collections</vt:lpstr>
      <vt:lpstr>Collections</vt:lpstr>
      <vt:lpstr> Types of collections</vt:lpstr>
      <vt:lpstr>Type Set</vt:lpstr>
      <vt:lpstr>Type Set</vt:lpstr>
      <vt:lpstr>SET</vt:lpstr>
      <vt:lpstr>Type List</vt:lpstr>
      <vt:lpstr>Type List</vt:lpstr>
      <vt:lpstr>Type List</vt:lpstr>
      <vt:lpstr>Type Map</vt:lpstr>
      <vt:lpstr>Type Map</vt:lpstr>
      <vt:lpstr>Type Map</vt:lpstr>
      <vt:lpstr>Conclusions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jhonatan cagua herrera</dc:creator>
  <cp:lastModifiedBy>jhonatan cagua herrera</cp:lastModifiedBy>
  <cp:revision>7</cp:revision>
  <dcterms:created xsi:type="dcterms:W3CDTF">2022-08-12T04:22:39Z</dcterms:created>
  <dcterms:modified xsi:type="dcterms:W3CDTF">2022-08-12T05:02:48Z</dcterms:modified>
</cp:coreProperties>
</file>