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ADC75-5C2B-4C24-A961-5B6EC5F4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A8FC1C-0A72-462B-8612-9E0D0E8B7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F38A9-3D91-4E94-A072-BD682174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DB5D-148A-44DA-83A7-61C5BE76171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815235-31EB-473C-9C8D-8561CD92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41A3DF-DEF6-4E7F-838C-DEA6DD7A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4FD-051E-4201-AFB0-C21EFF3CD1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709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9DEBC-365C-4054-97E7-9476C837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65DFE1-F35D-4130-9573-82CAC398A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A0867-9D03-4671-81E3-43CA2C88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DB5D-148A-44DA-83A7-61C5BE76171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FD7E5E-AB9F-43D1-B0FD-28C0AC97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FD0D1F-FCD6-4FDD-B9FE-C1D71B12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4FD-051E-4201-AFB0-C21EFF3CD1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000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5E7908-CFA6-42CC-BD20-DDC82E4DD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3AA68A-913B-4BE1-9AAD-C99707449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7E1A8-1C88-4B2F-9C46-46DE149F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DB5D-148A-44DA-83A7-61C5BE76171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D3029C-54B4-421E-A119-F4129E73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95F712-4F0E-400F-ADF1-6092FDB2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4FD-051E-4201-AFB0-C21EFF3CD1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875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CB3D6-D566-4626-B30C-C9F9D31B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1E7F9D-CA79-4FAD-B712-0EC639085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9A8F17-A5DF-4EFA-B27D-DE4FCA85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DB5D-148A-44DA-83A7-61C5BE76171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8A5BA3-69EF-449F-A7CB-E7C78221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F898B7-E3E7-409E-AF4E-154820F6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4FD-051E-4201-AFB0-C21EFF3CD1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0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B1FC4-2BF0-4F34-9AEF-51A4088B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EF9D77-0BA6-4988-A280-650062F83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2554AA-C875-4B5A-B1E9-A196E8E0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DB5D-148A-44DA-83A7-61C5BE76171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BDEFF9-14E5-45B2-9456-C7C63AC7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1AD512-34C8-4C1B-889D-2110B9ED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4FD-051E-4201-AFB0-C21EFF3CD1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491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5DD83-41FB-45F0-8D4A-CCDF8DB0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C9A1C-886D-4D40-BB4F-5EFAC9960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1D71F8-282A-43F0-B16C-7C4B30C8A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A4B104-6CC7-4F93-93C9-EFCF3E62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DB5D-148A-44DA-83A7-61C5BE76171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4B5971-2DA2-44BE-9897-190DA663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5EFE81-0C3D-4F6D-9051-BDF8F86C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4FD-051E-4201-AFB0-C21EFF3CD1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035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43006-856E-4D36-9A83-1EECDF8B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9D44BC-F69C-4E51-96F6-64FE0E720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3C390D-47E6-4F9E-9E8F-AFAA95BBA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7792AC-6CA5-4945-86D5-3DD91A58C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F041C9-4B2C-4A05-929D-4739C0006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67953A-81B2-4E1A-B923-6B9B3B74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DB5D-148A-44DA-83A7-61C5BE76171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4522CC-4D61-4178-AEA4-D0C113DE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639224-741C-4EE9-A7D9-2C3ED957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4FD-051E-4201-AFB0-C21EFF3CD1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282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9C970-63C5-4D9A-BA13-11213864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51ECDF-B001-4D31-96F7-F76805B5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DB5D-148A-44DA-83A7-61C5BE76171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E4D71C-CB53-4D25-9683-0E80FB82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CD5C5C-7BB3-4212-8303-129E52B5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4FD-051E-4201-AFB0-C21EFF3CD1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034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3D6AC2-28FC-493B-98DC-8F23653A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DB5D-148A-44DA-83A7-61C5BE76171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82EA49-1948-4C60-A3A8-7BB19A60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392A91-02D1-42D7-8BA8-282485CA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4FD-051E-4201-AFB0-C21EFF3CD1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493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1D84A-CA16-4727-B332-0F251B95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BF386-2C4D-4D11-999D-5ECD3B9E4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FFB4E9-2122-42A0-94E8-EF76C8FE1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511AA3-D8CC-4F7A-9412-164721F5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DB5D-148A-44DA-83A7-61C5BE76171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3D3C00-4342-4B09-9A51-390F893F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5FA9F0-F2D7-45CB-BDA3-2B200131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4FD-051E-4201-AFB0-C21EFF3CD1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375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628F4-2D80-4E28-9D21-2A5B8EFA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39E3E5-DA25-46D6-8F02-7CD783DB2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5ADD70-0319-4655-8957-E9825590A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A7F194-8373-46E7-AAFA-19C5C5C6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DB5D-148A-44DA-83A7-61C5BE76171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4B9267-952C-4627-A422-CEF4F28A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242316-1FCB-4988-8AFE-35C212B5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F4FD-051E-4201-AFB0-C21EFF3CD1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110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125058-0A49-4C5A-B587-3A7060AB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98DBC7-0289-4B3E-9C2C-D69F1BF4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3BB48D-3493-430D-AB46-DDC3D348A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ADB5D-148A-44DA-83A7-61C5BE761717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26B1F9-78F4-4D08-A604-BAA634769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54837-C7D3-484B-B8BF-37BF846F5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F4FD-051E-4201-AFB0-C21EFF3CD1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160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3AB66-6367-401C-B279-7C31A0143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Java </a:t>
            </a:r>
            <a:r>
              <a:rPr lang="es-MX" dirty="0" err="1"/>
              <a:t>iterators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F41A0A-AD00-4926-9C84-C55CEEA09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421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EC8CB-564B-4EA6-9357-136E89E5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Java </a:t>
            </a:r>
            <a:r>
              <a:rPr lang="es-MX" dirty="0" err="1"/>
              <a:t>iterators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D5054-5551-443B-B0EE-2C9E4FE7D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789043"/>
            <a:ext cx="10664687" cy="4387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Iterator is an object that can be used to loop through collections, like </a:t>
            </a:r>
            <a:r>
              <a:rPr lang="en-US" dirty="0" err="1"/>
              <a:t>ArrayList</a:t>
            </a:r>
            <a:r>
              <a:rPr lang="en-US" dirty="0"/>
              <a:t> and HashSet. It is called an "iterator" because "iterating" is the technical term for looping.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use an Iterator, you must import it from the </a:t>
            </a:r>
            <a:r>
              <a:rPr lang="en-US" dirty="0" err="1"/>
              <a:t>java.util</a:t>
            </a:r>
            <a:r>
              <a:rPr lang="en-US" dirty="0"/>
              <a:t> package.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135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FDC1E-413E-4992-8049-06818591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10"/>
            <a:ext cx="10515600" cy="562527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Getting</a:t>
            </a:r>
            <a:r>
              <a:rPr lang="es-CO" dirty="0"/>
              <a:t>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Iterator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56E12D-5A12-428D-9EBE-385DFDFB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8" y="681036"/>
            <a:ext cx="8203096" cy="617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The iterator() method can be used to get an Iterator for any collection:</a:t>
            </a:r>
          </a:p>
          <a:p>
            <a:pPr marL="0" indent="0">
              <a:buNone/>
            </a:pPr>
            <a:r>
              <a:rPr lang="es-CO" sz="1400" dirty="0" err="1"/>
              <a:t>Example</a:t>
            </a:r>
            <a:endParaRPr lang="es-CO" sz="1400" dirty="0"/>
          </a:p>
          <a:p>
            <a:pPr marL="0" indent="0">
              <a:buNone/>
            </a:pP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Import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ArrayList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Iterator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class</a:t>
            </a:r>
            <a:endParaRPr lang="es-CO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sz="1400" dirty="0" err="1">
                <a:solidFill>
                  <a:srgbClr val="0070C0"/>
                </a:solidFill>
              </a:rPr>
              <a:t>import</a:t>
            </a:r>
            <a:r>
              <a:rPr lang="es-CO" sz="1400" dirty="0"/>
              <a:t> </a:t>
            </a:r>
            <a:r>
              <a:rPr lang="es-CO" sz="1400" dirty="0" err="1"/>
              <a:t>java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400" dirty="0" err="1"/>
              <a:t>util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400" dirty="0" err="1">
                <a:solidFill>
                  <a:srgbClr val="FF0000"/>
                </a:solidFill>
              </a:rPr>
              <a:t>ArrayList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sz="1400" dirty="0" err="1">
                <a:solidFill>
                  <a:srgbClr val="0070C0"/>
                </a:solidFill>
              </a:rPr>
              <a:t>import</a:t>
            </a:r>
            <a:r>
              <a:rPr lang="es-CO" sz="1400" dirty="0"/>
              <a:t> </a:t>
            </a:r>
            <a:r>
              <a:rPr lang="es-CO" sz="1400" dirty="0" err="1"/>
              <a:t>java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400" dirty="0" err="1"/>
              <a:t>util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400" dirty="0" err="1">
                <a:solidFill>
                  <a:srgbClr val="FF0000"/>
                </a:solidFill>
              </a:rPr>
              <a:t>Iterator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sz="1400" dirty="0" err="1">
                <a:solidFill>
                  <a:srgbClr val="0070C0"/>
                </a:solidFill>
              </a:rPr>
              <a:t>public</a:t>
            </a:r>
            <a:r>
              <a:rPr lang="es-CO" sz="1400" dirty="0">
                <a:solidFill>
                  <a:srgbClr val="0070C0"/>
                </a:solidFill>
              </a:rPr>
              <a:t> </a:t>
            </a:r>
            <a:r>
              <a:rPr lang="es-CO" sz="1400" dirty="0" err="1">
                <a:solidFill>
                  <a:srgbClr val="0070C0"/>
                </a:solidFill>
              </a:rPr>
              <a:t>class</a:t>
            </a:r>
            <a:r>
              <a:rPr lang="es-CO" sz="1400" dirty="0">
                <a:solidFill>
                  <a:srgbClr val="0070C0"/>
                </a:solidFill>
              </a:rPr>
              <a:t> </a:t>
            </a:r>
            <a:r>
              <a:rPr lang="es-CO" sz="1400" dirty="0" err="1">
                <a:solidFill>
                  <a:srgbClr val="FF0000"/>
                </a:solidFill>
              </a:rPr>
              <a:t>Main</a:t>
            </a:r>
            <a:r>
              <a:rPr lang="es-CO" sz="1400" dirty="0"/>
              <a:t> 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sz="1400" dirty="0"/>
              <a:t>  </a:t>
            </a:r>
            <a:r>
              <a:rPr lang="es-CO" sz="1400" dirty="0" err="1">
                <a:solidFill>
                  <a:srgbClr val="0070C0"/>
                </a:solidFill>
              </a:rPr>
              <a:t>public</a:t>
            </a:r>
            <a:r>
              <a:rPr lang="es-CO" sz="1400" dirty="0">
                <a:solidFill>
                  <a:srgbClr val="0070C0"/>
                </a:solidFill>
              </a:rPr>
              <a:t> </a:t>
            </a:r>
            <a:r>
              <a:rPr lang="es-CO" sz="1400" dirty="0" err="1">
                <a:solidFill>
                  <a:srgbClr val="0070C0"/>
                </a:solidFill>
              </a:rPr>
              <a:t>static</a:t>
            </a:r>
            <a:r>
              <a:rPr lang="es-CO" sz="1400" dirty="0">
                <a:solidFill>
                  <a:srgbClr val="0070C0"/>
                </a:solidFill>
              </a:rPr>
              <a:t> </a:t>
            </a:r>
            <a:r>
              <a:rPr lang="es-CO" sz="1400" dirty="0" err="1">
                <a:solidFill>
                  <a:srgbClr val="0070C0"/>
                </a:solidFill>
              </a:rPr>
              <a:t>void</a:t>
            </a:r>
            <a:r>
              <a:rPr lang="es-CO" sz="1400" dirty="0">
                <a:solidFill>
                  <a:srgbClr val="0070C0"/>
                </a:solidFill>
              </a:rPr>
              <a:t> </a:t>
            </a:r>
            <a:r>
              <a:rPr lang="es-CO" sz="1400" dirty="0" err="1">
                <a:solidFill>
                  <a:srgbClr val="FF0000"/>
                </a:solidFill>
              </a:rPr>
              <a:t>main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400" dirty="0" err="1">
                <a:solidFill>
                  <a:srgbClr val="FF0000"/>
                </a:solidFill>
              </a:rPr>
              <a:t>String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sz="1400" dirty="0"/>
              <a:t> </a:t>
            </a:r>
            <a:r>
              <a:rPr lang="es-CO" sz="1400" dirty="0" err="1"/>
              <a:t>args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sz="1400" dirty="0"/>
              <a:t>    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Make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collection</a:t>
            </a:r>
            <a:endParaRPr lang="es-CO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sz="1400" dirty="0"/>
              <a:t>    </a:t>
            </a:r>
            <a:r>
              <a:rPr lang="es-CO" sz="1400" dirty="0" err="1">
                <a:solidFill>
                  <a:srgbClr val="FF0000"/>
                </a:solidFill>
              </a:rPr>
              <a:t>ArrayList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s-CO" sz="1400" dirty="0" err="1">
                <a:solidFill>
                  <a:srgbClr val="FF0000"/>
                </a:solidFill>
              </a:rPr>
              <a:t>String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s-CO" sz="1400" dirty="0"/>
              <a:t> cars 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s-CO" sz="1400" dirty="0"/>
              <a:t> </a:t>
            </a:r>
            <a:r>
              <a:rPr lang="es-CO" sz="1400" dirty="0">
                <a:solidFill>
                  <a:srgbClr val="0070C0"/>
                </a:solidFill>
              </a:rPr>
              <a:t>new</a:t>
            </a:r>
            <a:r>
              <a:rPr lang="es-CO" sz="1400" dirty="0"/>
              <a:t> </a:t>
            </a:r>
            <a:r>
              <a:rPr lang="es-CO" sz="1400" dirty="0" err="1">
                <a:solidFill>
                  <a:srgbClr val="FF0000"/>
                </a:solidFill>
              </a:rPr>
              <a:t>ArrayList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s-CO" sz="1400" dirty="0" err="1">
                <a:solidFill>
                  <a:srgbClr val="FF0000"/>
                </a:solidFill>
              </a:rPr>
              <a:t>String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&gt;();</a:t>
            </a:r>
          </a:p>
          <a:p>
            <a:pPr marL="0" indent="0">
              <a:buNone/>
            </a:pPr>
            <a:r>
              <a:rPr lang="es-CO" sz="1400" dirty="0"/>
              <a:t>    </a:t>
            </a:r>
            <a:r>
              <a:rPr lang="es-CO" sz="1400" dirty="0" err="1"/>
              <a:t>cars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400" dirty="0" err="1">
                <a:solidFill>
                  <a:srgbClr val="FF0000"/>
                </a:solidFill>
              </a:rPr>
              <a:t>add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400" dirty="0">
                <a:solidFill>
                  <a:srgbClr val="00B050"/>
                </a:solidFill>
              </a:rPr>
              <a:t>"Volvo"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1400" dirty="0"/>
              <a:t>    </a:t>
            </a:r>
            <a:r>
              <a:rPr lang="es-CO" sz="1400" dirty="0" err="1"/>
              <a:t>cars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400" dirty="0" err="1">
                <a:solidFill>
                  <a:srgbClr val="FF0000"/>
                </a:solidFill>
              </a:rPr>
              <a:t>add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400" dirty="0">
                <a:solidFill>
                  <a:srgbClr val="00B050"/>
                </a:solidFill>
              </a:rPr>
              <a:t>"BMW"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1400" dirty="0"/>
              <a:t>    </a:t>
            </a:r>
            <a:r>
              <a:rPr lang="es-CO" sz="1400" dirty="0" err="1"/>
              <a:t>cars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400" dirty="0" err="1">
                <a:solidFill>
                  <a:srgbClr val="FF0000"/>
                </a:solidFill>
              </a:rPr>
              <a:t>add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400" dirty="0">
                <a:solidFill>
                  <a:srgbClr val="00B050"/>
                </a:solidFill>
              </a:rPr>
              <a:t>"Ford"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1400" dirty="0"/>
              <a:t>    </a:t>
            </a:r>
            <a:r>
              <a:rPr lang="es-CO" sz="1400" dirty="0" err="1"/>
              <a:t>cars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400" dirty="0" err="1">
                <a:solidFill>
                  <a:srgbClr val="FF0000"/>
                </a:solidFill>
              </a:rPr>
              <a:t>add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400" dirty="0">
                <a:solidFill>
                  <a:srgbClr val="00B050"/>
                </a:solidFill>
              </a:rPr>
              <a:t>"Mazda"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1400" dirty="0"/>
              <a:t>    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Get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iterator</a:t>
            </a:r>
            <a:endParaRPr lang="es-CO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sz="1400" dirty="0"/>
              <a:t>    </a:t>
            </a:r>
            <a:r>
              <a:rPr lang="es-CO" sz="1400" dirty="0" err="1">
                <a:solidFill>
                  <a:srgbClr val="FF0000"/>
                </a:solidFill>
              </a:rPr>
              <a:t>Iterator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s-CO" sz="1400" dirty="0" err="1">
                <a:solidFill>
                  <a:srgbClr val="FF0000"/>
                </a:solidFill>
              </a:rPr>
              <a:t>String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s-CO" sz="1400" dirty="0"/>
              <a:t> </a:t>
            </a:r>
            <a:r>
              <a:rPr lang="es-CO" sz="1400" dirty="0" err="1"/>
              <a:t>it</a:t>
            </a:r>
            <a:r>
              <a:rPr lang="es-CO" sz="1400" dirty="0"/>
              <a:t> 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s-CO" sz="1400" dirty="0"/>
              <a:t> </a:t>
            </a:r>
            <a:r>
              <a:rPr lang="es-CO" sz="1400" dirty="0" err="1"/>
              <a:t>cars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400" dirty="0" err="1">
                <a:solidFill>
                  <a:srgbClr val="FF0000"/>
                </a:solidFill>
              </a:rPr>
              <a:t>iterator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    // 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first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item</a:t>
            </a:r>
            <a:endParaRPr lang="es-CO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sz="1400" dirty="0"/>
              <a:t>    </a:t>
            </a:r>
            <a:r>
              <a:rPr lang="es-CO" sz="1400" dirty="0" err="1">
                <a:solidFill>
                  <a:srgbClr val="FF0000"/>
                </a:solidFill>
              </a:rPr>
              <a:t>System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400" dirty="0" err="1"/>
              <a:t>out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400" dirty="0" err="1">
                <a:solidFill>
                  <a:srgbClr val="FF0000"/>
                </a:solidFill>
              </a:rPr>
              <a:t>println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400" dirty="0" err="1"/>
              <a:t>it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400" dirty="0" err="1">
                <a:solidFill>
                  <a:srgbClr val="FF0000"/>
                </a:solidFill>
              </a:rPr>
              <a:t>next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());</a:t>
            </a:r>
          </a:p>
          <a:p>
            <a:pPr marL="0" indent="0">
              <a:buNone/>
            </a:pP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sz="14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77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FD300-6D92-446A-9FCD-6E7CD728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Looping </a:t>
            </a:r>
            <a:r>
              <a:rPr lang="es-CO" dirty="0" err="1"/>
              <a:t>Through</a:t>
            </a:r>
            <a:r>
              <a:rPr lang="es-CO" dirty="0"/>
              <a:t> a </a:t>
            </a:r>
            <a:r>
              <a:rPr lang="es-CO" dirty="0" err="1"/>
              <a:t>Collection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AD0B2-16DC-4D32-8C6B-0705A9B05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loop through a collection, use the </a:t>
            </a:r>
            <a:r>
              <a:rPr lang="en-US" dirty="0" err="1"/>
              <a:t>hasNext</a:t>
            </a:r>
            <a:r>
              <a:rPr lang="en-US" dirty="0"/>
              <a:t>() and next() methods of the Iterator:</a:t>
            </a:r>
          </a:p>
          <a:p>
            <a:pPr marL="0" indent="0">
              <a:buNone/>
            </a:pPr>
            <a:r>
              <a:rPr lang="es-CO" dirty="0" err="1"/>
              <a:t>Example</a:t>
            </a:r>
            <a:endParaRPr lang="es-CO" dirty="0"/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while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/>
              <a:t>it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hasNext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()) 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/>
              <a:t>it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next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());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98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CED3C-D7B6-47BD-8A8F-BA19C328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4" y="570423"/>
            <a:ext cx="3154015" cy="1716156"/>
          </a:xfrm>
        </p:spPr>
        <p:txBody>
          <a:bodyPr>
            <a:normAutofit fontScale="90000"/>
          </a:bodyPr>
          <a:lstStyle/>
          <a:p>
            <a:r>
              <a:rPr lang="en-US" dirty="0"/>
              <a:t>Removing Items from a Collection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1D2D90-B923-49AA-860D-332DB45AB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4" y="2610678"/>
            <a:ext cx="3154015" cy="34588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1800" dirty="0" err="1"/>
              <a:t>Iterators</a:t>
            </a:r>
            <a:r>
              <a:rPr lang="es-CO" sz="1800" dirty="0"/>
              <a:t> are </a:t>
            </a:r>
            <a:r>
              <a:rPr lang="es-CO" sz="1800" dirty="0" err="1"/>
              <a:t>designed</a:t>
            </a:r>
            <a:r>
              <a:rPr lang="es-CO" sz="1800" dirty="0"/>
              <a:t> </a:t>
            </a:r>
            <a:r>
              <a:rPr lang="es-CO" sz="1800" dirty="0" err="1"/>
              <a:t>to</a:t>
            </a:r>
            <a:r>
              <a:rPr lang="es-CO" sz="1800" dirty="0"/>
              <a:t> </a:t>
            </a:r>
            <a:r>
              <a:rPr lang="es-CO" sz="1800" dirty="0" err="1"/>
              <a:t>easily</a:t>
            </a:r>
            <a:r>
              <a:rPr lang="es-CO" sz="1800" dirty="0"/>
              <a:t> </a:t>
            </a:r>
            <a:r>
              <a:rPr lang="es-CO" sz="1800" dirty="0" err="1"/>
              <a:t>change</a:t>
            </a:r>
            <a:r>
              <a:rPr lang="es-CO" sz="1800" dirty="0"/>
              <a:t> </a:t>
            </a:r>
            <a:r>
              <a:rPr lang="es-CO" sz="1800" dirty="0" err="1"/>
              <a:t>the</a:t>
            </a:r>
            <a:r>
              <a:rPr lang="es-CO" sz="1800" dirty="0"/>
              <a:t> </a:t>
            </a:r>
            <a:r>
              <a:rPr lang="es-CO" sz="1800" dirty="0" err="1"/>
              <a:t>collections</a:t>
            </a:r>
            <a:r>
              <a:rPr lang="es-CO" sz="1800" dirty="0"/>
              <a:t> </a:t>
            </a:r>
            <a:r>
              <a:rPr lang="es-CO" sz="1800" dirty="0" err="1"/>
              <a:t>that</a:t>
            </a:r>
            <a:r>
              <a:rPr lang="es-CO" sz="1800" dirty="0"/>
              <a:t> </a:t>
            </a:r>
            <a:r>
              <a:rPr lang="es-CO" sz="1800" dirty="0" err="1"/>
              <a:t>they</a:t>
            </a:r>
            <a:r>
              <a:rPr lang="es-CO" sz="1800" dirty="0"/>
              <a:t> </a:t>
            </a:r>
            <a:r>
              <a:rPr lang="es-CO" sz="1800" dirty="0" err="1"/>
              <a:t>loop</a:t>
            </a:r>
            <a:r>
              <a:rPr lang="es-CO" sz="1800" dirty="0"/>
              <a:t> </a:t>
            </a:r>
            <a:r>
              <a:rPr lang="es-CO" sz="1800" dirty="0" err="1"/>
              <a:t>through</a:t>
            </a:r>
            <a:r>
              <a:rPr lang="es-CO" sz="1800" dirty="0"/>
              <a:t>. </a:t>
            </a:r>
            <a:r>
              <a:rPr lang="es-CO" sz="1800" dirty="0" err="1"/>
              <a:t>The</a:t>
            </a:r>
            <a:r>
              <a:rPr lang="es-CO" sz="1800" dirty="0"/>
              <a:t> </a:t>
            </a:r>
            <a:r>
              <a:rPr lang="es-CO" sz="1800" dirty="0" err="1"/>
              <a:t>remove</a:t>
            </a:r>
            <a:r>
              <a:rPr lang="es-CO" sz="1800" dirty="0"/>
              <a:t>() </a:t>
            </a:r>
            <a:r>
              <a:rPr lang="es-CO" sz="1800" dirty="0" err="1"/>
              <a:t>method</a:t>
            </a:r>
            <a:r>
              <a:rPr lang="es-CO" sz="1800" dirty="0"/>
              <a:t> can </a:t>
            </a:r>
            <a:r>
              <a:rPr lang="es-CO" sz="1800" dirty="0" err="1"/>
              <a:t>remove</a:t>
            </a:r>
            <a:r>
              <a:rPr lang="es-CO" sz="1800" dirty="0"/>
              <a:t> </a:t>
            </a:r>
            <a:r>
              <a:rPr lang="es-CO" sz="1800" dirty="0" err="1"/>
              <a:t>items</a:t>
            </a:r>
            <a:r>
              <a:rPr lang="es-CO" sz="1800" dirty="0"/>
              <a:t> </a:t>
            </a:r>
            <a:r>
              <a:rPr lang="es-CO" sz="1800" dirty="0" err="1"/>
              <a:t>from</a:t>
            </a:r>
            <a:r>
              <a:rPr lang="es-CO" sz="1800" dirty="0"/>
              <a:t> a </a:t>
            </a:r>
            <a:r>
              <a:rPr lang="es-CO" sz="1800" dirty="0" err="1"/>
              <a:t>collection</a:t>
            </a:r>
            <a:r>
              <a:rPr lang="es-CO" sz="1800" dirty="0"/>
              <a:t> </a:t>
            </a:r>
            <a:r>
              <a:rPr lang="es-CO" sz="1800" dirty="0" err="1"/>
              <a:t>while</a:t>
            </a:r>
            <a:r>
              <a:rPr lang="es-CO" sz="1800" dirty="0"/>
              <a:t> looping.</a:t>
            </a:r>
          </a:p>
          <a:p>
            <a:pPr marL="0" indent="0">
              <a:buNone/>
            </a:pPr>
            <a:r>
              <a:rPr lang="es-CO" sz="1800" dirty="0" err="1"/>
              <a:t>Example</a:t>
            </a:r>
            <a:endParaRPr lang="es-CO" sz="1800" dirty="0"/>
          </a:p>
          <a:p>
            <a:pPr marL="0" indent="0">
              <a:buNone/>
            </a:pPr>
            <a:r>
              <a:rPr lang="es-CO" sz="1800" dirty="0"/>
              <a:t>Use </a:t>
            </a:r>
            <a:r>
              <a:rPr lang="es-CO" sz="1800" dirty="0" err="1"/>
              <a:t>an</a:t>
            </a:r>
            <a:r>
              <a:rPr lang="es-CO" sz="1800" dirty="0"/>
              <a:t> </a:t>
            </a:r>
            <a:r>
              <a:rPr lang="es-CO" sz="1800" dirty="0" err="1"/>
              <a:t>iterator</a:t>
            </a:r>
            <a:r>
              <a:rPr lang="es-CO" sz="1800" dirty="0"/>
              <a:t> </a:t>
            </a:r>
            <a:r>
              <a:rPr lang="es-CO" sz="1800" dirty="0" err="1"/>
              <a:t>to</a:t>
            </a:r>
            <a:r>
              <a:rPr lang="es-CO" sz="1800" dirty="0"/>
              <a:t> </a:t>
            </a:r>
            <a:r>
              <a:rPr lang="es-CO" sz="1800" dirty="0" err="1"/>
              <a:t>remove</a:t>
            </a:r>
            <a:r>
              <a:rPr lang="es-CO" sz="1800" dirty="0"/>
              <a:t> </a:t>
            </a:r>
            <a:r>
              <a:rPr lang="es-CO" sz="1800" dirty="0" err="1"/>
              <a:t>numbers</a:t>
            </a:r>
            <a:r>
              <a:rPr lang="es-CO" sz="1800" dirty="0"/>
              <a:t> </a:t>
            </a:r>
            <a:r>
              <a:rPr lang="es-CO" sz="1800" dirty="0" err="1"/>
              <a:t>less</a:t>
            </a:r>
            <a:r>
              <a:rPr lang="es-CO" sz="1800" dirty="0"/>
              <a:t> </a:t>
            </a:r>
            <a:r>
              <a:rPr lang="es-CO" sz="1800" dirty="0" err="1"/>
              <a:t>than</a:t>
            </a:r>
            <a:r>
              <a:rPr lang="es-CO" sz="1800" dirty="0"/>
              <a:t> 10 </a:t>
            </a:r>
            <a:r>
              <a:rPr lang="es-CO" sz="1800" dirty="0" err="1"/>
              <a:t>from</a:t>
            </a:r>
            <a:r>
              <a:rPr lang="es-CO" sz="1800" dirty="0"/>
              <a:t> a </a:t>
            </a:r>
            <a:r>
              <a:rPr lang="es-CO" sz="1800" dirty="0" err="1"/>
              <a:t>collection</a:t>
            </a:r>
            <a:endParaRPr lang="es-CO" sz="1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EDFAFC-91C8-45BE-ACB4-DE71B24C556C}"/>
              </a:ext>
            </a:extLst>
          </p:cNvPr>
          <p:cNvSpPr txBox="1"/>
          <p:nvPr/>
        </p:nvSpPr>
        <p:spPr>
          <a:xfrm>
            <a:off x="4558748" y="570423"/>
            <a:ext cx="655982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2000" dirty="0" err="1">
                <a:solidFill>
                  <a:srgbClr val="0070C0"/>
                </a:solidFill>
              </a:rPr>
              <a:t>import</a:t>
            </a:r>
            <a:r>
              <a:rPr lang="es-CO" sz="2000" dirty="0"/>
              <a:t> </a:t>
            </a:r>
            <a:r>
              <a:rPr lang="es-CO" sz="2000" dirty="0" err="1"/>
              <a:t>java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2000" dirty="0" err="1"/>
              <a:t>util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2000" dirty="0" err="1">
                <a:solidFill>
                  <a:srgbClr val="FF0000"/>
                </a:solidFill>
              </a:rPr>
              <a:t>ArrayList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sz="2000" dirty="0" err="1">
                <a:solidFill>
                  <a:srgbClr val="0070C0"/>
                </a:solidFill>
              </a:rPr>
              <a:t>import</a:t>
            </a:r>
            <a:r>
              <a:rPr lang="es-CO" sz="2000" dirty="0"/>
              <a:t> </a:t>
            </a:r>
            <a:r>
              <a:rPr lang="es-CO" sz="2000" dirty="0" err="1"/>
              <a:t>java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2000" dirty="0" err="1"/>
              <a:t>util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2000" dirty="0" err="1">
                <a:solidFill>
                  <a:srgbClr val="FF0000"/>
                </a:solidFill>
              </a:rPr>
              <a:t>Iterator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sz="2000" dirty="0" err="1">
                <a:solidFill>
                  <a:srgbClr val="0070C0"/>
                </a:solidFill>
              </a:rPr>
              <a:t>public</a:t>
            </a:r>
            <a:r>
              <a:rPr lang="es-CO" sz="2000" dirty="0">
                <a:solidFill>
                  <a:srgbClr val="0070C0"/>
                </a:solidFill>
              </a:rPr>
              <a:t> </a:t>
            </a:r>
            <a:r>
              <a:rPr lang="es-CO" sz="2000" dirty="0" err="1">
                <a:solidFill>
                  <a:srgbClr val="0070C0"/>
                </a:solidFill>
              </a:rPr>
              <a:t>class</a:t>
            </a:r>
            <a:r>
              <a:rPr lang="es-CO" sz="2000" dirty="0">
                <a:solidFill>
                  <a:srgbClr val="0070C0"/>
                </a:solidFill>
              </a:rPr>
              <a:t> </a:t>
            </a:r>
            <a:r>
              <a:rPr lang="es-CO" sz="2000" dirty="0" err="1">
                <a:solidFill>
                  <a:srgbClr val="FF0000"/>
                </a:solidFill>
              </a:rPr>
              <a:t>Main</a:t>
            </a:r>
            <a:r>
              <a:rPr lang="es-CO" sz="2000" dirty="0"/>
              <a:t> 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sz="2000" dirty="0"/>
              <a:t>  </a:t>
            </a:r>
            <a:r>
              <a:rPr lang="es-CO" sz="2000" dirty="0" err="1">
                <a:solidFill>
                  <a:srgbClr val="0070C0"/>
                </a:solidFill>
              </a:rPr>
              <a:t>public</a:t>
            </a:r>
            <a:r>
              <a:rPr lang="es-CO" sz="2000" dirty="0">
                <a:solidFill>
                  <a:srgbClr val="0070C0"/>
                </a:solidFill>
              </a:rPr>
              <a:t> </a:t>
            </a:r>
            <a:r>
              <a:rPr lang="es-CO" sz="2000" dirty="0" err="1">
                <a:solidFill>
                  <a:srgbClr val="0070C0"/>
                </a:solidFill>
              </a:rPr>
              <a:t>static</a:t>
            </a:r>
            <a:r>
              <a:rPr lang="es-CO" sz="2000" dirty="0">
                <a:solidFill>
                  <a:srgbClr val="0070C0"/>
                </a:solidFill>
              </a:rPr>
              <a:t> </a:t>
            </a:r>
            <a:r>
              <a:rPr lang="es-CO" sz="2000" dirty="0" err="1">
                <a:solidFill>
                  <a:srgbClr val="0070C0"/>
                </a:solidFill>
              </a:rPr>
              <a:t>void</a:t>
            </a:r>
            <a:r>
              <a:rPr lang="es-CO" sz="2000" dirty="0">
                <a:solidFill>
                  <a:srgbClr val="0070C0"/>
                </a:solidFill>
              </a:rPr>
              <a:t> </a:t>
            </a:r>
            <a:r>
              <a:rPr lang="es-CO" sz="2000" dirty="0" err="1">
                <a:solidFill>
                  <a:srgbClr val="FF0000"/>
                </a:solidFill>
              </a:rPr>
              <a:t>main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2000" dirty="0" err="1">
                <a:solidFill>
                  <a:srgbClr val="FF0000"/>
                </a:solidFill>
              </a:rPr>
              <a:t>String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sz="2000" dirty="0"/>
              <a:t> </a:t>
            </a:r>
            <a:r>
              <a:rPr lang="es-CO" sz="2000" dirty="0" err="1"/>
              <a:t>args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sz="2000" dirty="0"/>
              <a:t>    </a:t>
            </a:r>
            <a:r>
              <a:rPr lang="es-CO" sz="2000" dirty="0" err="1">
                <a:solidFill>
                  <a:srgbClr val="FF0000"/>
                </a:solidFill>
              </a:rPr>
              <a:t>ArrayList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s-CO" sz="2000" dirty="0" err="1">
                <a:solidFill>
                  <a:srgbClr val="FF0000"/>
                </a:solidFill>
              </a:rPr>
              <a:t>Integer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s-CO" sz="2000" dirty="0"/>
              <a:t> </a:t>
            </a:r>
            <a:r>
              <a:rPr lang="es-CO" sz="2000" dirty="0" err="1"/>
              <a:t>numbers</a:t>
            </a:r>
            <a:r>
              <a:rPr lang="es-CO" sz="2000" dirty="0"/>
              <a:t> </a:t>
            </a:r>
            <a:r>
              <a:rPr lang="es-CO" sz="2000" dirty="0">
                <a:solidFill>
                  <a:srgbClr val="C00000"/>
                </a:solidFill>
              </a:rPr>
              <a:t>=</a:t>
            </a:r>
            <a:r>
              <a:rPr lang="es-CO" sz="2000" dirty="0"/>
              <a:t> </a:t>
            </a:r>
            <a:r>
              <a:rPr lang="es-CO" sz="2000" dirty="0">
                <a:solidFill>
                  <a:srgbClr val="0070C0"/>
                </a:solidFill>
              </a:rPr>
              <a:t>new</a:t>
            </a:r>
            <a:r>
              <a:rPr lang="es-CO" sz="2000" dirty="0"/>
              <a:t> </a:t>
            </a:r>
            <a:r>
              <a:rPr lang="es-CO" sz="2000" dirty="0" err="1">
                <a:solidFill>
                  <a:srgbClr val="FF0000"/>
                </a:solidFill>
              </a:rPr>
              <a:t>ArrayList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s-CO" sz="2000" dirty="0" err="1">
                <a:solidFill>
                  <a:srgbClr val="FF0000"/>
                </a:solidFill>
              </a:rPr>
              <a:t>Integer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&gt;();</a:t>
            </a:r>
          </a:p>
          <a:p>
            <a:pPr marL="0" indent="0">
              <a:buNone/>
            </a:pPr>
            <a:r>
              <a:rPr lang="es-CO" sz="2000" dirty="0"/>
              <a:t>    </a:t>
            </a:r>
            <a:r>
              <a:rPr lang="es-CO" sz="2000" dirty="0" err="1"/>
              <a:t>numbers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2000" dirty="0" err="1">
                <a:solidFill>
                  <a:srgbClr val="FF0000"/>
                </a:solidFill>
              </a:rPr>
              <a:t>add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2000" dirty="0">
                <a:solidFill>
                  <a:srgbClr val="7030A0"/>
                </a:solidFill>
              </a:rPr>
              <a:t>12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2000" dirty="0"/>
              <a:t>    </a:t>
            </a:r>
            <a:r>
              <a:rPr lang="es-CO" sz="2000" dirty="0" err="1"/>
              <a:t>numbers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2000" dirty="0" err="1">
                <a:solidFill>
                  <a:srgbClr val="FF0000"/>
                </a:solidFill>
              </a:rPr>
              <a:t>add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2000" dirty="0">
                <a:solidFill>
                  <a:srgbClr val="7030A0"/>
                </a:solidFill>
              </a:rPr>
              <a:t>8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2000" dirty="0"/>
              <a:t>    </a:t>
            </a:r>
            <a:r>
              <a:rPr lang="es-CO" sz="2000" dirty="0" err="1"/>
              <a:t>numbers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2000" dirty="0" err="1">
                <a:solidFill>
                  <a:srgbClr val="FF0000"/>
                </a:solidFill>
              </a:rPr>
              <a:t>add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2000" dirty="0">
                <a:solidFill>
                  <a:srgbClr val="7030A0"/>
                </a:solidFill>
              </a:rPr>
              <a:t>2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2000" dirty="0"/>
              <a:t>    </a:t>
            </a:r>
            <a:r>
              <a:rPr lang="es-CO" sz="2000" dirty="0" err="1"/>
              <a:t>numbers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2000" dirty="0" err="1">
                <a:solidFill>
                  <a:srgbClr val="FF0000"/>
                </a:solidFill>
              </a:rPr>
              <a:t>add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2000" dirty="0">
                <a:solidFill>
                  <a:srgbClr val="7030A0"/>
                </a:solidFill>
              </a:rPr>
              <a:t>23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2000" dirty="0"/>
              <a:t>    </a:t>
            </a:r>
            <a:r>
              <a:rPr lang="es-CO" sz="2000" dirty="0" err="1">
                <a:solidFill>
                  <a:srgbClr val="FF0000"/>
                </a:solidFill>
              </a:rPr>
              <a:t>Iterator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s-CO" sz="2000" dirty="0" err="1">
                <a:solidFill>
                  <a:srgbClr val="FF0000"/>
                </a:solidFill>
              </a:rPr>
              <a:t>Integer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s-CO" sz="2000" dirty="0"/>
              <a:t> </a:t>
            </a:r>
            <a:r>
              <a:rPr lang="es-CO" sz="2000" dirty="0" err="1"/>
              <a:t>it</a:t>
            </a:r>
            <a:r>
              <a:rPr lang="es-CO" sz="2000" dirty="0"/>
              <a:t> 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s-CO" sz="2000" dirty="0"/>
              <a:t> </a:t>
            </a:r>
            <a:r>
              <a:rPr lang="es-CO" sz="2000" dirty="0" err="1"/>
              <a:t>numbers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2000" dirty="0" err="1">
                <a:solidFill>
                  <a:srgbClr val="FF0000"/>
                </a:solidFill>
              </a:rPr>
              <a:t>iterator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s-CO" sz="2000" dirty="0"/>
              <a:t>    </a:t>
            </a:r>
            <a:r>
              <a:rPr lang="es-CO" sz="2000" dirty="0" err="1">
                <a:solidFill>
                  <a:srgbClr val="0070C0"/>
                </a:solidFill>
              </a:rPr>
              <a:t>while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2000" dirty="0" err="1"/>
              <a:t>it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2000" dirty="0" err="1">
                <a:solidFill>
                  <a:srgbClr val="FF0000"/>
                </a:solidFill>
              </a:rPr>
              <a:t>hasNext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()) {</a:t>
            </a:r>
          </a:p>
          <a:p>
            <a:pPr marL="0" indent="0">
              <a:buNone/>
            </a:pPr>
            <a:r>
              <a:rPr lang="es-CO" sz="2000" dirty="0"/>
              <a:t>      </a:t>
            </a:r>
            <a:r>
              <a:rPr lang="es-CO" sz="2000" dirty="0" err="1">
                <a:solidFill>
                  <a:srgbClr val="FF0000"/>
                </a:solidFill>
              </a:rPr>
              <a:t>Integer</a:t>
            </a:r>
            <a:r>
              <a:rPr lang="es-CO" sz="2000" dirty="0"/>
              <a:t> i 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s-CO" sz="2000" dirty="0"/>
              <a:t> </a:t>
            </a:r>
            <a:r>
              <a:rPr lang="es-CO" sz="2000" dirty="0" err="1"/>
              <a:t>it.</a:t>
            </a:r>
            <a:r>
              <a:rPr lang="es-CO" sz="2000" dirty="0" err="1">
                <a:solidFill>
                  <a:srgbClr val="FF0000"/>
                </a:solidFill>
              </a:rPr>
              <a:t>next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s-CO" sz="2000" dirty="0"/>
              <a:t>      </a:t>
            </a:r>
            <a:r>
              <a:rPr lang="es-CO" sz="2000" dirty="0" err="1">
                <a:solidFill>
                  <a:srgbClr val="0070C0"/>
                </a:solidFill>
              </a:rPr>
              <a:t>if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2000" dirty="0"/>
              <a:t>i </a:t>
            </a:r>
            <a:r>
              <a:rPr lang="es-CO" sz="2000" dirty="0">
                <a:solidFill>
                  <a:srgbClr val="C00000"/>
                </a:solidFill>
              </a:rPr>
              <a:t>&lt;</a:t>
            </a:r>
            <a:r>
              <a:rPr lang="es-CO" sz="2000" dirty="0"/>
              <a:t> </a:t>
            </a:r>
            <a:r>
              <a:rPr lang="es-CO" sz="2000" dirty="0">
                <a:solidFill>
                  <a:srgbClr val="7030A0"/>
                </a:solidFill>
              </a:rPr>
              <a:t>10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sz="2000" dirty="0"/>
              <a:t>        </a:t>
            </a:r>
            <a:r>
              <a:rPr lang="es-CO" sz="2000" dirty="0" err="1"/>
              <a:t>it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2000" dirty="0" err="1">
                <a:solidFill>
                  <a:srgbClr val="FF0000"/>
                </a:solidFill>
              </a:rPr>
              <a:t>remove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      }</a:t>
            </a:r>
          </a:p>
          <a:p>
            <a:pPr marL="0" indent="0">
              <a:buNone/>
            </a:pP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s-CO" sz="2000" dirty="0"/>
              <a:t>    </a:t>
            </a:r>
            <a:r>
              <a:rPr lang="es-CO" sz="2000" dirty="0" err="1">
                <a:solidFill>
                  <a:srgbClr val="FF0000"/>
                </a:solidFill>
              </a:rPr>
              <a:t>System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2000" dirty="0" err="1"/>
              <a:t>out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2000" dirty="0" err="1">
                <a:solidFill>
                  <a:srgbClr val="FF0000"/>
                </a:solidFill>
              </a:rPr>
              <a:t>println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2000" dirty="0" err="1"/>
              <a:t>numbers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3514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406</Words>
  <Application>Microsoft Office PowerPoint</Application>
  <PresentationFormat>Panorámica</PresentationFormat>
  <Paragraphs>54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Java iterators</vt:lpstr>
      <vt:lpstr>Java iterators</vt:lpstr>
      <vt:lpstr>Getting an Iterator</vt:lpstr>
      <vt:lpstr>Looping Through a Collection</vt:lpstr>
      <vt:lpstr>Removing Items from a 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iterators</dc:title>
  <dc:creator>jhonatan cagua herrera</dc:creator>
  <cp:lastModifiedBy>jhonatan cagua herrera</cp:lastModifiedBy>
  <cp:revision>8</cp:revision>
  <dcterms:created xsi:type="dcterms:W3CDTF">2022-08-12T05:12:04Z</dcterms:created>
  <dcterms:modified xsi:type="dcterms:W3CDTF">2022-08-12T08:34:03Z</dcterms:modified>
</cp:coreProperties>
</file>