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4" r:id="rId2"/>
    <p:sldId id="297" r:id="rId3"/>
    <p:sldId id="316" r:id="rId4"/>
    <p:sldId id="317" r:id="rId5"/>
    <p:sldId id="307" r:id="rId6"/>
    <p:sldId id="29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8" userDrawn="1">
          <p15:clr>
            <a:srgbClr val="A4A3A4"/>
          </p15:clr>
        </p15:guide>
        <p15:guide id="2" pos="5056" userDrawn="1">
          <p15:clr>
            <a:srgbClr val="A4A3A4"/>
          </p15:clr>
        </p15:guide>
        <p15:guide id="3" orient="horz" pos="3576" userDrawn="1">
          <p15:clr>
            <a:srgbClr val="A4A3A4"/>
          </p15:clr>
        </p15:guide>
        <p15:guide id="4" pos="848" userDrawn="1">
          <p15:clr>
            <a:srgbClr val="A4A3A4"/>
          </p15:clr>
        </p15:guide>
        <p15:guide id="5" pos="3168" userDrawn="1">
          <p15:clr>
            <a:srgbClr val="A4A3A4"/>
          </p15:clr>
        </p15:guide>
        <p15:guide id="6" pos="784" userDrawn="1">
          <p15:clr>
            <a:srgbClr val="A4A3A4"/>
          </p15:clr>
        </p15:guide>
        <p15:guide id="7" orient="horz" pos="800" userDrawn="1">
          <p15:clr>
            <a:srgbClr val="A4A3A4"/>
          </p15:clr>
        </p15:guide>
        <p15:guide id="8" orient="horz" pos="3384" userDrawn="1">
          <p15:clr>
            <a:srgbClr val="A4A3A4"/>
          </p15:clr>
        </p15:guide>
        <p15:guide id="9" orient="horz" pos="432" userDrawn="1">
          <p15:clr>
            <a:srgbClr val="A4A3A4"/>
          </p15:clr>
        </p15:guide>
        <p15:guide id="10" orient="horz" pos="592" userDrawn="1">
          <p15:clr>
            <a:srgbClr val="A4A3A4"/>
          </p15:clr>
        </p15:guide>
        <p15:guide id="11" orient="horz" pos="209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atchi" initials="S" lastIdx="2" clrIdx="0">
    <p:extLst>
      <p:ext uri="{19B8F6BF-5375-455C-9EA6-DF929625EA0E}">
        <p15:presenceInfo xmlns:p15="http://schemas.microsoft.com/office/powerpoint/2012/main" userId="Saatc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8385"/>
    <a:srgbClr val="ED1C24"/>
    <a:srgbClr val="ED1B24"/>
    <a:srgbClr val="DCDCDC"/>
    <a:srgbClr val="DDDDDD"/>
    <a:srgbClr val="EE1D20"/>
    <a:srgbClr val="E63C25"/>
    <a:srgbClr val="4A4A4A"/>
    <a:srgbClr val="EF1C23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41" autoAdjust="0"/>
    <p:restoredTop sz="90485" autoAdjust="0"/>
  </p:normalViewPr>
  <p:slideViewPr>
    <p:cSldViewPr snapToGrid="0">
      <p:cViewPr varScale="1">
        <p:scale>
          <a:sx n="67" d="100"/>
          <a:sy n="67" d="100"/>
        </p:scale>
        <p:origin x="534" y="72"/>
      </p:cViewPr>
      <p:guideLst>
        <p:guide orient="horz" pos="1518"/>
        <p:guide pos="5056"/>
        <p:guide orient="horz" pos="3576"/>
        <p:guide pos="848"/>
        <p:guide pos="3168"/>
        <p:guide pos="784"/>
        <p:guide orient="horz" pos="800"/>
        <p:guide orient="horz" pos="3384"/>
        <p:guide orient="horz" pos="432"/>
        <p:guide orient="horz" pos="592"/>
        <p:guide orient="horz" pos="2096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ED728-78EE-4CE4-8544-83D0A9192B9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1CEF5-8C7F-4A16-9704-98E69058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2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1CEF5-8C7F-4A16-9704-98E690582F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80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1CEF5-8C7F-4A16-9704-98E690582F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48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1CEF5-8C7F-4A16-9704-98E690582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33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1CEF5-8C7F-4A16-9704-98E690582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15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65" b="13507"/>
          <a:stretch/>
        </p:blipFill>
        <p:spPr>
          <a:xfrm>
            <a:off x="0" y="-1"/>
            <a:ext cx="3405809" cy="5936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26" t="35331" r="21196" b="17561"/>
          <a:stretch/>
        </p:blipFill>
        <p:spPr>
          <a:xfrm>
            <a:off x="9183757" y="2425148"/>
            <a:ext cx="424070" cy="3233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634" y="1"/>
            <a:ext cx="1057366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8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409734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EB3E2E-5BD6-4847-8A20-4734E2AA1B88}" type="datetime1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7F0841-468E-4774-9BB1-9065797F5C4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062" b="14779"/>
          <a:stretch/>
        </p:blipFill>
        <p:spPr>
          <a:xfrm>
            <a:off x="1" y="1"/>
            <a:ext cx="743450" cy="51356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634" y="1"/>
            <a:ext cx="1057366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2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634" y="1"/>
            <a:ext cx="1057366" cy="787400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3339548" y="2319130"/>
            <a:ext cx="4810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2524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634" y="1"/>
            <a:ext cx="1057366" cy="787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54557" y="26504"/>
            <a:ext cx="10933112" cy="5042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062" b="14779"/>
          <a:stretch/>
        </p:blipFill>
        <p:spPr>
          <a:xfrm>
            <a:off x="1" y="1"/>
            <a:ext cx="743450" cy="513567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950" y="649288"/>
            <a:ext cx="10844213" cy="5022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742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451" y="2120348"/>
            <a:ext cx="10515600" cy="1563755"/>
          </a:xfrm>
          <a:prstGeom prst="rect">
            <a:avLst/>
          </a:prstGeom>
        </p:spPr>
        <p:txBody>
          <a:bodyPr anchor="b"/>
          <a:lstStyle>
            <a:lvl1pPr>
              <a:defRPr sz="54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51" y="3829878"/>
            <a:ext cx="10603999" cy="2259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FDD834-DA7A-490C-B39A-5C758822D897}" type="datetime1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7F0841-468E-4774-9BB1-9065797F5C4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062" b="14779"/>
          <a:stretch/>
        </p:blipFill>
        <p:spPr>
          <a:xfrm>
            <a:off x="1" y="1"/>
            <a:ext cx="743450" cy="51356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634" y="1"/>
            <a:ext cx="1057366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7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464" y="73579"/>
            <a:ext cx="10515600" cy="469762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3451" y="704821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7451" y="704821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60BB92-4307-4EFF-A429-43EFA79E898F}" type="datetime1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7F0841-468E-4774-9BB1-9065797F5C4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062" b="14779"/>
          <a:stretch/>
        </p:blipFill>
        <p:spPr>
          <a:xfrm>
            <a:off x="1" y="1"/>
            <a:ext cx="743450" cy="51356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634" y="1"/>
            <a:ext cx="1057366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1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451" y="100082"/>
            <a:ext cx="10515600" cy="5492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E69FF-5BD4-42AC-A6C2-DC454E2F720D}" type="datetime1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7F0841-468E-4774-9BB1-9065797F5C4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062" b="14779"/>
          <a:stretch/>
        </p:blipFill>
        <p:spPr>
          <a:xfrm>
            <a:off x="1" y="1"/>
            <a:ext cx="743450" cy="513567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742950" y="755650"/>
            <a:ext cx="11171238" cy="5178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634" y="1"/>
            <a:ext cx="1057366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4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44D1E1-6CB2-4F45-9727-BD2A1CE82321}" type="datetime1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7F0841-468E-4774-9BB1-9065797F5C4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062" b="14779"/>
          <a:stretch/>
        </p:blipFill>
        <p:spPr>
          <a:xfrm>
            <a:off x="1" y="1"/>
            <a:ext cx="743450" cy="513567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43451" y="126585"/>
            <a:ext cx="10515600" cy="4697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634" y="1"/>
            <a:ext cx="1057366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30D968-832A-448F-B456-0EECB2995BCC}" type="datetime1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7F0841-468E-4774-9BB1-9065797F5C4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062" b="14779"/>
          <a:stretch/>
        </p:blipFill>
        <p:spPr>
          <a:xfrm>
            <a:off x="1" y="1"/>
            <a:ext cx="743450" cy="51356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634" y="1"/>
            <a:ext cx="1057366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0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451" y="153090"/>
            <a:ext cx="10057071" cy="4962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6E60F8-E86C-42EA-8E05-AF88E152207A}" type="datetime1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7F0841-468E-4774-9BB1-9065797F5C4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062" b="14779"/>
          <a:stretch/>
        </p:blipFill>
        <p:spPr>
          <a:xfrm>
            <a:off x="1" y="1"/>
            <a:ext cx="743450" cy="51356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634" y="1"/>
            <a:ext cx="1057366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6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5402" y="6565900"/>
            <a:ext cx="1650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Sonata</a:t>
            </a:r>
            <a:r>
              <a:rPr lang="en-US" sz="11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Software 2017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76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20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1729" y="788928"/>
            <a:ext cx="6609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ED1C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01729" y="419477"/>
            <a:ext cx="460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 the power of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45272" y="1804591"/>
            <a:ext cx="5560627" cy="31808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45272" y="5062498"/>
            <a:ext cx="5560627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Platform-based Digital Business Transformation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415749" y="5359333"/>
            <a:ext cx="1634360" cy="1346075"/>
            <a:chOff x="10557640" y="5511925"/>
            <a:chExt cx="1634360" cy="1346075"/>
          </a:xfrm>
        </p:grpSpPr>
        <p:sp>
          <p:nvSpPr>
            <p:cNvPr id="6" name="Rectangle 5"/>
            <p:cNvSpPr/>
            <p:nvPr/>
          </p:nvSpPr>
          <p:spPr>
            <a:xfrm>
              <a:off x="10562897" y="5677271"/>
              <a:ext cx="1629103" cy="11807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7640" y="5511925"/>
              <a:ext cx="1629103" cy="1346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728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55219" y="2148840"/>
            <a:ext cx="10515600" cy="1828801"/>
          </a:xfrm>
        </p:spPr>
        <p:txBody>
          <a:bodyPr/>
          <a:lstStyle/>
          <a:p>
            <a:pPr algn="ctr"/>
            <a:r>
              <a:rPr lang="en-US" sz="6600" b="1" dirty="0"/>
              <a:t>Compensation Work </a:t>
            </a:r>
            <a:r>
              <a:rPr lang="en-US" sz="6600" b="1" dirty="0" smtClean="0"/>
              <a:t>Bench</a:t>
            </a:r>
            <a:br>
              <a:rPr lang="en-US" sz="6600" b="1" dirty="0" smtClean="0"/>
            </a:br>
            <a:r>
              <a:rPr lang="en-US" sz="6600" b="1" dirty="0" smtClean="0"/>
              <a:t> </a:t>
            </a:r>
            <a:r>
              <a:rPr lang="en-US" sz="6600" b="1" dirty="0"/>
              <a:t>(CWB</a:t>
            </a:r>
            <a:r>
              <a:rPr lang="en-US" sz="6600" b="1" dirty="0" smtClean="0"/>
              <a:t>) Architecture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2314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63117" y="0"/>
            <a:ext cx="10933112" cy="504273"/>
          </a:xfrm>
        </p:spPr>
        <p:txBody>
          <a:bodyPr/>
          <a:lstStyle/>
          <a:p>
            <a:r>
              <a:rPr lang="en-US" dirty="0"/>
              <a:t>CWB Architecture – System Interaction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845193" y="2356736"/>
            <a:ext cx="5246003" cy="49583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API Gateway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240" y="952095"/>
            <a:ext cx="1042526" cy="6074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86611" y="1531928"/>
            <a:ext cx="2384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CWB Web Application (Browser)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5857944" y="1737786"/>
            <a:ext cx="8997" cy="550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6095834" y="1733736"/>
            <a:ext cx="483" cy="535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08522" y="2510460"/>
            <a:ext cx="5675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923762" y="2711392"/>
            <a:ext cx="5065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26969" y="4555238"/>
            <a:ext cx="2718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Employee Service App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94850" y="4586982"/>
            <a:ext cx="2384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CWB Service App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629185" y="4521704"/>
            <a:ext cx="2951435" cy="285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Project Service App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55235" y="4599271"/>
            <a:ext cx="2569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Notification Service App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786957" y="4089977"/>
            <a:ext cx="11177516" cy="27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370835" y="4210037"/>
            <a:ext cx="0" cy="311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740574" y="4221684"/>
            <a:ext cx="0" cy="311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571867" y="4229466"/>
            <a:ext cx="0" cy="311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0176760" y="4196389"/>
            <a:ext cx="0" cy="311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422721" y="4709425"/>
            <a:ext cx="1892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B0F0"/>
                </a:solidFill>
              </a:rPr>
              <a:t>Manage and store Project related information.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761817" y="4761010"/>
            <a:ext cx="208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B0F0"/>
                </a:solidFill>
              </a:rPr>
              <a:t>Manage and store Employee related information.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103560" y="4765850"/>
            <a:ext cx="18928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B0F0"/>
                </a:solidFill>
              </a:rPr>
              <a:t>Manage and store Compensation workbench information.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628027" y="4804228"/>
            <a:ext cx="18928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B0F0"/>
                </a:solidFill>
              </a:rPr>
              <a:t>Subscribe to messages from micro services and manage notifications.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072594" y="2313203"/>
            <a:ext cx="20879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B0F0"/>
                </a:solidFill>
              </a:rPr>
              <a:t>Optimized endpoints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B0F0"/>
                </a:solidFill>
              </a:rPr>
              <a:t>Centralized authentication, security, traffic control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300061" y="2961758"/>
            <a:ext cx="1892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B0F0"/>
                </a:solidFill>
              </a:rPr>
              <a:t>Manage user role and permission across services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8922" y="1742692"/>
            <a:ext cx="1892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92D050"/>
                </a:solidFill>
              </a:rPr>
              <a:t>Front end for compensation workbench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7BD3C73-B2EB-488F-A76F-754EBD78F9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449" y="977989"/>
            <a:ext cx="795044" cy="60747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6865BF2D-61DE-4BD5-B153-AADDBDD81F00}"/>
              </a:ext>
            </a:extLst>
          </p:cNvPr>
          <p:cNvCxnSpPr>
            <a:cxnSpLocks/>
          </p:cNvCxnSpPr>
          <p:nvPr/>
        </p:nvCxnSpPr>
        <p:spPr>
          <a:xfrm flipH="1">
            <a:off x="6675342" y="1258951"/>
            <a:ext cx="50884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C81F0B69-EE91-4546-853A-1BD7E503AE8A}"/>
              </a:ext>
            </a:extLst>
          </p:cNvPr>
          <p:cNvSpPr txBox="1"/>
          <p:nvPr/>
        </p:nvSpPr>
        <p:spPr>
          <a:xfrm>
            <a:off x="6761920" y="1562930"/>
            <a:ext cx="2384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Content Delivery Network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578C111F-1A3B-4C62-817E-025D0B37AA37}"/>
              </a:ext>
            </a:extLst>
          </p:cNvPr>
          <p:cNvSpPr txBox="1"/>
          <p:nvPr/>
        </p:nvSpPr>
        <p:spPr>
          <a:xfrm>
            <a:off x="7033865" y="1764827"/>
            <a:ext cx="1892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70C0"/>
                </a:solidFill>
              </a:rPr>
              <a:t>Deliver CWB web content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="" xmlns:a16="http://schemas.microsoft.com/office/drawing/2014/main" id="{D66853F0-36D7-4A31-8F3D-8EAE61F14B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923" y="1016385"/>
            <a:ext cx="1187626" cy="545582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F731FD55-F135-4F1D-ADEE-4B8E63C28527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8325243" y="1289176"/>
            <a:ext cx="1098680" cy="29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F039925-3951-491D-BCD9-1AE8DC8173C8}"/>
              </a:ext>
            </a:extLst>
          </p:cNvPr>
          <p:cNvSpPr txBox="1"/>
          <p:nvPr/>
        </p:nvSpPr>
        <p:spPr>
          <a:xfrm>
            <a:off x="8984390" y="1582561"/>
            <a:ext cx="2384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BLOB Storage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7E51A82F-D48A-4C8C-AF7F-D1A75A6B87CD}"/>
              </a:ext>
            </a:extLst>
          </p:cNvPr>
          <p:cNvSpPr txBox="1"/>
          <p:nvPr/>
        </p:nvSpPr>
        <p:spPr>
          <a:xfrm>
            <a:off x="9352682" y="1798087"/>
            <a:ext cx="1892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70C0"/>
                </a:solidFill>
              </a:rPr>
              <a:t>Html, CSS, Angular JavaScript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="" xmlns:a16="http://schemas.microsoft.com/office/drawing/2014/main" id="{BE371699-1E90-444D-96B3-F59F48CEF1B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04627" y="1219196"/>
            <a:ext cx="3097883" cy="95719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="" xmlns:a16="http://schemas.microsoft.com/office/drawing/2014/main" id="{D4E2277D-89FD-4268-B6CB-36387ED011A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713" y="2430907"/>
            <a:ext cx="800925" cy="420584"/>
          </a:xfrm>
          <a:prstGeom prst="rect">
            <a:avLst/>
          </a:prstGeom>
        </p:spPr>
      </p:pic>
      <p:cxnSp>
        <p:nvCxnSpPr>
          <p:cNvPr id="85" name="Straight Arrow Connector 84">
            <a:extLst>
              <a:ext uri="{FF2B5EF4-FFF2-40B4-BE49-F238E27FC236}">
                <a16:creationId xmlns="" xmlns:a16="http://schemas.microsoft.com/office/drawing/2014/main" id="{BF71CB11-CF57-42E0-A54E-D264C81B4489}"/>
              </a:ext>
            </a:extLst>
          </p:cNvPr>
          <p:cNvCxnSpPr>
            <a:cxnSpLocks/>
          </p:cNvCxnSpPr>
          <p:nvPr/>
        </p:nvCxnSpPr>
        <p:spPr>
          <a:xfrm>
            <a:off x="4771750" y="2920346"/>
            <a:ext cx="0" cy="25344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="" xmlns:a16="http://schemas.microsoft.com/office/drawing/2014/main" id="{ECCCBCD0-71FB-4814-9E5B-FD36C11F82C5}"/>
              </a:ext>
            </a:extLst>
          </p:cNvPr>
          <p:cNvCxnSpPr>
            <a:cxnSpLocks/>
          </p:cNvCxnSpPr>
          <p:nvPr/>
        </p:nvCxnSpPr>
        <p:spPr>
          <a:xfrm>
            <a:off x="7922342" y="2902370"/>
            <a:ext cx="0" cy="25344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="" xmlns:a16="http://schemas.microsoft.com/office/drawing/2014/main" id="{3442426E-F478-448A-BCBA-F2821BC7F62D}"/>
              </a:ext>
            </a:extLst>
          </p:cNvPr>
          <p:cNvSpPr/>
          <p:nvPr/>
        </p:nvSpPr>
        <p:spPr>
          <a:xfrm>
            <a:off x="3800763" y="3224559"/>
            <a:ext cx="5246003" cy="49583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 Proxy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="" xmlns:a16="http://schemas.microsoft.com/office/drawing/2014/main" id="{481B83F3-7ED7-4413-9CEE-F87308F1833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570" y="3265490"/>
            <a:ext cx="541170" cy="45013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90" name="Straight Arrow Connector 89">
            <a:extLst>
              <a:ext uri="{FF2B5EF4-FFF2-40B4-BE49-F238E27FC236}">
                <a16:creationId xmlns="" xmlns:a16="http://schemas.microsoft.com/office/drawing/2014/main" id="{758B95E2-DCAC-48AC-9377-6599FF60DAAD}"/>
              </a:ext>
            </a:extLst>
          </p:cNvPr>
          <p:cNvCxnSpPr>
            <a:cxnSpLocks/>
          </p:cNvCxnSpPr>
          <p:nvPr/>
        </p:nvCxnSpPr>
        <p:spPr>
          <a:xfrm>
            <a:off x="4751874" y="3788360"/>
            <a:ext cx="0" cy="25344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="" xmlns:a16="http://schemas.microsoft.com/office/drawing/2014/main" id="{D45610B8-C5B5-48AA-9DD5-4C977335BAD0}"/>
              </a:ext>
            </a:extLst>
          </p:cNvPr>
          <p:cNvCxnSpPr>
            <a:cxnSpLocks/>
          </p:cNvCxnSpPr>
          <p:nvPr/>
        </p:nvCxnSpPr>
        <p:spPr>
          <a:xfrm>
            <a:off x="7892638" y="3801616"/>
            <a:ext cx="0" cy="25344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="" xmlns:a16="http://schemas.microsoft.com/office/drawing/2014/main" id="{7E204138-D456-444C-9A50-D30364ED9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84" y="4609494"/>
            <a:ext cx="695543" cy="866709"/>
          </a:xfrm>
          <a:prstGeom prst="rect">
            <a:avLst/>
          </a:prstGeom>
        </p:spPr>
      </p:pic>
      <p:pic>
        <p:nvPicPr>
          <p:cNvPr id="97" name="Picture 96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A8987964-7C3E-46B5-9FFD-C240FD0EBB7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583" y="4880195"/>
            <a:ext cx="576216" cy="41358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="" xmlns:a16="http://schemas.microsoft.com/office/drawing/2014/main" id="{E9D8977E-B305-475F-B0FD-40E476BCC3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173" y="4581184"/>
            <a:ext cx="695543" cy="866709"/>
          </a:xfrm>
          <a:prstGeom prst="rect">
            <a:avLst/>
          </a:prstGeom>
        </p:spPr>
      </p:pic>
      <p:pic>
        <p:nvPicPr>
          <p:cNvPr id="99" name="Picture 98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ADC91441-738C-4466-98F9-6D6C413AA3A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73" y="4821424"/>
            <a:ext cx="576216" cy="413589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="" xmlns:a16="http://schemas.microsoft.com/office/drawing/2014/main" id="{D8499ED9-5CDF-475A-B6DC-CAF5D10BDF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160" y="4579777"/>
            <a:ext cx="695543" cy="866709"/>
          </a:xfrm>
          <a:prstGeom prst="rect">
            <a:avLst/>
          </a:prstGeom>
        </p:spPr>
      </p:pic>
      <p:pic>
        <p:nvPicPr>
          <p:cNvPr id="101" name="Picture 100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4B7E92AF-8F37-49D0-ABBA-A5A4C56FADA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277" y="4823785"/>
            <a:ext cx="576216" cy="413589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="" xmlns:a16="http://schemas.microsoft.com/office/drawing/2014/main" id="{4688BC15-86BE-40BF-9C1C-5B31EB67B2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358" y="4560402"/>
            <a:ext cx="695543" cy="866709"/>
          </a:xfrm>
          <a:prstGeom prst="rect">
            <a:avLst/>
          </a:prstGeom>
        </p:spPr>
      </p:pic>
      <p:pic>
        <p:nvPicPr>
          <p:cNvPr id="102" name="Picture 101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D15BCA42-8EB2-447D-9E20-82109936650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765" y="4762859"/>
            <a:ext cx="576216" cy="4135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="" xmlns:a16="http://schemas.microsoft.com/office/drawing/2014/main" id="{B5A2EF50-144A-45D1-B803-198E28F83E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61" y="2192508"/>
            <a:ext cx="695543" cy="866709"/>
          </a:xfrm>
          <a:prstGeom prst="rect">
            <a:avLst/>
          </a:prstGeom>
        </p:spPr>
      </p:pic>
      <p:pic>
        <p:nvPicPr>
          <p:cNvPr id="100" name="Picture 99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BC439E14-F6F2-4758-8B2B-073CDF4CB1C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15" y="2487799"/>
            <a:ext cx="576216" cy="4135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2449" y="2776568"/>
            <a:ext cx="2384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Authorization Service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="" xmlns:a16="http://schemas.microsoft.com/office/drawing/2014/main" id="{061CE45D-BA71-4D6E-BBF9-2A3BF454223E}"/>
                  </a:ext>
                </a:extLst>
              </p:cNvPr>
              <p:cNvSpPr txBox="1"/>
              <p:nvPr/>
            </p:nvSpPr>
            <p:spPr>
              <a:xfrm>
                <a:off x="862053" y="5009781"/>
                <a:ext cx="54757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solidFill>
                            <a:srgbClr val="EF1C23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n-IN" sz="2400" b="1" dirty="0">
                  <a:solidFill>
                    <a:srgbClr val="EF1C23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61CE45D-BA71-4D6E-BBF9-2A3BF4542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53" y="5009781"/>
                <a:ext cx="547574" cy="369332"/>
              </a:xfrm>
              <a:prstGeom prst="rect">
                <a:avLst/>
              </a:prstGeom>
              <a:blipFill>
                <a:blip r:embed="rId10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="" xmlns:a16="http://schemas.microsoft.com/office/drawing/2014/main" id="{9A57B589-5559-466E-9352-359085BE6B7B}"/>
                  </a:ext>
                </a:extLst>
              </p:cNvPr>
              <p:cNvSpPr txBox="1"/>
              <p:nvPr/>
            </p:nvSpPr>
            <p:spPr>
              <a:xfrm>
                <a:off x="7051603" y="4924452"/>
                <a:ext cx="54757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solidFill>
                            <a:srgbClr val="EF1C23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n-IN" sz="2400" b="1" dirty="0">
                  <a:solidFill>
                    <a:srgbClr val="EF1C23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A57B589-5559-466E-9352-359085BE6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603" y="4924452"/>
                <a:ext cx="547574" cy="369332"/>
              </a:xfrm>
              <a:prstGeom prst="rect">
                <a:avLst/>
              </a:prstGeom>
              <a:blipFill>
                <a:blip r:embed="rId11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="" xmlns:a16="http://schemas.microsoft.com/office/drawing/2014/main" id="{9A532395-6B36-45C4-868C-EF623CD0535B}"/>
                  </a:ext>
                </a:extLst>
              </p:cNvPr>
              <p:cNvSpPr txBox="1"/>
              <p:nvPr/>
            </p:nvSpPr>
            <p:spPr>
              <a:xfrm>
                <a:off x="4250399" y="5013131"/>
                <a:ext cx="54757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solidFill>
                            <a:srgbClr val="EF1C23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n-IN" sz="2400" b="1" dirty="0">
                  <a:solidFill>
                    <a:srgbClr val="EF1C23"/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A532395-6B36-45C4-868C-EF623CD05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399" y="5013131"/>
                <a:ext cx="547574" cy="369332"/>
              </a:xfrm>
              <a:prstGeom prst="rect">
                <a:avLst/>
              </a:prstGeom>
              <a:blipFill>
                <a:blip r:embed="rId12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="" xmlns:a16="http://schemas.microsoft.com/office/drawing/2014/main" id="{A78E86A7-D10C-46D3-8064-8BC416963832}"/>
                  </a:ext>
                </a:extLst>
              </p:cNvPr>
              <p:cNvSpPr txBox="1"/>
              <p:nvPr/>
            </p:nvSpPr>
            <p:spPr>
              <a:xfrm>
                <a:off x="9629185" y="4896561"/>
                <a:ext cx="54757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solidFill>
                            <a:srgbClr val="EF1C23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n-IN" sz="2400" b="1" dirty="0">
                  <a:solidFill>
                    <a:srgbClr val="EF1C23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78E86A7-D10C-46D3-8064-8BC416963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185" y="4896561"/>
                <a:ext cx="547574" cy="369332"/>
              </a:xfrm>
              <a:prstGeom prst="rect">
                <a:avLst/>
              </a:prstGeom>
              <a:blipFill>
                <a:blip r:embed="rId13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="" xmlns:a16="http://schemas.microsoft.com/office/drawing/2014/main" id="{3125298D-F675-41DD-A914-20A8BD944FA6}"/>
                  </a:ext>
                </a:extLst>
              </p:cNvPr>
              <p:cNvSpPr txBox="1"/>
              <p:nvPr/>
            </p:nvSpPr>
            <p:spPr>
              <a:xfrm>
                <a:off x="1607510" y="2474449"/>
                <a:ext cx="54757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solidFill>
                            <a:srgbClr val="EF1C23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n-IN" sz="2400" b="1" dirty="0">
                  <a:solidFill>
                    <a:srgbClr val="EF1C23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125298D-F675-41DD-A914-20A8BD944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510" y="2474449"/>
                <a:ext cx="547574" cy="369332"/>
              </a:xfrm>
              <a:prstGeom prst="rect">
                <a:avLst/>
              </a:prstGeom>
              <a:blipFill>
                <a:blip r:embed="rId14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81206FF5-F671-4EFD-98E7-5E21CBF47F74}"/>
              </a:ext>
            </a:extLst>
          </p:cNvPr>
          <p:cNvSpPr txBox="1"/>
          <p:nvPr/>
        </p:nvSpPr>
        <p:spPr>
          <a:xfrm>
            <a:off x="9118978" y="3234230"/>
            <a:ext cx="20879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92D050"/>
                </a:solidFill>
              </a:rPr>
              <a:t>Single API surface for multiple functions apps.</a:t>
            </a:r>
          </a:p>
          <a:p>
            <a:endParaRPr lang="en-US" sz="1000" b="1" dirty="0">
              <a:solidFill>
                <a:srgbClr val="C00000"/>
              </a:solidFill>
            </a:endParaRPr>
          </a:p>
        </p:txBody>
      </p:sp>
      <p:pic>
        <p:nvPicPr>
          <p:cNvPr id="124" name="Picture 123" descr="A drawing of a face&#10;&#10;Description generated with high confidence">
            <a:extLst>
              <a:ext uri="{FF2B5EF4-FFF2-40B4-BE49-F238E27FC236}">
                <a16:creationId xmlns="" xmlns:a16="http://schemas.microsoft.com/office/drawing/2014/main" id="{BE757845-A66E-4304-8F3B-3CBF103A4DA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213" y="6050204"/>
            <a:ext cx="923045" cy="648772"/>
          </a:xfrm>
          <a:prstGeom prst="rect">
            <a:avLst/>
          </a:prstGeom>
        </p:spPr>
      </p:pic>
      <p:cxnSp>
        <p:nvCxnSpPr>
          <p:cNvPr id="126" name="Connector: Elbow 125">
            <a:extLst>
              <a:ext uri="{FF2B5EF4-FFF2-40B4-BE49-F238E27FC236}">
                <a16:creationId xmlns="" xmlns:a16="http://schemas.microsoft.com/office/drawing/2014/main" id="{ED643AB3-DB9D-4CEE-A43B-32DC17ADBFC3}"/>
              </a:ext>
            </a:extLst>
          </p:cNvPr>
          <p:cNvCxnSpPr>
            <a:cxnSpLocks/>
            <a:stCxn id="107" idx="2"/>
          </p:cNvCxnSpPr>
          <p:nvPr/>
        </p:nvCxnSpPr>
        <p:spPr>
          <a:xfrm rot="16200000" flipH="1">
            <a:off x="7892692" y="5093725"/>
            <a:ext cx="901206" cy="1606727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="" xmlns:a16="http://schemas.microsoft.com/office/drawing/2014/main" id="{46CA3E38-4D43-4D8F-94EB-72D68969C9FC}"/>
              </a:ext>
            </a:extLst>
          </p:cNvPr>
          <p:cNvCxnSpPr>
            <a:stCxn id="108" idx="2"/>
          </p:cNvCxnSpPr>
          <p:nvPr/>
        </p:nvCxnSpPr>
        <p:spPr>
          <a:xfrm flipH="1">
            <a:off x="10114129" y="5427111"/>
            <a:ext cx="1" cy="52370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81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Magnetic Disk 10">
            <a:extLst>
              <a:ext uri="{FF2B5EF4-FFF2-40B4-BE49-F238E27FC236}">
                <a16:creationId xmlns="" xmlns:a16="http://schemas.microsoft.com/office/drawing/2014/main" id="{1A3C47F6-520B-44BF-A52C-2D0F3D01DE25}"/>
              </a:ext>
            </a:extLst>
          </p:cNvPr>
          <p:cNvSpPr/>
          <p:nvPr/>
        </p:nvSpPr>
        <p:spPr>
          <a:xfrm>
            <a:off x="1362759" y="5565403"/>
            <a:ext cx="8949079" cy="12662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131074" y="1985318"/>
            <a:ext cx="9297826" cy="3381222"/>
          </a:xfrm>
          <a:prstGeom prst="rect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8"/>
          <p:cNvSpPr/>
          <p:nvPr/>
        </p:nvSpPr>
        <p:spPr>
          <a:xfrm>
            <a:off x="1362759" y="1160050"/>
            <a:ext cx="1343597" cy="659218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Presentation Layer</a:t>
            </a:r>
          </a:p>
        </p:txBody>
      </p:sp>
      <p:sp>
        <p:nvSpPr>
          <p:cNvPr id="7" name="Rectangle: Rounded Corners 9"/>
          <p:cNvSpPr/>
          <p:nvPr/>
        </p:nvSpPr>
        <p:spPr>
          <a:xfrm>
            <a:off x="1362760" y="2074793"/>
            <a:ext cx="1343596" cy="659218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 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978908" y="1160050"/>
            <a:ext cx="7322299" cy="65921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Responsive UI/UX</a:t>
            </a:r>
          </a:p>
        </p:txBody>
      </p:sp>
      <p:sp>
        <p:nvSpPr>
          <p:cNvPr id="9" name="Rectangle 8"/>
          <p:cNvSpPr/>
          <p:nvPr/>
        </p:nvSpPr>
        <p:spPr>
          <a:xfrm>
            <a:off x="2968279" y="2074793"/>
            <a:ext cx="7332928" cy="659218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Function Apps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98549" y="1438389"/>
            <a:ext cx="1139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Web </a:t>
            </a:r>
            <a:endParaRPr lang="en-US" sz="1400" b="1" dirty="0" smtClean="0"/>
          </a:p>
          <a:p>
            <a:pPr algn="ctr"/>
            <a:r>
              <a:rPr lang="en-US" sz="1400" b="1" dirty="0" smtClean="0"/>
              <a:t>Application</a:t>
            </a:r>
            <a:endParaRPr lang="en-US" sz="14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362760" y="2839368"/>
            <a:ext cx="1343596" cy="147265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Business Layer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68279" y="2823486"/>
            <a:ext cx="7332928" cy="14885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3106502" y="2878672"/>
            <a:ext cx="7070251" cy="4711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Domain Model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106502" y="3412373"/>
            <a:ext cx="7070251" cy="3719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Domain Service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362760" y="4448250"/>
            <a:ext cx="1343596" cy="65921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Infrastructure Layer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68279" y="4448250"/>
            <a:ext cx="7332928" cy="6592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106502" y="4623517"/>
            <a:ext cx="1023948" cy="3477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Repository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453707" y="4623517"/>
            <a:ext cx="890578" cy="3477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Logging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573341" y="3282045"/>
            <a:ext cx="2066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MICROSERVICE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562715" y="6024041"/>
            <a:ext cx="2066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Data Store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683290" y="4623516"/>
            <a:ext cx="562283" cy="3477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IoC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617325" y="4623516"/>
            <a:ext cx="1309449" cy="3477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Caching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814" y="1250017"/>
            <a:ext cx="1390844" cy="47772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54557" y="52135"/>
            <a:ext cx="10933112" cy="504273"/>
          </a:xfrm>
        </p:spPr>
        <p:txBody>
          <a:bodyPr/>
          <a:lstStyle/>
          <a:p>
            <a:r>
              <a:rPr lang="en-US" dirty="0"/>
              <a:t>CWB Architecture - Layers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E3318C2-AC15-40F2-A841-52DAE5A3E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491" y="6038207"/>
            <a:ext cx="1375544" cy="68166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EA2BCC0D-1F15-4B05-A28E-4E8024FF7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070" y="2100511"/>
            <a:ext cx="1595994" cy="634105"/>
          </a:xfrm>
          <a:prstGeom prst="rect">
            <a:avLst/>
          </a:prstGeom>
        </p:spPr>
      </p:pic>
      <p:pic>
        <p:nvPicPr>
          <p:cNvPr id="31" name="Picture 30" descr="A drawing of a flag&#10;&#10;Description generated with very high confidence">
            <a:extLst>
              <a:ext uri="{FF2B5EF4-FFF2-40B4-BE49-F238E27FC236}">
                <a16:creationId xmlns="" xmlns:a16="http://schemas.microsoft.com/office/drawing/2014/main" id="{9E1B23AC-D596-47C1-A504-59253980DA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437" y="1231649"/>
            <a:ext cx="887947" cy="54864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FA4C4493-F7C8-4176-B54D-2BE34EE5D68C}"/>
              </a:ext>
            </a:extLst>
          </p:cNvPr>
          <p:cNvSpPr/>
          <p:nvPr/>
        </p:nvSpPr>
        <p:spPr>
          <a:xfrm>
            <a:off x="3352238" y="2918009"/>
            <a:ext cx="1518253" cy="2595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Command 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6ABBE92-1EEE-425F-842A-7B581A7B1924}"/>
              </a:ext>
            </a:extLst>
          </p:cNvPr>
          <p:cNvSpPr/>
          <p:nvPr/>
        </p:nvSpPr>
        <p:spPr>
          <a:xfrm>
            <a:off x="8288675" y="2937889"/>
            <a:ext cx="1518253" cy="2396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Query Model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71682BB8-D698-48A0-8740-FAB5B36ECDFF}"/>
              </a:ext>
            </a:extLst>
          </p:cNvPr>
          <p:cNvSpPr/>
          <p:nvPr/>
        </p:nvSpPr>
        <p:spPr>
          <a:xfrm>
            <a:off x="3195215" y="3484275"/>
            <a:ext cx="1963542" cy="1894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Command Handler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E04165B3-EC7A-4359-82BF-246EA8AB5539}"/>
              </a:ext>
            </a:extLst>
          </p:cNvPr>
          <p:cNvSpPr/>
          <p:nvPr/>
        </p:nvSpPr>
        <p:spPr>
          <a:xfrm>
            <a:off x="7986277" y="3506601"/>
            <a:ext cx="1963542" cy="1894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Query Handler</a:t>
            </a:r>
          </a:p>
        </p:txBody>
      </p:sp>
      <p:sp>
        <p:nvSpPr>
          <p:cNvPr id="36" name="Rounded Rectangle 16">
            <a:extLst>
              <a:ext uri="{FF2B5EF4-FFF2-40B4-BE49-F238E27FC236}">
                <a16:creationId xmlns="" xmlns:a16="http://schemas.microsoft.com/office/drawing/2014/main" id="{138ECA14-319C-4507-8331-61CD4CE180E4}"/>
              </a:ext>
            </a:extLst>
          </p:cNvPr>
          <p:cNvSpPr/>
          <p:nvPr/>
        </p:nvSpPr>
        <p:spPr>
          <a:xfrm>
            <a:off x="3099878" y="3843065"/>
            <a:ext cx="7070251" cy="3719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Plumbing Layer (Persistence, Validation etc.)</a:t>
            </a:r>
          </a:p>
        </p:txBody>
      </p:sp>
      <p:sp>
        <p:nvSpPr>
          <p:cNvPr id="37" name="Rounded Rectangle 23">
            <a:extLst>
              <a:ext uri="{FF2B5EF4-FFF2-40B4-BE49-F238E27FC236}">
                <a16:creationId xmlns="" xmlns:a16="http://schemas.microsoft.com/office/drawing/2014/main" id="{9B39CB68-3E83-4412-8FE0-F425A56662F1}"/>
              </a:ext>
            </a:extLst>
          </p:cNvPr>
          <p:cNvSpPr/>
          <p:nvPr/>
        </p:nvSpPr>
        <p:spPr>
          <a:xfrm>
            <a:off x="8289639" y="4623515"/>
            <a:ext cx="562283" cy="3477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38" name="Rounded Rectangle 23">
            <a:extLst>
              <a:ext uri="{FF2B5EF4-FFF2-40B4-BE49-F238E27FC236}">
                <a16:creationId xmlns="" xmlns:a16="http://schemas.microsoft.com/office/drawing/2014/main" id="{19A8EFF1-1970-40D5-9E6E-3455C34DA256}"/>
              </a:ext>
            </a:extLst>
          </p:cNvPr>
          <p:cNvSpPr/>
          <p:nvPr/>
        </p:nvSpPr>
        <p:spPr>
          <a:xfrm>
            <a:off x="9335546" y="4646554"/>
            <a:ext cx="562283" cy="3477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Core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B3AA41AF-6052-40FA-8692-E82DDFB0C9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11" y="6038207"/>
            <a:ext cx="1187626" cy="48978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CD28401D-75F2-48D3-8F73-73CFBC463982}"/>
              </a:ext>
            </a:extLst>
          </p:cNvPr>
          <p:cNvSpPr txBox="1"/>
          <p:nvPr/>
        </p:nvSpPr>
        <p:spPr>
          <a:xfrm>
            <a:off x="6413491" y="6527989"/>
            <a:ext cx="1716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>
                    <a:lumMod val="95000"/>
                  </a:schemeClr>
                </a:solidFill>
              </a:rPr>
              <a:t>Blob Storage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80BEC2F7-0FC5-4D9F-B045-A034ED2CF6ED}"/>
              </a:ext>
            </a:extLst>
          </p:cNvPr>
          <p:cNvSpPr/>
          <p:nvPr/>
        </p:nvSpPr>
        <p:spPr>
          <a:xfrm>
            <a:off x="10548170" y="1160051"/>
            <a:ext cx="336567" cy="43134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SONATA PLATFORM SERVICE (Cloudified)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80BEC2F7-0FC5-4D9F-B045-A034ED2CF6ED}"/>
              </a:ext>
            </a:extLst>
          </p:cNvPr>
          <p:cNvSpPr/>
          <p:nvPr/>
        </p:nvSpPr>
        <p:spPr>
          <a:xfrm rot="-10800000">
            <a:off x="694733" y="1160049"/>
            <a:ext cx="336567" cy="42410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IN" b="1" dirty="0" err="1" smtClean="0">
                <a:solidFill>
                  <a:schemeClr val="tx1"/>
                </a:solidFill>
              </a:rPr>
              <a:t>Serverless</a:t>
            </a:r>
            <a:r>
              <a:rPr lang="en-IN" b="1" dirty="0" smtClean="0">
                <a:solidFill>
                  <a:schemeClr val="tx1"/>
                </a:solidFill>
              </a:rPr>
              <a:t> Platform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78908" y="611594"/>
            <a:ext cx="7322299" cy="4573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8"/>
          <p:cNvSpPr/>
          <p:nvPr/>
        </p:nvSpPr>
        <p:spPr>
          <a:xfrm>
            <a:off x="1347732" y="578350"/>
            <a:ext cx="1343597" cy="5467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Channels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935" y="660800"/>
            <a:ext cx="603275" cy="40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2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0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1401" y="1207195"/>
            <a:ext cx="55381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rgbClr val="ED1C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PLATFORMATION</a:t>
            </a:r>
            <a:endParaRPr lang="en-US" sz="3200" dirty="0">
              <a:solidFill>
                <a:srgbClr val="ED1C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1401" y="716688"/>
            <a:ext cx="3850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the first step to</a:t>
            </a:r>
          </a:p>
        </p:txBody>
      </p:sp>
      <p:sp>
        <p:nvSpPr>
          <p:cNvPr id="2" name="Rectangle 1"/>
          <p:cNvSpPr/>
          <p:nvPr/>
        </p:nvSpPr>
        <p:spPr>
          <a:xfrm>
            <a:off x="8769350" y="2148950"/>
            <a:ext cx="2686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North America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Rajiv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Puri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rajiv.puri@sonata-software.com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8769350" y="3956599"/>
            <a:ext cx="330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Asia</a:t>
            </a:r>
          </a:p>
          <a:p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Ananth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Padmanabhan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ananth.padmanabhan@sonata-software.com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8769350" y="3080806"/>
            <a:ext cx="2686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Europe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Tridip Saha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tridip.saha@sonata-software.com</a:t>
            </a:r>
          </a:p>
        </p:txBody>
      </p:sp>
      <p:sp>
        <p:nvSpPr>
          <p:cNvPr id="8" name="Rectangle 7"/>
          <p:cNvSpPr/>
          <p:nvPr/>
        </p:nvSpPr>
        <p:spPr>
          <a:xfrm>
            <a:off x="8769350" y="4815950"/>
            <a:ext cx="330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</a:t>
            </a:r>
          </a:p>
          <a:p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Rakesh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Munigala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rakesh.munigala@sonata-software.com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1401" y="568590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Corporate: info@sonata-software.com I www.sonata-software.com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322" y="6110421"/>
            <a:ext cx="225000" cy="2137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198" y="6110421"/>
            <a:ext cx="225000" cy="225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6135" y="6096218"/>
            <a:ext cx="230625" cy="242156"/>
          </a:xfrm>
          <a:prstGeom prst="rect">
            <a:avLst/>
          </a:prstGeom>
        </p:spPr>
      </p:pic>
      <p:pic>
        <p:nvPicPr>
          <p:cNvPr id="1026" name="Picture 2" descr="http://www.joy4lifeministries.org/wp-content/uploads/2016/01/On-Your-Mark-Pic.png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98223" y="2250375"/>
            <a:ext cx="4678877" cy="31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03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onat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7F7F7F"/>
      </a:accent1>
      <a:accent2>
        <a:srgbClr val="E0CAA2"/>
      </a:accent2>
      <a:accent3>
        <a:srgbClr val="A5AB81"/>
      </a:accent3>
      <a:accent4>
        <a:srgbClr val="D8B25C"/>
      </a:accent4>
      <a:accent5>
        <a:srgbClr val="7BA79D"/>
      </a:accent5>
      <a:accent6>
        <a:srgbClr val="D5D1D1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10153</TotalTime>
  <Words>213</Words>
  <Application>Microsoft Office PowerPoint</Application>
  <PresentationFormat>Widescreen</PresentationFormat>
  <Paragraphs>80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Compensation Work Bench  (CWB) Architecture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Chaitanya M.A</dc:creator>
  <cp:lastModifiedBy>Babu Prakash B S</cp:lastModifiedBy>
  <cp:revision>323</cp:revision>
  <dcterms:created xsi:type="dcterms:W3CDTF">2016-11-15T11:04:01Z</dcterms:created>
  <dcterms:modified xsi:type="dcterms:W3CDTF">2018-04-26T08:58:23Z</dcterms:modified>
</cp:coreProperties>
</file>