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9" r:id="rId6"/>
    <p:sldId id="260" r:id="rId7"/>
    <p:sldId id="258" r:id="rId8"/>
    <p:sldId id="263" r:id="rId9"/>
    <p:sldId id="262" r:id="rId10"/>
    <p:sldId id="265" r:id="rId11"/>
    <p:sldId id="264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05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10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264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72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725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98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78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62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4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107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99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822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401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71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654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699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65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450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488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2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9541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357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875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242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837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714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654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6991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657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450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4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3983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211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357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875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242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8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7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63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20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01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5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A9D7A-8977-4189-8C1E-3CBA94454C2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08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4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2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2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The Role of Bartle’s Gamer Types in Higher Education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>
              <a:solidFill>
                <a:schemeClr val="tx1"/>
              </a:solidFill>
              <a:latin typeface="Moire Light" panose="02000304030000020004" pitchFamily="2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Moire Light" panose="02000304030000020004" pitchFamily="2" charset="0"/>
              </a:rPr>
              <a:t>William Seymour (CS)</a:t>
            </a:r>
            <a:endParaRPr lang="en-GB" dirty="0">
              <a:solidFill>
                <a:schemeClr val="tx1"/>
              </a:solidFill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Presentation Overview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What are Bartle’s gamer </a:t>
            </a:r>
            <a:r>
              <a:rPr lang="en-GB" dirty="0">
                <a:latin typeface="Moire Light" panose="02000304030000020004" pitchFamily="2" charset="0"/>
              </a:rPr>
              <a:t>t</a:t>
            </a:r>
            <a:r>
              <a:rPr lang="en-GB" dirty="0" smtClean="0">
                <a:latin typeface="Moire Light" panose="02000304030000020004" pitchFamily="2" charset="0"/>
              </a:rPr>
              <a:t>ypes</a:t>
            </a:r>
            <a:r>
              <a:rPr lang="en-GB" dirty="0" smtClean="0">
                <a:latin typeface="Moire Light" panose="02000304030000020004" pitchFamily="2" charset="0"/>
              </a:rPr>
              <a:t>?</a:t>
            </a:r>
          </a:p>
          <a:p>
            <a:r>
              <a:rPr lang="en-GB" dirty="0">
                <a:latin typeface="Moire Light" panose="02000304030000020004" pitchFamily="2" charset="0"/>
              </a:rPr>
              <a:t>What is gamification</a:t>
            </a:r>
            <a:r>
              <a:rPr lang="en-GB" dirty="0" smtClean="0">
                <a:latin typeface="Moire Light" panose="02000304030000020004" pitchFamily="2" charset="0"/>
              </a:rPr>
              <a:t>?</a:t>
            </a:r>
            <a:endParaRPr lang="en-GB" dirty="0" smtClean="0">
              <a:latin typeface="Moire Light" panose="02000304030000020004" pitchFamily="2" charset="0"/>
            </a:endParaRPr>
          </a:p>
          <a:p>
            <a:r>
              <a:rPr lang="en-GB" dirty="0" smtClean="0">
                <a:latin typeface="Moire Light" panose="02000304030000020004" pitchFamily="2" charset="0"/>
              </a:rPr>
              <a:t>What does </a:t>
            </a:r>
            <a:r>
              <a:rPr lang="en-GB" dirty="0" smtClean="0">
                <a:latin typeface="Moire Light" panose="02000304030000020004" pitchFamily="2" charset="0"/>
              </a:rPr>
              <a:t>gamified HE entail?</a:t>
            </a:r>
            <a:endParaRPr lang="en-GB" dirty="0" smtClean="0">
              <a:latin typeface="Moire Light" panose="02000304030000020004" pitchFamily="2" charset="0"/>
            </a:endParaRPr>
          </a:p>
          <a:p>
            <a:r>
              <a:rPr lang="en-GB" dirty="0" smtClean="0">
                <a:latin typeface="Moire Light" panose="02000304030000020004" pitchFamily="2" charset="0"/>
              </a:rPr>
              <a:t>What </a:t>
            </a:r>
            <a:r>
              <a:rPr lang="en-GB" dirty="0" smtClean="0">
                <a:latin typeface="Moire Light" panose="02000304030000020004" pitchFamily="2" charset="0"/>
              </a:rPr>
              <a:t>the report was investigating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Results and conclusion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Further work and Evaluation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Questions</a:t>
            </a:r>
            <a:endParaRPr lang="en-GB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Presentation Overview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7030A0"/>
                </a:solidFill>
                <a:latin typeface="Moire Light" panose="02000304030000020004" pitchFamily="2" charset="0"/>
              </a:rPr>
              <a:t>What are Bartle’s gamer </a:t>
            </a:r>
            <a:r>
              <a:rPr lang="en-GB" b="1" dirty="0">
                <a:solidFill>
                  <a:srgbClr val="7030A0"/>
                </a:solidFill>
                <a:latin typeface="Moire Light" panose="02000304030000020004" pitchFamily="2" charset="0"/>
              </a:rPr>
              <a:t>t</a:t>
            </a:r>
            <a:r>
              <a:rPr lang="en-GB" b="1" dirty="0" smtClean="0">
                <a:solidFill>
                  <a:srgbClr val="7030A0"/>
                </a:solidFill>
                <a:latin typeface="Moire Light" panose="02000304030000020004" pitchFamily="2" charset="0"/>
              </a:rPr>
              <a:t>ypes?</a:t>
            </a:r>
          </a:p>
          <a:p>
            <a:r>
              <a:rPr lang="en-GB" dirty="0">
                <a:latin typeface="Moire Light" panose="02000304030000020004" pitchFamily="2" charset="0"/>
              </a:rPr>
              <a:t>What is gamification</a:t>
            </a:r>
            <a:r>
              <a:rPr lang="en-GB" dirty="0" smtClean="0">
                <a:latin typeface="Moire Light" panose="02000304030000020004" pitchFamily="2" charset="0"/>
              </a:rPr>
              <a:t>?</a:t>
            </a:r>
            <a:endParaRPr lang="en-GB" dirty="0" smtClean="0">
              <a:latin typeface="Moire Light" panose="02000304030000020004" pitchFamily="2" charset="0"/>
            </a:endParaRPr>
          </a:p>
          <a:p>
            <a:r>
              <a:rPr lang="en-GB" dirty="0" smtClean="0">
                <a:latin typeface="Moire Light" panose="02000304030000020004" pitchFamily="2" charset="0"/>
              </a:rPr>
              <a:t>What </a:t>
            </a:r>
            <a:r>
              <a:rPr lang="en-GB" dirty="0" smtClean="0">
                <a:latin typeface="Moire Light" panose="02000304030000020004" pitchFamily="2" charset="0"/>
              </a:rPr>
              <a:t>does HE mean in this context?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What </a:t>
            </a:r>
            <a:r>
              <a:rPr lang="en-GB" dirty="0" smtClean="0">
                <a:latin typeface="Moire Light" panose="02000304030000020004" pitchFamily="2" charset="0"/>
              </a:rPr>
              <a:t>the report was investigating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Results and conclusion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Further work and Evaluation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Questions</a:t>
            </a:r>
            <a:endParaRPr lang="en-GB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5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Bartle’s Gamer Types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Gamers can be divided up into Killers, Socialisers, Explorers and Achievers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95598"/>
              </p:ext>
            </p:extLst>
          </p:nvPr>
        </p:nvGraphicFramePr>
        <p:xfrm>
          <a:off x="1547664" y="3717032"/>
          <a:ext cx="6096000" cy="11125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Interacting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Players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Killers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Socialisers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The World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Achievers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Explorers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Moire Light" panose="02000304030000020004" pitchFamily="2" charset="0"/>
              </a:rPr>
              <a:t>Image </a:t>
            </a:r>
            <a:r>
              <a:rPr lang="en-GB" dirty="0" smtClean="0">
                <a:latin typeface="Moire Light" panose="02000304030000020004" pitchFamily="2" charset="0"/>
              </a:rPr>
              <a:t>from “Hearts</a:t>
            </a:r>
            <a:r>
              <a:rPr lang="en-GB" dirty="0">
                <a:latin typeface="Moire Light" panose="02000304030000020004" pitchFamily="2" charset="0"/>
              </a:rPr>
              <a:t>, clubs, diamonds, </a:t>
            </a:r>
            <a:r>
              <a:rPr lang="en-GB" dirty="0" smtClean="0">
                <a:latin typeface="Moire Light" panose="02000304030000020004" pitchFamily="2" charset="0"/>
              </a:rPr>
              <a:t>spades” by </a:t>
            </a:r>
            <a:r>
              <a:rPr lang="en-GB" dirty="0">
                <a:latin typeface="Moire Light" panose="02000304030000020004" pitchFamily="2" charset="0"/>
              </a:rPr>
              <a:t>Richard </a:t>
            </a:r>
            <a:r>
              <a:rPr lang="en-GB" dirty="0" smtClean="0">
                <a:latin typeface="Moire Light" panose="02000304030000020004" pitchFamily="2" charset="0"/>
              </a:rPr>
              <a:t>Bartle (1996)</a:t>
            </a:r>
            <a:endParaRPr lang="en-GB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Bartle’s Gamer Types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6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Players take a questionnaire about how they interact with multiplayer games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A way of psychologically profiling people based on the way in which they play</a:t>
            </a:r>
          </a:p>
          <a:p>
            <a:endParaRPr lang="en-GB" dirty="0" smtClean="0">
              <a:latin typeface="Moire Light" panose="02000304030000020004" pitchFamily="2" charset="0"/>
            </a:endParaRPr>
          </a:p>
          <a:p>
            <a:endParaRPr lang="en-GB" dirty="0" smtClean="0">
              <a:latin typeface="Moire Light" panose="02000304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407707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ucida Console" panose="020B0609040504020204" pitchFamily="49" charset="0"/>
              </a:rPr>
              <a:t>On a MUD, a new area opens up. Which do you look forward to more?</a:t>
            </a:r>
          </a:p>
          <a:p>
            <a:endParaRPr lang="en-GB" dirty="0" smtClean="0">
              <a:latin typeface="Lucida Console" panose="020B0609040504020204" pitchFamily="49" charset="0"/>
            </a:endParaRPr>
          </a:p>
          <a:p>
            <a:r>
              <a:rPr lang="en-GB" dirty="0" smtClean="0">
                <a:latin typeface="Lucida Console" panose="020B0609040504020204" pitchFamily="49" charset="0"/>
              </a:rPr>
              <a:t>[E] Exploring the new area, and finding out its history</a:t>
            </a:r>
          </a:p>
          <a:p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smtClean="0">
                <a:latin typeface="Lucida Console" panose="020B0609040504020204" pitchFamily="49" charset="0"/>
              </a:rPr>
              <a:t>A] Being the first to get the new equipment from the area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Bartle’s Gamer Types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A way to describe ecosystems of players in large online worlds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99"/>
              </a:clrFrom>
              <a:clrTo>
                <a:srgbClr val="FFFF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36912"/>
            <a:ext cx="3778982" cy="365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Moire Light" panose="02000304030000020004" pitchFamily="2" charset="0"/>
              </a:rPr>
              <a:t>Image </a:t>
            </a:r>
            <a:r>
              <a:rPr lang="en-GB" dirty="0" smtClean="0">
                <a:latin typeface="Moire Light" panose="02000304030000020004" pitchFamily="2" charset="0"/>
              </a:rPr>
              <a:t>from “Hearts</a:t>
            </a:r>
            <a:r>
              <a:rPr lang="en-GB" dirty="0">
                <a:latin typeface="Moire Light" panose="02000304030000020004" pitchFamily="2" charset="0"/>
              </a:rPr>
              <a:t>, clubs, diamonds, </a:t>
            </a:r>
            <a:r>
              <a:rPr lang="en-GB" dirty="0" smtClean="0">
                <a:latin typeface="Moire Light" panose="02000304030000020004" pitchFamily="2" charset="0"/>
              </a:rPr>
              <a:t>spades” by </a:t>
            </a:r>
            <a:r>
              <a:rPr lang="en-GB" dirty="0">
                <a:latin typeface="Moire Light" panose="02000304030000020004" pitchFamily="2" charset="0"/>
              </a:rPr>
              <a:t>Richard </a:t>
            </a:r>
            <a:r>
              <a:rPr lang="en-GB" dirty="0" smtClean="0">
                <a:latin typeface="Moire Light" panose="02000304030000020004" pitchFamily="2" charset="0"/>
              </a:rPr>
              <a:t>Bartle (1996)</a:t>
            </a:r>
            <a:endParaRPr lang="en-GB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Presentation Overview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What are Bartle’s gamer </a:t>
            </a:r>
            <a:r>
              <a:rPr lang="en-GB" dirty="0">
                <a:latin typeface="Moire Light" panose="02000304030000020004" pitchFamily="2" charset="0"/>
              </a:rPr>
              <a:t>t</a:t>
            </a:r>
            <a:r>
              <a:rPr lang="en-GB" dirty="0" smtClean="0">
                <a:latin typeface="Moire Light" panose="02000304030000020004" pitchFamily="2" charset="0"/>
              </a:rPr>
              <a:t>ypes?</a:t>
            </a:r>
          </a:p>
          <a:p>
            <a:r>
              <a:rPr lang="en-GB" b="1" dirty="0">
                <a:solidFill>
                  <a:srgbClr val="7030A0"/>
                </a:solidFill>
                <a:latin typeface="Moire Light" panose="02000304030000020004" pitchFamily="2" charset="0"/>
              </a:rPr>
              <a:t>What is gamification</a:t>
            </a:r>
            <a:r>
              <a:rPr lang="en-GB" b="1" dirty="0" smtClean="0">
                <a:solidFill>
                  <a:srgbClr val="7030A0"/>
                </a:solidFill>
                <a:latin typeface="Moire Light" panose="02000304030000020004" pitchFamily="2" charset="0"/>
              </a:rPr>
              <a:t>?</a:t>
            </a:r>
            <a:endParaRPr lang="en-GB" dirty="0" smtClean="0">
              <a:latin typeface="Moire Light" panose="02000304030000020004" pitchFamily="2" charset="0"/>
            </a:endParaRPr>
          </a:p>
          <a:p>
            <a:r>
              <a:rPr lang="en-GB" dirty="0" smtClean="0">
                <a:latin typeface="Moire Light" panose="02000304030000020004" pitchFamily="2" charset="0"/>
              </a:rPr>
              <a:t>What </a:t>
            </a:r>
            <a:r>
              <a:rPr lang="en-GB" dirty="0" smtClean="0">
                <a:latin typeface="Moire Light" panose="02000304030000020004" pitchFamily="2" charset="0"/>
              </a:rPr>
              <a:t>does HE mean in this context?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What </a:t>
            </a:r>
            <a:r>
              <a:rPr lang="en-GB" dirty="0" smtClean="0">
                <a:latin typeface="Moire Light" panose="02000304030000020004" pitchFamily="2" charset="0"/>
              </a:rPr>
              <a:t>the report was investigating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Results and conclusion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Further work and Evaluation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Questions</a:t>
            </a:r>
            <a:endParaRPr lang="en-GB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07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Gamification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>
                <a:latin typeface="Moire Light" panose="02000304030000020004" pitchFamily="2" charset="0"/>
              </a:rPr>
              <a:t>“The </a:t>
            </a:r>
            <a:r>
              <a:rPr lang="en-GB" dirty="0">
                <a:latin typeface="Moire Light" panose="02000304030000020004" pitchFamily="2" charset="0"/>
              </a:rPr>
              <a:t>use of game </a:t>
            </a:r>
            <a:r>
              <a:rPr lang="en-GB" dirty="0" smtClean="0">
                <a:latin typeface="Moire Light" panose="02000304030000020004" pitchFamily="2" charset="0"/>
              </a:rPr>
              <a:t>design elements </a:t>
            </a:r>
          </a:p>
          <a:p>
            <a:pPr marL="0" indent="0" algn="ctr">
              <a:buNone/>
            </a:pPr>
            <a:r>
              <a:rPr lang="en-GB" dirty="0" smtClean="0">
                <a:latin typeface="Moire Light" panose="02000304030000020004" pitchFamily="2" charset="0"/>
              </a:rPr>
              <a:t>in </a:t>
            </a:r>
            <a:r>
              <a:rPr lang="en-GB" dirty="0">
                <a:latin typeface="Moire Light" panose="02000304030000020004" pitchFamily="2" charset="0"/>
              </a:rPr>
              <a:t>non-game </a:t>
            </a:r>
            <a:r>
              <a:rPr lang="en-GB" dirty="0" smtClean="0">
                <a:latin typeface="Moire Light" panose="02000304030000020004" pitchFamily="2" charset="0"/>
              </a:rPr>
              <a:t>contexts”</a:t>
            </a:r>
          </a:p>
          <a:p>
            <a:endParaRPr lang="en-GB" dirty="0" smtClean="0">
              <a:latin typeface="Moire Light" panose="02000304030000020004" pitchFamily="2" charset="0"/>
            </a:endParaRPr>
          </a:p>
          <a:p>
            <a:r>
              <a:rPr lang="en-GB" dirty="0" smtClean="0">
                <a:latin typeface="Moire Light" panose="02000304030000020004" pitchFamily="2" charset="0"/>
              </a:rPr>
              <a:t>Begin by isolating the elements that make games engaging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Transplant those elements to other forms of media to ‘gamify’ them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Aim to drive engagement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dirty="0">
                <a:latin typeface="Moire Light" panose="02000304030000020004" pitchFamily="2" charset="0"/>
              </a:rPr>
              <a:t>Definition from </a:t>
            </a:r>
            <a:r>
              <a:rPr lang="en-GB" sz="1700" dirty="0" smtClean="0">
                <a:latin typeface="Moire Light" panose="02000304030000020004" pitchFamily="2" charset="0"/>
              </a:rPr>
              <a:t>“From game design </a:t>
            </a:r>
            <a:r>
              <a:rPr lang="en-GB" sz="1700" dirty="0">
                <a:latin typeface="Moire Light" panose="02000304030000020004" pitchFamily="2" charset="0"/>
              </a:rPr>
              <a:t>elements to </a:t>
            </a:r>
            <a:r>
              <a:rPr lang="en-GB" sz="1700" dirty="0" err="1" smtClean="0">
                <a:latin typeface="Moire Light" panose="02000304030000020004" pitchFamily="2" charset="0"/>
              </a:rPr>
              <a:t>gamefulness</a:t>
            </a:r>
            <a:r>
              <a:rPr lang="en-GB" sz="1700" dirty="0" smtClean="0">
                <a:latin typeface="Moire Light" panose="02000304030000020004" pitchFamily="2" charset="0"/>
              </a:rPr>
              <a:t> by </a:t>
            </a:r>
            <a:r>
              <a:rPr lang="en-GB" sz="1700" dirty="0" err="1" smtClean="0">
                <a:latin typeface="Moire Light" panose="02000304030000020004" pitchFamily="2" charset="0"/>
              </a:rPr>
              <a:t>Detarding</a:t>
            </a:r>
            <a:r>
              <a:rPr lang="en-GB" sz="1700" dirty="0" smtClean="0">
                <a:latin typeface="Moire Light" panose="02000304030000020004" pitchFamily="2" charset="0"/>
              </a:rPr>
              <a:t> et al. (2011)</a:t>
            </a:r>
            <a:endParaRPr lang="en-GB" sz="1700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07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Presentation Overview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What are Bartle’s gamer </a:t>
            </a:r>
            <a:r>
              <a:rPr lang="en-GB" dirty="0">
                <a:latin typeface="Moire Light" panose="02000304030000020004" pitchFamily="2" charset="0"/>
              </a:rPr>
              <a:t>t</a:t>
            </a:r>
            <a:r>
              <a:rPr lang="en-GB" dirty="0" smtClean="0">
                <a:latin typeface="Moire Light" panose="02000304030000020004" pitchFamily="2" charset="0"/>
              </a:rPr>
              <a:t>ypes?</a:t>
            </a:r>
          </a:p>
          <a:p>
            <a:r>
              <a:rPr lang="en-GB" dirty="0">
                <a:latin typeface="Moire Light" panose="02000304030000020004" pitchFamily="2" charset="0"/>
              </a:rPr>
              <a:t>What is gamification</a:t>
            </a:r>
            <a:r>
              <a:rPr lang="en-GB" dirty="0" smtClean="0">
                <a:latin typeface="Moire Light" panose="02000304030000020004" pitchFamily="2" charset="0"/>
              </a:rPr>
              <a:t>?</a:t>
            </a:r>
            <a:endParaRPr lang="en-GB" b="1" dirty="0" smtClean="0">
              <a:solidFill>
                <a:srgbClr val="7030A0"/>
              </a:solidFill>
              <a:latin typeface="Moire Light" panose="02000304030000020004" pitchFamily="2" charset="0"/>
            </a:endParaRPr>
          </a:p>
          <a:p>
            <a:r>
              <a:rPr lang="en-GB" b="1" dirty="0" smtClean="0">
                <a:solidFill>
                  <a:srgbClr val="7030A0"/>
                </a:solidFill>
                <a:latin typeface="Moire Light" panose="02000304030000020004" pitchFamily="2" charset="0"/>
              </a:rPr>
              <a:t>What </a:t>
            </a:r>
            <a:r>
              <a:rPr lang="en-GB" b="1" dirty="0" smtClean="0">
                <a:solidFill>
                  <a:srgbClr val="7030A0"/>
                </a:solidFill>
                <a:latin typeface="Moire Light" panose="02000304030000020004" pitchFamily="2" charset="0"/>
              </a:rPr>
              <a:t>does HE mean in this context?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What </a:t>
            </a:r>
            <a:r>
              <a:rPr lang="en-GB" dirty="0" smtClean="0">
                <a:latin typeface="Moire Light" panose="02000304030000020004" pitchFamily="2" charset="0"/>
              </a:rPr>
              <a:t>the report was investigating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Results and conclusion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Further work and Evaluation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Questions</a:t>
            </a:r>
            <a:endParaRPr lang="en-GB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345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Office Theme</vt:lpstr>
      <vt:lpstr>1_Office Theme</vt:lpstr>
      <vt:lpstr>2_Office Theme</vt:lpstr>
      <vt:lpstr>3_Office Theme</vt:lpstr>
      <vt:lpstr>The Role of Bartle’s Gamer Types in Higher Education</vt:lpstr>
      <vt:lpstr>Presentation Overview</vt:lpstr>
      <vt:lpstr>Presentation Overview</vt:lpstr>
      <vt:lpstr>Bartle’s Gamer Types</vt:lpstr>
      <vt:lpstr>Bartle’s Gamer Types</vt:lpstr>
      <vt:lpstr>Bartle’s Gamer Types</vt:lpstr>
      <vt:lpstr>Presentation Overview</vt:lpstr>
      <vt:lpstr>Gamification</vt:lpstr>
      <vt:lpstr>Presentation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Bartle’s Gamer Types in Higher Education</dc:title>
  <dc:creator>Will</dc:creator>
  <cp:lastModifiedBy>Will</cp:lastModifiedBy>
  <cp:revision>7</cp:revision>
  <dcterms:created xsi:type="dcterms:W3CDTF">2015-02-23T18:14:29Z</dcterms:created>
  <dcterms:modified xsi:type="dcterms:W3CDTF">2015-02-23T19:29:09Z</dcterms:modified>
</cp:coreProperties>
</file>