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sldIdLst>
    <p:sldId id="256" r:id="rId4"/>
    <p:sldId id="259" r:id="rId5"/>
    <p:sldId id="264" r:id="rId6"/>
    <p:sldId id="270" r:id="rId7"/>
    <p:sldId id="267" r:id="rId8"/>
    <p:sldId id="268" r:id="rId9"/>
    <p:sldId id="258" r:id="rId10"/>
    <p:sldId id="263" r:id="rId11"/>
    <p:sldId id="262" r:id="rId12"/>
    <p:sldId id="272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05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10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26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71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65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99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65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4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48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21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3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10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87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24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83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71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654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99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65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450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48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2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9541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35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875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242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8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9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7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63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20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01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9D7A-8977-4189-8C1E-3CBA94454C2D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5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9D7A-8977-4189-8C1E-3CBA94454C2D}" type="datetimeFigureOut">
              <a:rPr lang="en-GB" smtClean="0"/>
              <a:t>04/03/2015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8E83-1A47-4B4F-90F6-5EEB22BB5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08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2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A9D7A-8977-4189-8C1E-3CBA94454C2D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04/03/2015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8E83-1A47-4B4F-90F6-5EEB22BB51DA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2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The Role of Bartle’s Gamer Types in</a:t>
            </a:r>
            <a:br>
              <a:rPr lang="en-GB" dirty="0" smtClean="0">
                <a:latin typeface="Moire Light" panose="02000304030000020004" pitchFamily="2" charset="0"/>
              </a:rPr>
            </a:br>
            <a:r>
              <a:rPr lang="en-GB" dirty="0" err="1" smtClean="0">
                <a:latin typeface="Moire Light" panose="02000304030000020004" pitchFamily="2" charset="0"/>
              </a:rPr>
              <a:t>Gamified</a:t>
            </a:r>
            <a:r>
              <a:rPr lang="en-GB" dirty="0" smtClean="0">
                <a:latin typeface="Moire Light" panose="02000304030000020004" pitchFamily="2" charset="0"/>
              </a:rPr>
              <a:t> Higher Education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>
              <a:solidFill>
                <a:schemeClr val="tx1"/>
              </a:solidFill>
              <a:latin typeface="Moire Light" panose="02000304030000020004" pitchFamily="2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Moire Light" panose="02000304030000020004" pitchFamily="2" charset="0"/>
              </a:rPr>
              <a:t>William Seymour (CS)</a:t>
            </a:r>
            <a:endParaRPr lang="en-GB" dirty="0">
              <a:solidFill>
                <a:schemeClr val="tx1"/>
              </a:solidFill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Summary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83691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We covered Gamification and </a:t>
            </a:r>
            <a:r>
              <a:rPr lang="en-GB" dirty="0" err="1" smtClean="0">
                <a:latin typeface="Moire Light" panose="02000304030000020004" pitchFamily="2" charset="0"/>
              </a:rPr>
              <a:t>Bartles</a:t>
            </a:r>
            <a:r>
              <a:rPr lang="en-GB" dirty="0" smtClean="0">
                <a:latin typeface="Moire Light" panose="02000304030000020004" pitchFamily="2" charset="0"/>
              </a:rPr>
              <a:t> gamer types</a:t>
            </a:r>
          </a:p>
          <a:p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Do Bartle’s gamer types have a place in the future of gamified HE?</a:t>
            </a:r>
            <a:endParaRPr lang="en-GB" dirty="0" smtClean="0">
              <a:latin typeface="Moire Light" panose="02000304030000020004" pitchFamily="2" charset="0"/>
            </a:endParaRPr>
          </a:p>
          <a:p>
            <a:endParaRPr lang="en-GB" dirty="0" smtClean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>
                <a:latin typeface="Moire Light" panose="02000304030000020004" pitchFamily="2" charset="0"/>
              </a:rPr>
              <a:t>Modeling</a:t>
            </a:r>
            <a:r>
              <a:rPr lang="en-GB" sz="2400" dirty="0" smtClean="0">
                <a:latin typeface="Moire Light" panose="02000304030000020004" pitchFamily="2" charset="0"/>
              </a:rPr>
              <a:t> the </a:t>
            </a:r>
            <a:r>
              <a:rPr lang="en-GB" sz="2400" dirty="0">
                <a:latin typeface="Moire Light" panose="02000304030000020004" pitchFamily="2" charset="0"/>
              </a:rPr>
              <a:t>player, learner and personality: Independency of the models of </a:t>
            </a:r>
            <a:r>
              <a:rPr lang="en-GB" sz="2400" dirty="0" err="1">
                <a:latin typeface="Moire Light" panose="02000304030000020004" pitchFamily="2" charset="0"/>
              </a:rPr>
              <a:t>bartle</a:t>
            </a:r>
            <a:r>
              <a:rPr lang="en-GB" sz="2400" dirty="0">
                <a:latin typeface="Moire Light" panose="02000304030000020004" pitchFamily="2" charset="0"/>
              </a:rPr>
              <a:t>, </a:t>
            </a:r>
            <a:r>
              <a:rPr lang="en-GB" sz="2400" dirty="0" err="1">
                <a:latin typeface="Moire Light" panose="02000304030000020004" pitchFamily="2" charset="0"/>
              </a:rPr>
              <a:t>kolb</a:t>
            </a:r>
            <a:r>
              <a:rPr lang="en-GB" sz="2400" dirty="0">
                <a:latin typeface="Moire Light" panose="02000304030000020004" pitchFamily="2" charset="0"/>
              </a:rPr>
              <a:t> and neo-</a:t>
            </a:r>
            <a:r>
              <a:rPr lang="en-GB" sz="2400" dirty="0" err="1">
                <a:latin typeface="Moire Light" panose="02000304030000020004" pitchFamily="2" charset="0"/>
              </a:rPr>
              <a:t>ffi</a:t>
            </a:r>
            <a:r>
              <a:rPr lang="en-GB" sz="2400" dirty="0">
                <a:latin typeface="Moire Light" panose="02000304030000020004" pitchFamily="2" charset="0"/>
              </a:rPr>
              <a:t> (big5) and the implications for game based learning. </a:t>
            </a:r>
            <a:endParaRPr lang="en-GB" sz="2400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No </a:t>
            </a:r>
            <a:r>
              <a:rPr lang="en-GB" dirty="0" smtClean="0">
                <a:latin typeface="Moire Light" panose="02000304030000020004" pitchFamily="2" charset="0"/>
              </a:rPr>
              <a:t>interesting correlation between types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Little explanation offered as to why</a:t>
            </a:r>
          </a:p>
          <a:p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8520" y="5698122"/>
            <a:ext cx="936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Moire Light" panose="02000304030000020004" pitchFamily="2" charset="0"/>
              </a:rPr>
              <a:t>Johannes </a:t>
            </a:r>
            <a:r>
              <a:rPr lang="en-GB" dirty="0" err="1">
                <a:latin typeface="Moire Light" panose="02000304030000020004" pitchFamily="2" charset="0"/>
              </a:rPr>
              <a:t>Konert</a:t>
            </a:r>
            <a:r>
              <a:rPr lang="en-GB" dirty="0">
                <a:latin typeface="Moire Light" panose="02000304030000020004" pitchFamily="2" charset="0"/>
              </a:rPr>
              <a:t>, Stefan </a:t>
            </a:r>
            <a:r>
              <a:rPr lang="en-GB" dirty="0" err="1" smtClean="0">
                <a:latin typeface="Moire Light" panose="02000304030000020004" pitchFamily="2" charset="0"/>
              </a:rPr>
              <a:t>Gobel</a:t>
            </a:r>
            <a:r>
              <a:rPr lang="en-GB" dirty="0">
                <a:latin typeface="Moire Light" panose="02000304030000020004" pitchFamily="2" charset="0"/>
              </a:rPr>
              <a:t>, and Ralf Steinmetz. </a:t>
            </a:r>
            <a:r>
              <a:rPr lang="en-GB" dirty="0" err="1">
                <a:latin typeface="Moire Light" panose="02000304030000020004" pitchFamily="2" charset="0"/>
              </a:rPr>
              <a:t>Modeling</a:t>
            </a:r>
            <a:r>
              <a:rPr lang="en-GB" dirty="0">
                <a:latin typeface="Moire Light" panose="02000304030000020004" pitchFamily="2" charset="0"/>
              </a:rPr>
              <a:t> the player, </a:t>
            </a:r>
            <a:r>
              <a:rPr lang="en-GB" dirty="0" smtClean="0">
                <a:latin typeface="Moire Light" panose="02000304030000020004" pitchFamily="2" charset="0"/>
              </a:rPr>
              <a:t>learner and </a:t>
            </a:r>
            <a:r>
              <a:rPr lang="en-GB" dirty="0">
                <a:latin typeface="Moire Light" panose="02000304030000020004" pitchFamily="2" charset="0"/>
              </a:rPr>
              <a:t>personality: Independency of the models of </a:t>
            </a:r>
            <a:r>
              <a:rPr lang="en-GB" dirty="0" err="1">
                <a:latin typeface="Moire Light" panose="02000304030000020004" pitchFamily="2" charset="0"/>
              </a:rPr>
              <a:t>bartle</a:t>
            </a:r>
            <a:r>
              <a:rPr lang="en-GB" dirty="0">
                <a:latin typeface="Moire Light" panose="02000304030000020004" pitchFamily="2" charset="0"/>
              </a:rPr>
              <a:t>, </a:t>
            </a:r>
            <a:r>
              <a:rPr lang="en-GB" dirty="0" err="1">
                <a:latin typeface="Moire Light" panose="02000304030000020004" pitchFamily="2" charset="0"/>
              </a:rPr>
              <a:t>kolb</a:t>
            </a:r>
            <a:r>
              <a:rPr lang="en-GB" dirty="0">
                <a:latin typeface="Moire Light" panose="02000304030000020004" pitchFamily="2" charset="0"/>
              </a:rPr>
              <a:t> and neo-</a:t>
            </a:r>
            <a:r>
              <a:rPr lang="en-GB" dirty="0" err="1">
                <a:latin typeface="Moire Light" panose="02000304030000020004" pitchFamily="2" charset="0"/>
              </a:rPr>
              <a:t>ffi</a:t>
            </a:r>
            <a:r>
              <a:rPr lang="en-GB" dirty="0">
                <a:latin typeface="Moire Light" panose="02000304030000020004" pitchFamily="2" charset="0"/>
              </a:rPr>
              <a:t> (big5) </a:t>
            </a:r>
            <a:r>
              <a:rPr lang="en-GB" dirty="0" smtClean="0">
                <a:latin typeface="Moire Light" panose="02000304030000020004" pitchFamily="2" charset="0"/>
              </a:rPr>
              <a:t>and the </a:t>
            </a:r>
            <a:r>
              <a:rPr lang="en-GB" dirty="0">
                <a:latin typeface="Moire Light" panose="02000304030000020004" pitchFamily="2" charset="0"/>
              </a:rPr>
              <a:t>implications for game based learning. </a:t>
            </a:r>
            <a:r>
              <a:rPr lang="en-GB" dirty="0" smtClean="0">
                <a:latin typeface="Moire Light" panose="02000304030000020004" pitchFamily="2" charset="0"/>
              </a:rPr>
              <a:t>7th </a:t>
            </a:r>
            <a:r>
              <a:rPr lang="en-GB" dirty="0">
                <a:latin typeface="Moire Light" panose="02000304030000020004" pitchFamily="2" charset="0"/>
              </a:rPr>
              <a:t>European Conference on </a:t>
            </a:r>
            <a:r>
              <a:rPr lang="en-GB" dirty="0" smtClean="0">
                <a:latin typeface="Moire Light" panose="02000304030000020004" pitchFamily="2" charset="0"/>
              </a:rPr>
              <a:t>Games Based </a:t>
            </a:r>
            <a:r>
              <a:rPr lang="en-GB" dirty="0">
                <a:latin typeface="Moire Light" panose="02000304030000020004" pitchFamily="2" charset="0"/>
              </a:rPr>
              <a:t>Learning, 2013.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Research Undertaken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Research Undertaken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Is there a link between the way in which students learn and the way in which they play?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Comparison of </a:t>
            </a:r>
            <a:r>
              <a:rPr lang="en-GB" dirty="0" err="1" smtClean="0">
                <a:latin typeface="Moire Light" panose="02000304030000020004" pitchFamily="2" charset="0"/>
              </a:rPr>
              <a:t>Keirsey</a:t>
            </a:r>
            <a:r>
              <a:rPr lang="en-GB" dirty="0" smtClean="0">
                <a:latin typeface="Moire Light" panose="02000304030000020004" pitchFamily="2" charset="0"/>
              </a:rPr>
              <a:t> Temperament and Bartle Type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23 students from Warwick and other HE institutions</a:t>
            </a:r>
            <a:endParaRPr lang="en-GB" dirty="0" smtClean="0">
              <a:latin typeface="Moire Light" panose="02000304030000020004" pitchFamily="2" charset="0"/>
            </a:endParaRPr>
          </a:p>
          <a:p>
            <a:endParaRPr lang="en-GB" dirty="0" smtClean="0">
              <a:latin typeface="Moire Light" panose="02000304030000020004" pitchFamily="2" charset="0"/>
            </a:endParaRPr>
          </a:p>
          <a:p>
            <a:endParaRPr lang="en-GB" dirty="0" smtClean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Presentation Overview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>
                <a:latin typeface="Moire Light" panose="02000304030000020004" pitchFamily="2" charset="0"/>
              </a:rPr>
              <a:t>What is gamification</a:t>
            </a:r>
            <a:r>
              <a:rPr lang="en-GB" dirty="0" smtClean="0">
                <a:latin typeface="Moire Light" panose="02000304030000020004" pitchFamily="2" charset="0"/>
              </a:rPr>
              <a:t>?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What </a:t>
            </a:r>
            <a:r>
              <a:rPr lang="en-GB" dirty="0" smtClean="0">
                <a:latin typeface="Moire Light" panose="02000304030000020004" pitchFamily="2" charset="0"/>
              </a:rPr>
              <a:t>are Bartle’s gamer </a:t>
            </a:r>
            <a:r>
              <a:rPr lang="en-GB" dirty="0">
                <a:latin typeface="Moire Light" panose="02000304030000020004" pitchFamily="2" charset="0"/>
              </a:rPr>
              <a:t>t</a:t>
            </a:r>
            <a:r>
              <a:rPr lang="en-GB" dirty="0" smtClean="0">
                <a:latin typeface="Moire Light" panose="02000304030000020004" pitchFamily="2" charset="0"/>
              </a:rPr>
              <a:t>ypes?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Research aims and methodology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Research results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Conclusion and further work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Evaluation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Questions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Gamification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>
                <a:latin typeface="Moire Light" panose="02000304030000020004" pitchFamily="2" charset="0"/>
              </a:rPr>
              <a:t>“The </a:t>
            </a:r>
            <a:r>
              <a:rPr lang="en-GB" dirty="0">
                <a:latin typeface="Moire Light" panose="02000304030000020004" pitchFamily="2" charset="0"/>
              </a:rPr>
              <a:t>use of game </a:t>
            </a:r>
            <a:r>
              <a:rPr lang="en-GB" dirty="0" smtClean="0">
                <a:latin typeface="Moire Light" panose="02000304030000020004" pitchFamily="2" charset="0"/>
              </a:rPr>
              <a:t>design elements </a:t>
            </a:r>
          </a:p>
          <a:p>
            <a:pPr marL="0" indent="0" algn="ctr">
              <a:buNone/>
            </a:pPr>
            <a:r>
              <a:rPr lang="en-GB" dirty="0" smtClean="0">
                <a:latin typeface="Moire Light" panose="02000304030000020004" pitchFamily="2" charset="0"/>
              </a:rPr>
              <a:t>in </a:t>
            </a:r>
            <a:r>
              <a:rPr lang="en-GB" dirty="0">
                <a:latin typeface="Moire Light" panose="02000304030000020004" pitchFamily="2" charset="0"/>
              </a:rPr>
              <a:t>non-game </a:t>
            </a:r>
            <a:r>
              <a:rPr lang="en-GB" dirty="0" smtClean="0">
                <a:latin typeface="Moire Light" panose="02000304030000020004" pitchFamily="2" charset="0"/>
              </a:rPr>
              <a:t>contexts”</a:t>
            </a:r>
          </a:p>
          <a:p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Distinction between games and gamified activities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Transplant </a:t>
            </a:r>
            <a:r>
              <a:rPr lang="en-GB" dirty="0" smtClean="0">
                <a:latin typeface="Moire Light" panose="02000304030000020004" pitchFamily="2" charset="0"/>
              </a:rPr>
              <a:t>the mechanics that make games engaging to other media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Aims </a:t>
            </a:r>
            <a:r>
              <a:rPr lang="en-GB" dirty="0" smtClean="0">
                <a:latin typeface="Moire Light" panose="02000304030000020004" pitchFamily="2" charset="0"/>
              </a:rPr>
              <a:t>to drive engagement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dirty="0">
                <a:latin typeface="Moire Light" panose="02000304030000020004" pitchFamily="2" charset="0"/>
              </a:rPr>
              <a:t>Definition from </a:t>
            </a:r>
            <a:r>
              <a:rPr lang="en-GB" sz="1700" dirty="0" smtClean="0">
                <a:latin typeface="Moire Light" panose="02000304030000020004" pitchFamily="2" charset="0"/>
              </a:rPr>
              <a:t>“From game design </a:t>
            </a:r>
            <a:r>
              <a:rPr lang="en-GB" sz="1700" dirty="0">
                <a:latin typeface="Moire Light" panose="02000304030000020004" pitchFamily="2" charset="0"/>
              </a:rPr>
              <a:t>elements to </a:t>
            </a:r>
            <a:r>
              <a:rPr lang="en-GB" sz="1700" dirty="0" err="1" smtClean="0">
                <a:latin typeface="Moire Light" panose="02000304030000020004" pitchFamily="2" charset="0"/>
              </a:rPr>
              <a:t>gamefulness</a:t>
            </a:r>
            <a:r>
              <a:rPr lang="en-GB" sz="1700" dirty="0" smtClean="0">
                <a:latin typeface="Moire Light" panose="02000304030000020004" pitchFamily="2" charset="0"/>
              </a:rPr>
              <a:t> by </a:t>
            </a:r>
            <a:r>
              <a:rPr lang="en-GB" sz="1700" dirty="0" err="1" smtClean="0">
                <a:latin typeface="Moire Light" panose="02000304030000020004" pitchFamily="2" charset="0"/>
              </a:rPr>
              <a:t>Detarding</a:t>
            </a:r>
            <a:r>
              <a:rPr lang="en-GB" sz="1700" dirty="0" smtClean="0">
                <a:latin typeface="Moire Light" panose="02000304030000020004" pitchFamily="2" charset="0"/>
              </a:rPr>
              <a:t> et al. (2011)</a:t>
            </a:r>
            <a:endParaRPr lang="en-GB" sz="1700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Gamification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Rapidly gained popularity from ~2010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Roots in operant conditioning and basic human needs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Rewards based on time rather than skill</a:t>
            </a:r>
          </a:p>
          <a:p>
            <a:endParaRPr lang="en-GB" dirty="0">
              <a:latin typeface="Moire Light" panose="02000304030000020004" pitchFamily="2" charset="0"/>
            </a:endParaRPr>
          </a:p>
        </p:txBody>
      </p:sp>
      <p:pic>
        <p:nvPicPr>
          <p:cNvPr id="1026" name="Picture 2" descr="D:\Documents\Dissertation\docs\img\usage-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9120"/>
            <a:ext cx="3078658" cy="16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Moire Light" panose="02000304030000020004" pitchFamily="2" charset="0"/>
              </a:rPr>
              <a:t>Google Trends: proportion of gamification searches relative to the peak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3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ire Light" panose="02000304030000020004" pitchFamily="2" charset="0"/>
              </a:rPr>
              <a:t>What does </a:t>
            </a:r>
            <a:r>
              <a:rPr lang="en-GB" dirty="0" err="1">
                <a:latin typeface="Moire Light" panose="02000304030000020004" pitchFamily="2" charset="0"/>
              </a:rPr>
              <a:t>gamified</a:t>
            </a:r>
            <a:r>
              <a:rPr lang="en-GB" dirty="0">
                <a:latin typeface="Moire Light" panose="02000304030000020004" pitchFamily="2" charset="0"/>
              </a:rPr>
              <a:t> HE entail?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Using </a:t>
            </a:r>
            <a:r>
              <a:rPr lang="en-GB" dirty="0" err="1" smtClean="0">
                <a:latin typeface="Moire Light" panose="02000304030000020004" pitchFamily="2" charset="0"/>
              </a:rPr>
              <a:t>gamified</a:t>
            </a:r>
            <a:r>
              <a:rPr lang="en-GB" dirty="0" smtClean="0">
                <a:latin typeface="Moire Light" panose="02000304030000020004" pitchFamily="2" charset="0"/>
              </a:rPr>
              <a:t> systems to improve students’ experiences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Institutions are (slowly) getting on board with gamification</a:t>
            </a:r>
          </a:p>
          <a:p>
            <a:endParaRPr lang="en-GB" dirty="0">
              <a:latin typeface="Moire Light" panose="02000304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418"/>
          <a:stretch/>
        </p:blipFill>
        <p:spPr>
          <a:xfrm>
            <a:off x="2411255" y="3789040"/>
            <a:ext cx="4321489" cy="27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Learning analytics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Using data analysis to inform the education process</a:t>
            </a:r>
            <a:endParaRPr lang="en-GB" dirty="0" smtClean="0">
              <a:latin typeface="Moire Light" panose="02000304030000020004" pitchFamily="2" charset="0"/>
            </a:endParaRPr>
          </a:p>
          <a:p>
            <a:r>
              <a:rPr lang="en-GB" dirty="0" smtClean="0">
                <a:latin typeface="Moire Light" panose="02000304030000020004" pitchFamily="2" charset="0"/>
              </a:rPr>
              <a:t>A more personalised experience for students</a:t>
            </a:r>
            <a:endParaRPr lang="en-GB" dirty="0" smtClean="0">
              <a:latin typeface="Moire Light" panose="02000304030000020004" pitchFamily="2" charset="0"/>
            </a:endParaRPr>
          </a:p>
          <a:p>
            <a:endParaRPr lang="en-GB" dirty="0">
              <a:latin typeface="Moire Light" panose="02000304030000020004" pitchFamily="2" charset="0"/>
            </a:endParaRPr>
          </a:p>
        </p:txBody>
      </p:sp>
      <p:pic>
        <p:nvPicPr>
          <p:cNvPr id="2050" name="Picture 2" descr="http://edcetera.rafter.com/wp-content/uploads/2013/03/LearningAnalytics-smaller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t="53358" r="53401"/>
          <a:stretch/>
        </p:blipFill>
        <p:spPr bwMode="auto">
          <a:xfrm>
            <a:off x="611560" y="3871581"/>
            <a:ext cx="3585090" cy="23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cetera.rafter.com/wp-content/uploads/2013/03/LearningAnalytics-smaller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 t="53358" r="2494"/>
          <a:stretch/>
        </p:blipFill>
        <p:spPr bwMode="auto">
          <a:xfrm>
            <a:off x="4788024" y="3871581"/>
            <a:ext cx="3585091" cy="23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Moire Light" panose="02000304030000020004" pitchFamily="2" charset="0"/>
              </a:rPr>
              <a:t>Part of an infographic by www.opencolleges.edu.au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Bartle’s Gamer Types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Gamers can be divided up into Killers, Socialisers, Explorers and Achievers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95598"/>
              </p:ext>
            </p:extLst>
          </p:nvPr>
        </p:nvGraphicFramePr>
        <p:xfrm>
          <a:off x="1547664" y="3717032"/>
          <a:ext cx="6096000" cy="1112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Interacting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Players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Killers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Socialisers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The World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Achievers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Explorers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Moire Light" panose="02000304030000020004" pitchFamily="2" charset="0"/>
              </a:rPr>
              <a:t>Image </a:t>
            </a:r>
            <a:r>
              <a:rPr lang="en-GB" dirty="0" smtClean="0">
                <a:latin typeface="Moire Light" panose="02000304030000020004" pitchFamily="2" charset="0"/>
              </a:rPr>
              <a:t>from “Hearts</a:t>
            </a:r>
            <a:r>
              <a:rPr lang="en-GB" dirty="0">
                <a:latin typeface="Moire Light" panose="02000304030000020004" pitchFamily="2" charset="0"/>
              </a:rPr>
              <a:t>, clubs, diamonds, </a:t>
            </a:r>
            <a:r>
              <a:rPr lang="en-GB" dirty="0" smtClean="0">
                <a:latin typeface="Moire Light" panose="02000304030000020004" pitchFamily="2" charset="0"/>
              </a:rPr>
              <a:t>spades” by </a:t>
            </a:r>
            <a:r>
              <a:rPr lang="en-GB" dirty="0">
                <a:latin typeface="Moire Light" panose="02000304030000020004" pitchFamily="2" charset="0"/>
              </a:rPr>
              <a:t>Richard </a:t>
            </a:r>
            <a:r>
              <a:rPr lang="en-GB" dirty="0" smtClean="0">
                <a:latin typeface="Moire Light" panose="02000304030000020004" pitchFamily="2" charset="0"/>
              </a:rPr>
              <a:t>Bartle (1996)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Bartle’s Gamer Types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Players take a questionnaire about how they interact with multiplayer games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A way of psychologically profiling people based on the way in which they play</a:t>
            </a:r>
          </a:p>
          <a:p>
            <a:endParaRPr lang="en-GB" dirty="0" smtClean="0">
              <a:latin typeface="Moire Light" panose="02000304030000020004" pitchFamily="2" charset="0"/>
            </a:endParaRPr>
          </a:p>
          <a:p>
            <a:endParaRPr lang="en-GB" dirty="0" smtClean="0">
              <a:latin typeface="Moire Light" panose="02000304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07707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ucida Console" panose="020B0609040504020204" pitchFamily="49" charset="0"/>
              </a:rPr>
              <a:t>On a MUD, a new area opens up. Which do you look forward to more?</a:t>
            </a:r>
          </a:p>
          <a:p>
            <a:endParaRPr lang="en-GB" dirty="0" smtClean="0">
              <a:latin typeface="Lucida Console" panose="020B0609040504020204" pitchFamily="49" charset="0"/>
            </a:endParaRPr>
          </a:p>
          <a:p>
            <a:r>
              <a:rPr lang="en-GB" dirty="0" smtClean="0">
                <a:latin typeface="Lucida Console" panose="020B0609040504020204" pitchFamily="49" charset="0"/>
              </a:rPr>
              <a:t>[E] Exploring the new area, and finding out its history</a:t>
            </a:r>
          </a:p>
          <a:p>
            <a:r>
              <a:rPr lang="en-GB" dirty="0">
                <a:latin typeface="Lucida Console" panose="020B0609040504020204" pitchFamily="49" charset="0"/>
              </a:rPr>
              <a:t>[</a:t>
            </a:r>
            <a:r>
              <a:rPr lang="en-GB" dirty="0" smtClean="0">
                <a:latin typeface="Lucida Console" panose="020B0609040504020204" pitchFamily="49" charset="0"/>
              </a:rPr>
              <a:t>A] Being the first to get the new equipment from the area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oire Light" panose="02000304030000020004" pitchFamily="2" charset="0"/>
              </a:rPr>
              <a:t>Bartle’s Gamer Types</a:t>
            </a:r>
            <a:endParaRPr lang="en-GB" dirty="0">
              <a:latin typeface="Moire Light" panose="02000304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Moire Light" panose="02000304030000020004" pitchFamily="2" charset="0"/>
              </a:rPr>
              <a:t>Describe </a:t>
            </a:r>
            <a:r>
              <a:rPr lang="en-GB" dirty="0" smtClean="0">
                <a:latin typeface="Moire Light" panose="02000304030000020004" pitchFamily="2" charset="0"/>
              </a:rPr>
              <a:t>ecosystems of </a:t>
            </a:r>
            <a:r>
              <a:rPr lang="en-GB" dirty="0" smtClean="0">
                <a:latin typeface="Moire Light" panose="02000304030000020004" pitchFamily="2" charset="0"/>
              </a:rPr>
              <a:t>players</a:t>
            </a:r>
          </a:p>
          <a:p>
            <a:r>
              <a:rPr lang="en-GB" dirty="0" smtClean="0">
                <a:latin typeface="Moire Light" panose="02000304030000020004" pitchFamily="2" charset="0"/>
              </a:rPr>
              <a:t>Widely used in gamification</a:t>
            </a:r>
            <a:endParaRPr lang="en-GB" dirty="0" smtClean="0">
              <a:latin typeface="Moire Light" panose="02000304030000020004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99"/>
              </a:clrFrom>
              <a:clrTo>
                <a:srgbClr val="FFFF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123772"/>
            <a:ext cx="3274926" cy="316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Moire Light" panose="02000304030000020004" pitchFamily="2" charset="0"/>
              </a:rPr>
              <a:t>Image </a:t>
            </a:r>
            <a:r>
              <a:rPr lang="en-GB" dirty="0" smtClean="0">
                <a:latin typeface="Moire Light" panose="02000304030000020004" pitchFamily="2" charset="0"/>
              </a:rPr>
              <a:t>from “Hearts</a:t>
            </a:r>
            <a:r>
              <a:rPr lang="en-GB" dirty="0">
                <a:latin typeface="Moire Light" panose="02000304030000020004" pitchFamily="2" charset="0"/>
              </a:rPr>
              <a:t>, clubs, diamonds, </a:t>
            </a:r>
            <a:r>
              <a:rPr lang="en-GB" dirty="0" smtClean="0">
                <a:latin typeface="Moire Light" panose="02000304030000020004" pitchFamily="2" charset="0"/>
              </a:rPr>
              <a:t>spades” by </a:t>
            </a:r>
            <a:r>
              <a:rPr lang="en-GB" dirty="0">
                <a:latin typeface="Moire Light" panose="02000304030000020004" pitchFamily="2" charset="0"/>
              </a:rPr>
              <a:t>Richard </a:t>
            </a:r>
            <a:r>
              <a:rPr lang="en-GB" dirty="0" smtClean="0">
                <a:latin typeface="Moire Light" panose="02000304030000020004" pitchFamily="2" charset="0"/>
              </a:rPr>
              <a:t>Bartle (1996)</a:t>
            </a:r>
            <a:endParaRPr lang="en-GB" dirty="0">
              <a:latin typeface="Moire Light" panose="020003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456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2_Office Theme</vt:lpstr>
      <vt:lpstr>3_Office Theme</vt:lpstr>
      <vt:lpstr>The Role of Bartle’s Gamer Types in Gamified Higher Education</vt:lpstr>
      <vt:lpstr>Presentation Overview</vt:lpstr>
      <vt:lpstr>Gamification</vt:lpstr>
      <vt:lpstr>Gamification</vt:lpstr>
      <vt:lpstr>What does gamified HE entail?</vt:lpstr>
      <vt:lpstr>Learning analytics</vt:lpstr>
      <vt:lpstr>Bartle’s Gamer Types</vt:lpstr>
      <vt:lpstr>Bartle’s Gamer Types</vt:lpstr>
      <vt:lpstr>Bartle’s Gamer Types</vt:lpstr>
      <vt:lpstr>Summary</vt:lpstr>
      <vt:lpstr>Research Undertaken</vt:lpstr>
      <vt:lpstr>Research Undertaken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Bartle’s Gamer Types in Higher Education</dc:title>
  <dc:creator>Will</dc:creator>
  <cp:lastModifiedBy>Will</cp:lastModifiedBy>
  <cp:revision>17</cp:revision>
  <dcterms:created xsi:type="dcterms:W3CDTF">2015-02-23T18:14:29Z</dcterms:created>
  <dcterms:modified xsi:type="dcterms:W3CDTF">2015-03-04T12:44:15Z</dcterms:modified>
</cp:coreProperties>
</file>