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9" r:id="rId6"/>
    <p:sldId id="260" r:id="rId7"/>
    <p:sldId id="258" r:id="rId8"/>
    <p:sldId id="263" r:id="rId9"/>
    <p:sldId id="262" r:id="rId10"/>
    <p:sldId id="265" r:id="rId11"/>
    <p:sldId id="264" r:id="rId12"/>
    <p:sldId id="261" r:id="rId13"/>
    <p:sldId id="267" r:id="rId14"/>
    <p:sldId id="268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10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26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7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25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9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7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2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4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10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99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22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01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71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654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9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65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45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48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2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954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35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875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24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83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71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654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99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65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45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4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983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21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35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875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24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8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3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0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1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5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9D7A-8977-4189-8C1E-3CBA94454C2D}" type="datetimeFigureOut">
              <a:rPr lang="en-GB" smtClean="0"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08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26/02/2015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The Role of Bartle’s Gamer Types </a:t>
            </a:r>
            <a:r>
              <a:rPr lang="en-GB" dirty="0" smtClean="0">
                <a:latin typeface="Moire Light" panose="02000304030000020004" pitchFamily="2" charset="0"/>
              </a:rPr>
              <a:t>in</a:t>
            </a:r>
            <a:br>
              <a:rPr lang="en-GB" dirty="0" smtClean="0">
                <a:latin typeface="Moire Light" panose="02000304030000020004" pitchFamily="2" charset="0"/>
              </a:rPr>
            </a:br>
            <a:r>
              <a:rPr lang="en-GB" dirty="0" err="1" smtClean="0">
                <a:latin typeface="Moire Light" panose="02000304030000020004" pitchFamily="2" charset="0"/>
              </a:rPr>
              <a:t>Gamified</a:t>
            </a:r>
            <a:r>
              <a:rPr lang="en-GB" dirty="0" smtClean="0">
                <a:latin typeface="Moire Light" panose="02000304030000020004" pitchFamily="2" charset="0"/>
              </a:rPr>
              <a:t> </a:t>
            </a:r>
            <a:r>
              <a:rPr lang="en-GB" dirty="0" smtClean="0">
                <a:latin typeface="Moire Light" panose="02000304030000020004" pitchFamily="2" charset="0"/>
              </a:rPr>
              <a:t>Higher Education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>
              <a:solidFill>
                <a:schemeClr val="tx1"/>
              </a:solidFill>
              <a:latin typeface="Moire Light" panose="02000304030000020004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Moire Light" panose="02000304030000020004" pitchFamily="2" charset="0"/>
              </a:rPr>
              <a:t>William Seymour (CS)</a:t>
            </a:r>
            <a:endParaRPr lang="en-GB" dirty="0">
              <a:solidFill>
                <a:schemeClr val="tx1"/>
              </a:solidFill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ire Light" panose="02000304030000020004" pitchFamily="2" charset="0"/>
              </a:rPr>
              <a:t>What does </a:t>
            </a:r>
            <a:r>
              <a:rPr lang="en-GB" dirty="0" err="1">
                <a:latin typeface="Moire Light" panose="02000304030000020004" pitchFamily="2" charset="0"/>
              </a:rPr>
              <a:t>gamified</a:t>
            </a:r>
            <a:r>
              <a:rPr lang="en-GB" dirty="0">
                <a:latin typeface="Moire Light" panose="02000304030000020004" pitchFamily="2" charset="0"/>
              </a:rPr>
              <a:t> HE entail?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Using </a:t>
            </a:r>
            <a:r>
              <a:rPr lang="en-GB" dirty="0" err="1" smtClean="0">
                <a:latin typeface="Moire Light" panose="02000304030000020004" pitchFamily="2" charset="0"/>
              </a:rPr>
              <a:t>gamified</a:t>
            </a:r>
            <a:r>
              <a:rPr lang="en-GB" dirty="0" smtClean="0">
                <a:latin typeface="Moire Light" panose="02000304030000020004" pitchFamily="2" charset="0"/>
              </a:rPr>
              <a:t> systems to improve students’ experiences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Institutions are (slowly) getting on board with gamification</a:t>
            </a:r>
          </a:p>
          <a:p>
            <a:endParaRPr lang="en-GB" dirty="0">
              <a:latin typeface="Moire Light" panose="02000304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418"/>
          <a:stretch/>
        </p:blipFill>
        <p:spPr>
          <a:xfrm>
            <a:off x="2411255" y="3378910"/>
            <a:ext cx="4321489" cy="27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Learning analytics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Using </a:t>
            </a:r>
            <a:r>
              <a:rPr lang="en-GB" dirty="0" err="1" smtClean="0">
                <a:latin typeface="Moire Light" panose="02000304030000020004" pitchFamily="2" charset="0"/>
              </a:rPr>
              <a:t>gamified</a:t>
            </a:r>
            <a:r>
              <a:rPr lang="en-GB" dirty="0" smtClean="0">
                <a:latin typeface="Moire Light" panose="02000304030000020004" pitchFamily="2" charset="0"/>
              </a:rPr>
              <a:t> systems to improve students’ experiences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Institutions are (slowly) getting on board with gamification</a:t>
            </a:r>
          </a:p>
          <a:p>
            <a:endParaRPr lang="en-GB" dirty="0">
              <a:latin typeface="Moire Light" panose="02000304030000020004" pitchFamily="2" charset="0"/>
            </a:endParaRPr>
          </a:p>
        </p:txBody>
      </p:sp>
      <p:pic>
        <p:nvPicPr>
          <p:cNvPr id="2050" name="Picture 2" descr="http://edcetera.rafter.com/wp-content/uploads/2013/03/LearningAnalytics-smaller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53358" r="53401"/>
          <a:stretch/>
        </p:blipFill>
        <p:spPr bwMode="auto">
          <a:xfrm>
            <a:off x="205792" y="3145416"/>
            <a:ext cx="4248472" cy="283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cetera.rafter.com/wp-content/uploads/2013/03/LearningAnalytics-smaller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 t="53358" r="2494"/>
          <a:stretch/>
        </p:blipFill>
        <p:spPr bwMode="auto">
          <a:xfrm>
            <a:off x="4716016" y="3140968"/>
            <a:ext cx="4248472" cy="283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Moire Light" panose="02000304030000020004" pitchFamily="2" charset="0"/>
              </a:rPr>
              <a:t>Part of an infographic by www.opencolleges.edu.au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Presentation Overview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What are Bartle’s gamer </a:t>
            </a:r>
            <a:r>
              <a:rPr lang="en-GB" dirty="0">
                <a:latin typeface="Moire Light" panose="02000304030000020004" pitchFamily="2" charset="0"/>
              </a:rPr>
              <a:t>t</a:t>
            </a:r>
            <a:r>
              <a:rPr lang="en-GB" dirty="0" smtClean="0">
                <a:latin typeface="Moire Light" panose="02000304030000020004" pitchFamily="2" charset="0"/>
              </a:rPr>
              <a:t>ypes?</a:t>
            </a:r>
          </a:p>
          <a:p>
            <a:r>
              <a:rPr lang="en-GB" dirty="0">
                <a:latin typeface="Moire Light" panose="02000304030000020004" pitchFamily="2" charset="0"/>
              </a:rPr>
              <a:t>What is gamification</a:t>
            </a:r>
            <a:r>
              <a:rPr lang="en-GB" dirty="0" smtClean="0">
                <a:latin typeface="Moire Light" panose="02000304030000020004" pitchFamily="2" charset="0"/>
              </a:rPr>
              <a:t>?</a:t>
            </a:r>
            <a:endParaRPr lang="en-GB" b="1" dirty="0" smtClean="0">
              <a:solidFill>
                <a:srgbClr val="7030A0"/>
              </a:solidFill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What does </a:t>
            </a:r>
            <a:r>
              <a:rPr lang="en-GB" dirty="0" err="1">
                <a:latin typeface="Moire Light" panose="02000304030000020004" pitchFamily="2" charset="0"/>
              </a:rPr>
              <a:t>gamified</a:t>
            </a:r>
            <a:r>
              <a:rPr lang="en-GB" dirty="0">
                <a:latin typeface="Moire Light" panose="02000304030000020004" pitchFamily="2" charset="0"/>
              </a:rPr>
              <a:t> HE entail? 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b="1" dirty="0" smtClean="0">
                <a:solidFill>
                  <a:srgbClr val="7030A0"/>
                </a:solidFill>
                <a:latin typeface="Moire Light" panose="02000304030000020004" pitchFamily="2" charset="0"/>
              </a:rPr>
              <a:t>What </a:t>
            </a:r>
            <a:r>
              <a:rPr lang="en-GB" b="1" dirty="0" smtClean="0">
                <a:solidFill>
                  <a:srgbClr val="7030A0"/>
                </a:solidFill>
                <a:latin typeface="Moire Light" panose="02000304030000020004" pitchFamily="2" charset="0"/>
              </a:rPr>
              <a:t>the report was investigating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Results and conclusion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Further work and Evaluation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Questions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latin typeface="Moire Light" panose="02000304030000020004" pitchFamily="2" charset="0"/>
              </a:rPr>
              <a:t>Modeling</a:t>
            </a:r>
            <a:r>
              <a:rPr lang="en-GB" dirty="0">
                <a:latin typeface="Moire Light" panose="02000304030000020004" pitchFamily="2" charset="0"/>
              </a:rPr>
              <a:t> </a:t>
            </a:r>
            <a:r>
              <a:rPr lang="en-GB" dirty="0" smtClean="0">
                <a:latin typeface="Moire Light" panose="02000304030000020004" pitchFamily="2" charset="0"/>
              </a:rPr>
              <a:t>[sic] the </a:t>
            </a:r>
            <a:r>
              <a:rPr lang="en-GB" dirty="0">
                <a:latin typeface="Moire Light" panose="02000304030000020004" pitchFamily="2" charset="0"/>
              </a:rPr>
              <a:t>player, learner</a:t>
            </a:r>
            <a:br>
              <a:rPr lang="en-GB" dirty="0">
                <a:latin typeface="Moire Light" panose="02000304030000020004" pitchFamily="2" charset="0"/>
              </a:rPr>
            </a:br>
            <a:r>
              <a:rPr lang="en-GB" dirty="0">
                <a:latin typeface="Moire Light" panose="02000304030000020004" pitchFamily="2" charset="0"/>
              </a:rPr>
              <a:t>and </a:t>
            </a:r>
            <a:r>
              <a:rPr lang="en-GB" dirty="0" smtClean="0">
                <a:latin typeface="Moire Light" panose="02000304030000020004" pitchFamily="2" charset="0"/>
              </a:rPr>
              <a:t>personality. </a:t>
            </a:r>
            <a:r>
              <a:rPr lang="en-GB" dirty="0" err="1" smtClean="0">
                <a:latin typeface="Moire Light" panose="02000304030000020004" pitchFamily="2" charset="0"/>
              </a:rPr>
              <a:t>Konnert</a:t>
            </a:r>
            <a:r>
              <a:rPr lang="en-GB" dirty="0" smtClean="0">
                <a:latin typeface="Moire Light" panose="02000304030000020004" pitchFamily="2" charset="0"/>
              </a:rPr>
              <a:t> et al., 2013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Compares Bartle types to Kolb Learning Style Index and Big 5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No interesting correlation between types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Little explanation offered as </a:t>
            </a:r>
            <a:r>
              <a:rPr lang="en-GB" smtClean="0">
                <a:latin typeface="Moire Light" panose="02000304030000020004" pitchFamily="2" charset="0"/>
              </a:rPr>
              <a:t>to why</a:t>
            </a:r>
            <a:endParaRPr lang="en-GB" dirty="0" smtClean="0">
              <a:latin typeface="Moire Light" panose="02000304030000020004" pitchFamily="2" charset="0"/>
            </a:endParaRPr>
          </a:p>
          <a:p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520" y="6143270"/>
            <a:ext cx="936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Moire Light" panose="02000304030000020004" pitchFamily="2" charset="0"/>
              </a:rPr>
              <a:t>Johannes </a:t>
            </a:r>
            <a:r>
              <a:rPr lang="en-GB" dirty="0" err="1">
                <a:latin typeface="Moire Light" panose="02000304030000020004" pitchFamily="2" charset="0"/>
              </a:rPr>
              <a:t>Konert</a:t>
            </a:r>
            <a:r>
              <a:rPr lang="en-GB" dirty="0">
                <a:latin typeface="Moire Light" panose="02000304030000020004" pitchFamily="2" charset="0"/>
              </a:rPr>
              <a:t>, Stefan </a:t>
            </a:r>
            <a:r>
              <a:rPr lang="en-GB" dirty="0" err="1" smtClean="0">
                <a:latin typeface="Moire Light" panose="02000304030000020004" pitchFamily="2" charset="0"/>
              </a:rPr>
              <a:t>Gobel</a:t>
            </a:r>
            <a:r>
              <a:rPr lang="en-GB" dirty="0">
                <a:latin typeface="Moire Light" panose="02000304030000020004" pitchFamily="2" charset="0"/>
              </a:rPr>
              <a:t>, and Ralf Steinmetz. </a:t>
            </a:r>
            <a:r>
              <a:rPr lang="en-GB" dirty="0" err="1">
                <a:latin typeface="Moire Light" panose="02000304030000020004" pitchFamily="2" charset="0"/>
              </a:rPr>
              <a:t>Modeling</a:t>
            </a:r>
            <a:r>
              <a:rPr lang="en-GB" dirty="0">
                <a:latin typeface="Moire Light" panose="02000304030000020004" pitchFamily="2" charset="0"/>
              </a:rPr>
              <a:t> the player, </a:t>
            </a:r>
            <a:r>
              <a:rPr lang="en-GB" dirty="0" smtClean="0">
                <a:latin typeface="Moire Light" panose="02000304030000020004" pitchFamily="2" charset="0"/>
              </a:rPr>
              <a:t>learner and </a:t>
            </a:r>
            <a:r>
              <a:rPr lang="en-GB" dirty="0">
                <a:latin typeface="Moire Light" panose="02000304030000020004" pitchFamily="2" charset="0"/>
              </a:rPr>
              <a:t>personality: Independency of the models of </a:t>
            </a:r>
            <a:r>
              <a:rPr lang="en-GB" dirty="0" err="1">
                <a:latin typeface="Moire Light" panose="02000304030000020004" pitchFamily="2" charset="0"/>
              </a:rPr>
              <a:t>bartle</a:t>
            </a:r>
            <a:r>
              <a:rPr lang="en-GB" dirty="0">
                <a:latin typeface="Moire Light" panose="02000304030000020004" pitchFamily="2" charset="0"/>
              </a:rPr>
              <a:t>, </a:t>
            </a:r>
            <a:r>
              <a:rPr lang="en-GB" dirty="0" err="1">
                <a:latin typeface="Moire Light" panose="02000304030000020004" pitchFamily="2" charset="0"/>
              </a:rPr>
              <a:t>kolb</a:t>
            </a:r>
            <a:r>
              <a:rPr lang="en-GB" dirty="0">
                <a:latin typeface="Moire Light" panose="02000304030000020004" pitchFamily="2" charset="0"/>
              </a:rPr>
              <a:t> and neo-</a:t>
            </a:r>
            <a:r>
              <a:rPr lang="en-GB" dirty="0" err="1">
                <a:latin typeface="Moire Light" panose="02000304030000020004" pitchFamily="2" charset="0"/>
              </a:rPr>
              <a:t>ffi</a:t>
            </a:r>
            <a:r>
              <a:rPr lang="en-GB" dirty="0">
                <a:latin typeface="Moire Light" panose="02000304030000020004" pitchFamily="2" charset="0"/>
              </a:rPr>
              <a:t> (big5) </a:t>
            </a:r>
            <a:r>
              <a:rPr lang="en-GB" dirty="0" smtClean="0">
                <a:latin typeface="Moire Light" panose="02000304030000020004" pitchFamily="2" charset="0"/>
              </a:rPr>
              <a:t>and the </a:t>
            </a:r>
            <a:r>
              <a:rPr lang="en-GB" dirty="0">
                <a:latin typeface="Moire Light" panose="02000304030000020004" pitchFamily="2" charset="0"/>
              </a:rPr>
              <a:t>implications for game based learning. </a:t>
            </a:r>
            <a:r>
              <a:rPr lang="en-GB" dirty="0" smtClean="0">
                <a:latin typeface="Moire Light" panose="02000304030000020004" pitchFamily="2" charset="0"/>
              </a:rPr>
              <a:t>7th </a:t>
            </a:r>
            <a:r>
              <a:rPr lang="en-GB" dirty="0">
                <a:latin typeface="Moire Light" panose="02000304030000020004" pitchFamily="2" charset="0"/>
              </a:rPr>
              <a:t>European Conference on </a:t>
            </a:r>
            <a:r>
              <a:rPr lang="en-GB" dirty="0" smtClean="0">
                <a:latin typeface="Moire Light" panose="02000304030000020004" pitchFamily="2" charset="0"/>
              </a:rPr>
              <a:t>Games Based </a:t>
            </a:r>
            <a:r>
              <a:rPr lang="en-GB" dirty="0">
                <a:latin typeface="Moire Light" panose="02000304030000020004" pitchFamily="2" charset="0"/>
              </a:rPr>
              <a:t>Learning, 2013.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Presentation Overview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What are Bartle’s gamer </a:t>
            </a:r>
            <a:r>
              <a:rPr lang="en-GB" dirty="0">
                <a:latin typeface="Moire Light" panose="02000304030000020004" pitchFamily="2" charset="0"/>
              </a:rPr>
              <a:t>t</a:t>
            </a:r>
            <a:r>
              <a:rPr lang="en-GB" dirty="0" smtClean="0">
                <a:latin typeface="Moire Light" panose="02000304030000020004" pitchFamily="2" charset="0"/>
              </a:rPr>
              <a:t>ypes?</a:t>
            </a:r>
          </a:p>
          <a:p>
            <a:r>
              <a:rPr lang="en-GB" dirty="0">
                <a:latin typeface="Moire Light" panose="02000304030000020004" pitchFamily="2" charset="0"/>
              </a:rPr>
              <a:t>What is gamification</a:t>
            </a:r>
            <a:r>
              <a:rPr lang="en-GB" dirty="0" smtClean="0">
                <a:latin typeface="Moire Light" panose="02000304030000020004" pitchFamily="2" charset="0"/>
              </a:rPr>
              <a:t>?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What does gamified HE entail?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What the report was investigating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Results and conclusion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Further work and Evaluation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Questions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Presentation Overview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  <a:latin typeface="Moire Light" panose="02000304030000020004" pitchFamily="2" charset="0"/>
              </a:rPr>
              <a:t>What are Bartle’s gamer </a:t>
            </a:r>
            <a:r>
              <a:rPr lang="en-GB" b="1" dirty="0">
                <a:solidFill>
                  <a:srgbClr val="7030A0"/>
                </a:solidFill>
                <a:latin typeface="Moire Light" panose="02000304030000020004" pitchFamily="2" charset="0"/>
              </a:rPr>
              <a:t>t</a:t>
            </a:r>
            <a:r>
              <a:rPr lang="en-GB" b="1" dirty="0" smtClean="0">
                <a:solidFill>
                  <a:srgbClr val="7030A0"/>
                </a:solidFill>
                <a:latin typeface="Moire Light" panose="02000304030000020004" pitchFamily="2" charset="0"/>
              </a:rPr>
              <a:t>ypes?</a:t>
            </a:r>
          </a:p>
          <a:p>
            <a:r>
              <a:rPr lang="en-GB" dirty="0">
                <a:latin typeface="Moire Light" panose="02000304030000020004" pitchFamily="2" charset="0"/>
              </a:rPr>
              <a:t>What is gamification</a:t>
            </a:r>
            <a:r>
              <a:rPr lang="en-GB" dirty="0" smtClean="0">
                <a:latin typeface="Moire Light" panose="02000304030000020004" pitchFamily="2" charset="0"/>
              </a:rPr>
              <a:t>?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What does </a:t>
            </a:r>
            <a:r>
              <a:rPr lang="en-GB" dirty="0" err="1">
                <a:latin typeface="Moire Light" panose="02000304030000020004" pitchFamily="2" charset="0"/>
              </a:rPr>
              <a:t>gamified</a:t>
            </a:r>
            <a:r>
              <a:rPr lang="en-GB" dirty="0">
                <a:latin typeface="Moire Light" panose="02000304030000020004" pitchFamily="2" charset="0"/>
              </a:rPr>
              <a:t> HE entail? 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What </a:t>
            </a:r>
            <a:r>
              <a:rPr lang="en-GB" dirty="0" smtClean="0">
                <a:latin typeface="Moire Light" panose="02000304030000020004" pitchFamily="2" charset="0"/>
              </a:rPr>
              <a:t>the report was investigating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Results and conclusion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Further work and Evaluation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Questions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Bartle’s Gamer Types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Gamers can be divided up into Killers, Socialisers, Explorers and Achievers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95598"/>
              </p:ext>
            </p:extLst>
          </p:nvPr>
        </p:nvGraphicFramePr>
        <p:xfrm>
          <a:off x="1547664" y="3717032"/>
          <a:ext cx="6096000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Interacting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Players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Socialisers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The World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Achievers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Explorers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Moire Light" panose="02000304030000020004" pitchFamily="2" charset="0"/>
              </a:rPr>
              <a:t>Image </a:t>
            </a:r>
            <a:r>
              <a:rPr lang="en-GB" dirty="0" smtClean="0">
                <a:latin typeface="Moire Light" panose="02000304030000020004" pitchFamily="2" charset="0"/>
              </a:rPr>
              <a:t>from “Hearts</a:t>
            </a:r>
            <a:r>
              <a:rPr lang="en-GB" dirty="0">
                <a:latin typeface="Moire Light" panose="02000304030000020004" pitchFamily="2" charset="0"/>
              </a:rPr>
              <a:t>, clubs, diamonds, </a:t>
            </a:r>
            <a:r>
              <a:rPr lang="en-GB" dirty="0" smtClean="0">
                <a:latin typeface="Moire Light" panose="02000304030000020004" pitchFamily="2" charset="0"/>
              </a:rPr>
              <a:t>spades” by </a:t>
            </a:r>
            <a:r>
              <a:rPr lang="en-GB" dirty="0">
                <a:latin typeface="Moire Light" panose="02000304030000020004" pitchFamily="2" charset="0"/>
              </a:rPr>
              <a:t>Richard </a:t>
            </a:r>
            <a:r>
              <a:rPr lang="en-GB" dirty="0" smtClean="0">
                <a:latin typeface="Moire Light" panose="02000304030000020004" pitchFamily="2" charset="0"/>
              </a:rPr>
              <a:t>Bartle (1996)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Bartle’s Gamer Types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Players take a questionnaire about how they interact with multiplayer games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A way of psychologically profiling people based on the way in which they play</a:t>
            </a:r>
          </a:p>
          <a:p>
            <a:endParaRPr lang="en-GB" dirty="0" smtClean="0">
              <a:latin typeface="Moire Light" panose="02000304030000020004" pitchFamily="2" charset="0"/>
            </a:endParaRPr>
          </a:p>
          <a:p>
            <a:endParaRPr lang="en-GB" dirty="0" smtClean="0">
              <a:latin typeface="Moire Light" panose="02000304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07707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ucida Console" panose="020B0609040504020204" pitchFamily="49" charset="0"/>
              </a:rPr>
              <a:t>On a MUD, a new area opens up. Which do you look forward to more?</a:t>
            </a:r>
          </a:p>
          <a:p>
            <a:endParaRPr lang="en-GB" dirty="0" smtClean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Lucida Console" panose="020B0609040504020204" pitchFamily="49" charset="0"/>
              </a:rPr>
              <a:t>[E] Exploring the new area, and finding out its history</a:t>
            </a:r>
          </a:p>
          <a:p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smtClean="0">
                <a:latin typeface="Lucida Console" panose="020B0609040504020204" pitchFamily="49" charset="0"/>
              </a:rPr>
              <a:t>A] Being the first to get the new equipment from the area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Bartle’s Gamer Types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A way to describe ecosystems of players in large online worlds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36912"/>
            <a:ext cx="3778982" cy="365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Moire Light" panose="02000304030000020004" pitchFamily="2" charset="0"/>
              </a:rPr>
              <a:t>Image </a:t>
            </a:r>
            <a:r>
              <a:rPr lang="en-GB" dirty="0" smtClean="0">
                <a:latin typeface="Moire Light" panose="02000304030000020004" pitchFamily="2" charset="0"/>
              </a:rPr>
              <a:t>from “Hearts</a:t>
            </a:r>
            <a:r>
              <a:rPr lang="en-GB" dirty="0">
                <a:latin typeface="Moire Light" panose="02000304030000020004" pitchFamily="2" charset="0"/>
              </a:rPr>
              <a:t>, clubs, diamonds, </a:t>
            </a:r>
            <a:r>
              <a:rPr lang="en-GB" dirty="0" smtClean="0">
                <a:latin typeface="Moire Light" panose="02000304030000020004" pitchFamily="2" charset="0"/>
              </a:rPr>
              <a:t>spades” by </a:t>
            </a:r>
            <a:r>
              <a:rPr lang="en-GB" dirty="0">
                <a:latin typeface="Moire Light" panose="02000304030000020004" pitchFamily="2" charset="0"/>
              </a:rPr>
              <a:t>Richard </a:t>
            </a:r>
            <a:r>
              <a:rPr lang="en-GB" dirty="0" smtClean="0">
                <a:latin typeface="Moire Light" panose="02000304030000020004" pitchFamily="2" charset="0"/>
              </a:rPr>
              <a:t>Bartle (1996)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Presentation Overview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What are Bartle’s gamer </a:t>
            </a:r>
            <a:r>
              <a:rPr lang="en-GB" dirty="0">
                <a:latin typeface="Moire Light" panose="02000304030000020004" pitchFamily="2" charset="0"/>
              </a:rPr>
              <a:t>t</a:t>
            </a:r>
            <a:r>
              <a:rPr lang="en-GB" dirty="0" smtClean="0">
                <a:latin typeface="Moire Light" panose="02000304030000020004" pitchFamily="2" charset="0"/>
              </a:rPr>
              <a:t>ypes?</a:t>
            </a:r>
          </a:p>
          <a:p>
            <a:r>
              <a:rPr lang="en-GB" b="1" dirty="0">
                <a:solidFill>
                  <a:srgbClr val="7030A0"/>
                </a:solidFill>
                <a:latin typeface="Moire Light" panose="02000304030000020004" pitchFamily="2" charset="0"/>
              </a:rPr>
              <a:t>What is gamification</a:t>
            </a:r>
            <a:r>
              <a:rPr lang="en-GB" b="1" dirty="0" smtClean="0">
                <a:solidFill>
                  <a:srgbClr val="7030A0"/>
                </a:solidFill>
                <a:latin typeface="Moire Light" panose="02000304030000020004" pitchFamily="2" charset="0"/>
              </a:rPr>
              <a:t>?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What does </a:t>
            </a:r>
            <a:r>
              <a:rPr lang="en-GB" dirty="0" err="1">
                <a:latin typeface="Moire Light" panose="02000304030000020004" pitchFamily="2" charset="0"/>
              </a:rPr>
              <a:t>gamified</a:t>
            </a:r>
            <a:r>
              <a:rPr lang="en-GB" dirty="0">
                <a:latin typeface="Moire Light" panose="02000304030000020004" pitchFamily="2" charset="0"/>
              </a:rPr>
              <a:t> HE entail? 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What </a:t>
            </a:r>
            <a:r>
              <a:rPr lang="en-GB" dirty="0" smtClean="0">
                <a:latin typeface="Moire Light" panose="02000304030000020004" pitchFamily="2" charset="0"/>
              </a:rPr>
              <a:t>the report was investigating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Results and conclusion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Further work and Evaluation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Questions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Gamification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>
                <a:latin typeface="Moire Light" panose="02000304030000020004" pitchFamily="2" charset="0"/>
              </a:rPr>
              <a:t>“The </a:t>
            </a:r>
            <a:r>
              <a:rPr lang="en-GB" dirty="0">
                <a:latin typeface="Moire Light" panose="02000304030000020004" pitchFamily="2" charset="0"/>
              </a:rPr>
              <a:t>use of game </a:t>
            </a:r>
            <a:r>
              <a:rPr lang="en-GB" dirty="0" smtClean="0">
                <a:latin typeface="Moire Light" panose="02000304030000020004" pitchFamily="2" charset="0"/>
              </a:rPr>
              <a:t>design elements </a:t>
            </a:r>
          </a:p>
          <a:p>
            <a:pPr marL="0" indent="0" algn="ctr">
              <a:buNone/>
            </a:pPr>
            <a:r>
              <a:rPr lang="en-GB" dirty="0" smtClean="0">
                <a:latin typeface="Moire Light" panose="02000304030000020004" pitchFamily="2" charset="0"/>
              </a:rPr>
              <a:t>in </a:t>
            </a:r>
            <a:r>
              <a:rPr lang="en-GB" dirty="0">
                <a:latin typeface="Moire Light" panose="02000304030000020004" pitchFamily="2" charset="0"/>
              </a:rPr>
              <a:t>non-game </a:t>
            </a:r>
            <a:r>
              <a:rPr lang="en-GB" dirty="0" smtClean="0">
                <a:latin typeface="Moire Light" panose="02000304030000020004" pitchFamily="2" charset="0"/>
              </a:rPr>
              <a:t>contexts”</a:t>
            </a:r>
          </a:p>
          <a:p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Begin by isolating the elements that make games engaging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Transplant those elements to other forms of media to ‘gamify’ them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Aim to drive engagement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dirty="0">
                <a:latin typeface="Moire Light" panose="02000304030000020004" pitchFamily="2" charset="0"/>
              </a:rPr>
              <a:t>Definition from </a:t>
            </a:r>
            <a:r>
              <a:rPr lang="en-GB" sz="1700" dirty="0" smtClean="0">
                <a:latin typeface="Moire Light" panose="02000304030000020004" pitchFamily="2" charset="0"/>
              </a:rPr>
              <a:t>“From game design </a:t>
            </a:r>
            <a:r>
              <a:rPr lang="en-GB" sz="1700" dirty="0">
                <a:latin typeface="Moire Light" panose="02000304030000020004" pitchFamily="2" charset="0"/>
              </a:rPr>
              <a:t>elements to </a:t>
            </a:r>
            <a:r>
              <a:rPr lang="en-GB" sz="1700" dirty="0" err="1" smtClean="0">
                <a:latin typeface="Moire Light" panose="02000304030000020004" pitchFamily="2" charset="0"/>
              </a:rPr>
              <a:t>gamefulness</a:t>
            </a:r>
            <a:r>
              <a:rPr lang="en-GB" sz="1700" dirty="0" smtClean="0">
                <a:latin typeface="Moire Light" panose="02000304030000020004" pitchFamily="2" charset="0"/>
              </a:rPr>
              <a:t> by </a:t>
            </a:r>
            <a:r>
              <a:rPr lang="en-GB" sz="1700" dirty="0" err="1" smtClean="0">
                <a:latin typeface="Moire Light" panose="02000304030000020004" pitchFamily="2" charset="0"/>
              </a:rPr>
              <a:t>Detarding</a:t>
            </a:r>
            <a:r>
              <a:rPr lang="en-GB" sz="1700" dirty="0" smtClean="0">
                <a:latin typeface="Moire Light" panose="02000304030000020004" pitchFamily="2" charset="0"/>
              </a:rPr>
              <a:t> et al. (2011)</a:t>
            </a:r>
            <a:endParaRPr lang="en-GB" sz="1700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Presentation Overview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What are Bartle’s gamer </a:t>
            </a:r>
            <a:r>
              <a:rPr lang="en-GB" dirty="0">
                <a:latin typeface="Moire Light" panose="02000304030000020004" pitchFamily="2" charset="0"/>
              </a:rPr>
              <a:t>t</a:t>
            </a:r>
            <a:r>
              <a:rPr lang="en-GB" dirty="0" smtClean="0">
                <a:latin typeface="Moire Light" panose="02000304030000020004" pitchFamily="2" charset="0"/>
              </a:rPr>
              <a:t>ypes?</a:t>
            </a:r>
          </a:p>
          <a:p>
            <a:r>
              <a:rPr lang="en-GB" dirty="0">
                <a:latin typeface="Moire Light" panose="02000304030000020004" pitchFamily="2" charset="0"/>
              </a:rPr>
              <a:t>What is gamification</a:t>
            </a:r>
            <a:r>
              <a:rPr lang="en-GB" dirty="0" smtClean="0">
                <a:latin typeface="Moire Light" panose="02000304030000020004" pitchFamily="2" charset="0"/>
              </a:rPr>
              <a:t>?</a:t>
            </a:r>
            <a:endParaRPr lang="en-GB" b="1" dirty="0" smtClean="0">
              <a:solidFill>
                <a:srgbClr val="7030A0"/>
              </a:solidFill>
              <a:latin typeface="Moire Light" panose="02000304030000020004" pitchFamily="2" charset="0"/>
            </a:endParaRPr>
          </a:p>
          <a:p>
            <a:r>
              <a:rPr lang="en-GB" b="1" dirty="0" smtClean="0">
                <a:solidFill>
                  <a:srgbClr val="7030A0"/>
                </a:solidFill>
                <a:latin typeface="Moire Light" panose="02000304030000020004" pitchFamily="2" charset="0"/>
              </a:rPr>
              <a:t>What does </a:t>
            </a:r>
            <a:r>
              <a:rPr lang="en-GB" b="1" dirty="0" err="1">
                <a:solidFill>
                  <a:srgbClr val="7030A0"/>
                </a:solidFill>
                <a:latin typeface="Moire Light" panose="02000304030000020004" pitchFamily="2" charset="0"/>
              </a:rPr>
              <a:t>gamified</a:t>
            </a:r>
            <a:r>
              <a:rPr lang="en-GB" b="1" dirty="0">
                <a:solidFill>
                  <a:srgbClr val="7030A0"/>
                </a:solidFill>
                <a:latin typeface="Moire Light" panose="02000304030000020004" pitchFamily="2" charset="0"/>
              </a:rPr>
              <a:t> HE entail? </a:t>
            </a:r>
            <a:endParaRPr lang="en-GB" b="1" dirty="0" smtClean="0">
              <a:solidFill>
                <a:srgbClr val="7030A0"/>
              </a:solidFill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What </a:t>
            </a:r>
            <a:r>
              <a:rPr lang="en-GB" dirty="0" smtClean="0">
                <a:latin typeface="Moire Light" panose="02000304030000020004" pitchFamily="2" charset="0"/>
              </a:rPr>
              <a:t>the report was investigating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Results and conclusion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Further work and Evaluation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Questions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497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Lucida Console</vt:lpstr>
      <vt:lpstr>Moire Light</vt:lpstr>
      <vt:lpstr>Office Theme</vt:lpstr>
      <vt:lpstr>1_Office Theme</vt:lpstr>
      <vt:lpstr>2_Office Theme</vt:lpstr>
      <vt:lpstr>3_Office Theme</vt:lpstr>
      <vt:lpstr>The Role of Bartle’s Gamer Types in Gamified Higher Education</vt:lpstr>
      <vt:lpstr>Presentation Overview</vt:lpstr>
      <vt:lpstr>Presentation Overview</vt:lpstr>
      <vt:lpstr>Bartle’s Gamer Types</vt:lpstr>
      <vt:lpstr>Bartle’s Gamer Types</vt:lpstr>
      <vt:lpstr>Bartle’s Gamer Types</vt:lpstr>
      <vt:lpstr>Presentation Overview</vt:lpstr>
      <vt:lpstr>Gamification</vt:lpstr>
      <vt:lpstr>Presentation Overview</vt:lpstr>
      <vt:lpstr>What does gamified HE entail?</vt:lpstr>
      <vt:lpstr>Learning analytics</vt:lpstr>
      <vt:lpstr>Presentation Overview</vt:lpstr>
      <vt:lpstr>Modeling [sic] the player, learner and personality. Konnert et al., 2013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Bartle’s Gamer Types in Higher Education</dc:title>
  <dc:creator>Will</dc:creator>
  <cp:lastModifiedBy>William</cp:lastModifiedBy>
  <cp:revision>12</cp:revision>
  <dcterms:created xsi:type="dcterms:W3CDTF">2015-02-23T18:14:29Z</dcterms:created>
  <dcterms:modified xsi:type="dcterms:W3CDTF">2015-02-27T00:06:11Z</dcterms:modified>
</cp:coreProperties>
</file>