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28"/>
  </p:notesMasterIdLst>
  <p:sldIdLst>
    <p:sldId id="275" r:id="rId15"/>
    <p:sldId id="260" r:id="rId16"/>
    <p:sldId id="307" r:id="rId17"/>
    <p:sldId id="308" r:id="rId18"/>
    <p:sldId id="309" r:id="rId19"/>
    <p:sldId id="310" r:id="rId20"/>
    <p:sldId id="311" r:id="rId21"/>
    <p:sldId id="312" r:id="rId22"/>
    <p:sldId id="314" r:id="rId23"/>
    <p:sldId id="313" r:id="rId24"/>
    <p:sldId id="315" r:id="rId25"/>
    <p:sldId id="317" r:id="rId26"/>
    <p:sldId id="316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4A82"/>
    <a:srgbClr val="CC0000"/>
    <a:srgbClr val="FF8F8F"/>
    <a:srgbClr val="FF3B3B"/>
    <a:srgbClr val="A20000"/>
    <a:srgbClr val="FFA7A7"/>
    <a:srgbClr val="700000"/>
    <a:srgbClr val="FF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A4084-3C51-4C1B-BACB-09D98B5C2F5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1E75-12D2-4406-ABB1-CD1B42B4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94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675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611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238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1587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050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288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626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28088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532572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09907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52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115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1505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664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299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270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95377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86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33937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3887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226112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205044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8441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130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8813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9429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262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3346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03900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395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728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55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14064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0672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524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9079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981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9622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161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2678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684269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1575" y="1949450"/>
            <a:ext cx="1726406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5131" y="1949450"/>
            <a:ext cx="1726406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1332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389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063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9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8804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09761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381380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37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615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658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774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70526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7086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6776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44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509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154567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655525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551874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500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868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99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308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104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0339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541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8494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916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1505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98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031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351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22511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426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025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546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300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78322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07537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81625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375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421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85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167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36935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889000"/>
            <a:ext cx="3890963" cy="50736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889000"/>
            <a:ext cx="3890963" cy="50736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319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296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09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421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56383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2678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9176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159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8801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115050" cy="5688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046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135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133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24318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508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74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47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433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77891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48645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21269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836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7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7752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122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55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691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50964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5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209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789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335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03637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81631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29395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054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7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7752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4395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75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713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5826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6575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624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91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024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31917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51070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85790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442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1073149"/>
            <a:ext cx="1176338" cy="469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073149"/>
            <a:ext cx="3471863" cy="469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445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228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90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93128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74262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345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51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2149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8937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144290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151834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579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1073149"/>
            <a:ext cx="1176338" cy="469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073149"/>
            <a:ext cx="3471863" cy="469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07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42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19301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008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13034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821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2132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819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33284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19325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226292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236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7800"/>
            <a:ext cx="2057400" cy="594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115050" cy="59483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93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1949450"/>
            <a:ext cx="7839075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949450"/>
            <a:ext cx="3829050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1949450"/>
            <a:ext cx="7839075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1576" y="1949450"/>
            <a:ext cx="3509963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949450"/>
            <a:ext cx="3829050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2089151"/>
            <a:ext cx="783907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889000"/>
            <a:ext cx="7839075" cy="507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5181600"/>
            <a:ext cx="78390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5181600"/>
            <a:ext cx="78390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0731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34480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0731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34480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77800"/>
            <a:ext cx="7277100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agicjudges.org/articles/2013/09/03/l3-qualities-mentorship/" TargetMode="External"/><Relationship Id="rId2" Type="http://schemas.openxmlformats.org/officeDocument/2006/relationships/hyperlink" Target="http://mentorship.wseymour.co.uk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logs.magicjudges.org/articles/2014/09/23/the-feedback-proce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295400" y="2209800"/>
            <a:ext cx="5437082" cy="150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80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Mentorship</a:t>
            </a:r>
            <a:endParaRPr lang="en-US" sz="80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2590800" y="3437126"/>
            <a:ext cx="570240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400" dirty="0" smtClean="0">
                <a:solidFill>
                  <a:srgbClr val="4D4D4D"/>
                </a:solidFill>
                <a:latin typeface="Open Sans" charset="0"/>
                <a:cs typeface="Open Sans" charset="0"/>
                <a:sym typeface="Open Sans" charset="0"/>
              </a:rPr>
              <a:t>William Seymour | UK, Ireland &amp; South Africa Judge Conference 2014</a:t>
            </a:r>
            <a:endParaRPr lang="en-US" sz="1400" dirty="0">
              <a:solidFill>
                <a:srgbClr val="4D4D4D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153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533400" y="2286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At the event</a:t>
            </a:r>
            <a:endParaRPr lang="en-US" sz="4400" i="1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1219200" y="2286000"/>
            <a:ext cx="7143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Find out who the new kids on the block are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Find out what they’re interested in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Engage with them!</a:t>
            </a: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9643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914400" y="2209800"/>
            <a:ext cx="7391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GB" sz="4400" dirty="0">
                <a:solidFill>
                  <a:srgbClr val="004A82"/>
                </a:solidFill>
              </a:rPr>
              <a:t>“Tell me and I forget, teach me and I may remember, involve me and I learn.” </a:t>
            </a:r>
          </a:p>
          <a:p>
            <a:r>
              <a:rPr lang="en-GB" sz="4400" dirty="0">
                <a:solidFill>
                  <a:srgbClr val="004A82"/>
                </a:solidFill>
              </a:rPr>
              <a:t>― 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404645399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533400" y="2286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Recap</a:t>
            </a:r>
            <a:endParaRPr lang="en-US" sz="4400" i="1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1219200" y="2286000"/>
            <a:ext cx="7143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You should </a:t>
            </a:r>
            <a:r>
              <a:rPr lang="en-US" sz="32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definitely </a:t>
            </a: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be thinking about mentoring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Mentoring judge candidates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Mentoring other judges at events</a:t>
            </a: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3080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914400" y="2209800"/>
            <a:ext cx="7391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GB" sz="4400" dirty="0" smtClean="0">
                <a:solidFill>
                  <a:srgbClr val="004A82"/>
                </a:solidFill>
                <a:hlinkClick r:id="rId2"/>
              </a:rPr>
              <a:t>mentorship.wseymour.co.uk</a:t>
            </a:r>
            <a:endParaRPr lang="en-GB" sz="4400" dirty="0">
              <a:solidFill>
                <a:srgbClr val="004A8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914400" y="3581400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  <a:hlinkClick r:id="rId3"/>
              </a:rPr>
              <a:t>blogs.magicjudges.org/articles/2013/09/03/l3-qualities-mentorship/</a:t>
            </a:r>
            <a:endParaRPr lang="en-US" sz="3200" dirty="0" smtClean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  <a:hlinkClick r:id="rId4"/>
              </a:rPr>
              <a:t>blogs.magicjudges.org/articles/2014/09/23/the-feedback-process/</a:t>
            </a: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6317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533400" y="2286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What </a:t>
            </a:r>
            <a:r>
              <a:rPr lang="en-US" sz="44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is</a:t>
            </a:r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 a mentor?</a:t>
            </a:r>
            <a:endParaRPr lang="en-US" sz="4400" i="1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1219200" y="2286000"/>
            <a:ext cx="7143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B3B3B3"/>
                </a:solidFill>
                <a:latin typeface="Open Sans Light" charset="0"/>
                <a:cs typeface="Open Sans Light" charset="0"/>
                <a:sym typeface="Open Sans Light" charset="0"/>
              </a:rPr>
              <a:t>“</a:t>
            </a:r>
            <a:r>
              <a:rPr lang="en-GB" sz="3200" dirty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an experienced and trusted </a:t>
            </a:r>
            <a:r>
              <a:rPr lang="en-GB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adviser</a:t>
            </a:r>
            <a:r>
              <a:rPr lang="en-US" sz="3200" dirty="0" smtClean="0">
                <a:solidFill>
                  <a:srgbClr val="B3B3B3"/>
                </a:solidFill>
                <a:latin typeface="Open Sans Light" charset="0"/>
                <a:cs typeface="Open Sans Light" charset="0"/>
                <a:sym typeface="Open Sans Light" charset="0"/>
              </a:rPr>
              <a:t>“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B3B3B3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B3B3B3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B3B3B3"/>
                </a:solidFill>
                <a:latin typeface="Open Sans Light" charset="0"/>
                <a:cs typeface="Open Sans Light" charset="0"/>
                <a:sym typeface="Open Sans Light" charset="0"/>
              </a:rPr>
              <a:t>“</a:t>
            </a:r>
            <a:r>
              <a:rPr lang="en-GB" sz="3200" dirty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an experienced person in a company or educational institution who trains and counsels new employees or </a:t>
            </a:r>
            <a:r>
              <a:rPr lang="en-GB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students</a:t>
            </a:r>
            <a:r>
              <a:rPr lang="en-US" sz="3200" dirty="0" smtClean="0">
                <a:solidFill>
                  <a:srgbClr val="B3B3B3"/>
                </a:solidFill>
                <a:latin typeface="Open Sans Light" charset="0"/>
                <a:cs typeface="Open Sans Light" charset="0"/>
                <a:sym typeface="Open Sans Light" charset="0"/>
              </a:rPr>
              <a:t>“</a:t>
            </a:r>
            <a:endParaRPr lang="en-US" sz="3200" dirty="0">
              <a:solidFill>
                <a:srgbClr val="B3B3B3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533400" y="2286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Should </a:t>
            </a:r>
            <a:r>
              <a:rPr lang="en-US" sz="44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I</a:t>
            </a:r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 mentor others?</a:t>
            </a:r>
            <a:endParaRPr lang="en-US" sz="4400" i="1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533400" y="29718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What if I can’t certify them?</a:t>
            </a:r>
            <a:endParaRPr lang="en-US" sz="44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124574" y="1219200"/>
            <a:ext cx="1905000" cy="1143000"/>
          </a:xfrm>
          <a:prstGeom prst="wedgeRoundRectCallout">
            <a:avLst>
              <a:gd name="adj1" fmla="val 40945"/>
              <a:gd name="adj2" fmla="val 87685"/>
              <a:gd name="adj3" fmla="val 16667"/>
            </a:avLst>
          </a:prstGeom>
          <a:solidFill>
            <a:srgbClr val="0070C0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Yes!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95800" y="4419600"/>
            <a:ext cx="3533774" cy="1143000"/>
          </a:xfrm>
          <a:prstGeom prst="wedgeRoundRectCallout">
            <a:avLst>
              <a:gd name="adj1" fmla="val 40945"/>
              <a:gd name="adj2" fmla="val 87685"/>
              <a:gd name="adj3" fmla="val 16667"/>
            </a:avLst>
          </a:prstGeom>
          <a:solidFill>
            <a:srgbClr val="0070C0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Still yes!</a:t>
            </a:r>
          </a:p>
        </p:txBody>
      </p:sp>
    </p:spTree>
    <p:extLst>
      <p:ext uri="{BB962C8B-B14F-4D97-AF65-F5344CB8AC3E}">
        <p14:creationId xmlns:p14="http://schemas.microsoft.com/office/powerpoint/2010/main" val="374231190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533400" y="2286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Where</a:t>
            </a:r>
            <a:r>
              <a:rPr lang="en-US" sz="44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 can I mentor others?</a:t>
            </a:r>
            <a:endParaRPr lang="en-US" sz="44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1219200" y="2286000"/>
            <a:ext cx="7143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At your local store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At events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OK, you get the idea…</a:t>
            </a: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2084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533400" y="2286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Typical Learning Styles</a:t>
            </a:r>
            <a:endParaRPr lang="en-US" sz="4400" i="1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1219200" y="2286000"/>
            <a:ext cx="7143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Visual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Aural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Practical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Bookish? </a:t>
            </a: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2317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533400" y="2286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Picture the scene…</a:t>
            </a:r>
            <a:endParaRPr lang="en-US" sz="44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89" y="1585823"/>
            <a:ext cx="3119438" cy="4336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85823"/>
            <a:ext cx="3119438" cy="433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483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533400" y="2286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Oh s**t, a question</a:t>
            </a:r>
            <a:endParaRPr lang="en-US" sz="4400" i="1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1219200" y="2286000"/>
            <a:ext cx="7143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Find out what they’ve done to look for an answer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Tell them where they can find the answer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Don’t tell them the answer!</a:t>
            </a:r>
            <a:endParaRPr lang="en-US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91449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533400" y="228600"/>
            <a:ext cx="7496174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4400" i="1" dirty="0" smtClean="0">
                <a:solidFill>
                  <a:srgbClr val="0070C0"/>
                </a:solidFill>
                <a:latin typeface="Open Sans Light" charset="0"/>
                <a:cs typeface="Open Sans Light" charset="0"/>
                <a:sym typeface="Open Sans Light" charset="0"/>
              </a:rPr>
              <a:t>Example</a:t>
            </a:r>
            <a:endParaRPr lang="en-US" sz="4400" i="1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1219200" y="2286000"/>
            <a:ext cx="7143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90000"/>
              </a:lnSpc>
            </a:pPr>
            <a:r>
              <a:rPr lang="en-GB" sz="3200" dirty="0">
                <a:solidFill>
                  <a:srgbClr val="0070C0"/>
                </a:solidFill>
              </a:rPr>
              <a:t>What happens if </a:t>
            </a:r>
            <a:r>
              <a:rPr lang="en-GB" sz="3200" dirty="0" err="1" smtClean="0">
                <a:solidFill>
                  <a:srgbClr val="0070C0"/>
                </a:solidFill>
              </a:rPr>
              <a:t>Ertai’s</a:t>
            </a:r>
            <a:r>
              <a:rPr lang="en-GB" sz="3200" dirty="0" smtClean="0">
                <a:solidFill>
                  <a:srgbClr val="0070C0"/>
                </a:solidFill>
              </a:rPr>
              <a:t> </a:t>
            </a:r>
            <a:r>
              <a:rPr lang="en-GB" sz="3200" dirty="0">
                <a:solidFill>
                  <a:srgbClr val="0070C0"/>
                </a:solidFill>
              </a:rPr>
              <a:t>Meddling is cast on a morph spell</a:t>
            </a:r>
            <a:r>
              <a:rPr lang="en-GB" sz="3200" dirty="0" smtClean="0">
                <a:solidFill>
                  <a:srgbClr val="0070C0"/>
                </a:solidFill>
              </a:rPr>
              <a:t>?</a:t>
            </a:r>
          </a:p>
          <a:p>
            <a:pPr algn="l">
              <a:lnSpc>
                <a:spcPct val="90000"/>
              </a:lnSpc>
            </a:pPr>
            <a:endParaRPr lang="en-GB" sz="3200" dirty="0">
              <a:solidFill>
                <a:srgbClr val="0070C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algn="l">
              <a:lnSpc>
                <a:spcPct val="90000"/>
              </a:lnSpc>
            </a:pPr>
            <a:r>
              <a:rPr lang="en-GB" sz="3200" dirty="0">
                <a:solidFill>
                  <a:srgbClr val="CC0000"/>
                </a:solidFill>
              </a:rPr>
              <a:t>Well, a copy of the morph spell is placed onto the stack. As in, a 2/2 nameless colourless creature with no text. It doesn’t have a reverse face, because it’s a copy</a:t>
            </a:r>
            <a:r>
              <a:rPr lang="en-GB" sz="3200" dirty="0" smtClean="0">
                <a:solidFill>
                  <a:srgbClr val="CC0000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en-GB" sz="3200" dirty="0">
              <a:solidFill>
                <a:srgbClr val="CC0000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pPr algn="l">
              <a:lnSpc>
                <a:spcPct val="90000"/>
              </a:lnSpc>
            </a:pPr>
            <a:r>
              <a:rPr lang="en-GB" sz="3200" dirty="0">
                <a:solidFill>
                  <a:srgbClr val="00B050"/>
                </a:solidFill>
              </a:rPr>
              <a:t>Which sections of the CR might be able to help you? Copying </a:t>
            </a:r>
            <a:r>
              <a:rPr lang="en-GB" sz="3200" dirty="0" smtClean="0">
                <a:solidFill>
                  <a:srgbClr val="00B050"/>
                </a:solidFill>
              </a:rPr>
              <a:t>Objects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smtClean="0">
                <a:solidFill>
                  <a:srgbClr val="00B050"/>
                </a:solidFill>
              </a:rPr>
              <a:t>seems like a good place to start.</a:t>
            </a:r>
            <a:endParaRPr lang="en-US" sz="3200" dirty="0">
              <a:solidFill>
                <a:srgbClr val="00B05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2439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304800" y="2514600"/>
            <a:ext cx="838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GB" sz="4400" dirty="0">
                <a:solidFill>
                  <a:srgbClr val="004A82"/>
                </a:solidFill>
              </a:rPr>
              <a:t>“Spoon feeding in the long run teaches us nothing but the shape of the spoon.” ― E.M. Forster</a:t>
            </a:r>
          </a:p>
        </p:txBody>
      </p:sp>
    </p:spTree>
    <p:extLst>
      <p:ext uri="{BB962C8B-B14F-4D97-AF65-F5344CB8AC3E}">
        <p14:creationId xmlns:p14="http://schemas.microsoft.com/office/powerpoint/2010/main" val="310343580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A531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FAD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E00F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3AAF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Pages>0</Pages>
  <Words>284</Words>
  <Characters>0</Characters>
  <Application>Microsoft Office PowerPoint</Application>
  <PresentationFormat>On-screen Show (4:3)</PresentationFormat>
  <Lines>0</Lines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Arial</vt:lpstr>
      <vt:lpstr>Calibri</vt:lpstr>
      <vt:lpstr>Gill Sans</vt:lpstr>
      <vt:lpstr>Open Sans</vt:lpstr>
      <vt:lpstr>Open Sans Light</vt:lpstr>
      <vt:lpstr>ヒラギノ角ゴ ProN W3</vt:lpstr>
      <vt:lpstr>Title &amp; Bullets</vt:lpstr>
      <vt:lpstr>Title &amp; Subtitle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</dc:creator>
  <cp:lastModifiedBy>William</cp:lastModifiedBy>
  <cp:revision>233</cp:revision>
  <dcterms:modified xsi:type="dcterms:W3CDTF">2014-12-08T11:28:49Z</dcterms:modified>
</cp:coreProperties>
</file>