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80" r:id="rId6"/>
    <p:sldId id="262" r:id="rId7"/>
    <p:sldId id="270" r:id="rId8"/>
    <p:sldId id="271" r:id="rId9"/>
    <p:sldId id="272" r:id="rId10"/>
    <p:sldId id="276" r:id="rId11"/>
    <p:sldId id="279" r:id="rId12"/>
    <p:sldId id="277" r:id="rId13"/>
    <p:sldId id="27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5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11/5/17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11/5/17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11/5/17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8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Extensions to </a:t>
            </a:r>
            <a:r>
              <a:rPr lang="en-GB" dirty="0" err="1" smtClean="0">
                <a:latin typeface="Century Gothic"/>
                <a:cs typeface="Century Gothic"/>
              </a:rPr>
              <a:t>CoRE</a:t>
            </a:r>
            <a:r>
              <a:rPr lang="en-GB" dirty="0" smtClean="0">
                <a:latin typeface="Century Gothic"/>
                <a:cs typeface="Century Gothic"/>
              </a:rPr>
              <a:t> RD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Extend</a:t>
            </a:r>
            <a:r>
              <a:rPr lang="fi-FI" dirty="0" smtClean="0">
                <a:latin typeface="Century Gothic"/>
                <a:cs typeface="Century Gothic"/>
              </a:rPr>
              <a:t> the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Directory’s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Registration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Update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Interfaces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r>
              <a:rPr lang="en-US" dirty="0" smtClean="0">
                <a:latin typeface="Century Gothic"/>
                <a:cs typeface="Century Gothic"/>
              </a:rPr>
              <a:t>New optional ‘at’ RD parameter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Extend</a:t>
            </a:r>
            <a:r>
              <a:rPr lang="fi-FI" dirty="0" smtClean="0">
                <a:latin typeface="Century Gothic"/>
                <a:cs typeface="Century Gothic"/>
              </a:rPr>
              <a:t> the </a:t>
            </a:r>
            <a:r>
              <a:rPr lang="fi-FI" dirty="0" err="1" smtClean="0">
                <a:latin typeface="Century Gothic"/>
                <a:cs typeface="Century Gothic"/>
              </a:rPr>
              <a:t>Resource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Directory’s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Lookup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Interface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r>
              <a:rPr lang="en-US" dirty="0" smtClean="0">
                <a:latin typeface="Century Gothic"/>
                <a:cs typeface="Century Gothic"/>
              </a:rPr>
              <a:t>New optional ‘</a:t>
            </a:r>
            <a:r>
              <a:rPr lang="en-US" dirty="0" err="1" smtClean="0">
                <a:latin typeface="Century Gothic"/>
                <a:cs typeface="Century Gothic"/>
              </a:rPr>
              <a:t>tt</a:t>
            </a:r>
            <a:r>
              <a:rPr lang="en-US" dirty="0" smtClean="0">
                <a:latin typeface="Century Gothic"/>
                <a:cs typeface="Century Gothic"/>
              </a:rPr>
              <a:t>’ RD parameter</a:t>
            </a:r>
            <a:endParaRPr lang="fi-FI" dirty="0" smtClean="0">
              <a:latin typeface="Century Gothic"/>
              <a:cs typeface="Century Gothic"/>
            </a:endParaRPr>
          </a:p>
          <a:p>
            <a:pPr lvl="1"/>
            <a:endParaRPr lang="en-GB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Using </a:t>
            </a:r>
            <a:r>
              <a:rPr lang="en-GB" dirty="0" err="1" smtClean="0">
                <a:latin typeface="Century Gothic"/>
                <a:cs typeface="Century Gothic"/>
              </a:rPr>
              <a:t>CoRE</a:t>
            </a:r>
            <a:r>
              <a:rPr lang="en-GB" dirty="0" smtClean="0">
                <a:latin typeface="Century Gothic"/>
                <a:cs typeface="Century Gothic"/>
              </a:rPr>
              <a:t> RD: Advantages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RD provides well-defined interfaces with easy way to extend functionality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Consistent API: Registrations and Updates managed by origin servers based on lifetime values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Group function set provides new possibilities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Support for commissioning tools (via ‘con’)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RD also supports HTTP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56" dirty="0" smtClean="0">
                <a:latin typeface="Century Gothic"/>
                <a:cs typeface="Century Gothic"/>
              </a:rPr>
              <a:t>New ‘at’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47500" lnSpcReduction="20000"/>
          </a:bodyPr>
          <a:lstStyle/>
          <a:p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789" b="1" dirty="0" err="1" smtClean="0">
                <a:latin typeface="Courier New"/>
                <a:cs typeface="Courier New"/>
              </a:rPr>
              <a:t>Req</a:t>
            </a:r>
            <a:r>
              <a:rPr lang="en-US" sz="3789" b="1" dirty="0" smtClean="0">
                <a:latin typeface="Courier New"/>
                <a:cs typeface="Courier New"/>
              </a:rPr>
              <a:t>: POST </a:t>
            </a:r>
            <a:r>
              <a:rPr lang="en-US" sz="3789" b="1" dirty="0" err="1" smtClean="0">
                <a:latin typeface="Courier New"/>
                <a:cs typeface="Courier New"/>
              </a:rPr>
              <a:t>coap:/rd.example.com/rd?ep</a:t>
            </a:r>
            <a:r>
              <a:rPr lang="en-US" sz="3789" b="1" dirty="0" smtClean="0">
                <a:latin typeface="Courier New"/>
                <a:cs typeface="Courier New"/>
              </a:rPr>
              <a:t>=node1&amp;</a:t>
            </a: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         at=</a:t>
            </a:r>
            <a:r>
              <a:rPr lang="en-US" sz="3789" b="1" dirty="0" err="1" smtClean="0">
                <a:latin typeface="Courier New"/>
                <a:cs typeface="Courier New"/>
              </a:rPr>
              <a:t>coap+tcp://server.example.com</a:t>
            </a:r>
            <a:endParaRPr lang="en-US" sz="3789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Content-Format: 40</a:t>
            </a: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Payload:</a:t>
            </a: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&lt;/sensors/temp&gt;;ct=41;rt="temperature-</a:t>
            </a:r>
            <a:r>
              <a:rPr lang="en-US" sz="3789" b="1" dirty="0" err="1" smtClean="0">
                <a:latin typeface="Courier New"/>
                <a:cs typeface="Courier New"/>
              </a:rPr>
              <a:t>f</a:t>
            </a:r>
            <a:r>
              <a:rPr lang="en-US" sz="3789" b="1" dirty="0" smtClean="0">
                <a:latin typeface="Courier New"/>
                <a:cs typeface="Courier New"/>
              </a:rPr>
              <a:t>"; if="sensor",</a:t>
            </a: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&lt;/sensors/door&gt;;ct=41;rt="</a:t>
            </a:r>
            <a:r>
              <a:rPr lang="en-US" sz="3789" b="1" dirty="0" err="1" smtClean="0">
                <a:latin typeface="Courier New"/>
                <a:cs typeface="Courier New"/>
              </a:rPr>
              <a:t>door";if</a:t>
            </a:r>
            <a:r>
              <a:rPr lang="en-US" sz="3789" b="1" dirty="0" smtClean="0">
                <a:latin typeface="Courier New"/>
                <a:cs typeface="Courier New"/>
              </a:rPr>
              <a:t>="sensor"</a:t>
            </a:r>
          </a:p>
          <a:p>
            <a:pPr>
              <a:buNone/>
            </a:pPr>
            <a:endParaRPr lang="en-US" sz="3789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Res: 2.01 Created</a:t>
            </a:r>
          </a:p>
          <a:p>
            <a:pPr>
              <a:buNone/>
            </a:pPr>
            <a:r>
              <a:rPr lang="en-US" sz="3789" b="1" dirty="0" smtClean="0">
                <a:latin typeface="Courier New"/>
                <a:cs typeface="Courier New"/>
              </a:rPr>
              <a:t> Location: /rd/4521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689100"/>
            <a:ext cx="7200000" cy="1462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56" dirty="0" smtClean="0">
                <a:latin typeface="Century Gothic"/>
                <a:cs typeface="Century Gothic"/>
              </a:rPr>
              <a:t>New ‘</a:t>
            </a:r>
            <a:r>
              <a:rPr lang="en-GB" sz="3556" dirty="0" err="1" smtClean="0">
                <a:latin typeface="Century Gothic"/>
                <a:cs typeface="Century Gothic"/>
              </a:rPr>
              <a:t>tt</a:t>
            </a:r>
            <a:r>
              <a:rPr lang="en-GB" sz="3556" dirty="0" smtClean="0">
                <a:latin typeface="Century Gothic"/>
                <a:cs typeface="Century Gothic"/>
              </a:rPr>
              <a:t>’ RD parameter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fi-FI" sz="30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</a:t>
            </a:r>
            <a:r>
              <a:rPr lang="en-US" sz="3400" b="1" dirty="0" err="1" smtClean="0">
                <a:latin typeface="Courier New"/>
                <a:cs typeface="Courier New"/>
              </a:rPr>
              <a:t>Req</a:t>
            </a:r>
            <a:r>
              <a:rPr lang="en-US" sz="3400" b="1" dirty="0" smtClean="0">
                <a:latin typeface="Courier New"/>
                <a:cs typeface="Courier New"/>
              </a:rPr>
              <a:t>: GET /rd-lookup/</a:t>
            </a:r>
            <a:r>
              <a:rPr lang="en-US" sz="3400" b="1" dirty="0" err="1" smtClean="0">
                <a:latin typeface="Courier New"/>
                <a:cs typeface="Courier New"/>
              </a:rPr>
              <a:t>ep?ep</a:t>
            </a:r>
            <a:r>
              <a:rPr lang="en-US" sz="3400" b="1" dirty="0" smtClean="0">
                <a:latin typeface="Courier New"/>
                <a:cs typeface="Courier New"/>
              </a:rPr>
              <a:t>=node5&amp;tt=*</a:t>
            </a:r>
          </a:p>
          <a:p>
            <a:pPr>
              <a:buNone/>
            </a:pPr>
            <a:endParaRPr lang="en-US" sz="34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Res: 2.05 Content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&lt;coap+tcp://[FDFD::123]:61616&gt;;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="node5",</a:t>
            </a:r>
          </a:p>
          <a:p>
            <a:pPr>
              <a:buNone/>
            </a:pPr>
            <a:r>
              <a:rPr lang="en-US" sz="3400" b="1" dirty="0" smtClean="0">
                <a:latin typeface="Courier New"/>
                <a:cs typeface="Courier New"/>
              </a:rPr>
              <a:t>      &lt;coap+ws://[FDFD::123]:61616&gt;;</a:t>
            </a:r>
            <a:r>
              <a:rPr lang="en-US" sz="3400" b="1" dirty="0" err="1" smtClean="0">
                <a:latin typeface="Courier New"/>
                <a:cs typeface="Courier New"/>
              </a:rPr>
              <a:t>ep</a:t>
            </a:r>
            <a:r>
              <a:rPr lang="en-US" sz="3400" b="1" dirty="0" smtClean="0">
                <a:latin typeface="Courier New"/>
                <a:cs typeface="Courier New"/>
              </a:rPr>
              <a:t>="node5"</a:t>
            </a:r>
          </a:p>
          <a:p>
            <a:pPr>
              <a:buNone/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879601"/>
            <a:ext cx="7200000" cy="147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>
                <a:latin typeface="Century Gothic"/>
                <a:cs typeface="Century Gothic"/>
              </a:rPr>
              <a:t>Example RD Registration and Lookups</a:t>
            </a:r>
            <a:endParaRPr lang="en-GB" sz="3200" dirty="0">
              <a:latin typeface="Century Gothic"/>
              <a:cs typeface="Century Gothic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Registration Request from origin server to 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POST </a:t>
            </a:r>
            <a:r>
              <a:rPr lang="en-US" sz="2000" dirty="0" err="1" smtClean="0">
                <a:latin typeface="Courier"/>
                <a:cs typeface="Courier"/>
              </a:rPr>
              <a:t>coap:/rd.example.org/rd?ep</a:t>
            </a:r>
            <a:r>
              <a:rPr lang="en-US" sz="2000" dirty="0" smtClean="0">
                <a:latin typeface="Courier"/>
                <a:cs typeface="Courier"/>
              </a:rPr>
              <a:t>=node1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		&amp;at=</a:t>
            </a:r>
            <a:r>
              <a:rPr lang="en-US" sz="2000" dirty="0" err="1" smtClean="0">
                <a:latin typeface="Courier"/>
                <a:cs typeface="Courier"/>
              </a:rPr>
              <a:t>coap+tcp://server.example.org/,coaps+tcp</a:t>
            </a:r>
            <a:r>
              <a:rPr lang="en-US" sz="2000" dirty="0" smtClean="0">
                <a:latin typeface="Courier"/>
                <a:cs typeface="Courier"/>
              </a:rPr>
              <a:t>://   	</a:t>
            </a:r>
            <a:r>
              <a:rPr lang="en-US" sz="2000" dirty="0" err="1" smtClean="0">
                <a:latin typeface="Courier"/>
                <a:cs typeface="Courier"/>
              </a:rPr>
              <a:t>server.example.org/,coap+ws://server.example.org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endParaRPr lang="en-US" sz="3600" dirty="0" smtClean="0"/>
          </a:p>
          <a:p>
            <a:endParaRPr lang="en-US" dirty="0" smtClean="0"/>
          </a:p>
          <a:p>
            <a:r>
              <a:rPr lang="en-US" dirty="0" smtClean="0"/>
              <a:t>Lookup Request from client to 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000" dirty="0" smtClean="0">
                <a:latin typeface="Courier"/>
                <a:cs typeface="Courier"/>
              </a:rPr>
              <a:t>GET /rd-lookup/</a:t>
            </a:r>
            <a:r>
              <a:rPr lang="en-US" sz="2000" dirty="0" err="1" smtClean="0">
                <a:latin typeface="Courier"/>
                <a:cs typeface="Courier"/>
              </a:rPr>
              <a:t>ep?ep</a:t>
            </a:r>
            <a:r>
              <a:rPr lang="en-US" sz="2000" dirty="0" smtClean="0">
                <a:latin typeface="Courier"/>
                <a:cs typeface="Courier"/>
              </a:rPr>
              <a:t>=node1&amp;tt=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Res: 2.05 Content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  &lt;</a:t>
            </a:r>
            <a:r>
              <a:rPr lang="en-US" sz="2000" dirty="0" err="1" smtClean="0">
                <a:latin typeface="Courier"/>
                <a:cs typeface="Courier"/>
              </a:rPr>
              <a:t>coap+tcp://server.example.org;ep</a:t>
            </a:r>
            <a:r>
              <a:rPr lang="en-US" sz="2000" dirty="0" smtClean="0">
                <a:latin typeface="Courier"/>
                <a:cs typeface="Courier"/>
              </a:rPr>
              <a:t>="node1",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    &lt;</a:t>
            </a:r>
            <a:r>
              <a:rPr lang="en-US" sz="2000" dirty="0" err="1" smtClean="0">
                <a:latin typeface="Courier"/>
                <a:cs typeface="Courier"/>
              </a:rPr>
              <a:t>coaps+tcp://server.example.org;ep</a:t>
            </a:r>
            <a:r>
              <a:rPr lang="en-US" sz="2000" dirty="0" smtClean="0">
                <a:latin typeface="Courier"/>
                <a:cs typeface="Courier"/>
              </a:rPr>
              <a:t>="node1"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Background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Currently at draft version -07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Aimed at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nodes that have multiple transports, and wish to allow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requests and responses over some or all these transports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Allows clients to directly query origin servers for available transports and communicate using an alternative transport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When a </a:t>
            </a:r>
            <a:r>
              <a:rPr lang="en-GB" dirty="0" err="1" smtClean="0">
                <a:latin typeface="Century Gothic"/>
                <a:cs typeface="Century Gothic"/>
              </a:rPr>
              <a:t>CoRE</a:t>
            </a:r>
            <a:r>
              <a:rPr lang="en-GB" dirty="0" smtClean="0">
                <a:latin typeface="Century Gothic"/>
                <a:cs typeface="Century Gothic"/>
              </a:rPr>
              <a:t> Resource Directory is present, origin servers can also register transport availability to RD for clients to query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Both per-server and per-resource models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93" y="6356352"/>
            <a:ext cx="488244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draft</a:t>
            </a:r>
            <a:r>
              <a:rPr lang="en-US" dirty="0" smtClean="0">
                <a:solidFill>
                  <a:schemeClr val="tx1"/>
                </a:solidFill>
              </a:rPr>
              <a:t>-silverajan-core-coap-transport-</a:t>
            </a:r>
            <a:r>
              <a:rPr lang="en-US" dirty="0" smtClean="0">
                <a:solidFill>
                  <a:schemeClr val="tx1"/>
                </a:solidFill>
              </a:rPr>
              <a:t>negotiation-07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Allow Discovery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20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CoAP clients to discover active transports on an origin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55594" y="3072891"/>
            <a:ext cx="1563911" cy="21755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748074" y="4160643"/>
            <a:ext cx="407520" cy="1087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48074" y="3072889"/>
            <a:ext cx="407519" cy="10877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cument 10"/>
          <p:cNvSpPr/>
          <p:nvPr/>
        </p:nvSpPr>
        <p:spPr>
          <a:xfrm>
            <a:off x="6648057" y="3845648"/>
            <a:ext cx="590943" cy="694931"/>
          </a:xfrm>
          <a:prstGeom prst="flowChartDocumen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1779" y="3099257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Type T1</a:t>
            </a:r>
          </a:p>
          <a:p>
            <a:pPr algn="ctr"/>
            <a:r>
              <a:rPr lang="en-GB" dirty="0" smtClean="0"/>
              <a:t>CoAP Server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5612890" y="3436192"/>
            <a:ext cx="69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662688" y="4492123"/>
            <a:ext cx="62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UDP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4842" y="3284720"/>
            <a:ext cx="1563911" cy="15244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668753" y="3282629"/>
            <a:ext cx="407519" cy="15265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111027" y="3726877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Type T2</a:t>
            </a:r>
          </a:p>
          <a:p>
            <a:pPr algn="ctr"/>
            <a:r>
              <a:rPr lang="en-GB" dirty="0" smtClean="0"/>
              <a:t>CoAP Client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622577" y="4409783"/>
            <a:ext cx="521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UDP 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2622577" y="3588377"/>
            <a:ext cx="5217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SMS </a:t>
            </a:r>
            <a:endParaRPr lang="en-GB" dirty="0"/>
          </a:p>
        </p:txBody>
      </p:sp>
      <p:cxnSp>
        <p:nvCxnSpPr>
          <p:cNvPr id="31" name="Straight Connector 30"/>
          <p:cNvCxnSpPr>
            <a:stCxn id="17" idx="1"/>
            <a:endCxn id="17" idx="3"/>
          </p:cNvCxnSpPr>
          <p:nvPr/>
        </p:nvCxnSpPr>
        <p:spPr>
          <a:xfrm rot="10800000" flipH="1">
            <a:off x="2668752" y="4045888"/>
            <a:ext cx="407519" cy="15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076271" y="3466013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4732" y="3206067"/>
            <a:ext cx="240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Can I get resources over UDP?</a:t>
            </a:r>
            <a:endParaRPr lang="en-GB" sz="1400" i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84732" y="3821621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73692" y="3547712"/>
            <a:ext cx="2674382" cy="307777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en-GB" sz="1400" i="1" dirty="0" smtClean="0"/>
              <a:t>Radio’s up, yes you can, here’s how</a:t>
            </a:r>
            <a:endParaRPr lang="en-GB" sz="1400" i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067810" y="4342903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76271" y="4082957"/>
            <a:ext cx="203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CoAP GET Request for R1</a:t>
            </a:r>
            <a:endParaRPr lang="en-GB" sz="1400" i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76271" y="4698511"/>
            <a:ext cx="267180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05857" y="4424602"/>
            <a:ext cx="133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 smtClean="0"/>
              <a:t>CoAP Response</a:t>
            </a:r>
            <a:endParaRPr lang="en-GB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Better caching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208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Express same/related resource in alternate transports and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5" name="Group 23"/>
          <p:cNvGrpSpPr/>
          <p:nvPr/>
        </p:nvGrpSpPr>
        <p:grpSpPr>
          <a:xfrm>
            <a:off x="6561455" y="2934011"/>
            <a:ext cx="1971431" cy="1849970"/>
            <a:chOff x="5107800" y="1615269"/>
            <a:chExt cx="1971431" cy="1849970"/>
          </a:xfrm>
        </p:grpSpPr>
        <p:sp>
          <p:nvSpPr>
            <p:cNvPr id="28" name="Rectangle 27"/>
            <p:cNvSpPr/>
            <p:nvPr/>
          </p:nvSpPr>
          <p:spPr>
            <a:xfrm>
              <a:off x="5515320" y="1615271"/>
              <a:ext cx="1563911" cy="18499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7800" y="2540254"/>
              <a:ext cx="407520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7800" y="1615269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ocument 32"/>
            <p:cNvSpPr/>
            <p:nvPr/>
          </p:nvSpPr>
          <p:spPr>
            <a:xfrm>
              <a:off x="6007783" y="2341424"/>
              <a:ext cx="590943" cy="590943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5521505" y="1637691"/>
              <a:ext cx="1557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Type T2</a:t>
              </a:r>
            </a:p>
            <a:p>
              <a:pPr algn="ctr"/>
              <a:r>
                <a:rPr lang="en-GB" dirty="0" smtClean="0"/>
                <a:t>CoAP Server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5024970" y="189657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UDP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5069465" y="2794499"/>
              <a:ext cx="534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TCP</a:t>
              </a:r>
              <a:endParaRPr lang="en-GB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389775" y="2462424"/>
            <a:ext cx="1563911" cy="9340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395960" y="2733352"/>
            <a:ext cx="155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HTTP Client A</a:t>
            </a:r>
            <a:endParaRPr lang="en-GB" dirty="0"/>
          </a:p>
        </p:txBody>
      </p:sp>
      <p:grpSp>
        <p:nvGrpSpPr>
          <p:cNvPr id="7" name="Group 38"/>
          <p:cNvGrpSpPr/>
          <p:nvPr/>
        </p:nvGrpSpPr>
        <p:grpSpPr>
          <a:xfrm>
            <a:off x="1953686" y="2471519"/>
            <a:ext cx="407519" cy="924985"/>
            <a:chOff x="2191819" y="1029062"/>
            <a:chExt cx="407519" cy="924985"/>
          </a:xfrm>
        </p:grpSpPr>
        <p:sp>
          <p:nvSpPr>
            <p:cNvPr id="40" name="Rectangle 39"/>
            <p:cNvSpPr/>
            <p:nvPr/>
          </p:nvSpPr>
          <p:spPr>
            <a:xfrm>
              <a:off x="2191819" y="1029062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2068576" y="1310368"/>
              <a:ext cx="67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HTTP</a:t>
              </a:r>
              <a:endParaRPr lang="en-GB" dirty="0"/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389775" y="4331233"/>
            <a:ext cx="1971430" cy="938791"/>
            <a:chOff x="2009431" y="1601465"/>
            <a:chExt cx="1971430" cy="938791"/>
          </a:xfrm>
        </p:grpSpPr>
        <p:sp>
          <p:nvSpPr>
            <p:cNvPr id="43" name="Rectangle 42"/>
            <p:cNvSpPr/>
            <p:nvPr/>
          </p:nvSpPr>
          <p:spPr>
            <a:xfrm>
              <a:off x="2009431" y="1606176"/>
              <a:ext cx="1563911" cy="934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73342" y="1601465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15616" y="1877104"/>
              <a:ext cx="15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HTTP Client B</a:t>
              </a:r>
              <a:endParaRPr lang="en-GB" dirty="0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3450099" y="1896577"/>
              <a:ext cx="67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HTTP</a:t>
              </a:r>
              <a:endParaRPr lang="en-GB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2361205" y="4016539"/>
            <a:ext cx="935370" cy="7771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2787" y="3196784"/>
            <a:ext cx="918690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3040" y="2937492"/>
            <a:ext cx="943535" cy="64013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01357" y="2937494"/>
            <a:ext cx="1563911" cy="18499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cument 50"/>
          <p:cNvSpPr/>
          <p:nvPr/>
        </p:nvSpPr>
        <p:spPr>
          <a:xfrm>
            <a:off x="4193820" y="3629971"/>
            <a:ext cx="590943" cy="590943"/>
          </a:xfrm>
          <a:prstGeom prst="flowChartDocument">
            <a:avLst/>
          </a:prstGeom>
          <a:noFill/>
          <a:ln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TextBox 51"/>
          <p:cNvSpPr txBox="1"/>
          <p:nvPr/>
        </p:nvSpPr>
        <p:spPr>
          <a:xfrm>
            <a:off x="3707542" y="2959914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HTTP - </a:t>
            </a:r>
            <a:r>
              <a:rPr lang="en-GB" dirty="0" err="1" smtClean="0"/>
              <a:t>CoAP</a:t>
            </a:r>
            <a:r>
              <a:rPr lang="en-GB" dirty="0" smtClean="0"/>
              <a:t> Proxy</a:t>
            </a:r>
            <a:endParaRPr lang="en-GB" dirty="0"/>
          </a:p>
        </p:txBody>
      </p:sp>
      <p:grpSp>
        <p:nvGrpSpPr>
          <p:cNvPr id="9" name="Group 52"/>
          <p:cNvGrpSpPr/>
          <p:nvPr/>
        </p:nvGrpSpPr>
        <p:grpSpPr>
          <a:xfrm>
            <a:off x="5265268" y="2937492"/>
            <a:ext cx="413705" cy="1849970"/>
            <a:chOff x="3824555" y="1485282"/>
            <a:chExt cx="413705" cy="1849970"/>
          </a:xfrm>
        </p:grpSpPr>
        <p:sp>
          <p:nvSpPr>
            <p:cNvPr id="54" name="Rectangle 53"/>
            <p:cNvSpPr/>
            <p:nvPr/>
          </p:nvSpPr>
          <p:spPr>
            <a:xfrm>
              <a:off x="3824555" y="2410267"/>
              <a:ext cx="407520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24555" y="1485282"/>
              <a:ext cx="407519" cy="92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3741725" y="176658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UDP</a:t>
              </a:r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 rot="5400000">
              <a:off x="3786220" y="2664512"/>
              <a:ext cx="534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TCP</a:t>
              </a:r>
              <a:endParaRPr lang="en-GB" dirty="0"/>
            </a:p>
          </p:txBody>
        </p:sp>
      </p:grpSp>
      <p:sp>
        <p:nvSpPr>
          <p:cNvPr id="66" name="TextBox 65"/>
          <p:cNvSpPr txBox="1"/>
          <p:nvPr/>
        </p:nvSpPr>
        <p:spPr>
          <a:xfrm rot="5400000">
            <a:off x="3056044" y="3818156"/>
            <a:ext cx="85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3300023" y="2934011"/>
            <a:ext cx="407519" cy="18534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7547812" y="371887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4262845" y="371887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R1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3665907" y="4137650"/>
            <a:ext cx="155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R1 retrieved only once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 rot="2000913">
            <a:off x="2196385" y="2828203"/>
            <a:ext cx="1313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err="1" smtClean="0"/>
              <a:t>coap/udp</a:t>
            </a:r>
            <a:endParaRPr lang="en-GB" sz="2000" i="1" dirty="0"/>
          </a:p>
        </p:txBody>
      </p:sp>
      <p:sp>
        <p:nvSpPr>
          <p:cNvPr id="72" name="TextBox 71"/>
          <p:cNvSpPr txBox="1"/>
          <p:nvPr/>
        </p:nvSpPr>
        <p:spPr>
          <a:xfrm rot="19225417">
            <a:off x="2129117" y="3989729"/>
            <a:ext cx="1313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err="1" smtClean="0">
                <a:solidFill>
                  <a:srgbClr val="0000FF"/>
                </a:solidFill>
              </a:rPr>
              <a:t>coap/tcp</a:t>
            </a:r>
            <a:endParaRPr lang="en-GB" sz="2000" i="1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66005" y="4823804"/>
            <a:ext cx="5886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1. HTTP Client A to Proxy: Get me CoAP Server resource R1 over UDP</a:t>
            </a:r>
          </a:p>
          <a:p>
            <a:r>
              <a:rPr lang="en-GB" sz="1600" dirty="0" smtClean="0"/>
              <a:t>2. Proxy gets R1 from CoAP Server over UDP</a:t>
            </a:r>
          </a:p>
          <a:p>
            <a:r>
              <a:rPr lang="en-GB" sz="1600" dirty="0" smtClean="0"/>
              <a:t>3. HTTP Client B to Proxy: Get me CoAP Server resource R1 over TCP</a:t>
            </a:r>
          </a:p>
          <a:p>
            <a:r>
              <a:rPr lang="en-GB" sz="1600" dirty="0" smtClean="0"/>
              <a:t>4. Proxy to CoAP Server over UDP: Is it the same resource over TCP?</a:t>
            </a:r>
          </a:p>
          <a:p>
            <a:r>
              <a:rPr lang="en-GB" sz="1600" dirty="0" smtClean="0"/>
              <a:t>5. CoAP Server to Proxy over UDP: Yes, it is</a:t>
            </a:r>
          </a:p>
          <a:p>
            <a:r>
              <a:rPr lang="en-GB" sz="1600" dirty="0" smtClean="0"/>
              <a:t>6. </a:t>
            </a:r>
            <a:r>
              <a:rPr lang="en-GB" sz="1600" dirty="0" smtClean="0">
                <a:solidFill>
                  <a:srgbClr val="0000FF"/>
                </a:solidFill>
              </a:rPr>
              <a:t>Proxy Server returns cached R1 to HTTP Client B</a:t>
            </a:r>
            <a:endParaRPr lang="en-GB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Protocol and Payload Extensions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A new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Option called Alternative-Transport 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This enables clients to query for one or more available transports at an origin server for interacting with all resources  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A new </a:t>
            </a:r>
            <a:r>
              <a:rPr lang="en-GB" dirty="0" err="1" smtClean="0">
                <a:latin typeface="Century Gothic"/>
                <a:cs typeface="Century Gothic"/>
              </a:rPr>
              <a:t>CoRE</a:t>
            </a:r>
            <a:r>
              <a:rPr lang="en-GB" dirty="0" smtClean="0">
                <a:latin typeface="Century Gothic"/>
                <a:cs typeface="Century Gothic"/>
              </a:rPr>
              <a:t> Link attribute called OL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This enables an origin server to expose alternative transports on a per-resource 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56" dirty="0" err="1" smtClean="0">
                <a:latin typeface="Century Gothic"/>
                <a:cs typeface="Century Gothic"/>
              </a:rPr>
              <a:t>CoAP</a:t>
            </a:r>
            <a:r>
              <a:rPr lang="en-GB" sz="3556" dirty="0" smtClean="0">
                <a:latin typeface="Century Gothic"/>
                <a:cs typeface="Century Gothic"/>
              </a:rPr>
              <a:t> Option: Alternative-Transport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 fontScale="62500" lnSpcReduction="20000"/>
          </a:bodyPr>
          <a:lstStyle/>
          <a:p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endParaRPr lang="fi-FI" sz="4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Used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bidirectionally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between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client</a:t>
            </a:r>
            <a:r>
              <a:rPr lang="fi-FI" sz="4000" dirty="0" smtClean="0">
                <a:latin typeface="Century Gothic"/>
                <a:cs typeface="Century Gothic"/>
              </a:rPr>
              <a:t> and </a:t>
            </a:r>
            <a:r>
              <a:rPr lang="fi-FI" sz="4000" dirty="0" err="1" smtClean="0">
                <a:latin typeface="Century Gothic"/>
                <a:cs typeface="Century Gothic"/>
              </a:rPr>
              <a:t>origin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server</a:t>
            </a:r>
            <a:endParaRPr lang="fi-FI" sz="4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Flexible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means</a:t>
            </a:r>
            <a:r>
              <a:rPr lang="fi-FI" sz="4000" dirty="0" smtClean="0">
                <a:latin typeface="Century Gothic"/>
                <a:cs typeface="Century Gothic"/>
              </a:rPr>
              <a:t> to </a:t>
            </a:r>
            <a:r>
              <a:rPr lang="fi-FI" sz="4000" dirty="0" err="1" smtClean="0">
                <a:latin typeface="Century Gothic"/>
                <a:cs typeface="Century Gothic"/>
              </a:rPr>
              <a:t>discover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multiple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transports</a:t>
            </a:r>
            <a:endParaRPr lang="fi-FI" sz="4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Functional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equivalence</a:t>
            </a:r>
            <a:r>
              <a:rPr lang="fi-FI" sz="4000" dirty="0" smtClean="0">
                <a:latin typeface="Century Gothic"/>
                <a:cs typeface="Century Gothic"/>
              </a:rPr>
              <a:t> to </a:t>
            </a:r>
            <a:r>
              <a:rPr lang="fi-FI" sz="4000" dirty="0" err="1" smtClean="0">
                <a:latin typeface="Century Gothic"/>
                <a:cs typeface="Century Gothic"/>
              </a:rPr>
              <a:t>using</a:t>
            </a:r>
            <a:r>
              <a:rPr lang="fi-FI" sz="4000" dirty="0" smtClean="0">
                <a:latin typeface="Century Gothic"/>
                <a:cs typeface="Century Gothic"/>
              </a:rPr>
              <a:t> an RD for transport </a:t>
            </a:r>
            <a:r>
              <a:rPr lang="fi-FI" sz="4000" dirty="0" err="1" smtClean="0">
                <a:latin typeface="Century Gothic"/>
                <a:cs typeface="Century Gothic"/>
              </a:rPr>
              <a:t>discovery</a:t>
            </a:r>
            <a:endParaRPr lang="fi-FI" sz="4000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1303" y="1295400"/>
            <a:ext cx="89088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1400" b="1" dirty="0" smtClean="0">
                <a:latin typeface="Courier"/>
                <a:cs typeface="Courier"/>
              </a:rPr>
              <a:t>+-----+---+---+---+---+------------------------+--------+--------+----------+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| No. | C | U | N | R | Name                   | Format | Length | Default  |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+-----+---+---+---+---+------------------------+--------+--------+----------+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|  66 |   | </a:t>
            </a:r>
            <a:r>
              <a:rPr lang="en-US" sz="1400" b="1" dirty="0" err="1" smtClean="0">
                <a:latin typeface="Courier"/>
                <a:cs typeface="Courier"/>
              </a:rPr>
              <a:t>x</a:t>
            </a:r>
            <a:r>
              <a:rPr lang="en-US" sz="1400" b="1" dirty="0" smtClean="0">
                <a:latin typeface="Courier"/>
                <a:cs typeface="Courier"/>
              </a:rPr>
              <a:t> | - | </a:t>
            </a:r>
            <a:r>
              <a:rPr lang="en-US" sz="1400" b="1" dirty="0" err="1" smtClean="0">
                <a:latin typeface="Courier"/>
                <a:cs typeface="Courier"/>
              </a:rPr>
              <a:t>x</a:t>
            </a:r>
            <a:r>
              <a:rPr lang="en-US" sz="1400" b="1" dirty="0" smtClean="0">
                <a:latin typeface="Courier"/>
                <a:cs typeface="Courier"/>
              </a:rPr>
              <a:t> | Alternative-Transport  | string | 0-1034 | (none)   |</a:t>
            </a:r>
          </a:p>
          <a:p>
            <a:r>
              <a:rPr lang="en-US" sz="1400" b="1" dirty="0" smtClean="0">
                <a:latin typeface="Courier"/>
                <a:cs typeface="Courier"/>
              </a:rPr>
              <a:t> +-----+---+---+---+---+------------------------+--------+--------+----------+</a:t>
            </a:r>
          </a:p>
          <a:p>
            <a:endParaRPr lang="en-US" sz="1400" b="1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    C=Critical, U=Unsafe, N=No-Cache-Key, R=Repeatable</a:t>
            </a:r>
          </a:p>
          <a:p>
            <a:endParaRPr lang="en-US" sz="1200" b="1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-596586" y="935039"/>
            <a:ext cx="8495986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Client                                  Server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GET /temperature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Token: 0x64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+--------------------------------------&gt;|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2.05 Content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Token: 0x64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Payload: 21.0 </a:t>
            </a:r>
            <a:r>
              <a:rPr lang="en-US" dirty="0" err="1" smtClean="0">
                <a:latin typeface="Courier"/>
                <a:cs typeface="Courier"/>
              </a:rPr>
              <a:t>Cel</a:t>
            </a:r>
            <a:r>
              <a:rPr lang="en-US" dirty="0" smtClean="0">
                <a:latin typeface="Courier"/>
                <a:cs typeface="Courier"/>
              </a:rPr>
              <a:t>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coap+tcp://server.example.org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coaps+tcp://server.example.org</a:t>
            </a:r>
            <a:r>
              <a:rPr lang="en-US" dirty="0" smtClean="0">
                <a:latin typeface="Courier"/>
                <a:cs typeface="Courier"/>
              </a:rPr>
              <a:t>/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|&lt;--------------------------------------+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GB" sz="3556" dirty="0" err="1" smtClean="0">
                <a:latin typeface="Century Gothic"/>
                <a:cs typeface="Century Gothic"/>
              </a:rPr>
              <a:t>CoAP</a:t>
            </a:r>
            <a:r>
              <a:rPr lang="en-GB" sz="3556" dirty="0" smtClean="0">
                <a:latin typeface="Century Gothic"/>
                <a:cs typeface="Century Gothic"/>
              </a:rPr>
              <a:t> Option: Alternative-Transport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-596586" y="922339"/>
            <a:ext cx="8495986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Client                                  Server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GET /temperature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Token: 0x64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</a:t>
            </a:r>
            <a:r>
              <a:rPr lang="en-US" dirty="0" err="1" smtClean="0">
                <a:latin typeface="Courier"/>
                <a:cs typeface="Courier"/>
              </a:rPr>
              <a:t>sms</a:t>
            </a:r>
            <a:r>
              <a:rPr lang="en-US" dirty="0" smtClean="0">
                <a:latin typeface="Courier"/>
                <a:cs typeface="Courier"/>
              </a:rPr>
              <a:t>           |	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+--------------------------------------&gt;|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2.05 Content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Token: 0x64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Payload: 21.0 </a:t>
            </a:r>
            <a:r>
              <a:rPr lang="en-US" dirty="0" err="1" smtClean="0">
                <a:latin typeface="Courier"/>
                <a:cs typeface="Courier"/>
              </a:rPr>
              <a:t>Cel</a:t>
            </a:r>
            <a:r>
              <a:rPr lang="en-US" dirty="0" smtClean="0">
                <a:latin typeface="Courier"/>
                <a:cs typeface="Courier"/>
              </a:rPr>
              <a:t>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coap+sms://0015105550101/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coap+tcp://server.example.org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coaps+tcp://server.example.org</a:t>
            </a:r>
            <a:r>
              <a:rPr lang="en-US" dirty="0" smtClean="0">
                <a:latin typeface="Courier"/>
                <a:cs typeface="Courier"/>
              </a:rPr>
              <a:t>/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|&lt;--------------------------------------+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GB" sz="3556" dirty="0" err="1" smtClean="0">
                <a:latin typeface="Century Gothic"/>
                <a:cs typeface="Century Gothic"/>
              </a:rPr>
              <a:t>CoAP</a:t>
            </a:r>
            <a:r>
              <a:rPr lang="en-GB" sz="3556" dirty="0" smtClean="0">
                <a:latin typeface="Century Gothic"/>
                <a:cs typeface="Century Gothic"/>
              </a:rPr>
              <a:t> Option: Alternative-Transport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-596586" y="922339"/>
            <a:ext cx="8495986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     Client                                  Server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GET /temperature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Token: 0x64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Alternative-Transport: (null)        |	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+--------------------------------------&gt;|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2.05 Content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Token: 0x64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Payload: 21.0 </a:t>
            </a:r>
            <a:r>
              <a:rPr lang="en-US" dirty="0" err="1" smtClean="0">
                <a:latin typeface="Courier"/>
                <a:cs typeface="Courier"/>
              </a:rPr>
              <a:t>Cel</a:t>
            </a:r>
            <a:r>
              <a:rPr lang="en-US" dirty="0" smtClean="0">
                <a:latin typeface="Courier"/>
                <a:cs typeface="Courier"/>
              </a:rPr>
              <a:t>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coap+sms://0015105550101/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coap+tcp://server.example.org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coaps+tcp://server.example.org</a:t>
            </a:r>
            <a:r>
              <a:rPr lang="en-US" dirty="0" smtClean="0">
                <a:latin typeface="Courier"/>
                <a:cs typeface="Courier"/>
              </a:rPr>
              <a:t>/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Alternative-Transport: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</a:t>
            </a:r>
            <a:r>
              <a:rPr lang="en-US" dirty="0" err="1" smtClean="0">
                <a:latin typeface="Courier"/>
                <a:cs typeface="Courier"/>
              </a:rPr>
              <a:t>coaps+ws://server.example.org</a:t>
            </a:r>
            <a:r>
              <a:rPr lang="en-US" dirty="0" smtClean="0">
                <a:latin typeface="Courier"/>
                <a:cs typeface="Courier"/>
              </a:rPr>
              <a:t>/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|&lt;--------------------------------------+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|                                       |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GB" sz="3556" dirty="0" err="1" smtClean="0">
                <a:latin typeface="Century Gothic"/>
                <a:cs typeface="Century Gothic"/>
              </a:rPr>
              <a:t>CoAP</a:t>
            </a:r>
            <a:r>
              <a:rPr lang="en-GB" sz="3556" dirty="0" smtClean="0">
                <a:latin typeface="Century Gothic"/>
                <a:cs typeface="Century Gothic"/>
              </a:rPr>
              <a:t> Option: Alternative-Transport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16699</TotalTime>
  <Words>1679</Words>
  <Application>Microsoft Macintosh PowerPoint</Application>
  <PresentationFormat>On-screen Show (4:3)</PresentationFormat>
  <Paragraphs>219</Paragraphs>
  <Slides>14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CoAP Protocol Negotiation  draft-silverajan-core-coap-protocol-negotiation   Bill Silverajan  TUT Mert Ocak  Ericsson </vt:lpstr>
      <vt:lpstr>Background</vt:lpstr>
      <vt:lpstr>Allow Discovery</vt:lpstr>
      <vt:lpstr>Better caching</vt:lpstr>
      <vt:lpstr>Protocol and Payload Extensions</vt:lpstr>
      <vt:lpstr>CoAP Option: Alternative-Transport</vt:lpstr>
      <vt:lpstr>CoAP Option: Alternative-Transport</vt:lpstr>
      <vt:lpstr>CoAP Option: Alternative-Transport</vt:lpstr>
      <vt:lpstr>CoAP Option: Alternative-Transport</vt:lpstr>
      <vt:lpstr>Extensions to CoRE RD</vt:lpstr>
      <vt:lpstr>Using CoRE RD: Advantages</vt:lpstr>
      <vt:lpstr>New ‘at’ RD parameter</vt:lpstr>
      <vt:lpstr>New ‘tt’ RD parameter</vt:lpstr>
      <vt:lpstr>Example RD Registration and Lookups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27</cp:revision>
  <dcterms:created xsi:type="dcterms:W3CDTF">2017-11-05T19:32:42Z</dcterms:created>
  <dcterms:modified xsi:type="dcterms:W3CDTF">2017-11-06T07:47:47Z</dcterms:modified>
</cp:coreProperties>
</file>