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923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85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3/23/15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3/23/15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3/23/15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Tampere </a:t>
            </a:r>
            <a:r>
              <a:rPr lang="en-US" sz="3111" dirty="0" err="1" smtClean="0">
                <a:latin typeface="Century Gothic"/>
                <a:cs typeface="Century Gothic"/>
              </a:rPr>
              <a:t>Univ</a:t>
            </a:r>
            <a:r>
              <a:rPr lang="en-US" sz="3111" dirty="0" smtClean="0">
                <a:latin typeface="Century Gothic"/>
                <a:cs typeface="Century Gothic"/>
              </a:rPr>
              <a:t> of Technology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Background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Aimed at CoAP endpoints wishing for multiple transports and/or locations to exchange CoAP requests and responses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Transport </a:t>
            </a:r>
            <a:r>
              <a:rPr lang="en-GB" dirty="0" smtClean="0">
                <a:latin typeface="Century Gothic"/>
                <a:cs typeface="Century Gothic"/>
              </a:rPr>
              <a:t>availability</a:t>
            </a:r>
            <a:r>
              <a:rPr lang="en-GB" dirty="0" smtClean="0">
                <a:latin typeface="Century Gothic"/>
                <a:cs typeface="Century Gothic"/>
              </a:rPr>
              <a:t> falls </a:t>
            </a:r>
            <a:r>
              <a:rPr lang="en-GB" dirty="0" smtClean="0">
                <a:latin typeface="Century Gothic"/>
                <a:cs typeface="Century Gothic"/>
              </a:rPr>
              <a:t>into the following node </a:t>
            </a:r>
            <a:r>
              <a:rPr lang="en-GB" dirty="0" smtClean="0">
                <a:latin typeface="Century Gothic"/>
                <a:cs typeface="Century Gothic"/>
              </a:rPr>
              <a:t>categories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Type T0 nodes have a single transport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Type T1 nodes have 1 or more transports, which may be in unreachable/off states but at least 1 active transport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Type T2 nodes have multiple active transports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Why we </a:t>
            </a:r>
            <a:r>
              <a:rPr lang="en-GB" u="sng" dirty="0" smtClean="0">
                <a:latin typeface="Century Gothic"/>
                <a:cs typeface="Century Gothic"/>
              </a:rPr>
              <a:t>need</a:t>
            </a:r>
            <a:r>
              <a:rPr lang="en-GB" dirty="0" smtClean="0">
                <a:latin typeface="Century Gothic"/>
                <a:cs typeface="Century Gothic"/>
              </a:rPr>
              <a:t> this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(..and we </a:t>
            </a:r>
            <a:r>
              <a:rPr lang="en-GB" sz="3556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do </a:t>
            </a:r>
            <a:r>
              <a:rPr lang="en-US" sz="3556" dirty="0" err="1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  <a:sym typeface="Wingdings"/>
              </a:rPr>
              <a:t></a:t>
            </a:r>
            <a:r>
              <a:rPr lang="en-US" sz="3556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  <a:sym typeface="Wingdings"/>
              </a:rPr>
              <a:t>)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Enables client-side discovery of server transports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Reduces</a:t>
            </a:r>
            <a:r>
              <a:rPr lang="en-GB" dirty="0" smtClean="0">
                <a:latin typeface="Century Gothic"/>
                <a:cs typeface="Century Gothic"/>
              </a:rPr>
              <a:t> URI aliasing at origin server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Eliminates</a:t>
            </a:r>
            <a:r>
              <a:rPr lang="en-GB" dirty="0" smtClean="0">
                <a:latin typeface="Century Gothic"/>
                <a:cs typeface="Century Gothic"/>
              </a:rPr>
              <a:t> URI path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Allow Discovery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20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CoAP client</a:t>
            </a:r>
            <a:r>
              <a:rPr lang="en-GB" dirty="0" smtClean="0">
                <a:latin typeface="Century Gothic"/>
                <a:cs typeface="Century Gothic"/>
              </a:rPr>
              <a:t>s to</a:t>
            </a:r>
            <a:r>
              <a:rPr lang="en-GB" dirty="0" smtClean="0">
                <a:latin typeface="Century Gothic"/>
                <a:cs typeface="Century Gothic"/>
              </a:rPr>
              <a:t> discover active transports on an origin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55594" y="3072891"/>
            <a:ext cx="1563911" cy="21755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48074" y="4160643"/>
            <a:ext cx="407520" cy="1087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48074" y="3072889"/>
            <a:ext cx="407519" cy="10877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cument 10"/>
          <p:cNvSpPr/>
          <p:nvPr/>
        </p:nvSpPr>
        <p:spPr>
          <a:xfrm>
            <a:off x="6648057" y="3845648"/>
            <a:ext cx="590943" cy="694931"/>
          </a:xfrm>
          <a:prstGeom prst="flowChartDocumen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1779" y="3099257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Type T1</a:t>
            </a:r>
          </a:p>
          <a:p>
            <a:pPr algn="ctr"/>
            <a:r>
              <a:rPr lang="en-GB" dirty="0" smtClean="0"/>
              <a:t>CoAP </a:t>
            </a:r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5612890" y="3436192"/>
            <a:ext cx="69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662688" y="4492123"/>
            <a:ext cx="62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UD</a:t>
            </a:r>
            <a:r>
              <a:rPr lang="en-GB" dirty="0" smtClean="0">
                <a:solidFill>
                  <a:srgbClr val="FF0000"/>
                </a:solidFill>
              </a:rPr>
              <a:t>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4842" y="3284720"/>
            <a:ext cx="1563911" cy="15244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668753" y="3282629"/>
            <a:ext cx="407519" cy="15265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111027" y="3726877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Type T2</a:t>
            </a:r>
          </a:p>
          <a:p>
            <a:pPr algn="ctr"/>
            <a:r>
              <a:rPr lang="en-GB" dirty="0" smtClean="0"/>
              <a:t>CoAP </a:t>
            </a:r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622577" y="4409783"/>
            <a:ext cx="521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UDP 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2622577" y="3588377"/>
            <a:ext cx="521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SMS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31" name="Straight Connector 30"/>
          <p:cNvCxnSpPr>
            <a:stCxn id="17" idx="1"/>
            <a:endCxn id="17" idx="3"/>
          </p:cNvCxnSpPr>
          <p:nvPr/>
        </p:nvCxnSpPr>
        <p:spPr>
          <a:xfrm rot="10800000" flipH="1">
            <a:off x="2668752" y="4045888"/>
            <a:ext cx="40751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076271" y="3466013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4732" y="3206067"/>
            <a:ext cx="240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Can I get resources over UDP?</a:t>
            </a:r>
            <a:endParaRPr lang="en-GB" sz="1400" i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84732" y="3821621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73692" y="3547712"/>
            <a:ext cx="2674382" cy="307777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en-GB" sz="1400" i="1" dirty="0" smtClean="0"/>
              <a:t>Radio’s up, yes you can, here’s how</a:t>
            </a:r>
            <a:endParaRPr lang="en-GB" sz="1400" i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067810" y="4342903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76271" y="4082957"/>
            <a:ext cx="203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CoAP GET Request for R1</a:t>
            </a:r>
            <a:endParaRPr lang="en-GB" sz="1400" i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76271" y="4698511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5857" y="4424602"/>
            <a:ext cx="13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 smtClean="0"/>
              <a:t>CoAP Response</a:t>
            </a:r>
            <a:endParaRPr lang="en-GB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Avoid URI aliasing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20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Express </a:t>
            </a:r>
            <a:r>
              <a:rPr lang="en-GB" dirty="0" smtClean="0">
                <a:latin typeface="Century Gothic"/>
                <a:cs typeface="Century Gothic"/>
              </a:rPr>
              <a:t>same/related resource in alternate transports and locations</a:t>
            </a:r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  <p:grpSp>
        <p:nvGrpSpPr>
          <p:cNvPr id="27" name="Group 23"/>
          <p:cNvGrpSpPr/>
          <p:nvPr/>
        </p:nvGrpSpPr>
        <p:grpSpPr>
          <a:xfrm>
            <a:off x="6561455" y="2934011"/>
            <a:ext cx="1971431" cy="1849970"/>
            <a:chOff x="5107800" y="1615269"/>
            <a:chExt cx="1971431" cy="1849970"/>
          </a:xfrm>
        </p:grpSpPr>
        <p:sp>
          <p:nvSpPr>
            <p:cNvPr id="28" name="Rectangle 27"/>
            <p:cNvSpPr/>
            <p:nvPr/>
          </p:nvSpPr>
          <p:spPr>
            <a:xfrm>
              <a:off x="5515320" y="1615271"/>
              <a:ext cx="1563911" cy="18499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7800" y="2540254"/>
              <a:ext cx="407520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7800" y="1615269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ocument 32"/>
            <p:cNvSpPr/>
            <p:nvPr/>
          </p:nvSpPr>
          <p:spPr>
            <a:xfrm>
              <a:off x="6007783" y="2341424"/>
              <a:ext cx="590943" cy="590943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5521505" y="1637691"/>
              <a:ext cx="1557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Type T2</a:t>
              </a:r>
            </a:p>
            <a:p>
              <a:pPr algn="ctr"/>
              <a:r>
                <a:rPr lang="en-GB" dirty="0" smtClean="0"/>
                <a:t>CoAP </a:t>
              </a:r>
              <a:r>
                <a:rPr lang="en-GB" dirty="0" smtClean="0"/>
                <a:t>Server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5024970" y="189657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UDP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5069465" y="2794499"/>
              <a:ext cx="534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TCP</a:t>
              </a:r>
              <a:endParaRPr lang="en-GB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89775" y="2462424"/>
            <a:ext cx="1563911" cy="934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395960" y="2733352"/>
            <a:ext cx="155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HTTP Client A</a:t>
            </a:r>
            <a:endParaRPr lang="en-GB" dirty="0"/>
          </a:p>
        </p:txBody>
      </p:sp>
      <p:grpSp>
        <p:nvGrpSpPr>
          <p:cNvPr id="39" name="Group 38"/>
          <p:cNvGrpSpPr/>
          <p:nvPr/>
        </p:nvGrpSpPr>
        <p:grpSpPr>
          <a:xfrm>
            <a:off x="1953686" y="2471519"/>
            <a:ext cx="407519" cy="924985"/>
            <a:chOff x="2191819" y="1029062"/>
            <a:chExt cx="407519" cy="924985"/>
          </a:xfrm>
        </p:grpSpPr>
        <p:sp>
          <p:nvSpPr>
            <p:cNvPr id="40" name="Rectangle 39"/>
            <p:cNvSpPr/>
            <p:nvPr/>
          </p:nvSpPr>
          <p:spPr>
            <a:xfrm>
              <a:off x="2191819" y="1029062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2068576" y="1310368"/>
              <a:ext cx="67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HTTP</a:t>
              </a:r>
              <a:endParaRPr lang="en-GB" dirty="0"/>
            </a:p>
          </p:txBody>
        </p:sp>
      </p:grpSp>
      <p:grpSp>
        <p:nvGrpSpPr>
          <p:cNvPr id="42" name="Group 33"/>
          <p:cNvGrpSpPr/>
          <p:nvPr/>
        </p:nvGrpSpPr>
        <p:grpSpPr>
          <a:xfrm>
            <a:off x="389775" y="4331233"/>
            <a:ext cx="1971430" cy="938791"/>
            <a:chOff x="2009431" y="1601465"/>
            <a:chExt cx="1971430" cy="938791"/>
          </a:xfrm>
        </p:grpSpPr>
        <p:sp>
          <p:nvSpPr>
            <p:cNvPr id="43" name="Rectangle 42"/>
            <p:cNvSpPr/>
            <p:nvPr/>
          </p:nvSpPr>
          <p:spPr>
            <a:xfrm>
              <a:off x="2009431" y="1606176"/>
              <a:ext cx="1563911" cy="934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73342" y="1601465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15616" y="1877104"/>
              <a:ext cx="15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HTTP Client B</a:t>
              </a:r>
              <a:endParaRPr lang="en-GB" dirty="0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3450099" y="1896577"/>
              <a:ext cx="67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HTTP</a:t>
              </a:r>
              <a:endParaRPr lang="en-GB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2361205" y="4016539"/>
            <a:ext cx="935370" cy="7771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2787" y="3196784"/>
            <a:ext cx="918690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3040" y="2937492"/>
            <a:ext cx="943535" cy="64013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01357" y="2937494"/>
            <a:ext cx="1563911" cy="18499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cument 50"/>
          <p:cNvSpPr/>
          <p:nvPr/>
        </p:nvSpPr>
        <p:spPr>
          <a:xfrm>
            <a:off x="4193820" y="3629971"/>
            <a:ext cx="590943" cy="590943"/>
          </a:xfrm>
          <a:prstGeom prst="flowChartDocument">
            <a:avLst/>
          </a:prstGeom>
          <a:noFill/>
          <a:ln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TextBox 51"/>
          <p:cNvSpPr txBox="1"/>
          <p:nvPr/>
        </p:nvSpPr>
        <p:spPr>
          <a:xfrm>
            <a:off x="3707542" y="2959914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HTTP - </a:t>
            </a:r>
            <a:r>
              <a:rPr lang="en-GB" dirty="0" err="1" smtClean="0"/>
              <a:t>CoAP</a:t>
            </a:r>
            <a:r>
              <a:rPr lang="en-GB" dirty="0" smtClean="0"/>
              <a:t> Proxy</a:t>
            </a:r>
            <a:endParaRPr lang="en-GB" dirty="0"/>
          </a:p>
        </p:txBody>
      </p:sp>
      <p:grpSp>
        <p:nvGrpSpPr>
          <p:cNvPr id="53" name="Group 52"/>
          <p:cNvGrpSpPr/>
          <p:nvPr/>
        </p:nvGrpSpPr>
        <p:grpSpPr>
          <a:xfrm>
            <a:off x="5265268" y="2937492"/>
            <a:ext cx="413705" cy="1849970"/>
            <a:chOff x="3824555" y="1485282"/>
            <a:chExt cx="413705" cy="1849970"/>
          </a:xfrm>
        </p:grpSpPr>
        <p:sp>
          <p:nvSpPr>
            <p:cNvPr id="54" name="Rectangle 53"/>
            <p:cNvSpPr/>
            <p:nvPr/>
          </p:nvSpPr>
          <p:spPr>
            <a:xfrm>
              <a:off x="3824555" y="2410267"/>
              <a:ext cx="407520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24555" y="1485282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3741725" y="176658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UDP</a:t>
              </a:r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 rot="5400000">
              <a:off x="3786220" y="2664512"/>
              <a:ext cx="534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TCP</a:t>
              </a:r>
              <a:endParaRPr lang="en-GB" dirty="0"/>
            </a:p>
          </p:txBody>
        </p:sp>
      </p:grpSp>
      <p:sp>
        <p:nvSpPr>
          <p:cNvPr id="66" name="TextBox 65"/>
          <p:cNvSpPr txBox="1"/>
          <p:nvPr/>
        </p:nvSpPr>
        <p:spPr>
          <a:xfrm rot="5400000">
            <a:off x="3056044" y="3818156"/>
            <a:ext cx="85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3300023" y="2934011"/>
            <a:ext cx="407519" cy="1853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7547812" y="371887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4262845" y="371887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3665907" y="4137650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R1 retrieved only once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 rot="2000913">
            <a:off x="2196385" y="2828203"/>
            <a:ext cx="1313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err="1" smtClean="0"/>
              <a:t>coap/udp</a:t>
            </a:r>
            <a:endParaRPr lang="en-GB" sz="2000" i="1" dirty="0"/>
          </a:p>
        </p:txBody>
      </p:sp>
      <p:sp>
        <p:nvSpPr>
          <p:cNvPr id="72" name="TextBox 71"/>
          <p:cNvSpPr txBox="1"/>
          <p:nvPr/>
        </p:nvSpPr>
        <p:spPr>
          <a:xfrm rot="19225417">
            <a:off x="2129117" y="3989729"/>
            <a:ext cx="1313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err="1" smtClean="0">
                <a:solidFill>
                  <a:srgbClr val="0000FF"/>
                </a:solidFill>
              </a:rPr>
              <a:t>coap/tcp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66005" y="4823804"/>
            <a:ext cx="5886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1. HTTP Client A to Proxy: Get me CoAP Server resource R1 over UDP</a:t>
            </a:r>
          </a:p>
          <a:p>
            <a:r>
              <a:rPr lang="en-GB" sz="1600" dirty="0" smtClean="0"/>
              <a:t>2. Proxy gets R1 from CoAP Server over UDP</a:t>
            </a:r>
          </a:p>
          <a:p>
            <a:r>
              <a:rPr lang="en-GB" sz="1600" dirty="0" smtClean="0"/>
              <a:t>3. HTTP Client B to Proxy: Get me CoAP Server resource R1 over TCP</a:t>
            </a:r>
          </a:p>
          <a:p>
            <a:r>
              <a:rPr lang="en-GB" sz="1600" dirty="0" smtClean="0"/>
              <a:t>4. Proxy to CoAP Server over UDP: Is it the same resource over TCP?</a:t>
            </a:r>
          </a:p>
          <a:p>
            <a:r>
              <a:rPr lang="en-GB" sz="1600" dirty="0" smtClean="0"/>
              <a:t>5. CoAP Server to Proxy over UDP: Yes, it is</a:t>
            </a:r>
          </a:p>
          <a:p>
            <a:r>
              <a:rPr lang="en-GB" sz="1600" dirty="0" smtClean="0"/>
              <a:t>6. </a:t>
            </a:r>
            <a:r>
              <a:rPr lang="en-GB" sz="1600" dirty="0" smtClean="0">
                <a:solidFill>
                  <a:srgbClr val="0000FF"/>
                </a:solidFill>
              </a:rPr>
              <a:t>Proxy Server returns cached R1 to HTTP Client B</a:t>
            </a:r>
            <a:endParaRPr lang="en-GB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Reduce URI path complexity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20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Separate locator (endpoint </a:t>
            </a:r>
            <a:r>
              <a:rPr lang="en-GB" dirty="0" err="1" smtClean="0">
                <a:latin typeface="Century Gothic"/>
                <a:cs typeface="Century Gothic"/>
              </a:rPr>
              <a:t>subpath</a:t>
            </a:r>
            <a:r>
              <a:rPr lang="en-GB" dirty="0" smtClean="0">
                <a:latin typeface="Century Gothic"/>
                <a:cs typeface="Century Gothic"/>
              </a:rPr>
              <a:t>) from identifier (resource </a:t>
            </a:r>
            <a:r>
              <a:rPr lang="en-GB" dirty="0" err="1" smtClean="0">
                <a:latin typeface="Century Gothic"/>
                <a:cs typeface="Century Gothic"/>
              </a:rPr>
              <a:t>subpath</a:t>
            </a:r>
            <a:r>
              <a:rPr lang="en-GB" dirty="0" smtClean="0">
                <a:latin typeface="Century Gothic"/>
                <a:cs typeface="Century Gothic"/>
              </a:rPr>
              <a:t>)</a:t>
            </a:r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41300" y="2691889"/>
            <a:ext cx="886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i="1" dirty="0" smtClean="0">
                <a:solidFill>
                  <a:schemeClr val="accent2"/>
                </a:solidFill>
                <a:latin typeface="Arial Rounded MT Bold"/>
                <a:cs typeface="Arial Rounded MT Bold"/>
              </a:rPr>
              <a:t>Example </a:t>
            </a:r>
            <a:r>
              <a:rPr lang="en-US" sz="2800" i="1" dirty="0" err="1" smtClean="0">
                <a:solidFill>
                  <a:schemeClr val="accent2"/>
                </a:solidFill>
                <a:latin typeface="Arial Rounded MT Bold"/>
                <a:cs typeface="Arial Rounded MT Bold"/>
              </a:rPr>
              <a:t>CoAP</a:t>
            </a:r>
            <a:r>
              <a:rPr lang="en-US" sz="2800" i="1" dirty="0" smtClean="0">
                <a:solidFill>
                  <a:schemeClr val="accent2"/>
                </a:solidFill>
                <a:latin typeface="Arial Rounded MT Bold"/>
                <a:cs typeface="Arial Rounded MT Bold"/>
              </a:rPr>
              <a:t> over </a:t>
            </a:r>
            <a:r>
              <a:rPr lang="en-US" sz="2800" i="1" dirty="0" err="1" smtClean="0">
                <a:solidFill>
                  <a:schemeClr val="accent2"/>
                </a:solidFill>
                <a:latin typeface="Arial Rounded MT Bold"/>
                <a:cs typeface="Arial Rounded MT Bold"/>
              </a:rPr>
              <a:t>WebSocket</a:t>
            </a:r>
            <a:r>
              <a:rPr lang="en-US" sz="2800" i="1" dirty="0" smtClean="0">
                <a:solidFill>
                  <a:schemeClr val="accent2"/>
                </a:solidFill>
                <a:latin typeface="Arial Rounded MT Bold"/>
                <a:cs typeface="Arial Rounded MT Bold"/>
              </a:rPr>
              <a:t> URI from earlier work (discarded owing to complexity):</a:t>
            </a:r>
          </a:p>
          <a:p>
            <a:pPr marL="0" lvl="1"/>
            <a:endParaRPr lang="en-US" sz="2800" dirty="0" smtClean="0">
              <a:solidFill>
                <a:schemeClr val="accent2"/>
              </a:solidFill>
            </a:endParaRPr>
          </a:p>
          <a:p>
            <a:pPr marL="0" lvl="1"/>
            <a:r>
              <a:rPr lang="en-US" sz="2400" dirty="0" err="1" smtClean="0">
                <a:solidFill>
                  <a:srgbClr val="008000"/>
                </a:solidFill>
              </a:rPr>
              <a:t>coap</a:t>
            </a:r>
            <a:r>
              <a:rPr lang="en-US" sz="2400" dirty="0" err="1" smtClean="0">
                <a:solidFill>
                  <a:srgbClr val="008000"/>
                </a:solidFill>
              </a:rPr>
              <a:t>-at:ws://www.example.com/WebSocket</a:t>
            </a:r>
            <a:r>
              <a:rPr lang="en-US" sz="2400" dirty="0" err="1" smtClean="0"/>
              <a:t>?</a:t>
            </a:r>
            <a:r>
              <a:rPr lang="en-US" sz="2400" dirty="0" err="1" smtClean="0">
                <a:solidFill>
                  <a:srgbClr val="3366FF"/>
                </a:solidFill>
              </a:rPr>
              <a:t>/sensors/temperature</a:t>
            </a:r>
            <a:endParaRPr lang="en-US" sz="2400" dirty="0" smtClean="0">
              <a:solidFill>
                <a:srgbClr val="3366FF"/>
              </a:solidFill>
            </a:endParaRPr>
          </a:p>
          <a:p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71484" y="5006047"/>
            <a:ext cx="372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rgbClr val="008000"/>
                </a:solidFill>
              </a:rPr>
              <a:t>WebSocket</a:t>
            </a:r>
            <a:r>
              <a:rPr lang="en-GB" sz="2400" dirty="0" smtClean="0">
                <a:solidFill>
                  <a:srgbClr val="008000"/>
                </a:solidFill>
              </a:rPr>
              <a:t> endpoint locator</a:t>
            </a:r>
            <a:endParaRPr lang="en-GB" sz="24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4247" y="5006047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3366FF"/>
                </a:solidFill>
              </a:rPr>
              <a:t>CoAP resource Identifier</a:t>
            </a:r>
            <a:endParaRPr lang="en-GB" sz="2400" dirty="0">
              <a:solidFill>
                <a:srgbClr val="3366FF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2821451" y="2080749"/>
            <a:ext cx="668997" cy="52959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/>
          <p:cNvSpPr/>
          <p:nvPr/>
        </p:nvSpPr>
        <p:spPr>
          <a:xfrm rot="16200000">
            <a:off x="7158500" y="3477747"/>
            <a:ext cx="668997" cy="24892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Reduce URI path complexity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20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Separate locator (endpoint </a:t>
            </a:r>
            <a:r>
              <a:rPr lang="en-GB" dirty="0" err="1" smtClean="0">
                <a:latin typeface="Century Gothic"/>
                <a:cs typeface="Century Gothic"/>
              </a:rPr>
              <a:t>subpath</a:t>
            </a:r>
            <a:r>
              <a:rPr lang="en-GB" dirty="0" smtClean="0">
                <a:latin typeface="Century Gothic"/>
                <a:cs typeface="Century Gothic"/>
              </a:rPr>
              <a:t>) from identifier (resource </a:t>
            </a:r>
            <a:r>
              <a:rPr lang="en-GB" dirty="0" err="1" smtClean="0">
                <a:latin typeface="Century Gothic"/>
                <a:cs typeface="Century Gothic"/>
              </a:rPr>
              <a:t>subpath</a:t>
            </a:r>
            <a:r>
              <a:rPr lang="en-GB" dirty="0" smtClean="0">
                <a:latin typeface="Century Gothic"/>
                <a:cs typeface="Century Gothic"/>
              </a:rPr>
              <a:t>)</a:t>
            </a:r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80976" y="2626746"/>
            <a:ext cx="1563911" cy="15244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44887" y="2624655"/>
            <a:ext cx="407519" cy="15265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7161" y="2903803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HTTP and</a:t>
            </a:r>
          </a:p>
          <a:p>
            <a:pPr algn="ctr"/>
            <a:r>
              <a:rPr lang="en-GB" dirty="0" smtClean="0"/>
              <a:t>WS </a:t>
            </a:r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098711" y="3751809"/>
            <a:ext cx="521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WS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2098711" y="2930403"/>
            <a:ext cx="521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HTTP </a:t>
            </a:r>
            <a:endParaRPr lang="en-GB" dirty="0"/>
          </a:p>
        </p:txBody>
      </p:sp>
      <p:cxnSp>
        <p:nvCxnSpPr>
          <p:cNvPr id="16" name="Straight Connector 15"/>
          <p:cNvCxnSpPr>
            <a:stCxn id="12" idx="1"/>
            <a:endCxn id="12" idx="3"/>
          </p:cNvCxnSpPr>
          <p:nvPr/>
        </p:nvCxnSpPr>
        <p:spPr>
          <a:xfrm rot="10800000" flipH="1">
            <a:off x="2144886" y="3387914"/>
            <a:ext cx="40751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60720" y="2598289"/>
            <a:ext cx="1563911" cy="15528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53200" y="3393941"/>
            <a:ext cx="407520" cy="7572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553200" y="2598287"/>
            <a:ext cx="407519" cy="797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cument 19"/>
          <p:cNvSpPr/>
          <p:nvPr/>
        </p:nvSpPr>
        <p:spPr>
          <a:xfrm>
            <a:off x="7453183" y="3371046"/>
            <a:ext cx="590943" cy="694931"/>
          </a:xfrm>
          <a:prstGeom prst="flowChartDocumen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6905" y="2624655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Type T2</a:t>
            </a:r>
          </a:p>
          <a:p>
            <a:pPr algn="ctr"/>
            <a:r>
              <a:rPr lang="en-GB" dirty="0" smtClean="0"/>
              <a:t>CoAP </a:t>
            </a:r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418016" y="2961590"/>
            <a:ext cx="69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UDP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467814" y="3598421"/>
            <a:ext cx="62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04805" y="2631881"/>
            <a:ext cx="1563911" cy="9261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0990" y="2654301"/>
            <a:ext cx="155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HTTP </a:t>
            </a:r>
            <a:r>
              <a:rPr lang="en-GB" dirty="0" smtClean="0"/>
              <a:t>- CoAP Proxy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268716" y="2631879"/>
            <a:ext cx="407519" cy="924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 rot="5400000">
            <a:off x="5185886" y="291318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UDP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3059492" y="3029943"/>
            <a:ext cx="85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3303471" y="2628398"/>
            <a:ext cx="407519" cy="9296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52406" y="2751403"/>
            <a:ext cx="400079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2552406" y="2902686"/>
            <a:ext cx="400079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2405" y="3741406"/>
            <a:ext cx="4000795" cy="1588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" y="4445000"/>
            <a:ext cx="9144000" cy="16637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HTTP Client uses proxy to reach CoAP Server at UDP endpoint, </a:t>
            </a:r>
            <a:r>
              <a:rPr lang="en-GB" dirty="0" err="1" smtClean="0"/>
              <a:t>server.example.com</a:t>
            </a: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HTTP Client solicits CoAP Server for </a:t>
            </a:r>
            <a:r>
              <a:rPr lang="en-GB" dirty="0" err="1" smtClean="0"/>
              <a:t>WebSocket</a:t>
            </a:r>
            <a:r>
              <a:rPr lang="en-GB" dirty="0" smtClean="0"/>
              <a:t> transport and endpoint info</a:t>
            </a:r>
          </a:p>
          <a:p>
            <a:pPr marL="342900" indent="-342900">
              <a:buAutoNum type="arabicPeriod"/>
            </a:pPr>
            <a:r>
              <a:rPr lang="en-GB" dirty="0" smtClean="0"/>
              <a:t>CoAP Server responds giving </a:t>
            </a:r>
            <a:r>
              <a:rPr lang="en-GB" dirty="0" err="1" smtClean="0"/>
              <a:t>WebSocket</a:t>
            </a:r>
            <a:r>
              <a:rPr lang="en-GB" dirty="0" smtClean="0"/>
              <a:t> endpoint location as                                  </a:t>
            </a:r>
            <a:r>
              <a:rPr lang="en-GB" dirty="0" err="1" smtClean="0"/>
              <a:t>server.example.com/path/to/websocket</a:t>
            </a: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HTTP Client initiates </a:t>
            </a:r>
            <a:r>
              <a:rPr lang="en-GB" dirty="0" err="1" smtClean="0">
                <a:solidFill>
                  <a:srgbClr val="0000FF"/>
                </a:solidFill>
              </a:rPr>
              <a:t>WebSocket</a:t>
            </a:r>
            <a:r>
              <a:rPr lang="en-GB" dirty="0" smtClean="0">
                <a:solidFill>
                  <a:srgbClr val="0000FF"/>
                </a:solidFill>
              </a:rPr>
              <a:t> handshake with CoAP Server and negotiates CoAP </a:t>
            </a:r>
            <a:r>
              <a:rPr lang="en-GB" dirty="0" err="1" smtClean="0">
                <a:solidFill>
                  <a:srgbClr val="0000FF"/>
                </a:solidFill>
              </a:rPr>
              <a:t>subprotocol</a:t>
            </a:r>
            <a:endParaRPr lang="en-GB" dirty="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Client switches to CoAP over </a:t>
            </a:r>
            <a:r>
              <a:rPr lang="en-GB" dirty="0" err="1" smtClean="0">
                <a:solidFill>
                  <a:srgbClr val="0000FF"/>
                </a:solidFill>
              </a:rPr>
              <a:t>WebSocket</a:t>
            </a:r>
            <a:r>
              <a:rPr lang="en-GB" dirty="0" smtClean="0">
                <a:solidFill>
                  <a:srgbClr val="0000FF"/>
                </a:solidFill>
              </a:rPr>
              <a:t> and retrieves resources from CoAP Server</a:t>
            </a:r>
            <a:endParaRPr lang="en-GB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How can this be achieved?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7900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>
                <a:latin typeface="Century Gothic"/>
                <a:cs typeface="Century Gothic"/>
              </a:rPr>
              <a:t>Origin server simply </a:t>
            </a:r>
            <a:r>
              <a:rPr lang="en-GB" sz="2600" dirty="0" smtClean="0">
                <a:latin typeface="Century Gothic"/>
                <a:cs typeface="Century Gothic"/>
              </a:rPr>
              <a:t>exposes with .well-known/core: </a:t>
            </a:r>
          </a:p>
          <a:p>
            <a:pPr lvl="1"/>
            <a:r>
              <a:rPr lang="en-GB" sz="2100" dirty="0" smtClean="0">
                <a:latin typeface="Century Gothic"/>
                <a:cs typeface="Century Gothic"/>
              </a:rPr>
              <a:t>a new link attribute “</a:t>
            </a:r>
            <a:r>
              <a:rPr lang="en-GB" sz="2100" dirty="0" err="1" smtClean="0">
                <a:latin typeface="Century Gothic"/>
                <a:cs typeface="Century Gothic"/>
              </a:rPr>
              <a:t>tt</a:t>
            </a:r>
            <a:r>
              <a:rPr lang="en-GB" sz="2100" dirty="0" smtClean="0">
                <a:latin typeface="Century Gothic"/>
                <a:cs typeface="Century Gothic"/>
              </a:rPr>
              <a:t>” containing list of priority ordered transport types for </a:t>
            </a:r>
            <a:r>
              <a:rPr lang="en-GB" sz="2100" i="1" dirty="0" err="1" smtClean="0">
                <a:latin typeface="Century Gothic"/>
                <a:cs typeface="Century Gothic"/>
              </a:rPr>
              <a:t>coap</a:t>
            </a:r>
            <a:r>
              <a:rPr lang="en-GB" sz="2100" dirty="0" smtClean="0">
                <a:latin typeface="Century Gothic"/>
                <a:cs typeface="Century Gothic"/>
              </a:rPr>
              <a:t> and </a:t>
            </a:r>
            <a:r>
              <a:rPr lang="en-GB" sz="2100" i="1" dirty="0" err="1" smtClean="0">
                <a:latin typeface="Century Gothic"/>
                <a:cs typeface="Century Gothic"/>
              </a:rPr>
              <a:t>coaps</a:t>
            </a:r>
            <a:r>
              <a:rPr lang="en-GB" sz="2100" dirty="0" smtClean="0">
                <a:latin typeface="Century Gothic"/>
                <a:cs typeface="Century Gothic"/>
              </a:rPr>
              <a:t> resources</a:t>
            </a:r>
          </a:p>
          <a:p>
            <a:pPr lvl="1"/>
            <a:r>
              <a:rPr lang="en-GB" sz="2100" dirty="0" smtClean="0">
                <a:latin typeface="Century Gothic"/>
                <a:cs typeface="Century Gothic"/>
              </a:rPr>
              <a:t>a new link relation type “alt-loc” containing alternate </a:t>
            </a:r>
            <a:r>
              <a:rPr lang="en-GB" sz="2100" i="1" dirty="0" smtClean="0">
                <a:latin typeface="Century Gothic"/>
                <a:cs typeface="Century Gothic"/>
              </a:rPr>
              <a:t>endpoint locations</a:t>
            </a:r>
            <a:r>
              <a:rPr lang="en-GB" sz="2100" dirty="0" smtClean="0">
                <a:latin typeface="Century Gothic"/>
                <a:cs typeface="Century Gothic"/>
              </a:rPr>
              <a:t> (and not resource path)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45237" y="3733801"/>
            <a:ext cx="705576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</a:t>
            </a:r>
            <a:r>
              <a:rPr lang="en-US" dirty="0" smtClean="0"/>
              <a:t>: GET /.well-known/core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RES</a:t>
            </a:r>
            <a:r>
              <a:rPr lang="en-US" dirty="0" smtClean="0"/>
              <a:t>: 2.05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Content &lt;/sensors&gt;;ct=40;title="Sensor Index"</a:t>
            </a:r>
            <a:r>
              <a:rPr lang="en-US" dirty="0" smtClean="0"/>
              <a:t>, </a:t>
            </a:r>
            <a:r>
              <a:rPr lang="en-US" dirty="0" err="1" smtClean="0"/>
              <a:t>tt</a:t>
            </a:r>
            <a:r>
              <a:rPr lang="en-US" dirty="0" smtClean="0"/>
              <a:t>="</a:t>
            </a:r>
            <a:r>
              <a:rPr lang="en-US" dirty="0" err="1" smtClean="0"/>
              <a:t>tcp</a:t>
            </a:r>
            <a:r>
              <a:rPr lang="en-US" dirty="0" smtClean="0"/>
              <a:t> </a:t>
            </a:r>
            <a:r>
              <a:rPr lang="en-US" dirty="0" err="1" smtClean="0"/>
              <a:t>ws</a:t>
            </a:r>
            <a:r>
              <a:rPr lang="en-US" dirty="0" smtClean="0"/>
              <a:t> </a:t>
            </a:r>
            <a:r>
              <a:rPr lang="en-US" dirty="0" err="1" smtClean="0"/>
              <a:t>sms</a:t>
            </a:r>
            <a:r>
              <a:rPr lang="en-US" dirty="0" smtClean="0"/>
              <a:t>”,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&lt;</a:t>
            </a:r>
            <a:r>
              <a:rPr lang="en-US" dirty="0" smtClean="0">
                <a:solidFill>
                  <a:srgbClr val="A6A6A6"/>
                </a:solidFill>
              </a:rPr>
              <a:t>/sensors/temp&gt;;</a:t>
            </a:r>
            <a:r>
              <a:rPr lang="en-US" dirty="0" err="1" smtClean="0">
                <a:solidFill>
                  <a:srgbClr val="A6A6A6"/>
                </a:solidFill>
              </a:rPr>
              <a:t>rt</a:t>
            </a:r>
            <a:r>
              <a:rPr lang="en-US" dirty="0" smtClean="0">
                <a:solidFill>
                  <a:srgbClr val="A6A6A6"/>
                </a:solidFill>
              </a:rPr>
              <a:t>="temperature-</a:t>
            </a:r>
            <a:r>
              <a:rPr lang="en-US" dirty="0" err="1" smtClean="0">
                <a:solidFill>
                  <a:srgbClr val="A6A6A6"/>
                </a:solidFill>
              </a:rPr>
              <a:t>c";if</a:t>
            </a:r>
            <a:r>
              <a:rPr lang="en-US" dirty="0" smtClean="0">
                <a:solidFill>
                  <a:srgbClr val="A6A6A6"/>
                </a:solidFill>
              </a:rPr>
              <a:t>="</a:t>
            </a:r>
            <a:r>
              <a:rPr lang="en-US" dirty="0" smtClean="0">
                <a:solidFill>
                  <a:srgbClr val="A6A6A6"/>
                </a:solidFill>
              </a:rPr>
              <a:t>sensor”,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&lt;</a:t>
            </a:r>
            <a:r>
              <a:rPr lang="en-US" dirty="0" smtClean="0">
                <a:solidFill>
                  <a:srgbClr val="A6A6A6"/>
                </a:solidFill>
              </a:rPr>
              <a:t>/sensors/light&gt;;</a:t>
            </a:r>
            <a:r>
              <a:rPr lang="en-US" dirty="0" err="1" smtClean="0">
                <a:solidFill>
                  <a:srgbClr val="A6A6A6"/>
                </a:solidFill>
              </a:rPr>
              <a:t>rt</a:t>
            </a:r>
            <a:r>
              <a:rPr lang="en-US" dirty="0" smtClean="0">
                <a:solidFill>
                  <a:srgbClr val="A6A6A6"/>
                </a:solidFill>
              </a:rPr>
              <a:t>="light-</a:t>
            </a:r>
            <a:r>
              <a:rPr lang="en-US" dirty="0" err="1" smtClean="0">
                <a:solidFill>
                  <a:srgbClr val="A6A6A6"/>
                </a:solidFill>
              </a:rPr>
              <a:t>lux";if</a:t>
            </a:r>
            <a:r>
              <a:rPr lang="en-US" dirty="0" smtClean="0">
                <a:solidFill>
                  <a:srgbClr val="A6A6A6"/>
                </a:solidFill>
              </a:rPr>
              <a:t>="</a:t>
            </a:r>
            <a:r>
              <a:rPr lang="en-US" dirty="0" smtClean="0">
                <a:solidFill>
                  <a:srgbClr val="A6A6A6"/>
                </a:solidFill>
              </a:rPr>
              <a:t>sensor”,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coap+tcp://server.example.com</a:t>
            </a:r>
            <a:r>
              <a:rPr lang="en-US" dirty="0" smtClean="0"/>
              <a:t>/&gt;;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altloc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coap+tcp://server.example.net</a:t>
            </a:r>
            <a:r>
              <a:rPr lang="en-US" dirty="0" smtClean="0"/>
              <a:t>/&gt;;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altloc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coap+ws://server.example.com/ws</a:t>
            </a:r>
            <a:r>
              <a:rPr lang="en-US" dirty="0" smtClean="0"/>
              <a:t>-endpoint/&gt;;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altloc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&lt;coaps+</a:t>
            </a:r>
            <a:r>
              <a:rPr lang="en-US" dirty="0" smtClean="0"/>
              <a:t>sms:/</a:t>
            </a:r>
            <a:r>
              <a:rPr lang="en-US" dirty="0" smtClean="0"/>
              <a:t>/12147205269/&gt;</a:t>
            </a:r>
            <a:r>
              <a:rPr lang="en-US" dirty="0" smtClean="0"/>
              <a:t>;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altloc</a:t>
            </a:r>
            <a:r>
              <a:rPr lang="en-US" dirty="0" smtClean="0"/>
              <a:t>"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Next Steps to consider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Still lots of open work, contributions welcome!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Lifetime value for transport types?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Observe relationship to detect new / expired </a:t>
            </a:r>
            <a:r>
              <a:rPr lang="en-GB" dirty="0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transports?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Is session continuity/resumption across new transports needed?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Support alt-loc</a:t>
            </a:r>
            <a:r>
              <a:rPr lang="en-GB" dirty="0" smtClean="0">
                <a:latin typeface="Century Gothic"/>
                <a:cs typeface="Century Gothic"/>
              </a:rPr>
              <a:t> for Type T0 (</a:t>
            </a:r>
            <a:r>
              <a:rPr lang="en-GB" dirty="0" smtClean="0">
                <a:latin typeface="Century Gothic"/>
                <a:cs typeface="Century Gothic"/>
              </a:rPr>
              <a:t>single transport) nodes too? (</a:t>
            </a:r>
            <a:r>
              <a:rPr lang="en-GB" dirty="0" err="1" smtClean="0">
                <a:latin typeface="Century Gothic"/>
                <a:cs typeface="Century Gothic"/>
              </a:rPr>
              <a:t>eg</a:t>
            </a:r>
            <a:r>
              <a:rPr lang="en-GB" dirty="0" smtClean="0">
                <a:latin typeface="Century Gothic"/>
                <a:cs typeface="Century Gothic"/>
              </a:rPr>
              <a:t> sleepy node, pub/sub support, etc)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Security considerations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92 draft</a:t>
            </a:r>
            <a:r>
              <a:rPr lang="en-US" dirty="0" smtClean="0"/>
              <a:t>-</a:t>
            </a:r>
            <a:r>
              <a:rPr lang="en-US" dirty="0" err="1" smtClean="0"/>
              <a:t>silverajan-core-coap</a:t>
            </a:r>
            <a:r>
              <a:rPr lang="en-US" dirty="0" err="1" smtClean="0"/>
              <a:t>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9374</TotalTime>
  <Words>846</Words>
  <Application>Microsoft Macintosh PowerPoint</Application>
  <PresentationFormat>On-screen Show (4:3)</PresentationFormat>
  <Paragraphs>122</Paragraphs>
  <Slides>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CoAP Protocol Negotiation  draft-silverajan-core-coap-protocol-negotiation   Bill Silverajan  Tampere Univ of Technology </vt:lpstr>
      <vt:lpstr>Background</vt:lpstr>
      <vt:lpstr>Why we need this (..and we do )</vt:lpstr>
      <vt:lpstr>Allow Discovery</vt:lpstr>
      <vt:lpstr>Avoid URI aliasing</vt:lpstr>
      <vt:lpstr>Reduce URI path complexity</vt:lpstr>
      <vt:lpstr>Reduce URI path complexity</vt:lpstr>
      <vt:lpstr>How can this be achieved?</vt:lpstr>
      <vt:lpstr>Next Steps to consider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15</cp:revision>
  <dcterms:created xsi:type="dcterms:W3CDTF">2015-03-23T21:34:27Z</dcterms:created>
  <dcterms:modified xsi:type="dcterms:W3CDTF">2015-03-25T22:30:00Z</dcterms:modified>
</cp:coreProperties>
</file>