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6" r:id="rId4"/>
    <p:sldId id="262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909" autoAdjust="0"/>
    <p:restoredTop sz="91252" autoAdjust="0"/>
  </p:normalViewPr>
  <p:slideViewPr>
    <p:cSldViewPr snapToGrid="0" snapToObjects="1">
      <p:cViewPr>
        <p:scale>
          <a:sx n="100" d="100"/>
          <a:sy n="100" d="100"/>
        </p:scale>
        <p:origin x="-95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EF897-2F39-6846-B5A6-D0A45ABD55F3}" type="datetimeFigureOut">
              <a:rPr lang="en-US" smtClean="0"/>
              <a:pPr/>
              <a:t>7/16/16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64B45-001A-324A-8CE7-779ADEAC7C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12EE-CEEC-164E-BEE3-B3839AAE7432}" type="datetimeFigureOut">
              <a:rPr lang="en-US" smtClean="0"/>
              <a:pPr/>
              <a:t>7/16/16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8114-8BE6-8843-A7D5-F27FC3C4752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8114-8BE6-8843-A7D5-F27FC3C4752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4764-E5B2-3046-8306-E16EE95354D4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261B-D573-854B-A785-3BB42479A079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91BF-79F6-B84B-9AF4-86528451E381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DCDB-7D3F-9245-A042-C4F4C45B8CC3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7969-1FB3-8B4A-AE94-B5C0F83703D8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7539-8A0D-2441-B94D-F0385903668C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6827-1EE6-A740-809B-57C71266572F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B1F4-0D4B-2649-A2DE-21575F0457E1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8452-B77A-B44D-8218-5A2020A3B85D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ABF1-FCB4-7046-AA2E-0F2EF03E5A19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076A-CD97-BD41-8436-6D783D4EBD76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E26-ED44-7441-B6A5-7559D0C4B557}" type="datetime1">
              <a:rPr lang="en-US" smtClean="0"/>
              <a:pPr/>
              <a:t>7/16/16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draft-silverajan-core-coap-alternative-transports-03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F37F-4685-744D-9BE0-3E8D7CA1F9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en-US" sz="3333" dirty="0" smtClean="0">
                <a:latin typeface="Century Gothic"/>
                <a:cs typeface="Century Gothic"/>
              </a:rPr>
              <a:t/>
            </a:r>
            <a:br>
              <a:rPr lang="en-US" sz="3333" dirty="0" smtClean="0">
                <a:latin typeface="Century Gothic"/>
                <a:cs typeface="Century Gothic"/>
              </a:rPr>
            </a:b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sz="3556" dirty="0" err="1" smtClean="0">
                <a:latin typeface="Century Gothic"/>
                <a:cs typeface="Century Gothic"/>
              </a:rPr>
              <a:t>CoAP</a:t>
            </a:r>
            <a:r>
              <a:rPr lang="en-US" sz="3556" dirty="0" smtClean="0">
                <a:latin typeface="Century Gothic"/>
                <a:cs typeface="Century Gothic"/>
              </a:rPr>
              <a:t> Protocol Negotiation</a:t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US" sz="3556" dirty="0" smtClean="0">
                <a:latin typeface="Century Gothic"/>
                <a:cs typeface="Century Gothic"/>
              </a:rPr>
              <a:t/>
            </a:r>
            <a:br>
              <a:rPr lang="en-US" sz="3556" dirty="0" smtClean="0">
                <a:latin typeface="Century Gothic"/>
                <a:cs typeface="Century Gothic"/>
              </a:rPr>
            </a:b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draft-</a:t>
            </a:r>
            <a:r>
              <a:rPr lang="en-GB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silverajan</a:t>
            </a:r>
            <a:r>
              <a:rPr lang="en-GB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core-</a:t>
            </a:r>
            <a:r>
              <a:rPr lang="en-US" sz="2667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coap</a:t>
            </a:r>
            <a:r>
              <a:rPr lang="en-US" sz="2667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-protocol-negotiation</a:t>
            </a: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/>
            </a:r>
            <a:br>
              <a:rPr lang="en-US" sz="311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</a:br>
            <a:r>
              <a:rPr lang="en-US" sz="3111" dirty="0" smtClean="0">
                <a:latin typeface="Century Gothic"/>
                <a:cs typeface="Century Gothic"/>
              </a:rPr>
              <a:t>Bill Silverajan		</a:t>
            </a:r>
            <a:r>
              <a:rPr lang="en-US" sz="3111" dirty="0" smtClean="0">
                <a:latin typeface="Century Gothic"/>
                <a:cs typeface="Century Gothic"/>
              </a:rPr>
              <a:t>TUT</a:t>
            </a:r>
            <a:br>
              <a:rPr lang="en-US" sz="3111" dirty="0" smtClean="0">
                <a:latin typeface="Century Gothic"/>
                <a:cs typeface="Century Gothic"/>
              </a:rPr>
            </a:br>
            <a:r>
              <a:rPr lang="en-US" sz="3111" dirty="0" err="1" smtClean="0">
                <a:latin typeface="Century Gothic"/>
                <a:cs typeface="Century Gothic"/>
              </a:rPr>
              <a:t>Mert</a:t>
            </a:r>
            <a:r>
              <a:rPr lang="en-US" sz="3111" dirty="0" smtClean="0">
                <a:latin typeface="Century Gothic"/>
                <a:cs typeface="Century Gothic"/>
              </a:rPr>
              <a:t> </a:t>
            </a:r>
            <a:r>
              <a:rPr lang="en-US" sz="3111" dirty="0" err="1" smtClean="0">
                <a:latin typeface="Century Gothic"/>
                <a:cs typeface="Century Gothic"/>
              </a:rPr>
              <a:t>Ocak</a:t>
            </a:r>
            <a:r>
              <a:rPr lang="en-US" sz="3111" dirty="0" smtClean="0">
                <a:latin typeface="Century Gothic"/>
                <a:cs typeface="Century Gothic"/>
              </a:rPr>
              <a:t>		Ericsson</a:t>
            </a:r>
            <a:r>
              <a:rPr lang="en-US" dirty="0" smtClean="0">
                <a:latin typeface="Century Gothic"/>
                <a:cs typeface="Century Gothic"/>
              </a:rPr>
              <a:t/>
            </a:r>
            <a:br>
              <a:rPr lang="en-US" dirty="0" smtClean="0">
                <a:latin typeface="Century Gothic"/>
                <a:cs typeface="Century Gothic"/>
              </a:rPr>
            </a:br>
            <a:endParaRPr lang="en-GB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Summary of changes from -02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>
                <a:latin typeface="Century Gothic"/>
                <a:cs typeface="Century Gothic"/>
              </a:rPr>
              <a:t>Restructuring</a:t>
            </a:r>
            <a:r>
              <a:rPr lang="fi-FI" dirty="0" smtClean="0">
                <a:latin typeface="Century Gothic"/>
                <a:cs typeface="Century Gothic"/>
              </a:rPr>
              <a:t> for </a:t>
            </a:r>
            <a:r>
              <a:rPr lang="fi-FI" dirty="0" err="1" smtClean="0">
                <a:latin typeface="Century Gothic"/>
                <a:cs typeface="Century Gothic"/>
              </a:rPr>
              <a:t>easier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editing</a:t>
            </a:r>
            <a:endParaRPr lang="en-GB" dirty="0" smtClean="0">
              <a:latin typeface="Century Gothic"/>
              <a:cs typeface="Century Gothic"/>
            </a:endParaRPr>
          </a:p>
          <a:p>
            <a:r>
              <a:rPr lang="fi-FI" dirty="0" err="1" smtClean="0">
                <a:latin typeface="Century Gothic"/>
                <a:cs typeface="Century Gothic"/>
              </a:rPr>
              <a:t>Scenarios</a:t>
            </a:r>
            <a:r>
              <a:rPr lang="fi-FI" dirty="0" smtClean="0">
                <a:latin typeface="Century Gothic"/>
                <a:cs typeface="Century Gothic"/>
              </a:rPr>
              <a:t> and </a:t>
            </a:r>
            <a:r>
              <a:rPr lang="fi-FI" dirty="0" err="1" smtClean="0">
                <a:latin typeface="Century Gothic"/>
                <a:cs typeface="Century Gothic"/>
              </a:rPr>
              <a:t>examples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added</a:t>
            </a:r>
            <a:endParaRPr lang="fi-FI" dirty="0" smtClean="0">
              <a:latin typeface="Century Gothic"/>
              <a:cs typeface="Century Gothic"/>
            </a:endParaRPr>
          </a:p>
          <a:p>
            <a:r>
              <a:rPr lang="fi-FI" dirty="0" err="1" smtClean="0">
                <a:latin typeface="Century Gothic"/>
                <a:cs typeface="Century Gothic"/>
              </a:rPr>
              <a:t>Node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classification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based</a:t>
            </a:r>
            <a:r>
              <a:rPr lang="fi-FI" dirty="0" smtClean="0">
                <a:latin typeface="Century Gothic"/>
                <a:cs typeface="Century Gothic"/>
              </a:rPr>
              <a:t> on transport </a:t>
            </a:r>
            <a:r>
              <a:rPr lang="fi-FI" dirty="0" err="1" smtClean="0">
                <a:latin typeface="Century Gothic"/>
                <a:cs typeface="Century Gothic"/>
              </a:rPr>
              <a:t>types</a:t>
            </a:r>
            <a:endParaRPr lang="fi-FI" dirty="0" smtClean="0">
              <a:latin typeface="Century Gothic"/>
              <a:cs typeface="Century Gothic"/>
            </a:endParaRPr>
          </a:p>
          <a:p>
            <a:r>
              <a:rPr lang="fi-FI" dirty="0" err="1" smtClean="0">
                <a:latin typeface="Century Gothic"/>
                <a:cs typeface="Century Gothic"/>
              </a:rPr>
              <a:t>CoAP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transports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can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have</a:t>
            </a:r>
            <a:r>
              <a:rPr lang="fi-FI" dirty="0" smtClean="0">
                <a:latin typeface="Century Gothic"/>
                <a:cs typeface="Century Gothic"/>
              </a:rPr>
              <a:t> ”</a:t>
            </a:r>
            <a:r>
              <a:rPr lang="fi-FI" dirty="0" err="1" smtClean="0">
                <a:latin typeface="Century Gothic"/>
                <a:cs typeface="Century Gothic"/>
              </a:rPr>
              <a:t>al</a:t>
            </a:r>
            <a:r>
              <a:rPr lang="fi-FI" dirty="0" smtClean="0">
                <a:latin typeface="Century Gothic"/>
                <a:cs typeface="Century Gothic"/>
              </a:rPr>
              <a:t>” (</a:t>
            </a:r>
            <a:r>
              <a:rPr lang="fi-FI" dirty="0" err="1" smtClean="0">
                <a:latin typeface="Century Gothic"/>
                <a:cs typeface="Century Gothic"/>
              </a:rPr>
              <a:t>active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lifetime</a:t>
            </a:r>
            <a:r>
              <a:rPr lang="fi-FI" dirty="0" smtClean="0">
                <a:latin typeface="Century Gothic"/>
                <a:cs typeface="Century Gothic"/>
              </a:rPr>
              <a:t>) </a:t>
            </a:r>
            <a:r>
              <a:rPr lang="fi-FI" dirty="0" err="1" smtClean="0">
                <a:latin typeface="Century Gothic"/>
                <a:cs typeface="Century Gothic"/>
              </a:rPr>
              <a:t>attribute</a:t>
            </a:r>
            <a:endParaRPr lang="fi-FI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96 </a:t>
            </a:r>
            <a:r>
              <a:rPr lang="en-US" dirty="0" smtClean="0"/>
              <a:t>draft-</a:t>
            </a:r>
            <a:r>
              <a:rPr lang="en-US" dirty="0" err="1" smtClean="0"/>
              <a:t>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Forthcoming change: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Usage of URI Templates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i-FI" dirty="0" err="1" smtClean="0">
                <a:latin typeface="Century Gothic"/>
                <a:cs typeface="Century Gothic"/>
              </a:rPr>
              <a:t>Change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this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operation</a:t>
            </a:r>
            <a:r>
              <a:rPr lang="fi-FI" dirty="0" smtClean="0">
                <a:latin typeface="Century Gothic"/>
                <a:cs typeface="Century Gothic"/>
              </a:rPr>
              <a:t>:</a:t>
            </a:r>
          </a:p>
          <a:p>
            <a:pPr lvl="1">
              <a:spcBef>
                <a:spcPts val="1032"/>
              </a:spcBef>
              <a:buNone/>
            </a:pPr>
            <a:r>
              <a:rPr lang="fi-FI" b="1" dirty="0" err="1" smtClean="0">
                <a:latin typeface="Courier New"/>
                <a:cs typeface="Courier New"/>
              </a:rPr>
              <a:t>Client</a:t>
            </a:r>
            <a:r>
              <a:rPr lang="fi-FI" b="1" dirty="0" smtClean="0">
                <a:latin typeface="Courier New"/>
                <a:cs typeface="Courier New"/>
              </a:rPr>
              <a:t> ----&gt; </a:t>
            </a:r>
            <a:r>
              <a:rPr lang="en-US" b="1" dirty="0" smtClean="0">
                <a:latin typeface="Courier New"/>
                <a:cs typeface="Courier New"/>
              </a:rPr>
              <a:t>GET /.well-known/</a:t>
            </a:r>
            <a:r>
              <a:rPr lang="en-US" b="1" dirty="0" err="1" smtClean="0">
                <a:latin typeface="Courier New"/>
                <a:cs typeface="Courier New"/>
              </a:rPr>
              <a:t>core?tt</a:t>
            </a:r>
            <a:r>
              <a:rPr lang="en-US" b="1" dirty="0" smtClean="0">
                <a:latin typeface="Courier New"/>
                <a:cs typeface="Courier New"/>
              </a:rPr>
              <a:t>=* ---&gt; Server</a:t>
            </a:r>
            <a:endParaRPr lang="fi-FI" b="1" dirty="0" smtClean="0">
              <a:latin typeface="Courier New"/>
              <a:cs typeface="Courier New"/>
            </a:endParaRPr>
          </a:p>
          <a:p>
            <a:pPr lvl="1">
              <a:spcBef>
                <a:spcPts val="960"/>
              </a:spcBef>
              <a:buNone/>
            </a:pPr>
            <a:r>
              <a:rPr lang="fi-FI" b="1" dirty="0" err="1" smtClean="0">
                <a:latin typeface="Courier New"/>
                <a:cs typeface="Courier New"/>
              </a:rPr>
              <a:t>Client</a:t>
            </a:r>
            <a:r>
              <a:rPr lang="fi-FI" b="1" dirty="0" smtClean="0">
                <a:latin typeface="Courier New"/>
                <a:cs typeface="Courier New"/>
              </a:rPr>
              <a:t> &lt;--- </a:t>
            </a:r>
            <a:r>
              <a:rPr lang="en-US" b="1" dirty="0" smtClean="0">
                <a:latin typeface="Courier New"/>
                <a:cs typeface="Courier New"/>
              </a:rPr>
              <a:t>2.05 Content, </a:t>
            </a:r>
            <a:r>
              <a:rPr lang="en-US" b="1" dirty="0" err="1" smtClean="0">
                <a:latin typeface="Courier New"/>
                <a:cs typeface="Courier New"/>
              </a:rPr>
              <a:t>tt</a:t>
            </a:r>
            <a:r>
              <a:rPr lang="en-US" b="1" dirty="0" smtClean="0">
                <a:latin typeface="Courier New"/>
                <a:cs typeface="Courier New"/>
              </a:rPr>
              <a:t>="</a:t>
            </a:r>
            <a:r>
              <a:rPr lang="en-US" b="1" dirty="0" err="1" smtClean="0">
                <a:latin typeface="Courier New"/>
                <a:cs typeface="Courier New"/>
              </a:rPr>
              <a:t>tcp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sms</a:t>
            </a:r>
            <a:r>
              <a:rPr lang="en-US" b="1" dirty="0" smtClean="0">
                <a:latin typeface="Courier New"/>
                <a:cs typeface="Courier New"/>
              </a:rPr>
              <a:t>” &lt;---  Server</a:t>
            </a:r>
            <a:endParaRPr lang="fi-FI" b="1" dirty="0" smtClean="0">
              <a:latin typeface="Courier New"/>
              <a:cs typeface="Courier New"/>
            </a:endParaRPr>
          </a:p>
          <a:p>
            <a:pPr lvl="1">
              <a:buNone/>
            </a:pPr>
            <a:endParaRPr lang="fi-FI" dirty="0" smtClean="0">
              <a:latin typeface="Century Gothic"/>
              <a:cs typeface="Century Gothic"/>
            </a:endParaRPr>
          </a:p>
          <a:p>
            <a:r>
              <a:rPr lang="fi-FI" dirty="0" smtClean="0">
                <a:latin typeface="Century Gothic"/>
                <a:cs typeface="Century Gothic"/>
              </a:rPr>
              <a:t>Into </a:t>
            </a:r>
            <a:r>
              <a:rPr lang="fi-FI" dirty="0" err="1" smtClean="0">
                <a:latin typeface="Century Gothic"/>
                <a:cs typeface="Century Gothic"/>
              </a:rPr>
              <a:t>this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operation</a:t>
            </a:r>
            <a:r>
              <a:rPr lang="fi-FI" dirty="0" smtClean="0">
                <a:latin typeface="Century Gothic"/>
                <a:cs typeface="Century Gothic"/>
              </a:rPr>
              <a:t>:</a:t>
            </a:r>
          </a:p>
          <a:p>
            <a:pPr lvl="1">
              <a:spcBef>
                <a:spcPts val="1032"/>
              </a:spcBef>
              <a:buNone/>
            </a:pPr>
            <a:r>
              <a:rPr lang="fi-FI" b="1" dirty="0" err="1" smtClean="0">
                <a:latin typeface="Courier New"/>
                <a:cs typeface="Courier New"/>
              </a:rPr>
              <a:t>Client</a:t>
            </a:r>
            <a:r>
              <a:rPr lang="fi-FI" b="1" dirty="0" smtClean="0">
                <a:latin typeface="Courier New"/>
                <a:cs typeface="Courier New"/>
              </a:rPr>
              <a:t> ---- </a:t>
            </a:r>
            <a:r>
              <a:rPr lang="en-US" b="1" dirty="0" smtClean="0">
                <a:latin typeface="Courier New"/>
                <a:cs typeface="Courier New"/>
              </a:rPr>
              <a:t>GET /.well-known/</a:t>
            </a:r>
            <a:r>
              <a:rPr lang="en-US" b="1" dirty="0" err="1" smtClean="0">
                <a:latin typeface="Courier New"/>
                <a:cs typeface="Courier New"/>
              </a:rPr>
              <a:t>core</a:t>
            </a:r>
            <a:r>
              <a:rPr lang="en-US" b="1" dirty="0" err="1" smtClean="0">
                <a:latin typeface="Courier New"/>
                <a:cs typeface="Courier New"/>
              </a:rPr>
              <a:t>?rt</a:t>
            </a:r>
            <a:r>
              <a:rPr lang="en-US" b="1" dirty="0" smtClean="0">
                <a:latin typeface="Courier New"/>
                <a:cs typeface="Courier New"/>
              </a:rPr>
              <a:t>=</a:t>
            </a:r>
            <a:r>
              <a:rPr lang="en-US" b="1" dirty="0" err="1" smtClean="0">
                <a:latin typeface="Courier New"/>
                <a:cs typeface="Courier New"/>
              </a:rPr>
              <a:t>core.pn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----&gt; </a:t>
            </a:r>
            <a:r>
              <a:rPr lang="en-US" b="1" dirty="0" smtClean="0">
                <a:latin typeface="Courier New"/>
                <a:cs typeface="Courier New"/>
              </a:rPr>
              <a:t>Server</a:t>
            </a:r>
          </a:p>
          <a:p>
            <a:pPr lvl="1">
              <a:spcBef>
                <a:spcPts val="0"/>
              </a:spcBef>
              <a:buNone/>
            </a:pPr>
            <a:r>
              <a:rPr lang="en-US" b="1" dirty="0" smtClean="0">
                <a:latin typeface="Courier New"/>
                <a:cs typeface="Courier New"/>
              </a:rPr>
              <a:t>			 Content</a:t>
            </a:r>
            <a:r>
              <a:rPr lang="en-US" b="1" dirty="0" smtClean="0">
                <a:latin typeface="Courier New"/>
                <a:cs typeface="Courier New"/>
              </a:rPr>
              <a:t>-Format: application/link-format	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endParaRPr lang="fi-FI" b="1" dirty="0" smtClean="0">
              <a:latin typeface="Courier New"/>
              <a:cs typeface="Courier New"/>
            </a:endParaRPr>
          </a:p>
          <a:p>
            <a:pPr lvl="1">
              <a:spcBef>
                <a:spcPts val="960"/>
              </a:spcBef>
              <a:buNone/>
            </a:pPr>
            <a:r>
              <a:rPr lang="fi-FI" b="1" dirty="0" err="1" smtClean="0">
                <a:latin typeface="Courier New"/>
                <a:cs typeface="Courier New"/>
              </a:rPr>
              <a:t>Client</a:t>
            </a:r>
            <a:r>
              <a:rPr lang="fi-FI" b="1" dirty="0" smtClean="0">
                <a:latin typeface="Courier New"/>
                <a:cs typeface="Courier New"/>
              </a:rPr>
              <a:t> &lt;--</a:t>
            </a:r>
            <a:r>
              <a:rPr lang="fi-FI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2.05 Content"&lt;/</a:t>
            </a:r>
            <a:r>
              <a:rPr lang="en-US" b="1" dirty="0" err="1" smtClean="0">
                <a:latin typeface="Courier New"/>
                <a:cs typeface="Courier New"/>
              </a:rPr>
              <a:t>pn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  <a:r>
              <a:rPr lang="en-US" b="1" dirty="0" err="1" smtClean="0">
                <a:latin typeface="Courier New"/>
                <a:cs typeface="Courier New"/>
              </a:rPr>
              <a:t>rt</a:t>
            </a:r>
            <a:r>
              <a:rPr lang="en-US" b="1" dirty="0" smtClean="0">
                <a:latin typeface="Courier New"/>
                <a:cs typeface="Courier New"/>
              </a:rPr>
              <a:t>="</a:t>
            </a:r>
            <a:r>
              <a:rPr lang="en-US" b="1" dirty="0" err="1" smtClean="0">
                <a:latin typeface="Courier New"/>
                <a:cs typeface="Courier New"/>
              </a:rPr>
              <a:t>core.pn"</a:t>
            </a:r>
            <a:r>
              <a:rPr lang="en-US" b="1" dirty="0" err="1" smtClean="0">
                <a:latin typeface="Courier New"/>
                <a:cs typeface="Courier New"/>
              </a:rPr>
              <a:t>;ct</a:t>
            </a:r>
            <a:r>
              <a:rPr lang="en-US" b="1" dirty="0" smtClean="0">
                <a:latin typeface="Courier New"/>
                <a:cs typeface="Courier New"/>
              </a:rPr>
              <a:t>=40</a:t>
            </a:r>
            <a:r>
              <a:rPr lang="en-US" b="1" dirty="0" smtClean="0">
                <a:latin typeface="Courier New"/>
                <a:cs typeface="Courier New"/>
              </a:rPr>
              <a:t> &lt;-</a:t>
            </a:r>
            <a:r>
              <a:rPr lang="en-US" b="1" dirty="0" smtClean="0">
                <a:latin typeface="Courier New"/>
                <a:cs typeface="Courier New"/>
              </a:rPr>
              <a:t>-- </a:t>
            </a:r>
            <a:r>
              <a:rPr lang="en-US" b="1" dirty="0" smtClean="0">
                <a:latin typeface="Courier New"/>
                <a:cs typeface="Courier New"/>
              </a:rPr>
              <a:t>Server</a:t>
            </a:r>
            <a:endParaRPr lang="fi-FI" b="1" dirty="0" smtClean="0">
              <a:latin typeface="Courier New"/>
              <a:cs typeface="Courier New"/>
            </a:endParaRPr>
          </a:p>
          <a:p>
            <a:endParaRPr lang="fi-FI" dirty="0" smtClean="0">
              <a:latin typeface="Century Gothic"/>
              <a:cs typeface="Century Gothic"/>
            </a:endParaRPr>
          </a:p>
          <a:p>
            <a:r>
              <a:rPr lang="fi-FI" dirty="0" err="1" smtClean="0">
                <a:latin typeface="Century Gothic"/>
                <a:cs typeface="Century Gothic"/>
              </a:rPr>
              <a:t>Introduce</a:t>
            </a:r>
            <a:r>
              <a:rPr lang="fi-FI" dirty="0" smtClean="0">
                <a:latin typeface="Century Gothic"/>
                <a:cs typeface="Century Gothic"/>
              </a:rPr>
              <a:t> a </a:t>
            </a:r>
            <a:r>
              <a:rPr lang="fi-FI" dirty="0" err="1" smtClean="0">
                <a:latin typeface="Century Gothic"/>
                <a:cs typeface="Century Gothic"/>
              </a:rPr>
              <a:t>discovery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interface</a:t>
            </a:r>
            <a:r>
              <a:rPr lang="fi-FI" dirty="0" smtClean="0">
                <a:latin typeface="Century Gothic"/>
                <a:cs typeface="Century Gothic"/>
              </a:rPr>
              <a:t> for </a:t>
            </a:r>
            <a:r>
              <a:rPr lang="fi-FI" dirty="0" err="1" smtClean="0">
                <a:latin typeface="Century Gothic"/>
                <a:cs typeface="Century Gothic"/>
              </a:rPr>
              <a:t>CoAP</a:t>
            </a:r>
            <a:r>
              <a:rPr lang="fi-FI" dirty="0" smtClean="0">
                <a:latin typeface="Century Gothic"/>
                <a:cs typeface="Century Gothic"/>
              </a:rPr>
              <a:t> </a:t>
            </a:r>
            <a:r>
              <a:rPr lang="fi-FI" dirty="0" err="1" smtClean="0">
                <a:latin typeface="Century Gothic"/>
                <a:cs typeface="Century Gothic"/>
              </a:rPr>
              <a:t>transports</a:t>
            </a:r>
            <a:r>
              <a:rPr lang="fi-FI" dirty="0" smtClean="0">
                <a:latin typeface="Century Gothic"/>
                <a:cs typeface="Century Gothic"/>
              </a:rPr>
              <a:t>:</a:t>
            </a:r>
          </a:p>
          <a:p>
            <a:pPr>
              <a:buNone/>
            </a:pPr>
            <a:r>
              <a:rPr lang="fi-FI" dirty="0" smtClean="0">
                <a:latin typeface="Century Gothic"/>
                <a:cs typeface="Century Gothic"/>
              </a:rPr>
              <a:t>	</a:t>
            </a:r>
            <a:r>
              <a:rPr lang="en-US" dirty="0" smtClean="0">
                <a:latin typeface="Century Gothic"/>
                <a:cs typeface="Century Gothic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entury Gothic"/>
                <a:cs typeface="Century Gothic"/>
              </a:rPr>
              <a:t>	</a:t>
            </a:r>
            <a:r>
              <a:rPr lang="en-US" dirty="0" smtClean="0">
                <a:latin typeface="Century Gothic"/>
                <a:cs typeface="Century Gothic"/>
              </a:rPr>
              <a:t>Method</a:t>
            </a:r>
            <a:r>
              <a:rPr lang="en-US" dirty="0" smtClean="0">
                <a:latin typeface="Century Gothic"/>
                <a:cs typeface="Century Gothic"/>
              </a:rPr>
              <a:t>:  </a:t>
            </a:r>
            <a:r>
              <a:rPr lang="en-US" dirty="0" smtClean="0">
                <a:latin typeface="Courier New"/>
                <a:cs typeface="Courier New"/>
              </a:rPr>
              <a:t>GET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entury Gothic"/>
                <a:cs typeface="Century Gothic"/>
              </a:rPr>
              <a:t>	</a:t>
            </a:r>
            <a:r>
              <a:rPr lang="en-US" dirty="0" smtClean="0">
                <a:latin typeface="Century Gothic"/>
                <a:cs typeface="Century Gothic"/>
              </a:rPr>
              <a:t>URI </a:t>
            </a:r>
            <a:r>
              <a:rPr lang="en-US" dirty="0" smtClean="0">
                <a:latin typeface="Century Gothic"/>
                <a:cs typeface="Century Gothic"/>
              </a:rPr>
              <a:t>Template:  </a:t>
            </a:r>
            <a:r>
              <a:rPr lang="en-US" dirty="0" smtClean="0">
                <a:latin typeface="Courier New"/>
                <a:cs typeface="Courier New"/>
              </a:rPr>
              <a:t>/.well-known/core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entury Gothic"/>
                <a:cs typeface="Century Gothic"/>
              </a:rPr>
              <a:t>	</a:t>
            </a:r>
            <a:r>
              <a:rPr lang="en-US" dirty="0" smtClean="0">
                <a:latin typeface="Century Gothic"/>
                <a:cs typeface="Century Gothic"/>
              </a:rPr>
              <a:t>URI </a:t>
            </a:r>
            <a:r>
              <a:rPr lang="en-US" dirty="0" smtClean="0">
                <a:latin typeface="Century Gothic"/>
                <a:cs typeface="Century Gothic"/>
              </a:rPr>
              <a:t>Template:  </a:t>
            </a:r>
            <a:r>
              <a:rPr lang="en-US" dirty="0" smtClean="0">
                <a:latin typeface="Courier New"/>
                <a:cs typeface="Courier New"/>
              </a:rPr>
              <a:t>/{+</a:t>
            </a:r>
            <a:r>
              <a:rPr lang="en-US" dirty="0" err="1" smtClean="0">
                <a:latin typeface="Courier New"/>
                <a:cs typeface="Courier New"/>
              </a:rPr>
              <a:t>pn}{</a:t>
            </a:r>
            <a:r>
              <a:rPr lang="en-US" dirty="0" err="1" smtClean="0">
                <a:latin typeface="Courier New"/>
                <a:cs typeface="Courier New"/>
              </a:rPr>
              <a:t>?</a:t>
            </a:r>
            <a:r>
              <a:rPr lang="en-US" dirty="0" err="1" smtClean="0">
                <a:latin typeface="Courier New"/>
                <a:cs typeface="Courier New"/>
              </a:rPr>
              <a:t>q</a:t>
            </a:r>
            <a:r>
              <a:rPr lang="en-US" dirty="0" smtClean="0">
                <a:latin typeface="Courier New"/>
                <a:cs typeface="Courier New"/>
              </a:rPr>
              <a:t>*}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entury Gothic"/>
                <a:cs typeface="Century Gothic"/>
              </a:rPr>
              <a:t>	Example Request:  </a:t>
            </a:r>
            <a:r>
              <a:rPr lang="en-US" dirty="0" smtClean="0">
                <a:latin typeface="Courier New"/>
                <a:cs typeface="Courier New"/>
              </a:rPr>
              <a:t>GET /</a:t>
            </a:r>
            <a:r>
              <a:rPr lang="en-US" dirty="0" err="1" smtClean="0">
                <a:latin typeface="Courier New"/>
                <a:cs typeface="Courier New"/>
              </a:rPr>
              <a:t>pn?tt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err="1" smtClean="0">
                <a:latin typeface="Courier New"/>
                <a:cs typeface="Courier New"/>
              </a:rPr>
              <a:t>tcp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endParaRPr lang="fi-FI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</a:t>
            </a:r>
            <a:r>
              <a:rPr lang="en-US" dirty="0" smtClean="0"/>
              <a:t> 96 draft</a:t>
            </a:r>
            <a:r>
              <a:rPr lang="en-US" dirty="0" smtClean="0"/>
              <a:t>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Proposal:</a:t>
            </a:r>
            <a:br>
              <a:rPr lang="en-GB" dirty="0" smtClean="0">
                <a:latin typeface="Century Gothic"/>
                <a:cs typeface="Century Gothic"/>
              </a:rPr>
            </a:br>
            <a:r>
              <a:rPr lang="en-GB" sz="3556" dirty="0" smtClean="0">
                <a:latin typeface="Century Gothic"/>
                <a:cs typeface="Century Gothic"/>
              </a:rPr>
              <a:t>Client-Initiated </a:t>
            </a:r>
            <a:r>
              <a:rPr lang="en-GB" sz="3556" dirty="0" smtClean="0">
                <a:latin typeface="Century Gothic"/>
                <a:cs typeface="Century Gothic"/>
              </a:rPr>
              <a:t>Transport </a:t>
            </a:r>
            <a:r>
              <a:rPr lang="en-GB" sz="3556" dirty="0" smtClean="0">
                <a:latin typeface="Century Gothic"/>
                <a:cs typeface="Century Gothic"/>
              </a:rPr>
              <a:t>Negotiation</a:t>
            </a:r>
            <a:endParaRPr lang="en-GB" sz="4000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40000" lnSpcReduction="20000"/>
          </a:bodyPr>
          <a:lstStyle/>
          <a:p>
            <a:r>
              <a:rPr lang="fi-FI" sz="4000" dirty="0" smtClean="0">
                <a:latin typeface="Century Gothic"/>
                <a:cs typeface="Century Gothic"/>
              </a:rPr>
              <a:t>In version -03, </a:t>
            </a:r>
            <a:r>
              <a:rPr lang="fi-FI" sz="4000" dirty="0" err="1" smtClean="0">
                <a:latin typeface="Century Gothic"/>
                <a:cs typeface="Century Gothic"/>
              </a:rPr>
              <a:t>waking</a:t>
            </a:r>
            <a:r>
              <a:rPr lang="fi-FI" sz="4000" dirty="0" smtClean="0">
                <a:latin typeface="Century Gothic"/>
                <a:cs typeface="Century Gothic"/>
              </a:rPr>
              <a:t> </a:t>
            </a:r>
            <a:r>
              <a:rPr lang="fi-FI" sz="4000" dirty="0" err="1" smtClean="0">
                <a:latin typeface="Century Gothic"/>
                <a:cs typeface="Century Gothic"/>
              </a:rPr>
              <a:t>up</a:t>
            </a:r>
            <a:r>
              <a:rPr lang="fi-FI" sz="4000" dirty="0" smtClean="0">
                <a:latin typeface="Century Gothic"/>
                <a:cs typeface="Century Gothic"/>
              </a:rPr>
              <a:t> an </a:t>
            </a:r>
            <a:r>
              <a:rPr lang="fi-FI" sz="4000" dirty="0" err="1" smtClean="0">
                <a:latin typeface="Century Gothic"/>
                <a:cs typeface="Century Gothic"/>
              </a:rPr>
              <a:t>inactive</a:t>
            </a:r>
            <a:r>
              <a:rPr lang="fi-FI" sz="4000" dirty="0" smtClean="0">
                <a:latin typeface="Century Gothic"/>
                <a:cs typeface="Century Gothic"/>
              </a:rPr>
              <a:t> transport is </a:t>
            </a:r>
            <a:r>
              <a:rPr lang="fi-FI" sz="4000" dirty="0" err="1" smtClean="0">
                <a:latin typeface="Century Gothic"/>
                <a:cs typeface="Century Gothic"/>
              </a:rPr>
              <a:t>implicit</a:t>
            </a:r>
            <a:r>
              <a:rPr lang="fi-FI" sz="4000" dirty="0" smtClean="0">
                <a:latin typeface="Century Gothic"/>
                <a:cs typeface="Century Gothic"/>
              </a:rPr>
              <a:t>:</a:t>
            </a:r>
            <a:endParaRPr lang="fi-FI" sz="4000" dirty="0" smtClean="0">
              <a:latin typeface="Century Gothic"/>
              <a:cs typeface="Century Gothic"/>
            </a:endParaRPr>
          </a:p>
          <a:p>
            <a:pPr lvl="1">
              <a:spcBef>
                <a:spcPts val="1032"/>
              </a:spcBef>
              <a:buNone/>
            </a:pPr>
            <a:r>
              <a:rPr lang="fi-FI" sz="3000" b="1" dirty="0" err="1" smtClean="0">
                <a:latin typeface="Courier New"/>
                <a:cs typeface="Courier New"/>
              </a:rPr>
              <a:t>Client</a:t>
            </a:r>
            <a:r>
              <a:rPr lang="fi-FI" sz="3000" b="1" dirty="0" smtClean="0">
                <a:latin typeface="Courier New"/>
                <a:cs typeface="Courier New"/>
              </a:rPr>
              <a:t> ----&gt; </a:t>
            </a:r>
            <a:r>
              <a:rPr lang="en-US" sz="3000" b="1" dirty="0" smtClean="0">
                <a:latin typeface="Courier New"/>
                <a:cs typeface="Courier New"/>
              </a:rPr>
              <a:t>GET</a:t>
            </a:r>
            <a:r>
              <a:rPr lang="en-US" sz="3000" b="1" dirty="0" smtClean="0">
                <a:latin typeface="Courier New"/>
                <a:cs typeface="Courier New"/>
              </a:rPr>
              <a:t> coap+sms://0012345/</a:t>
            </a:r>
            <a:r>
              <a:rPr lang="en-US" sz="3000" b="1" dirty="0" smtClean="0">
                <a:latin typeface="Courier New"/>
                <a:cs typeface="Courier New"/>
              </a:rPr>
              <a:t>.well-known/core?tt</a:t>
            </a:r>
            <a:r>
              <a:rPr lang="en-US" sz="3000" b="1" dirty="0" smtClean="0">
                <a:latin typeface="Courier New"/>
                <a:cs typeface="Courier New"/>
              </a:rPr>
              <a:t>=</a:t>
            </a:r>
            <a:r>
              <a:rPr lang="en-US" sz="3000" b="1" dirty="0" err="1" smtClean="0">
                <a:latin typeface="Courier New"/>
                <a:cs typeface="Courier New"/>
              </a:rPr>
              <a:t>udp</a:t>
            </a:r>
            <a:r>
              <a:rPr lang="en-US" sz="3000" b="1" dirty="0" smtClean="0">
                <a:latin typeface="Courier New"/>
                <a:cs typeface="Courier New"/>
              </a:rPr>
              <a:t> </a:t>
            </a:r>
            <a:r>
              <a:rPr lang="en-US" sz="3000" b="1" dirty="0" smtClean="0">
                <a:latin typeface="Courier New"/>
                <a:cs typeface="Courier New"/>
              </a:rPr>
              <a:t>----&gt; Server</a:t>
            </a:r>
            <a:endParaRPr lang="fi-FI" sz="3000" b="1" dirty="0" smtClean="0">
              <a:latin typeface="Courier New"/>
              <a:cs typeface="Courier New"/>
            </a:endParaRPr>
          </a:p>
          <a:p>
            <a:pPr lvl="1">
              <a:spcBef>
                <a:spcPts val="960"/>
              </a:spcBef>
              <a:buNone/>
            </a:pPr>
            <a:r>
              <a:rPr lang="fi-FI" sz="3000" b="1" dirty="0" err="1" smtClean="0">
                <a:latin typeface="Courier New"/>
                <a:cs typeface="Courier New"/>
              </a:rPr>
              <a:t>Client</a:t>
            </a:r>
            <a:r>
              <a:rPr lang="fi-FI" sz="3000" b="1" dirty="0" smtClean="0">
                <a:latin typeface="Courier New"/>
                <a:cs typeface="Courier New"/>
              </a:rPr>
              <a:t> &lt;--- </a:t>
            </a:r>
            <a:r>
              <a:rPr lang="en-US" sz="3000" b="1" dirty="0" smtClean="0">
                <a:latin typeface="Courier New"/>
                <a:cs typeface="Courier New"/>
              </a:rPr>
              <a:t>2.05 Content,</a:t>
            </a:r>
            <a:r>
              <a:rPr lang="en-US" sz="3000" b="1" dirty="0" smtClean="0">
                <a:latin typeface="Courier New"/>
                <a:cs typeface="Courier New"/>
              </a:rPr>
              <a:t> &lt;</a:t>
            </a:r>
            <a:r>
              <a:rPr lang="en-US" sz="3000" b="1" dirty="0" err="1" smtClean="0">
                <a:latin typeface="Courier New"/>
                <a:cs typeface="Courier New"/>
              </a:rPr>
              <a:t>coap://example.org</a:t>
            </a:r>
            <a:r>
              <a:rPr lang="en-US" sz="3000" b="1" dirty="0" smtClean="0">
                <a:latin typeface="Courier New"/>
                <a:cs typeface="Courier New"/>
              </a:rPr>
              <a:t>/&gt;;</a:t>
            </a:r>
            <a:r>
              <a:rPr lang="en-US" sz="3000" b="1" dirty="0" err="1" smtClean="0">
                <a:latin typeface="Courier New"/>
                <a:cs typeface="Courier New"/>
              </a:rPr>
              <a:t>rel_”altloc”;al</a:t>
            </a:r>
            <a:r>
              <a:rPr lang="en-US" sz="3000" b="1" dirty="0" smtClean="0">
                <a:latin typeface="Courier New"/>
                <a:cs typeface="Courier New"/>
              </a:rPr>
              <a:t>=120 &lt;-- </a:t>
            </a:r>
            <a:r>
              <a:rPr lang="en-US" sz="3000" b="1" dirty="0" smtClean="0">
                <a:latin typeface="Courier New"/>
                <a:cs typeface="Courier New"/>
              </a:rPr>
              <a:t>Server</a:t>
            </a:r>
            <a:endParaRPr lang="fi-FI" sz="3000" b="1" dirty="0" smtClean="0">
              <a:latin typeface="Courier New"/>
              <a:cs typeface="Courier New"/>
            </a:endParaRPr>
          </a:p>
          <a:p>
            <a:pPr lvl="1">
              <a:buNone/>
            </a:pPr>
            <a:endParaRPr lang="fi-FI" sz="3000" dirty="0" smtClean="0">
              <a:latin typeface="Century Gothic"/>
              <a:cs typeface="Century Gothic"/>
            </a:endParaRPr>
          </a:p>
          <a:p>
            <a:r>
              <a:rPr lang="fi-FI" sz="4000" dirty="0" err="1" smtClean="0">
                <a:latin typeface="Century Gothic"/>
                <a:cs typeface="Century Gothic"/>
              </a:rPr>
              <a:t>Work</a:t>
            </a:r>
            <a:r>
              <a:rPr lang="fi-FI" sz="4000" dirty="0" smtClean="0">
                <a:latin typeface="Century Gothic"/>
                <a:cs typeface="Century Gothic"/>
              </a:rPr>
              <a:t> for version -04: New </a:t>
            </a:r>
            <a:r>
              <a:rPr lang="fi-FI" sz="4000" dirty="0" err="1" smtClean="0">
                <a:latin typeface="Century Gothic"/>
                <a:cs typeface="Century Gothic"/>
              </a:rPr>
              <a:t>CoAP</a:t>
            </a:r>
            <a:r>
              <a:rPr lang="fi-FI" sz="4000" dirty="0" smtClean="0">
                <a:latin typeface="Century Gothic"/>
                <a:cs typeface="Century Gothic"/>
              </a:rPr>
              <a:t> option</a:t>
            </a:r>
          </a:p>
          <a:p>
            <a:pPr lvl="1"/>
            <a:r>
              <a:rPr lang="en-GB" sz="3500" dirty="0" smtClean="0">
                <a:latin typeface="Century Gothic"/>
                <a:cs typeface="Century Gothic"/>
              </a:rPr>
              <a:t>For </a:t>
            </a:r>
            <a:r>
              <a:rPr lang="en-GB" sz="3500" dirty="0" smtClean="0">
                <a:latin typeface="Century Gothic"/>
                <a:cs typeface="Century Gothic"/>
              </a:rPr>
              <a:t>clients to request activating server’s inactive </a:t>
            </a:r>
            <a:r>
              <a:rPr lang="en-GB" sz="3500" dirty="0" smtClean="0">
                <a:latin typeface="Century Gothic"/>
                <a:cs typeface="Century Gothic"/>
              </a:rPr>
              <a:t>transport</a:t>
            </a:r>
          </a:p>
          <a:p>
            <a:pPr lvl="1"/>
            <a:r>
              <a:rPr lang="en-GB" sz="3500" dirty="0" smtClean="0">
                <a:latin typeface="Century Gothic"/>
                <a:cs typeface="Century Gothic"/>
              </a:rPr>
              <a:t>Prevent </a:t>
            </a:r>
            <a:r>
              <a:rPr lang="en-GB" sz="3500" dirty="0" smtClean="0">
                <a:latin typeface="Century Gothic"/>
                <a:cs typeface="Century Gothic"/>
              </a:rPr>
              <a:t>transport from going inactive (</a:t>
            </a:r>
            <a:r>
              <a:rPr lang="en-GB" sz="3500" dirty="0" err="1" smtClean="0">
                <a:latin typeface="Century Gothic"/>
                <a:cs typeface="Century Gothic"/>
              </a:rPr>
              <a:t>eg</a:t>
            </a:r>
            <a:r>
              <a:rPr lang="en-GB" sz="3500" dirty="0" smtClean="0">
                <a:latin typeface="Century Gothic"/>
                <a:cs typeface="Century Gothic"/>
              </a:rPr>
              <a:t> by extending lifetime</a:t>
            </a:r>
            <a:r>
              <a:rPr lang="en-GB" sz="3500" dirty="0" smtClean="0">
                <a:latin typeface="Century Gothic"/>
                <a:cs typeface="Century Gothic"/>
              </a:rPr>
              <a:t>)</a:t>
            </a:r>
            <a:endParaRPr lang="fi-FI" sz="3500" dirty="0" smtClean="0">
              <a:latin typeface="Century Gothic"/>
              <a:cs typeface="Century Gothic"/>
            </a:endParaRPr>
          </a:p>
          <a:p>
            <a:pPr>
              <a:buNone/>
            </a:pPr>
            <a:r>
              <a:rPr lang="fi-FI" sz="3500" dirty="0" smtClean="0">
                <a:latin typeface="Century Gothic"/>
                <a:cs typeface="Century Gothic"/>
              </a:rPr>
              <a:t> </a:t>
            </a:r>
          </a:p>
          <a:p>
            <a:r>
              <a:rPr lang="fi-FI" sz="4000" dirty="0" err="1" smtClean="0">
                <a:latin typeface="Century Gothic"/>
                <a:cs typeface="Century Gothic"/>
              </a:rPr>
              <a:t>Example</a:t>
            </a:r>
            <a:r>
              <a:rPr lang="fi-FI" sz="4000" dirty="0" smtClean="0">
                <a:latin typeface="Century Gothic"/>
                <a:cs typeface="Century Gothic"/>
              </a:rPr>
              <a:t> 1</a:t>
            </a:r>
            <a:r>
              <a:rPr lang="fi-FI" sz="4500" dirty="0" smtClean="0">
                <a:latin typeface="Century Gothic"/>
                <a:cs typeface="Century Gothic"/>
              </a:rPr>
              <a:t>:</a:t>
            </a:r>
            <a:endParaRPr lang="fi-FI" dirty="0" smtClean="0">
              <a:latin typeface="Century Gothic"/>
              <a:cs typeface="Century Gothic"/>
            </a:endParaRPr>
          </a:p>
          <a:p>
            <a:pPr lvl="1">
              <a:spcBef>
                <a:spcPts val="1032"/>
              </a:spcBef>
              <a:buNone/>
            </a:pPr>
            <a:r>
              <a:rPr lang="fi-FI" sz="3000" b="1" dirty="0" err="1" smtClean="0">
                <a:latin typeface="Courier New"/>
                <a:cs typeface="Courier New"/>
              </a:rPr>
              <a:t>Client</a:t>
            </a:r>
            <a:r>
              <a:rPr lang="fi-FI" sz="3000" b="1" dirty="0" smtClean="0">
                <a:latin typeface="Courier New"/>
                <a:cs typeface="Courier New"/>
              </a:rPr>
              <a:t> ----&gt; </a:t>
            </a:r>
            <a:r>
              <a:rPr lang="en-US" sz="3000" b="1" dirty="0" smtClean="0">
                <a:latin typeface="Courier New"/>
                <a:cs typeface="Courier New"/>
              </a:rPr>
              <a:t>GET coap+sms://</a:t>
            </a:r>
            <a:r>
              <a:rPr lang="en-US" sz="3000" b="1" dirty="0" smtClean="0">
                <a:latin typeface="Courier New"/>
                <a:cs typeface="Courier New"/>
              </a:rPr>
              <a:t>001234567/pn?</a:t>
            </a:r>
            <a:r>
              <a:rPr lang="en-US" sz="3000" b="1" dirty="0" smtClean="0">
                <a:latin typeface="Courier New"/>
                <a:cs typeface="Courier New"/>
              </a:rPr>
              <a:t>tt=</a:t>
            </a:r>
            <a:r>
              <a:rPr lang="en-US" sz="3000" b="1" dirty="0" err="1" smtClean="0">
                <a:latin typeface="Courier New"/>
                <a:cs typeface="Courier New"/>
              </a:rPr>
              <a:t>udp</a:t>
            </a:r>
            <a:r>
              <a:rPr lang="en-US" sz="3000" b="1" dirty="0" smtClean="0">
                <a:latin typeface="Courier New"/>
                <a:cs typeface="Courier New"/>
              </a:rPr>
              <a:t> ----&gt; Server</a:t>
            </a:r>
            <a:endParaRPr lang="fi-FI" sz="3000" b="1" dirty="0" smtClean="0">
              <a:latin typeface="Courier New"/>
              <a:cs typeface="Courier New"/>
            </a:endParaRPr>
          </a:p>
          <a:p>
            <a:pPr lvl="1">
              <a:spcBef>
                <a:spcPts val="960"/>
              </a:spcBef>
              <a:buNone/>
            </a:pPr>
            <a:r>
              <a:rPr lang="fi-FI" sz="3000" b="1" dirty="0" err="1" smtClean="0">
                <a:latin typeface="Courier New"/>
                <a:cs typeface="Courier New"/>
              </a:rPr>
              <a:t>Client</a:t>
            </a:r>
            <a:r>
              <a:rPr lang="fi-FI" sz="3000" b="1" dirty="0" smtClean="0">
                <a:latin typeface="Courier New"/>
                <a:cs typeface="Courier New"/>
              </a:rPr>
              <a:t> &lt;---</a:t>
            </a:r>
            <a:r>
              <a:rPr lang="fi-FI" sz="3000" b="1" dirty="0" smtClean="0">
                <a:latin typeface="Courier New"/>
                <a:cs typeface="Courier New"/>
              </a:rPr>
              <a:t> </a:t>
            </a:r>
            <a:r>
              <a:rPr lang="en-US" sz="3000" b="1" dirty="0" smtClean="0">
                <a:latin typeface="Courier New"/>
                <a:cs typeface="Courier New"/>
              </a:rPr>
              <a:t>4.04 “Not Found” &lt;</a:t>
            </a:r>
            <a:r>
              <a:rPr lang="en-US" sz="3000" b="1" dirty="0" smtClean="0">
                <a:latin typeface="Courier New"/>
                <a:cs typeface="Courier New"/>
              </a:rPr>
              <a:t>-- Server</a:t>
            </a:r>
            <a:endParaRPr lang="fi-FI" sz="3000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fi-FI" dirty="0" smtClean="0">
              <a:latin typeface="Century Gothic"/>
              <a:cs typeface="Century Gothic"/>
            </a:endParaRPr>
          </a:p>
          <a:p>
            <a:r>
              <a:rPr lang="fi-FI" sz="4000" dirty="0" err="1" smtClean="0">
                <a:latin typeface="Century Gothic"/>
                <a:cs typeface="Century Gothic"/>
              </a:rPr>
              <a:t>E</a:t>
            </a:r>
            <a:r>
              <a:rPr lang="fi-FI" sz="4000" dirty="0" err="1" smtClean="0">
                <a:latin typeface="Century Gothic"/>
                <a:cs typeface="Century Gothic"/>
              </a:rPr>
              <a:t>xample</a:t>
            </a:r>
            <a:r>
              <a:rPr lang="fi-FI" sz="4000" dirty="0" smtClean="0">
                <a:latin typeface="Century Gothic"/>
                <a:cs typeface="Century Gothic"/>
              </a:rPr>
              <a:t> 2:</a:t>
            </a:r>
          </a:p>
          <a:p>
            <a:pPr lvl="1">
              <a:spcBef>
                <a:spcPts val="1032"/>
              </a:spcBef>
              <a:buNone/>
            </a:pPr>
            <a:r>
              <a:rPr lang="fi-FI" sz="3000" b="1" dirty="0" err="1" smtClean="0">
                <a:latin typeface="Courier New"/>
                <a:cs typeface="Courier New"/>
              </a:rPr>
              <a:t>Client</a:t>
            </a:r>
            <a:r>
              <a:rPr lang="fi-FI" sz="3000" b="1" dirty="0" smtClean="0">
                <a:latin typeface="Courier New"/>
                <a:cs typeface="Courier New"/>
              </a:rPr>
              <a:t> ----&gt; </a:t>
            </a:r>
            <a:r>
              <a:rPr lang="en-US" sz="3000" b="1" dirty="0" smtClean="0">
                <a:latin typeface="Courier New"/>
                <a:cs typeface="Courier New"/>
              </a:rPr>
              <a:t>GET coap+sms://</a:t>
            </a:r>
            <a:r>
              <a:rPr lang="en-US" sz="3000" b="1" dirty="0" smtClean="0">
                <a:latin typeface="Courier New"/>
                <a:cs typeface="Courier New"/>
              </a:rPr>
              <a:t>001234567/pn?</a:t>
            </a:r>
            <a:r>
              <a:rPr lang="en-US" sz="3000" b="1" dirty="0" smtClean="0">
                <a:latin typeface="Courier New"/>
                <a:cs typeface="Courier New"/>
              </a:rPr>
              <a:t>tt=</a:t>
            </a:r>
            <a:r>
              <a:rPr lang="en-US" sz="3000" b="1" dirty="0" err="1" smtClean="0">
                <a:latin typeface="Courier New"/>
                <a:cs typeface="Courier New"/>
              </a:rPr>
              <a:t>udp</a:t>
            </a:r>
            <a:r>
              <a:rPr lang="en-US" sz="3000" b="1" dirty="0" smtClean="0">
                <a:latin typeface="Courier New"/>
                <a:cs typeface="Courier New"/>
              </a:rPr>
              <a:t> ----&gt; Server</a:t>
            </a:r>
            <a:endParaRPr lang="en-US" sz="3000" b="1" dirty="0" smtClean="0"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3000" b="1" dirty="0" smtClean="0">
                <a:latin typeface="Courier New"/>
                <a:cs typeface="Courier New"/>
              </a:rPr>
              <a:t>			</a:t>
            </a:r>
            <a:r>
              <a:rPr lang="en-US" sz="3000" b="1" dirty="0" smtClean="0">
                <a:latin typeface="Courier New"/>
                <a:cs typeface="Courier New"/>
              </a:rPr>
              <a:t> OPTION ACTIVE_TRANSPORT	</a:t>
            </a:r>
            <a:r>
              <a:rPr lang="en-US" sz="3000" b="1" dirty="0" smtClean="0">
                <a:latin typeface="Courier New"/>
                <a:cs typeface="Courier New"/>
              </a:rPr>
              <a:t>	</a:t>
            </a:r>
            <a:endParaRPr lang="fi-FI" sz="3000" b="1" dirty="0" smtClean="0">
              <a:latin typeface="Courier New"/>
              <a:cs typeface="Courier New"/>
            </a:endParaRPr>
          </a:p>
          <a:p>
            <a:pPr lvl="1">
              <a:spcBef>
                <a:spcPts val="960"/>
              </a:spcBef>
              <a:buNone/>
            </a:pPr>
            <a:r>
              <a:rPr lang="fi-FI" sz="3000" b="1" dirty="0" err="1" smtClean="0">
                <a:latin typeface="Courier New"/>
                <a:cs typeface="Courier New"/>
              </a:rPr>
              <a:t>Client</a:t>
            </a:r>
            <a:r>
              <a:rPr lang="fi-FI" sz="3000" b="1" dirty="0" smtClean="0">
                <a:latin typeface="Courier New"/>
                <a:cs typeface="Courier New"/>
              </a:rPr>
              <a:t> &lt;-- </a:t>
            </a:r>
            <a:r>
              <a:rPr lang="en-US" sz="3000" b="1" dirty="0" smtClean="0">
                <a:latin typeface="Courier New"/>
                <a:cs typeface="Courier New"/>
              </a:rPr>
              <a:t>2.05 </a:t>
            </a:r>
            <a:r>
              <a:rPr lang="en-US" sz="3000" b="1" dirty="0" smtClean="0">
                <a:latin typeface="Courier New"/>
                <a:cs typeface="Courier New"/>
              </a:rPr>
              <a:t>Content</a:t>
            </a:r>
            <a:r>
              <a:rPr lang="en-US" sz="3000" b="1" dirty="0" smtClean="0">
                <a:latin typeface="Courier New"/>
                <a:cs typeface="Courier New"/>
              </a:rPr>
              <a:t> </a:t>
            </a:r>
            <a:r>
              <a:rPr lang="en-US" sz="3000" b="1" dirty="0" smtClean="0">
                <a:latin typeface="Courier New"/>
                <a:cs typeface="Courier New"/>
              </a:rPr>
              <a:t>&lt;</a:t>
            </a:r>
            <a:r>
              <a:rPr lang="en-US" sz="3000" b="1" dirty="0" err="1" smtClean="0">
                <a:latin typeface="Courier New"/>
                <a:cs typeface="Courier New"/>
              </a:rPr>
              <a:t>coaps:</a:t>
            </a:r>
            <a:r>
              <a:rPr lang="en-US" sz="3000" b="1" dirty="0" err="1" smtClean="0">
                <a:latin typeface="Courier New"/>
                <a:cs typeface="Courier New"/>
              </a:rPr>
              <a:t>//example.org</a:t>
            </a:r>
            <a:r>
              <a:rPr lang="en-US" sz="3000" b="1" dirty="0" smtClean="0">
                <a:latin typeface="Courier New"/>
                <a:cs typeface="Courier New"/>
              </a:rPr>
              <a:t>/&gt;;</a:t>
            </a:r>
            <a:r>
              <a:rPr lang="en-US" sz="3000" b="1" dirty="0" err="1" smtClean="0">
                <a:latin typeface="Courier New"/>
                <a:cs typeface="Courier New"/>
              </a:rPr>
              <a:t>rel</a:t>
            </a:r>
            <a:r>
              <a:rPr lang="en-US" sz="3000" b="1" dirty="0" smtClean="0">
                <a:latin typeface="Courier New"/>
                <a:cs typeface="Courier New"/>
              </a:rPr>
              <a:t>=”</a:t>
            </a:r>
            <a:r>
              <a:rPr lang="en-US" sz="3000" b="1" dirty="0" err="1" smtClean="0">
                <a:latin typeface="Courier New"/>
                <a:cs typeface="Courier New"/>
              </a:rPr>
              <a:t>altloc”;al</a:t>
            </a:r>
            <a:r>
              <a:rPr lang="en-US" sz="3000" b="1" dirty="0" smtClean="0">
                <a:latin typeface="Courier New"/>
                <a:cs typeface="Courier New"/>
              </a:rPr>
              <a:t>=</a:t>
            </a:r>
            <a:r>
              <a:rPr lang="en-US" sz="3000" b="1" dirty="0" smtClean="0">
                <a:latin typeface="Courier New"/>
                <a:cs typeface="Courier New"/>
              </a:rPr>
              <a:t>120;tt=</a:t>
            </a:r>
            <a:r>
              <a:rPr lang="en-US" sz="3000" b="1" dirty="0" err="1" smtClean="0">
                <a:latin typeface="Courier New"/>
                <a:cs typeface="Courier New"/>
              </a:rPr>
              <a:t>udp</a:t>
            </a:r>
            <a:r>
              <a:rPr lang="en-US" sz="3000" b="1" dirty="0" smtClean="0">
                <a:latin typeface="Courier New"/>
                <a:cs typeface="Courier New"/>
              </a:rPr>
              <a:t> </a:t>
            </a:r>
            <a:r>
              <a:rPr lang="en-US" sz="3000" b="1" dirty="0" smtClean="0">
                <a:latin typeface="Courier New"/>
                <a:cs typeface="Courier New"/>
                <a:sym typeface="Wingdings"/>
              </a:rPr>
              <a:t>&lt;--</a:t>
            </a:r>
            <a:r>
              <a:rPr lang="en-US" sz="3000" b="1" dirty="0" smtClean="0">
                <a:latin typeface="Courier New"/>
                <a:cs typeface="Courier New"/>
              </a:rPr>
              <a:t> Server</a:t>
            </a:r>
          </a:p>
          <a:p>
            <a:pPr>
              <a:spcBef>
                <a:spcPts val="960"/>
              </a:spcBef>
            </a:pPr>
            <a:endParaRPr lang="en-US" sz="3400" dirty="0" smtClean="0">
              <a:latin typeface="Century Gothic"/>
              <a:cs typeface="Century Gothic"/>
            </a:endParaRPr>
          </a:p>
          <a:p>
            <a:pPr>
              <a:spcBef>
                <a:spcPts val="960"/>
              </a:spcBef>
            </a:pPr>
            <a:r>
              <a:rPr lang="en-US" sz="4500" dirty="0" smtClean="0">
                <a:latin typeface="Century Gothic"/>
                <a:cs typeface="Century Gothic"/>
              </a:rPr>
              <a:t>Alternatives to above approach?</a:t>
            </a:r>
            <a:endParaRPr lang="en-US" sz="3400" dirty="0" smtClean="0">
              <a:latin typeface="Century Gothic"/>
              <a:cs typeface="Century Gothic"/>
            </a:endParaRPr>
          </a:p>
          <a:p>
            <a:pPr>
              <a:spcBef>
                <a:spcPts val="960"/>
              </a:spcBef>
            </a:pPr>
            <a:endParaRPr lang="fi-FI" sz="3400" b="1" dirty="0" smtClean="0">
              <a:latin typeface="Courier New"/>
              <a:cs typeface="Courier New"/>
            </a:endParaRPr>
          </a:p>
          <a:p>
            <a:endParaRPr lang="fi-FI" dirty="0" smtClean="0">
              <a:latin typeface="Century Gothic"/>
              <a:cs typeface="Century Gothic"/>
            </a:endParaRPr>
          </a:p>
          <a:p>
            <a:pPr>
              <a:buNone/>
            </a:pP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</a:t>
            </a:r>
            <a:r>
              <a:rPr lang="en-US" dirty="0" smtClean="0"/>
              <a:t> 96 draft</a:t>
            </a:r>
            <a:r>
              <a:rPr lang="en-US" dirty="0" smtClean="0"/>
              <a:t>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Session continuation</a:t>
            </a:r>
            <a:endParaRPr lang="en-GB" dirty="0">
              <a:solidFill>
                <a:srgbClr val="7F7F7F"/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/>
                <a:cs typeface="Century Gothic"/>
              </a:rPr>
              <a:t>Mechanism for client to inform server to continue session over a different </a:t>
            </a:r>
            <a:r>
              <a:rPr lang="en-GB" dirty="0" err="1" smtClean="0">
                <a:latin typeface="Century Gothic"/>
                <a:cs typeface="Century Gothic"/>
              </a:rPr>
              <a:t>CoAP</a:t>
            </a:r>
            <a:r>
              <a:rPr lang="en-GB" dirty="0" smtClean="0">
                <a:latin typeface="Century Gothic"/>
                <a:cs typeface="Century Gothic"/>
              </a:rPr>
              <a:t> transport</a:t>
            </a:r>
          </a:p>
          <a:p>
            <a:pPr lvl="1"/>
            <a:r>
              <a:rPr lang="en-GB" dirty="0" smtClean="0">
                <a:latin typeface="Century Gothic"/>
                <a:cs typeface="Century Gothic"/>
              </a:rPr>
              <a:t>Many pitfalls envisaged (Observe, Block Transfers, switching to less secure channel)</a:t>
            </a:r>
          </a:p>
          <a:p>
            <a:r>
              <a:rPr lang="en-GB" dirty="0" smtClean="0">
                <a:latin typeface="Century Gothic"/>
                <a:cs typeface="Century Gothic"/>
              </a:rPr>
              <a:t>Go/no-go decision to explore?	</a:t>
            </a:r>
            <a:endParaRPr lang="en-GB" dirty="0" smtClean="0">
              <a:latin typeface="Century Gothic"/>
              <a:cs typeface="Century Gothic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F37F-4685-744D-9BE0-3E8D7CA1F93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4889" y="6356350"/>
            <a:ext cx="4882443" cy="365125"/>
          </a:xfrm>
        </p:spPr>
        <p:txBody>
          <a:bodyPr/>
          <a:lstStyle/>
          <a:p>
            <a:r>
              <a:rPr lang="en-US" dirty="0" smtClean="0"/>
              <a:t>IETF</a:t>
            </a:r>
            <a:r>
              <a:rPr lang="en-US" dirty="0" smtClean="0"/>
              <a:t> 96 draft</a:t>
            </a:r>
            <a:r>
              <a:rPr lang="en-US" dirty="0" smtClean="0"/>
              <a:t>-silverajan-core-coap-transport-negotiation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11431</TotalTime>
  <Words>567</Words>
  <Application>Microsoft Macintosh PowerPoint</Application>
  <PresentationFormat>On-screen Show (4:3)</PresentationFormat>
  <Paragraphs>60</Paragraphs>
  <Slides>5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CoAP Protocol Negotiation  draft-silverajan-core-coap-protocol-negotiation   Bill Silverajan  TUT Mert Ocak  Ericsson </vt:lpstr>
      <vt:lpstr>Summary of changes from -02</vt:lpstr>
      <vt:lpstr>Forthcoming change: Usage of URI Templates</vt:lpstr>
      <vt:lpstr>Proposal: Client-Initiated Transport Negotiation</vt:lpstr>
      <vt:lpstr>Session continuation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and beyond: CoAP Alternate Transport URIs </dc:title>
  <dc:creator>Bilhanan Silverajan</dc:creator>
  <cp:lastModifiedBy>Bilhanan Silverajan</cp:lastModifiedBy>
  <cp:revision>18</cp:revision>
  <dcterms:created xsi:type="dcterms:W3CDTF">2016-07-16T15:40:03Z</dcterms:created>
  <dcterms:modified xsi:type="dcterms:W3CDTF">2016-07-17T21:29:11Z</dcterms:modified>
</cp:coreProperties>
</file>