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 id="2147483827" r:id="rId2"/>
  </p:sldMasterIdLst>
  <p:notesMasterIdLst>
    <p:notesMasterId r:id="rId32"/>
  </p:notesMasterIdLst>
  <p:sldIdLst>
    <p:sldId id="275" r:id="rId3"/>
    <p:sldId id="276" r:id="rId4"/>
    <p:sldId id="277" r:id="rId5"/>
    <p:sldId id="278" r:id="rId6"/>
    <p:sldId id="279" r:id="rId7"/>
    <p:sldId id="256" r:id="rId8"/>
    <p:sldId id="257" r:id="rId9"/>
    <p:sldId id="268" r:id="rId10"/>
    <p:sldId id="267" r:id="rId11"/>
    <p:sldId id="266" r:id="rId12"/>
    <p:sldId id="265" r:id="rId13"/>
    <p:sldId id="281" r:id="rId14"/>
    <p:sldId id="269" r:id="rId15"/>
    <p:sldId id="264" r:id="rId16"/>
    <p:sldId id="282" r:id="rId17"/>
    <p:sldId id="258" r:id="rId18"/>
    <p:sldId id="263" r:id="rId19"/>
    <p:sldId id="270" r:id="rId20"/>
    <p:sldId id="283" r:id="rId21"/>
    <p:sldId id="260" r:id="rId22"/>
    <p:sldId id="259" r:id="rId23"/>
    <p:sldId id="261" r:id="rId24"/>
    <p:sldId id="262" r:id="rId25"/>
    <p:sldId id="284" r:id="rId26"/>
    <p:sldId id="271" r:id="rId27"/>
    <p:sldId id="272" r:id="rId28"/>
    <p:sldId id="273" r:id="rId29"/>
    <p:sldId id="280" r:id="rId30"/>
    <p:sldId id="27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100" d="100"/>
          <a:sy n="100" d="100"/>
        </p:scale>
        <p:origin x="4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153D6B-C5B7-4C7B-8FC8-A748877134EE}" type="datetimeFigureOut">
              <a:rPr lang="en-US" smtClean="0"/>
              <a:t>3/27/2018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4FBC7-7715-45C6-AFDA-6DFE68776042}" type="slidenum">
              <a:rPr lang="en-US" smtClean="0"/>
              <a:t>‹#›</a:t>
            </a:fld>
            <a:endParaRPr lang="en-US"/>
          </a:p>
        </p:txBody>
      </p:sp>
    </p:spTree>
    <p:extLst>
      <p:ext uri="{BB962C8B-B14F-4D97-AF65-F5344CB8AC3E}">
        <p14:creationId xmlns:p14="http://schemas.microsoft.com/office/powerpoint/2010/main" val="1170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videologygroup.com/"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videologygroup.com/careers/"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lideshare.net/TechSoupGlobal/webinar-how-to-access-techsoup-donations-and-resources-20170608" TargetMode="External"/><Relationship Id="rId7" Type="http://schemas.openxmlformats.org/officeDocument/2006/relationships/hyperlink" Target="http://forums.techsoup.org/cs/community/b/tsblog/archive/2017/05/08/nonprofit-tech-resources-techsoup-is-your-one-stop-shop.aspx"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www.techsoup.org/eligibilityquiz" TargetMode="External"/><Relationship Id="rId5" Type="http://schemas.openxmlformats.org/officeDocument/2006/relationships/hyperlink" Target="http://www.techsoup.org/get-product-donations/product-catalog" TargetMode="External"/><Relationship Id="rId4" Type="http://schemas.openxmlformats.org/officeDocument/2006/relationships/hyperlink" Target="http://forums.techsoup.org/cs/community/f/21/t/42127.aspx?cg=aht_h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to Sponsors:</a:t>
            </a:r>
          </a:p>
          <a:p>
            <a:pPr marL="228669" indent="-228669">
              <a:buAutoNum type="arabicPeriod"/>
            </a:pPr>
            <a:r>
              <a:rPr lang="en-US" dirty="0"/>
              <a:t>Loyola  </a:t>
            </a:r>
          </a:p>
          <a:p>
            <a:pPr marL="228669" indent="-228669">
              <a:buAutoNum type="arabicPeriod"/>
            </a:pPr>
            <a:r>
              <a:rPr lang="en-US" dirty="0"/>
              <a:t>2. </a:t>
            </a:r>
            <a:r>
              <a:rPr lang="en-US" dirty="0" err="1"/>
              <a:t>Videology</a:t>
            </a:r>
            <a:r>
              <a:rPr lang="en-US" dirty="0"/>
              <a:t> - an enterprise technology company for advertising and media companies.  Its video platform allows brands, agencies and media companies to plan, serve, manage, and monitor video ad campaigns using features and specifications typical to TV, while taking advantage of the advanced targeting, optimization, and efficiencies of digital media. </a:t>
            </a:r>
          </a:p>
          <a:p>
            <a:r>
              <a:rPr lang="en-US" dirty="0" err="1"/>
              <a:t>Videology</a:t>
            </a:r>
            <a:r>
              <a:rPr lang="en-US" dirty="0"/>
              <a:t> - </a:t>
            </a:r>
            <a:r>
              <a:rPr lang="en-US" dirty="0" err="1"/>
              <a:t>Videology</a:t>
            </a:r>
            <a:r>
              <a:rPr lang="en-US" dirty="0"/>
              <a:t>, Inc. (</a:t>
            </a:r>
            <a:r>
              <a:rPr lang="en-US" u="sng" dirty="0">
                <a:hlinkClick r:id="rId3"/>
              </a:rPr>
              <a:t>www.videologygroup.com</a:t>
            </a:r>
            <a:r>
              <a:rPr lang="en-US" dirty="0"/>
              <a:t>), one of the leading sponsors, has numerous openings, including Senior Java and Technical Operations Engineers. Learn more our fast-paced, exciting world – we’re looking for big thinkers who can take us to the next level! Click this link to find out more: </a:t>
            </a:r>
            <a:r>
              <a:rPr lang="en-US" u="sng" dirty="0">
                <a:hlinkClick r:id="rId4"/>
              </a:rPr>
              <a:t>http://videologygroup.com/careers/</a:t>
            </a:r>
            <a:endParaRPr lang="en-US" dirty="0"/>
          </a:p>
          <a:p>
            <a:r>
              <a:rPr lang="en-US" dirty="0"/>
              <a:t>3. Apex Systems </a:t>
            </a:r>
          </a:p>
          <a:p>
            <a:endParaRPr lang="en-US" dirty="0"/>
          </a:p>
          <a:p>
            <a:r>
              <a:rPr lang="en-US" dirty="0"/>
              <a:t>Thank you John for designing our awesome logo!!!!! </a:t>
            </a:r>
          </a:p>
          <a:p>
            <a:pPr marL="228669" indent="-228669">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4F2D9E-ECFD-48FF-A80E-783BC369AB8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59162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Tech Soup is a global organization committed to serving nonprofits, primarily with information technology!  They offer free or heavy discounts related to:</a:t>
            </a:r>
          </a:p>
          <a:p>
            <a:pPr lvl="0"/>
            <a:r>
              <a:rPr lang="en-US" sz="1200" kern="1200" dirty="0">
                <a:solidFill>
                  <a:schemeClr val="tx1"/>
                </a:solidFill>
                <a:effectLst/>
                <a:latin typeface="+mn-lt"/>
                <a:ea typeface="+mn-ea"/>
                <a:cs typeface="+mn-cs"/>
              </a:rPr>
              <a:t>Product Donations from companies like Microsoft, Cisco, Adobe, etc.</a:t>
            </a:r>
          </a:p>
          <a:p>
            <a:pPr lvl="0"/>
            <a:r>
              <a:rPr lang="en-US" sz="1200" kern="1200" dirty="0">
                <a:solidFill>
                  <a:schemeClr val="tx1"/>
                </a:solidFill>
                <a:effectLst/>
                <a:latin typeface="+mn-lt"/>
                <a:ea typeface="+mn-ea"/>
                <a:cs typeface="+mn-cs"/>
              </a:rPr>
              <a:t>Technology Training</a:t>
            </a:r>
          </a:p>
          <a:p>
            <a:pPr lvl="0"/>
            <a:r>
              <a:rPr lang="en-US" sz="1200" kern="1200" dirty="0">
                <a:solidFill>
                  <a:schemeClr val="tx1"/>
                </a:solidFill>
                <a:effectLst/>
                <a:latin typeface="+mn-lt"/>
                <a:ea typeface="+mn-ea"/>
                <a:cs typeface="+mn-cs"/>
              </a:rPr>
              <a:t>Additional Technology Guidance/Advice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Access </a:t>
            </a:r>
            <a:r>
              <a:rPr lang="en-US" sz="1200" kern="1200" dirty="0" err="1">
                <a:solidFill>
                  <a:schemeClr val="tx1"/>
                </a:solidFill>
                <a:effectLst/>
                <a:latin typeface="+mn-lt"/>
                <a:ea typeface="+mn-ea"/>
                <a:cs typeface="+mn-cs"/>
              </a:rPr>
              <a:t>TechSoup</a:t>
            </a:r>
            <a:r>
              <a:rPr lang="en-US" sz="1200" kern="1200" dirty="0">
                <a:solidFill>
                  <a:schemeClr val="tx1"/>
                </a:solidFill>
                <a:effectLst/>
                <a:latin typeface="+mn-lt"/>
                <a:ea typeface="+mn-ea"/>
                <a:cs typeface="+mn-cs"/>
              </a:rPr>
              <a:t> Donations and Resources via </a:t>
            </a:r>
            <a:r>
              <a:rPr lang="en-US" sz="1200" u="sng" kern="1200" dirty="0">
                <a:solidFill>
                  <a:schemeClr val="tx1"/>
                </a:solidFill>
                <a:effectLst/>
                <a:latin typeface="+mn-lt"/>
                <a:ea typeface="+mn-ea"/>
                <a:cs typeface="+mn-cs"/>
                <a:hlinkClick r:id="rId3"/>
              </a:rPr>
              <a:t>https://www.slideshare.net/TechSoupGlobal/webinar-how-to-access-techsoup-donations-and-resources-20170608</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Top 10 ways to help yourself to </a:t>
            </a:r>
            <a:r>
              <a:rPr lang="en-US" sz="1200" kern="1200" dirty="0" err="1">
                <a:solidFill>
                  <a:schemeClr val="tx1"/>
                </a:solidFill>
                <a:effectLst/>
                <a:latin typeface="+mn-lt"/>
                <a:ea typeface="+mn-ea"/>
                <a:cs typeface="+mn-cs"/>
              </a:rPr>
              <a:t>TechSoup’s</a:t>
            </a:r>
            <a:r>
              <a:rPr lang="en-US" sz="1200" kern="1200" dirty="0">
                <a:solidFill>
                  <a:schemeClr val="tx1"/>
                </a:solidFill>
                <a:effectLst/>
                <a:latin typeface="+mn-lt"/>
                <a:ea typeface="+mn-ea"/>
                <a:cs typeface="+mn-cs"/>
              </a:rPr>
              <a:t> product donation program</a:t>
            </a:r>
          </a:p>
          <a:p>
            <a:r>
              <a:rPr lang="en-US" sz="1200" u="sng" kern="1200" dirty="0">
                <a:solidFill>
                  <a:schemeClr val="tx1"/>
                </a:solidFill>
                <a:effectLst/>
                <a:latin typeface="+mn-lt"/>
                <a:ea typeface="+mn-ea"/>
                <a:cs typeface="+mn-cs"/>
                <a:hlinkClick r:id="rId4"/>
              </a:rPr>
              <a:t>http://forums.techsoup.org/cs/community/f/21/t/42127.aspx?cg=aht_hp</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List of </a:t>
            </a:r>
            <a:r>
              <a:rPr lang="en-US" sz="1200" kern="1200" dirty="0" err="1">
                <a:solidFill>
                  <a:schemeClr val="tx1"/>
                </a:solidFill>
                <a:effectLst/>
                <a:latin typeface="+mn-lt"/>
                <a:ea typeface="+mn-ea"/>
                <a:cs typeface="+mn-cs"/>
              </a:rPr>
              <a:t>TechSoup</a:t>
            </a:r>
            <a:r>
              <a:rPr lang="en-US" sz="1200" kern="1200" dirty="0">
                <a:solidFill>
                  <a:schemeClr val="tx1"/>
                </a:solidFill>
                <a:effectLst/>
                <a:latin typeface="+mn-lt"/>
                <a:ea typeface="+mn-ea"/>
                <a:cs typeface="+mn-cs"/>
              </a:rPr>
              <a:t> product donors and donations</a:t>
            </a:r>
          </a:p>
          <a:p>
            <a:r>
              <a:rPr lang="en-US" sz="1200" u="sng" kern="1200" dirty="0">
                <a:solidFill>
                  <a:schemeClr val="tx1"/>
                </a:solidFill>
                <a:effectLst/>
                <a:latin typeface="+mn-lt"/>
                <a:ea typeface="+mn-ea"/>
                <a:cs typeface="+mn-cs"/>
                <a:hlinkClick r:id="rId5"/>
              </a:rPr>
              <a:t>http://www.techsoup.org/get-product-donations/product-catalog</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TechSoup</a:t>
            </a:r>
            <a:r>
              <a:rPr lang="en-US" sz="1200" kern="1200" dirty="0">
                <a:solidFill>
                  <a:schemeClr val="tx1"/>
                </a:solidFill>
                <a:effectLst/>
                <a:latin typeface="+mn-lt"/>
                <a:ea typeface="+mn-ea"/>
                <a:cs typeface="+mn-cs"/>
              </a:rPr>
              <a:t> Product Eligibility page (the place for charities to find out what product donations they’re eligible for)</a:t>
            </a:r>
          </a:p>
          <a:p>
            <a:r>
              <a:rPr lang="en-US" sz="1200" u="sng" kern="1200" dirty="0">
                <a:solidFill>
                  <a:schemeClr val="tx1"/>
                </a:solidFill>
                <a:effectLst/>
                <a:latin typeface="+mn-lt"/>
                <a:ea typeface="+mn-ea"/>
                <a:cs typeface="+mn-cs"/>
                <a:hlinkClick r:id="rId6"/>
              </a:rPr>
              <a:t>http://www.techsoup.org/eligibilityquiz</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Free Nonprofit Tech Info and Learning Resources: </a:t>
            </a:r>
            <a:r>
              <a:rPr lang="en-US" sz="1200" u="sng" kern="1200" dirty="0">
                <a:solidFill>
                  <a:schemeClr val="tx1"/>
                </a:solidFill>
                <a:effectLst/>
                <a:latin typeface="+mn-lt"/>
                <a:ea typeface="+mn-ea"/>
                <a:cs typeface="+mn-cs"/>
                <a:hlinkClick r:id="rId7"/>
              </a:rPr>
              <a:t>http://forums.techsoup.org/cs/community/b/tsblog/archive/2017/05/08/nonprofit-tech-resources-techsoup-is-your-one-stop-shop.aspx</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4F2D9E-ECFD-48FF-A80E-783BC369AB8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01446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6A7251-D86C-4142-8EED-7FB68ED75A8E}"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93B2E-F877-4988-BBDD-EBD80A83AD54}" type="slidenum">
              <a:rPr lang="en-US" smtClean="0"/>
              <a:t>‹#›</a:t>
            </a:fld>
            <a:endParaRPr lang="en-US"/>
          </a:p>
        </p:txBody>
      </p:sp>
    </p:spTree>
    <p:extLst>
      <p:ext uri="{BB962C8B-B14F-4D97-AF65-F5344CB8AC3E}">
        <p14:creationId xmlns:p14="http://schemas.microsoft.com/office/powerpoint/2010/main" val="1202461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6A7251-D86C-4142-8EED-7FB68ED75A8E}"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93B2E-F877-4988-BBDD-EBD80A83AD54}" type="slidenum">
              <a:rPr lang="en-US" smtClean="0"/>
              <a:t>‹#›</a:t>
            </a:fld>
            <a:endParaRPr lang="en-US"/>
          </a:p>
        </p:txBody>
      </p:sp>
    </p:spTree>
    <p:extLst>
      <p:ext uri="{BB962C8B-B14F-4D97-AF65-F5344CB8AC3E}">
        <p14:creationId xmlns:p14="http://schemas.microsoft.com/office/powerpoint/2010/main" val="279758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6A7251-D86C-4142-8EED-7FB68ED75A8E}"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93B2E-F877-4988-BBDD-EBD80A83AD54}" type="slidenum">
              <a:rPr lang="en-US" smtClean="0"/>
              <a:t>‹#›</a:t>
            </a:fld>
            <a:endParaRPr lang="en-US"/>
          </a:p>
        </p:txBody>
      </p:sp>
    </p:spTree>
    <p:extLst>
      <p:ext uri="{BB962C8B-B14F-4D97-AF65-F5344CB8AC3E}">
        <p14:creationId xmlns:p14="http://schemas.microsoft.com/office/powerpoint/2010/main" val="1943612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E00F417C-536B-4BF4-AFB5-7F35A2831EF7}" type="datetime1">
              <a:rPr lang="en-US" smtClean="0"/>
              <a:t>3/27/2018</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B3494D13-EAF7-4C78-BEBA-9F51C384E2BB}" type="slidenum">
              <a:rPr lang="en-US" smtClean="0"/>
              <a:t>‹#›</a:t>
            </a:fld>
            <a:endParaRPr lang="en-US"/>
          </a:p>
        </p:txBody>
      </p:sp>
    </p:spTree>
    <p:extLst>
      <p:ext uri="{BB962C8B-B14F-4D97-AF65-F5344CB8AC3E}">
        <p14:creationId xmlns:p14="http://schemas.microsoft.com/office/powerpoint/2010/main" val="34292777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AA98C307-97B4-458B-90CC-0F2A91D5CF0F}" type="datetime1">
              <a:rPr lang="en-US" smtClean="0"/>
              <a:t>3/27/2018</a:t>
            </a:fld>
            <a:endParaRPr lang="en-US"/>
          </a:p>
        </p:txBody>
      </p:sp>
      <p:sp>
        <p:nvSpPr>
          <p:cNvPr id="9" name="Slide Number Placeholder 8"/>
          <p:cNvSpPr>
            <a:spLocks noGrp="1"/>
          </p:cNvSpPr>
          <p:nvPr>
            <p:ph type="sldNum" sz="quarter" idx="15"/>
          </p:nvPr>
        </p:nvSpPr>
        <p:spPr/>
        <p:txBody>
          <a:bodyPr rtlCol="0"/>
          <a:lstStyle/>
          <a:p>
            <a:fld id="{B3494D13-EAF7-4C78-BEBA-9F51C384E2BB}"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1148438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69127580-9D0B-41DC-B3A3-F0B16EACAAC9}" type="datetime1">
              <a:rPr lang="en-US" smtClean="0"/>
              <a:t>3/27/2018</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6" name="Slide Number Placeholder 5"/>
          <p:cNvSpPr>
            <a:spLocks noGrp="1"/>
          </p:cNvSpPr>
          <p:nvPr>
            <p:ph type="sldNum" sz="quarter" idx="12"/>
          </p:nvPr>
        </p:nvSpPr>
        <p:spPr bwMode="auto">
          <a:xfrm>
            <a:off x="1787488" y="4928702"/>
            <a:ext cx="812800" cy="517524"/>
          </a:xfrm>
        </p:spPr>
        <p:txBody>
          <a:bodyPr/>
          <a:lstStyle/>
          <a:p>
            <a:fld id="{B3494D13-EAF7-4C78-BEBA-9F51C384E2BB}" type="slidenum">
              <a:rPr lang="en-US" smtClean="0"/>
              <a:t>‹#›</a:t>
            </a:fld>
            <a:endParaRPr lang="en-US"/>
          </a:p>
        </p:txBody>
      </p:sp>
    </p:spTree>
    <p:extLst>
      <p:ext uri="{BB962C8B-B14F-4D97-AF65-F5344CB8AC3E}">
        <p14:creationId xmlns:p14="http://schemas.microsoft.com/office/powerpoint/2010/main" val="62926026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CD150A9-9145-47D5-9FEA-4EA6CCDCB5F9}" type="datetime1">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494D13-EAF7-4C78-BEBA-9F51C384E2BB}" type="slidenum">
              <a:rPr lang="en-US" smtClean="0"/>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654670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41A52F4-B67F-476D-A8CB-C8EFBDE819CE}" type="datetime1">
              <a:rPr lang="en-US" smtClean="0"/>
              <a:t>3/27/2018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494D13-EAF7-4C78-BEBA-9F51C384E2BB}" type="slidenum">
              <a:rPr lang="en-US" smtClean="0"/>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3079475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CFDA3222-150F-4BE9-B2D9-0CB06F044A00}" type="datetime1">
              <a:rPr lang="en-US" smtClean="0"/>
              <a:t>3/27/2018</a:t>
            </a:fld>
            <a:endParaRPr lang="en-US"/>
          </a:p>
        </p:txBody>
      </p:sp>
      <p:sp>
        <p:nvSpPr>
          <p:cNvPr id="7" name="Slide Number Placeholder 6"/>
          <p:cNvSpPr>
            <a:spLocks noGrp="1"/>
          </p:cNvSpPr>
          <p:nvPr>
            <p:ph type="sldNum" sz="quarter" idx="11"/>
          </p:nvPr>
        </p:nvSpPr>
        <p:spPr/>
        <p:txBody>
          <a:bodyPr rtlCol="0"/>
          <a:lstStyle/>
          <a:p>
            <a:fld id="{B3494D13-EAF7-4C78-BEBA-9F51C384E2B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20988279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8BBD1-B162-4D8C-973B-04402DADC182}" type="datetime1">
              <a:rPr lang="en-US" smtClean="0"/>
              <a:t>3/27/2018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494D13-EAF7-4C78-BEBA-9F51C384E2BB}" type="slidenum">
              <a:rPr lang="en-US" smtClean="0"/>
              <a:t>‹#›</a:t>
            </a:fld>
            <a:endParaRPr lang="en-US"/>
          </a:p>
        </p:txBody>
      </p:sp>
    </p:spTree>
    <p:extLst>
      <p:ext uri="{BB962C8B-B14F-4D97-AF65-F5344CB8AC3E}">
        <p14:creationId xmlns:p14="http://schemas.microsoft.com/office/powerpoint/2010/main" val="20266164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A41BE3D7-E252-4E09-B66A-8A8D5E094A10}" type="datetime1">
              <a:rPr lang="en-US" smtClean="0"/>
              <a:t>3/27/2018</a:t>
            </a:fld>
            <a:endParaRPr lang="en-US"/>
          </a:p>
        </p:txBody>
      </p:sp>
      <p:sp>
        <p:nvSpPr>
          <p:cNvPr id="22" name="Slide Number Placeholder 21"/>
          <p:cNvSpPr>
            <a:spLocks noGrp="1"/>
          </p:cNvSpPr>
          <p:nvPr>
            <p:ph type="sldNum" sz="quarter" idx="15"/>
          </p:nvPr>
        </p:nvSpPr>
        <p:spPr/>
        <p:txBody>
          <a:bodyPr rtlCol="0"/>
          <a:lstStyle/>
          <a:p>
            <a:fld id="{B3494D13-EAF7-4C78-BEBA-9F51C384E2B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362813932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6A7251-D86C-4142-8EED-7FB68ED75A8E}"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93B2E-F877-4988-BBDD-EBD80A83AD54}" type="slidenum">
              <a:rPr lang="en-US" smtClean="0"/>
              <a:t>‹#›</a:t>
            </a:fld>
            <a:endParaRPr lang="en-US"/>
          </a:p>
        </p:txBody>
      </p:sp>
    </p:spTree>
    <p:extLst>
      <p:ext uri="{BB962C8B-B14F-4D97-AF65-F5344CB8AC3E}">
        <p14:creationId xmlns:p14="http://schemas.microsoft.com/office/powerpoint/2010/main" val="3666819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7" name="Date Placeholder 16"/>
          <p:cNvSpPr>
            <a:spLocks noGrp="1"/>
          </p:cNvSpPr>
          <p:nvPr>
            <p:ph type="dt" sz="half" idx="10"/>
          </p:nvPr>
        </p:nvSpPr>
        <p:spPr/>
        <p:txBody>
          <a:bodyPr rtlCol="0"/>
          <a:lstStyle/>
          <a:p>
            <a:fld id="{43E5F065-B97F-4AED-8EE3-63FF16F8ABFB}" type="datetime1">
              <a:rPr lang="en-US" smtClean="0"/>
              <a:t>3/27/2018</a:t>
            </a:fld>
            <a:endParaRPr lang="en-US"/>
          </a:p>
        </p:txBody>
      </p:sp>
      <p:sp>
        <p:nvSpPr>
          <p:cNvPr id="18" name="Slide Number Placeholder 17"/>
          <p:cNvSpPr>
            <a:spLocks noGrp="1"/>
          </p:cNvSpPr>
          <p:nvPr>
            <p:ph type="sldNum" sz="quarter" idx="11"/>
          </p:nvPr>
        </p:nvSpPr>
        <p:spPr/>
        <p:txBody>
          <a:bodyPr rtlCol="0"/>
          <a:lstStyle/>
          <a:p>
            <a:fld id="{B3494D13-EAF7-4C78-BEBA-9F51C384E2B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1292855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6F0FE21-02F3-433A-A92E-9E3139025468}" type="datetime1">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94D13-EAF7-4C78-BEBA-9F51C384E2BB}" type="slidenum">
              <a:rPr lang="en-US" smtClean="0"/>
              <a:t>‹#›</a:t>
            </a:fld>
            <a:endParaRPr lang="en-US"/>
          </a:p>
        </p:txBody>
      </p:sp>
    </p:spTree>
    <p:extLst>
      <p:ext uri="{BB962C8B-B14F-4D97-AF65-F5344CB8AC3E}">
        <p14:creationId xmlns:p14="http://schemas.microsoft.com/office/powerpoint/2010/main" val="40823532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C42FE9-0832-4E4B-8F84-21283F919DB1}" type="datetime1">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94D13-EAF7-4C78-BEBA-9F51C384E2BB}" type="slidenum">
              <a:rPr lang="en-US" smtClean="0"/>
              <a:t>‹#›</a:t>
            </a:fld>
            <a:endParaRPr lang="en-US"/>
          </a:p>
        </p:txBody>
      </p:sp>
    </p:spTree>
    <p:extLst>
      <p:ext uri="{BB962C8B-B14F-4D97-AF65-F5344CB8AC3E}">
        <p14:creationId xmlns:p14="http://schemas.microsoft.com/office/powerpoint/2010/main" val="1439662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6A7251-D86C-4142-8EED-7FB68ED75A8E}"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93B2E-F877-4988-BBDD-EBD80A83AD54}" type="slidenum">
              <a:rPr lang="en-US" smtClean="0"/>
              <a:t>‹#›</a:t>
            </a:fld>
            <a:endParaRPr lang="en-US"/>
          </a:p>
        </p:txBody>
      </p:sp>
    </p:spTree>
    <p:extLst>
      <p:ext uri="{BB962C8B-B14F-4D97-AF65-F5344CB8AC3E}">
        <p14:creationId xmlns:p14="http://schemas.microsoft.com/office/powerpoint/2010/main" val="232511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6A7251-D86C-4142-8EED-7FB68ED75A8E}"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93B2E-F877-4988-BBDD-EBD80A83AD54}" type="slidenum">
              <a:rPr lang="en-US" smtClean="0"/>
              <a:t>‹#›</a:t>
            </a:fld>
            <a:endParaRPr lang="en-US"/>
          </a:p>
        </p:txBody>
      </p:sp>
    </p:spTree>
    <p:extLst>
      <p:ext uri="{BB962C8B-B14F-4D97-AF65-F5344CB8AC3E}">
        <p14:creationId xmlns:p14="http://schemas.microsoft.com/office/powerpoint/2010/main" val="340037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6A7251-D86C-4142-8EED-7FB68ED75A8E}" type="datetimeFigureOut">
              <a:rPr lang="en-US" smtClean="0"/>
              <a:t>3/27/2018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793B2E-F877-4988-BBDD-EBD80A83AD54}" type="slidenum">
              <a:rPr lang="en-US" smtClean="0"/>
              <a:t>‹#›</a:t>
            </a:fld>
            <a:endParaRPr lang="en-US"/>
          </a:p>
        </p:txBody>
      </p:sp>
    </p:spTree>
    <p:extLst>
      <p:ext uri="{BB962C8B-B14F-4D97-AF65-F5344CB8AC3E}">
        <p14:creationId xmlns:p14="http://schemas.microsoft.com/office/powerpoint/2010/main" val="3370432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6A7251-D86C-4142-8EED-7FB68ED75A8E}" type="datetimeFigureOut">
              <a:rPr lang="en-US" smtClean="0"/>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793B2E-F877-4988-BBDD-EBD80A83AD54}" type="slidenum">
              <a:rPr lang="en-US" smtClean="0"/>
              <a:t>‹#›</a:t>
            </a:fld>
            <a:endParaRPr lang="en-US"/>
          </a:p>
        </p:txBody>
      </p:sp>
    </p:spTree>
    <p:extLst>
      <p:ext uri="{BB962C8B-B14F-4D97-AF65-F5344CB8AC3E}">
        <p14:creationId xmlns:p14="http://schemas.microsoft.com/office/powerpoint/2010/main" val="1988711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A7251-D86C-4142-8EED-7FB68ED75A8E}" type="datetimeFigureOut">
              <a:rPr lang="en-US" smtClean="0"/>
              <a:t>3/27/2018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793B2E-F877-4988-BBDD-EBD80A83AD54}" type="slidenum">
              <a:rPr lang="en-US" smtClean="0"/>
              <a:t>‹#›</a:t>
            </a:fld>
            <a:endParaRPr lang="en-US"/>
          </a:p>
        </p:txBody>
      </p:sp>
    </p:spTree>
    <p:extLst>
      <p:ext uri="{BB962C8B-B14F-4D97-AF65-F5344CB8AC3E}">
        <p14:creationId xmlns:p14="http://schemas.microsoft.com/office/powerpoint/2010/main" val="133119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6A7251-D86C-4142-8EED-7FB68ED75A8E}"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93B2E-F877-4988-BBDD-EBD80A83AD54}" type="slidenum">
              <a:rPr lang="en-US" smtClean="0"/>
              <a:t>‹#›</a:t>
            </a:fld>
            <a:endParaRPr lang="en-US"/>
          </a:p>
        </p:txBody>
      </p:sp>
    </p:spTree>
    <p:extLst>
      <p:ext uri="{BB962C8B-B14F-4D97-AF65-F5344CB8AC3E}">
        <p14:creationId xmlns:p14="http://schemas.microsoft.com/office/powerpoint/2010/main" val="854601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6A7251-D86C-4142-8EED-7FB68ED75A8E}"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93B2E-F877-4988-BBDD-EBD80A83AD54}" type="slidenum">
              <a:rPr lang="en-US" smtClean="0"/>
              <a:t>‹#›</a:t>
            </a:fld>
            <a:endParaRPr lang="en-US"/>
          </a:p>
        </p:txBody>
      </p:sp>
    </p:spTree>
    <p:extLst>
      <p:ext uri="{BB962C8B-B14F-4D97-AF65-F5344CB8AC3E}">
        <p14:creationId xmlns:p14="http://schemas.microsoft.com/office/powerpoint/2010/main" val="2525255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6A7251-D86C-4142-8EED-7FB68ED75A8E}" type="datetimeFigureOut">
              <a:rPr lang="en-US" smtClean="0"/>
              <a:t>3/27/2018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793B2E-F877-4988-BBDD-EBD80A83AD54}" type="slidenum">
              <a:rPr lang="en-US" smtClean="0"/>
              <a:t>‹#›</a:t>
            </a:fld>
            <a:endParaRPr lang="en-US"/>
          </a:p>
        </p:txBody>
      </p:sp>
    </p:spTree>
    <p:extLst>
      <p:ext uri="{BB962C8B-B14F-4D97-AF65-F5344CB8AC3E}">
        <p14:creationId xmlns:p14="http://schemas.microsoft.com/office/powerpoint/2010/main" val="3623704926"/>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E4602A9E-4095-4D2D-8A45-C953B704EB2D}" type="datetime1">
              <a:rPr lang="en-US" smtClean="0"/>
              <a:t>3/27/2018</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B3494D13-EAF7-4C78-BEBA-9F51C384E2BB}" type="slidenum">
              <a:rPr lang="en-US" smtClean="0"/>
              <a:t>‹#›</a:t>
            </a:fld>
            <a:endParaRPr lang="en-US"/>
          </a:p>
        </p:txBody>
      </p:sp>
    </p:spTree>
    <p:extLst>
      <p:ext uri="{BB962C8B-B14F-4D97-AF65-F5344CB8AC3E}">
        <p14:creationId xmlns:p14="http://schemas.microsoft.com/office/powerpoint/2010/main" val="1962396688"/>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lideshare.net/TechSoupGlobal/webinar-how-to-access-techsoup-donations-and-resources-20170608" TargetMode="External"/><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hyperlink" Target="http://forums.techsoup.org/cs/community/b/tsblog/archive/2017/05/08/nonprofit-tech-resources-techsoup-is-your-one-stop-shop.aspx" TargetMode="External"/><Relationship Id="rId5" Type="http://schemas.openxmlformats.org/officeDocument/2006/relationships/hyperlink" Target="http://www.techsoup.org/eligibilityquiz" TargetMode="External"/><Relationship Id="rId4" Type="http://schemas.openxmlformats.org/officeDocument/2006/relationships/hyperlink" Target="http://forums.techsoup.org/cs/community/f/21/t/42127.aspx?cg=aht_h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9.emf"/><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emf"/><Relationship Id="rId1"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slides/_rels/slide29.xml.rels><?xml version="1.0" encoding="UTF-8" standalone="yes"?>
<Relationships xmlns="http://schemas.openxmlformats.org/package/2006/relationships"><Relationship Id="rId3" Type="http://schemas.openxmlformats.org/officeDocument/2006/relationships/hyperlink" Target="https://www.daxpatterns.com/" TargetMode="External"/><Relationship Id="rId2" Type="http://schemas.openxmlformats.org/officeDocument/2006/relationships/hyperlink" Target="http://radacad.com/online-book-power-bi-from-rookie-to-rockstar"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hyperlink" Target="https://powerbi.microsoft.com/en-us/blog/" TargetMode="External"/><Relationship Id="rId4" Type="http://schemas.openxmlformats.org/officeDocument/2006/relationships/hyperlink" Target="https://www.youtube.com/watch?v=r0Qk5V8dvg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hyperlink" Target="https://github.com/stanbi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defTabSz="914400"/>
            <a:fld id="{B3494D13-EAF7-4C78-BEBA-9F51C384E2BB}" type="slidenum">
              <a:rPr lang="en-US">
                <a:latin typeface="Century Schoolbook"/>
              </a:rPr>
              <a:pPr defTabSz="914400"/>
              <a:t>1</a:t>
            </a:fld>
            <a:endParaRPr lang="en-US">
              <a:latin typeface="Century Schoolbook"/>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8441" y="71963"/>
            <a:ext cx="4922056" cy="2087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ubtitle 1"/>
          <p:cNvSpPr>
            <a:spLocks noGrp="1"/>
          </p:cNvSpPr>
          <p:nvPr>
            <p:ph type="subTitle" idx="1"/>
          </p:nvPr>
        </p:nvSpPr>
        <p:spPr>
          <a:xfrm>
            <a:off x="3798877" y="2636497"/>
            <a:ext cx="6759172" cy="2455491"/>
          </a:xfrm>
        </p:spPr>
        <p:txBody>
          <a:bodyPr>
            <a:normAutofit/>
          </a:bodyPr>
          <a:lstStyle/>
          <a:p>
            <a:pPr algn="ctr"/>
            <a:r>
              <a:rPr lang="en-US" sz="2400" b="0" dirty="0">
                <a:latin typeface="Calibri" panose="020F0502020204030204" pitchFamily="34" charset="0"/>
              </a:rPr>
              <a:t>We host meetings/events every 6-8 weeks that bring together Technical Volunteers to help Nonprofits with their technology questions, strategies, bugs/issues, etc.!</a:t>
            </a:r>
          </a:p>
          <a:p>
            <a:pPr algn="ctr"/>
            <a:endParaRPr lang="en-US" sz="2400" b="0" dirty="0">
              <a:latin typeface="Calibri" panose="020F0502020204030204" pitchFamily="34" charset="0"/>
            </a:endParaRPr>
          </a:p>
          <a:p>
            <a:pPr algn="ctr"/>
            <a:r>
              <a:rPr lang="en-US" sz="2400" b="0" dirty="0">
                <a:latin typeface="Calibri" panose="020F0502020204030204" pitchFamily="34" charset="0"/>
              </a:rPr>
              <a:t>***Launched Nov 2014!***</a:t>
            </a:r>
          </a:p>
          <a:p>
            <a:endParaRPr lang="en-US" b="0" dirty="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9144" y="5562601"/>
            <a:ext cx="2393754" cy="731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649260" y="6222609"/>
            <a:ext cx="2000869" cy="369332"/>
          </a:xfrm>
          <a:prstGeom prst="rect">
            <a:avLst/>
          </a:prstGeom>
          <a:noFill/>
        </p:spPr>
        <p:txBody>
          <a:bodyPr wrap="none" rtlCol="0">
            <a:spAutoFit/>
          </a:bodyPr>
          <a:lstStyle/>
          <a:p>
            <a:pPr defTabSz="914400"/>
            <a:r>
              <a:rPr lang="en-US" dirty="0">
                <a:solidFill>
                  <a:prstClr val="black"/>
                </a:solidFill>
                <a:latin typeface="Century Schoolbook"/>
              </a:rPr>
              <a:t>@</a:t>
            </a:r>
            <a:r>
              <a:rPr lang="en-US" dirty="0" err="1">
                <a:solidFill>
                  <a:prstClr val="black"/>
                </a:solidFill>
                <a:latin typeface="Century Schoolbook"/>
              </a:rPr>
              <a:t>TechiesforGood</a:t>
            </a:r>
            <a:endParaRPr lang="en-US" dirty="0">
              <a:solidFill>
                <a:prstClr val="black"/>
              </a:solidFill>
              <a:latin typeface="Century Schoolbook"/>
            </a:endParaRPr>
          </a:p>
        </p:txBody>
      </p:sp>
      <p:pic>
        <p:nvPicPr>
          <p:cNvPr id="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97633" y="5423367"/>
            <a:ext cx="845375" cy="847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673038" y="6222610"/>
            <a:ext cx="2514600" cy="646331"/>
          </a:xfrm>
          <a:prstGeom prst="rect">
            <a:avLst/>
          </a:prstGeom>
          <a:noFill/>
        </p:spPr>
        <p:txBody>
          <a:bodyPr wrap="square" rtlCol="0">
            <a:spAutoFit/>
          </a:bodyPr>
          <a:lstStyle/>
          <a:p>
            <a:pPr algn="ctr" defTabSz="914400"/>
            <a:r>
              <a:rPr lang="en-US" dirty="0">
                <a:solidFill>
                  <a:prstClr val="black"/>
                </a:solidFill>
                <a:latin typeface="Century Schoolbook"/>
              </a:rPr>
              <a:t>‘Baltimore Techies for Good’ FB Group</a:t>
            </a:r>
          </a:p>
        </p:txBody>
      </p:sp>
      <p:pic>
        <p:nvPicPr>
          <p:cNvPr id="4" name="Picture 3"/>
          <p:cNvPicPr>
            <a:picLocks noChangeAspect="1"/>
          </p:cNvPicPr>
          <p:nvPr/>
        </p:nvPicPr>
        <p:blipFill>
          <a:blip r:embed="rId6"/>
          <a:stretch>
            <a:fillRect/>
          </a:stretch>
        </p:blipFill>
        <p:spPr>
          <a:xfrm>
            <a:off x="8280371" y="5737487"/>
            <a:ext cx="1685925" cy="533400"/>
          </a:xfrm>
          <a:prstGeom prst="rect">
            <a:avLst/>
          </a:prstGeom>
        </p:spPr>
      </p:pic>
      <p:sp>
        <p:nvSpPr>
          <p:cNvPr id="12" name="TextBox 11"/>
          <p:cNvSpPr txBox="1"/>
          <p:nvPr/>
        </p:nvSpPr>
        <p:spPr>
          <a:xfrm>
            <a:off x="8066895" y="6211670"/>
            <a:ext cx="2514600" cy="646331"/>
          </a:xfrm>
          <a:prstGeom prst="rect">
            <a:avLst/>
          </a:prstGeom>
          <a:noFill/>
        </p:spPr>
        <p:txBody>
          <a:bodyPr wrap="square" rtlCol="0">
            <a:spAutoFit/>
          </a:bodyPr>
          <a:lstStyle/>
          <a:p>
            <a:pPr algn="ctr" defTabSz="914400"/>
            <a:r>
              <a:rPr lang="en-US" dirty="0">
                <a:solidFill>
                  <a:prstClr val="black"/>
                </a:solidFill>
                <a:latin typeface="Century Schoolbook"/>
              </a:rPr>
              <a:t>‘Baltimore Techies for Good’ Group</a:t>
            </a:r>
          </a:p>
        </p:txBody>
      </p:sp>
    </p:spTree>
    <p:extLst>
      <p:ext uri="{BB962C8B-B14F-4D97-AF65-F5344CB8AC3E}">
        <p14:creationId xmlns:p14="http://schemas.microsoft.com/office/powerpoint/2010/main" val="4115211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EBE46-F87D-498E-9EEC-1A45284BDE1F}"/>
              </a:ext>
            </a:extLst>
          </p:cNvPr>
          <p:cNvSpPr>
            <a:spLocks noGrp="1"/>
          </p:cNvSpPr>
          <p:nvPr>
            <p:ph type="title"/>
          </p:nvPr>
        </p:nvSpPr>
        <p:spPr/>
        <p:txBody>
          <a:bodyPr/>
          <a:lstStyle/>
          <a:p>
            <a:r>
              <a:rPr lang="en-US" dirty="0"/>
              <a:t>Sources of Data</a:t>
            </a:r>
          </a:p>
        </p:txBody>
      </p:sp>
      <p:sp>
        <p:nvSpPr>
          <p:cNvPr id="3" name="Content Placeholder 2">
            <a:extLst>
              <a:ext uri="{FF2B5EF4-FFF2-40B4-BE49-F238E27FC236}">
                <a16:creationId xmlns:a16="http://schemas.microsoft.com/office/drawing/2014/main" id="{EA33C33A-84D4-4E89-B4F1-521A815F384B}"/>
              </a:ext>
            </a:extLst>
          </p:cNvPr>
          <p:cNvSpPr>
            <a:spLocks noGrp="1"/>
          </p:cNvSpPr>
          <p:nvPr>
            <p:ph idx="1"/>
          </p:nvPr>
        </p:nvSpPr>
        <p:spPr/>
        <p:txBody>
          <a:bodyPr/>
          <a:lstStyle/>
          <a:p>
            <a:pPr marL="0" indent="0">
              <a:buNone/>
            </a:pPr>
            <a:r>
              <a:rPr lang="en-US" dirty="0"/>
              <a:t>Where is your data stored?</a:t>
            </a:r>
          </a:p>
          <a:p>
            <a:pPr marL="0" indent="0">
              <a:buNone/>
            </a:pPr>
            <a:endParaRPr lang="en-US" dirty="0"/>
          </a:p>
          <a:p>
            <a:pPr marL="0" indent="0">
              <a:buNone/>
            </a:pPr>
            <a:r>
              <a:rPr lang="en-US" dirty="0"/>
              <a:t>Can you generate reports with your data?</a:t>
            </a:r>
          </a:p>
        </p:txBody>
      </p:sp>
    </p:spTree>
    <p:extLst>
      <p:ext uri="{BB962C8B-B14F-4D97-AF65-F5344CB8AC3E}">
        <p14:creationId xmlns:p14="http://schemas.microsoft.com/office/powerpoint/2010/main" val="74096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A004-12BA-433F-BBAE-7A377921FF7A}"/>
              </a:ext>
            </a:extLst>
          </p:cNvPr>
          <p:cNvSpPr>
            <a:spLocks noGrp="1"/>
          </p:cNvSpPr>
          <p:nvPr>
            <p:ph type="title"/>
          </p:nvPr>
        </p:nvSpPr>
        <p:spPr/>
        <p:txBody>
          <a:bodyPr/>
          <a:lstStyle/>
          <a:p>
            <a:r>
              <a:rPr lang="en-US" dirty="0"/>
              <a:t>Sources of Data</a:t>
            </a:r>
          </a:p>
        </p:txBody>
      </p:sp>
      <p:sp>
        <p:nvSpPr>
          <p:cNvPr id="3" name="Content Placeholder 2">
            <a:extLst>
              <a:ext uri="{FF2B5EF4-FFF2-40B4-BE49-F238E27FC236}">
                <a16:creationId xmlns:a16="http://schemas.microsoft.com/office/drawing/2014/main" id="{E3BC21B6-C160-4ECB-AEDC-DF8CECC78698}"/>
              </a:ext>
            </a:extLst>
          </p:cNvPr>
          <p:cNvSpPr>
            <a:spLocks noGrp="1"/>
          </p:cNvSpPr>
          <p:nvPr>
            <p:ph idx="1"/>
          </p:nvPr>
        </p:nvSpPr>
        <p:spPr/>
        <p:txBody>
          <a:bodyPr/>
          <a:lstStyle/>
          <a:p>
            <a:pPr marL="0" indent="0">
              <a:buNone/>
            </a:pPr>
            <a:r>
              <a:rPr lang="en-US" dirty="0"/>
              <a:t>Where is your data stored?</a:t>
            </a:r>
          </a:p>
          <a:p>
            <a:pPr marL="0" indent="0">
              <a:buNone/>
            </a:pPr>
            <a:endParaRPr lang="en-US" dirty="0"/>
          </a:p>
          <a:p>
            <a:pPr marL="0" indent="0">
              <a:buNone/>
            </a:pPr>
            <a:r>
              <a:rPr lang="en-US" dirty="0"/>
              <a:t>Can you generate reports with your data?</a:t>
            </a:r>
          </a:p>
          <a:p>
            <a:pPr marL="0" indent="0">
              <a:buNone/>
            </a:pPr>
            <a:endParaRPr lang="en-US" dirty="0"/>
          </a:p>
          <a:p>
            <a:pPr marL="0" indent="0">
              <a:buNone/>
            </a:pPr>
            <a:r>
              <a:rPr lang="en-US" dirty="0"/>
              <a:t>What do you use to create/modify reports?</a:t>
            </a:r>
          </a:p>
        </p:txBody>
      </p:sp>
    </p:spTree>
    <p:extLst>
      <p:ext uri="{BB962C8B-B14F-4D97-AF65-F5344CB8AC3E}">
        <p14:creationId xmlns:p14="http://schemas.microsoft.com/office/powerpoint/2010/main" val="3707168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46DCF-8CDF-498E-ADA4-07A943F6EE31}"/>
              </a:ext>
            </a:extLst>
          </p:cNvPr>
          <p:cNvSpPr>
            <a:spLocks noGrp="1"/>
          </p:cNvSpPr>
          <p:nvPr>
            <p:ph type="title"/>
          </p:nvPr>
        </p:nvSpPr>
        <p:spPr/>
        <p:txBody>
          <a:bodyPr/>
          <a:lstStyle/>
          <a:p>
            <a:r>
              <a:rPr lang="en-US" dirty="0"/>
              <a:t>SSRS</a:t>
            </a:r>
          </a:p>
        </p:txBody>
      </p:sp>
      <p:pic>
        <p:nvPicPr>
          <p:cNvPr id="4" name="Content Placeholder 3">
            <a:extLst>
              <a:ext uri="{FF2B5EF4-FFF2-40B4-BE49-F238E27FC236}">
                <a16:creationId xmlns:a16="http://schemas.microsoft.com/office/drawing/2014/main" id="{3ED6FA59-99E7-49B0-8408-BD4A503769F5}"/>
              </a:ext>
            </a:extLst>
          </p:cNvPr>
          <p:cNvPicPr>
            <a:picLocks noGrp="1" noChangeAspect="1"/>
          </p:cNvPicPr>
          <p:nvPr>
            <p:ph idx="1"/>
          </p:nvPr>
        </p:nvPicPr>
        <p:blipFill>
          <a:blip r:embed="rId2"/>
          <a:stretch>
            <a:fillRect/>
          </a:stretch>
        </p:blipFill>
        <p:spPr>
          <a:xfrm>
            <a:off x="8787162" y="588956"/>
            <a:ext cx="2566638" cy="877900"/>
          </a:xfrm>
          <a:prstGeom prst="rect">
            <a:avLst/>
          </a:prstGeom>
        </p:spPr>
      </p:pic>
    </p:spTree>
    <p:extLst>
      <p:ext uri="{BB962C8B-B14F-4D97-AF65-F5344CB8AC3E}">
        <p14:creationId xmlns:p14="http://schemas.microsoft.com/office/powerpoint/2010/main" val="2923694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E6463-DB5E-4697-A904-49B25DCFCEE3}"/>
              </a:ext>
            </a:extLst>
          </p:cNvPr>
          <p:cNvSpPr>
            <a:spLocks noGrp="1"/>
          </p:cNvSpPr>
          <p:nvPr>
            <p:ph type="title"/>
          </p:nvPr>
        </p:nvSpPr>
        <p:spPr/>
        <p:txBody>
          <a:bodyPr/>
          <a:lstStyle/>
          <a:p>
            <a:r>
              <a:rPr lang="en-US" dirty="0"/>
              <a:t>SSRS</a:t>
            </a:r>
          </a:p>
        </p:txBody>
      </p:sp>
      <p:pic>
        <p:nvPicPr>
          <p:cNvPr id="5" name="Content Placeholder 4">
            <a:extLst>
              <a:ext uri="{FF2B5EF4-FFF2-40B4-BE49-F238E27FC236}">
                <a16:creationId xmlns:a16="http://schemas.microsoft.com/office/drawing/2014/main" id="{FCB1CEDE-2482-4B32-8537-F2AF3318A2F2}"/>
              </a:ext>
            </a:extLst>
          </p:cNvPr>
          <p:cNvPicPr>
            <a:picLocks noGrp="1" noChangeAspect="1"/>
          </p:cNvPicPr>
          <p:nvPr>
            <p:ph idx="1"/>
          </p:nvPr>
        </p:nvPicPr>
        <p:blipFill>
          <a:blip r:embed="rId2"/>
          <a:stretch>
            <a:fillRect/>
          </a:stretch>
        </p:blipFill>
        <p:spPr>
          <a:xfrm>
            <a:off x="1586111" y="1825625"/>
            <a:ext cx="4718847" cy="2276475"/>
          </a:xfrm>
          <a:prstGeom prst="rect">
            <a:avLst/>
          </a:prstGeom>
        </p:spPr>
      </p:pic>
      <p:pic>
        <p:nvPicPr>
          <p:cNvPr id="4" name="Picture 3">
            <a:extLst>
              <a:ext uri="{FF2B5EF4-FFF2-40B4-BE49-F238E27FC236}">
                <a16:creationId xmlns:a16="http://schemas.microsoft.com/office/drawing/2014/main" id="{2965C8B8-01F4-4A4D-B83A-4DC70DEBA090}"/>
              </a:ext>
            </a:extLst>
          </p:cNvPr>
          <p:cNvPicPr>
            <a:picLocks noChangeAspect="1"/>
          </p:cNvPicPr>
          <p:nvPr/>
        </p:nvPicPr>
        <p:blipFill>
          <a:blip r:embed="rId3"/>
          <a:stretch>
            <a:fillRect/>
          </a:stretch>
        </p:blipFill>
        <p:spPr>
          <a:xfrm>
            <a:off x="8791575" y="588839"/>
            <a:ext cx="2562225" cy="878133"/>
          </a:xfrm>
          <a:prstGeom prst="rect">
            <a:avLst/>
          </a:prstGeom>
        </p:spPr>
      </p:pic>
      <p:sp>
        <p:nvSpPr>
          <p:cNvPr id="6" name="TextBox 5">
            <a:extLst>
              <a:ext uri="{FF2B5EF4-FFF2-40B4-BE49-F238E27FC236}">
                <a16:creationId xmlns:a16="http://schemas.microsoft.com/office/drawing/2014/main" id="{AE500C23-8ABA-4F85-AAC2-1E325200BF1F}"/>
              </a:ext>
            </a:extLst>
          </p:cNvPr>
          <p:cNvSpPr txBox="1"/>
          <p:nvPr/>
        </p:nvSpPr>
        <p:spPr>
          <a:xfrm>
            <a:off x="7112000" y="2146300"/>
            <a:ext cx="4087401" cy="1200329"/>
          </a:xfrm>
          <a:prstGeom prst="rect">
            <a:avLst/>
          </a:prstGeom>
          <a:noFill/>
        </p:spPr>
        <p:txBody>
          <a:bodyPr wrap="none" rtlCol="0">
            <a:spAutoFit/>
          </a:bodyPr>
          <a:lstStyle/>
          <a:p>
            <a:pPr marL="285750" indent="-285750">
              <a:buFont typeface="Arial" panose="020B0604020202020204" pitchFamily="34" charset="0"/>
              <a:buChar char="•"/>
            </a:pPr>
            <a:r>
              <a:rPr lang="en-US" dirty="0"/>
              <a:t>SQL Server license</a:t>
            </a:r>
          </a:p>
          <a:p>
            <a:pPr marL="285750" indent="-285750">
              <a:buFont typeface="Arial" panose="020B0604020202020204" pitchFamily="34" charset="0"/>
              <a:buChar char="•"/>
            </a:pPr>
            <a:r>
              <a:rPr lang="en-US" dirty="0"/>
              <a:t>Visual Studio</a:t>
            </a:r>
          </a:p>
          <a:p>
            <a:pPr marL="285750" indent="-285750">
              <a:buFont typeface="Arial" panose="020B0604020202020204" pitchFamily="34" charset="0"/>
              <a:buChar char="•"/>
            </a:pPr>
            <a:r>
              <a:rPr lang="en-US" dirty="0"/>
              <a:t>Limited Data Sources</a:t>
            </a:r>
          </a:p>
          <a:p>
            <a:pPr marL="742950" lvl="1" indent="-285750">
              <a:buFont typeface="Arial" panose="020B0604020202020204" pitchFamily="34" charset="0"/>
              <a:buChar char="•"/>
            </a:pPr>
            <a:r>
              <a:rPr lang="en-US" dirty="0"/>
              <a:t>SQL Server, Oracle, OLE DB, ODBC</a:t>
            </a:r>
          </a:p>
        </p:txBody>
      </p:sp>
      <p:sp>
        <p:nvSpPr>
          <p:cNvPr id="7" name="TextBox 6">
            <a:extLst>
              <a:ext uri="{FF2B5EF4-FFF2-40B4-BE49-F238E27FC236}">
                <a16:creationId xmlns:a16="http://schemas.microsoft.com/office/drawing/2014/main" id="{62310311-E19A-4568-A9DA-951778EF8198}"/>
              </a:ext>
            </a:extLst>
          </p:cNvPr>
          <p:cNvSpPr txBox="1"/>
          <p:nvPr/>
        </p:nvSpPr>
        <p:spPr>
          <a:xfrm>
            <a:off x="574062" y="4812499"/>
            <a:ext cx="11461792" cy="369332"/>
          </a:xfrm>
          <a:prstGeom prst="rect">
            <a:avLst/>
          </a:prstGeom>
          <a:noFill/>
        </p:spPr>
        <p:txBody>
          <a:bodyPr wrap="none" rtlCol="0">
            <a:spAutoFit/>
          </a:bodyPr>
          <a:lstStyle/>
          <a:p>
            <a:r>
              <a:rPr lang="en-US" dirty="0"/>
              <a:t>https://docs.microsoft.com/en-us/sql/reporting-services/report-data/data-sources-supported-by-reporting-services-ssrs</a:t>
            </a:r>
          </a:p>
        </p:txBody>
      </p:sp>
    </p:spTree>
    <p:extLst>
      <p:ext uri="{BB962C8B-B14F-4D97-AF65-F5344CB8AC3E}">
        <p14:creationId xmlns:p14="http://schemas.microsoft.com/office/powerpoint/2010/main" val="1931373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F30E0-8CA6-4228-96D1-9589A6C90AA8}"/>
              </a:ext>
            </a:extLst>
          </p:cNvPr>
          <p:cNvSpPr>
            <a:spLocks noGrp="1"/>
          </p:cNvSpPr>
          <p:nvPr>
            <p:ph type="title"/>
          </p:nvPr>
        </p:nvSpPr>
        <p:spPr/>
        <p:txBody>
          <a:bodyPr>
            <a:normAutofit/>
          </a:bodyPr>
          <a:lstStyle/>
          <a:p>
            <a:r>
              <a:rPr lang="en-US" dirty="0"/>
              <a:t>2018 Gartner Magic Quadrant</a:t>
            </a:r>
            <a:br>
              <a:rPr lang="en-US" dirty="0"/>
            </a:br>
            <a:r>
              <a:rPr lang="en-US" dirty="0"/>
              <a:t>Business Intelligence</a:t>
            </a:r>
          </a:p>
        </p:txBody>
      </p:sp>
      <p:pic>
        <p:nvPicPr>
          <p:cNvPr id="7" name="Content Placeholder 6">
            <a:extLst>
              <a:ext uri="{FF2B5EF4-FFF2-40B4-BE49-F238E27FC236}">
                <a16:creationId xmlns:a16="http://schemas.microsoft.com/office/drawing/2014/main" id="{06B28ABA-4622-460B-B8C3-F2B5EC8381C5}"/>
              </a:ext>
            </a:extLst>
          </p:cNvPr>
          <p:cNvPicPr>
            <a:picLocks noGrp="1" noChangeAspect="1"/>
          </p:cNvPicPr>
          <p:nvPr>
            <p:ph idx="1"/>
          </p:nvPr>
        </p:nvPicPr>
        <p:blipFill>
          <a:blip r:embed="rId2"/>
          <a:stretch>
            <a:fillRect/>
          </a:stretch>
        </p:blipFill>
        <p:spPr>
          <a:xfrm>
            <a:off x="4010984" y="1825625"/>
            <a:ext cx="4170032" cy="4351338"/>
          </a:xfrm>
          <a:prstGeom prst="rect">
            <a:avLst/>
          </a:prstGeom>
        </p:spPr>
      </p:pic>
    </p:spTree>
    <p:extLst>
      <p:ext uri="{BB962C8B-B14F-4D97-AF65-F5344CB8AC3E}">
        <p14:creationId xmlns:p14="http://schemas.microsoft.com/office/powerpoint/2010/main" val="2599292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3E8E-92D0-460B-9FDF-329BCC145835}"/>
              </a:ext>
            </a:extLst>
          </p:cNvPr>
          <p:cNvSpPr>
            <a:spLocks noGrp="1"/>
          </p:cNvSpPr>
          <p:nvPr>
            <p:ph type="title"/>
          </p:nvPr>
        </p:nvSpPr>
        <p:spPr/>
        <p:txBody>
          <a:bodyPr/>
          <a:lstStyle/>
          <a:p>
            <a:r>
              <a:rPr lang="en-US" dirty="0"/>
              <a:t>QlikView</a:t>
            </a:r>
          </a:p>
        </p:txBody>
      </p:sp>
      <p:pic>
        <p:nvPicPr>
          <p:cNvPr id="4" name="Content Placeholder 3">
            <a:extLst>
              <a:ext uri="{FF2B5EF4-FFF2-40B4-BE49-F238E27FC236}">
                <a16:creationId xmlns:a16="http://schemas.microsoft.com/office/drawing/2014/main" id="{4BE1A8AC-B5E0-466A-B648-70D81D7EACFD}"/>
              </a:ext>
            </a:extLst>
          </p:cNvPr>
          <p:cNvPicPr>
            <a:picLocks noGrp="1" noChangeAspect="1"/>
          </p:cNvPicPr>
          <p:nvPr>
            <p:ph idx="1"/>
          </p:nvPr>
        </p:nvPicPr>
        <p:blipFill>
          <a:blip r:embed="rId2"/>
          <a:stretch>
            <a:fillRect/>
          </a:stretch>
        </p:blipFill>
        <p:spPr>
          <a:xfrm>
            <a:off x="9591903" y="713935"/>
            <a:ext cx="1761897" cy="627942"/>
          </a:xfrm>
          <a:prstGeom prst="rect">
            <a:avLst/>
          </a:prstGeom>
        </p:spPr>
      </p:pic>
    </p:spTree>
    <p:extLst>
      <p:ext uri="{BB962C8B-B14F-4D97-AF65-F5344CB8AC3E}">
        <p14:creationId xmlns:p14="http://schemas.microsoft.com/office/powerpoint/2010/main" val="3453076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906C-89F3-4A02-B3EE-5C8DC926877F}"/>
              </a:ext>
            </a:extLst>
          </p:cNvPr>
          <p:cNvSpPr>
            <a:spLocks noGrp="1"/>
          </p:cNvSpPr>
          <p:nvPr>
            <p:ph type="title"/>
          </p:nvPr>
        </p:nvSpPr>
        <p:spPr/>
        <p:txBody>
          <a:bodyPr/>
          <a:lstStyle/>
          <a:p>
            <a:r>
              <a:rPr lang="en-US" dirty="0"/>
              <a:t>QlikView - Requirements</a:t>
            </a:r>
          </a:p>
        </p:txBody>
      </p:sp>
      <p:pic>
        <p:nvPicPr>
          <p:cNvPr id="4" name="Content Placeholder 3">
            <a:extLst>
              <a:ext uri="{FF2B5EF4-FFF2-40B4-BE49-F238E27FC236}">
                <a16:creationId xmlns:a16="http://schemas.microsoft.com/office/drawing/2014/main" id="{00A22CBA-DACA-43D2-8BEB-1F90C42912ED}"/>
              </a:ext>
            </a:extLst>
          </p:cNvPr>
          <p:cNvPicPr>
            <a:picLocks noGrp="1" noChangeAspect="1"/>
          </p:cNvPicPr>
          <p:nvPr>
            <p:ph idx="1"/>
          </p:nvPr>
        </p:nvPicPr>
        <p:blipFill>
          <a:blip r:embed="rId2"/>
          <a:stretch>
            <a:fillRect/>
          </a:stretch>
        </p:blipFill>
        <p:spPr>
          <a:xfrm>
            <a:off x="2820228" y="1423548"/>
            <a:ext cx="6551543" cy="4351338"/>
          </a:xfrm>
          <a:prstGeom prst="rect">
            <a:avLst/>
          </a:prstGeom>
        </p:spPr>
      </p:pic>
      <p:sp>
        <p:nvSpPr>
          <p:cNvPr id="5" name="TextBox 4">
            <a:extLst>
              <a:ext uri="{FF2B5EF4-FFF2-40B4-BE49-F238E27FC236}">
                <a16:creationId xmlns:a16="http://schemas.microsoft.com/office/drawing/2014/main" id="{C1B3D4AF-347F-4844-9FC1-60F53BC218F8}"/>
              </a:ext>
            </a:extLst>
          </p:cNvPr>
          <p:cNvSpPr txBox="1"/>
          <p:nvPr/>
        </p:nvSpPr>
        <p:spPr>
          <a:xfrm>
            <a:off x="939124" y="6000166"/>
            <a:ext cx="7753661" cy="369332"/>
          </a:xfrm>
          <a:prstGeom prst="rect">
            <a:avLst/>
          </a:prstGeom>
          <a:noFill/>
        </p:spPr>
        <p:txBody>
          <a:bodyPr wrap="none" rtlCol="0">
            <a:spAutoFit/>
          </a:bodyPr>
          <a:lstStyle/>
          <a:p>
            <a:r>
              <a:rPr lang="en-US" b="1" dirty="0"/>
              <a:t>https://help.qlik.com/en-US/qlikview/12.1/Content/System-requirements.htm</a:t>
            </a:r>
          </a:p>
        </p:txBody>
      </p:sp>
      <p:pic>
        <p:nvPicPr>
          <p:cNvPr id="6" name="Picture 5">
            <a:extLst>
              <a:ext uri="{FF2B5EF4-FFF2-40B4-BE49-F238E27FC236}">
                <a16:creationId xmlns:a16="http://schemas.microsoft.com/office/drawing/2014/main" id="{B52A4203-46E7-455B-85BF-7794DF40B7C0}"/>
              </a:ext>
            </a:extLst>
          </p:cNvPr>
          <p:cNvPicPr>
            <a:picLocks noChangeAspect="1"/>
          </p:cNvPicPr>
          <p:nvPr/>
        </p:nvPicPr>
        <p:blipFill>
          <a:blip r:embed="rId3"/>
          <a:stretch>
            <a:fillRect/>
          </a:stretch>
        </p:blipFill>
        <p:spPr>
          <a:xfrm>
            <a:off x="9592612" y="715093"/>
            <a:ext cx="1761188" cy="625625"/>
          </a:xfrm>
          <a:prstGeom prst="rect">
            <a:avLst/>
          </a:prstGeom>
        </p:spPr>
      </p:pic>
    </p:spTree>
    <p:extLst>
      <p:ext uri="{BB962C8B-B14F-4D97-AF65-F5344CB8AC3E}">
        <p14:creationId xmlns:p14="http://schemas.microsoft.com/office/powerpoint/2010/main" val="2687827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D492-8ECE-4B13-913F-A6BB42B03A57}"/>
              </a:ext>
            </a:extLst>
          </p:cNvPr>
          <p:cNvSpPr>
            <a:spLocks noGrp="1"/>
          </p:cNvSpPr>
          <p:nvPr>
            <p:ph type="title"/>
          </p:nvPr>
        </p:nvSpPr>
        <p:spPr/>
        <p:txBody>
          <a:bodyPr/>
          <a:lstStyle/>
          <a:p>
            <a:r>
              <a:rPr lang="en-US" dirty="0"/>
              <a:t>QlikView – Versions/Pricing</a:t>
            </a:r>
          </a:p>
        </p:txBody>
      </p:sp>
      <p:pic>
        <p:nvPicPr>
          <p:cNvPr id="4" name="Content Placeholder 3">
            <a:extLst>
              <a:ext uri="{FF2B5EF4-FFF2-40B4-BE49-F238E27FC236}">
                <a16:creationId xmlns:a16="http://schemas.microsoft.com/office/drawing/2014/main" id="{DEDD1200-7D3A-4B96-9DDC-235015E89A0F}"/>
              </a:ext>
            </a:extLst>
          </p:cNvPr>
          <p:cNvPicPr>
            <a:picLocks noGrp="1" noChangeAspect="1"/>
          </p:cNvPicPr>
          <p:nvPr>
            <p:ph idx="1"/>
          </p:nvPr>
        </p:nvPicPr>
        <p:blipFill>
          <a:blip r:embed="rId2"/>
          <a:stretch>
            <a:fillRect/>
          </a:stretch>
        </p:blipFill>
        <p:spPr>
          <a:xfrm>
            <a:off x="838200" y="1938161"/>
            <a:ext cx="10515600" cy="1954566"/>
          </a:xfrm>
          <a:prstGeom prst="rect">
            <a:avLst/>
          </a:prstGeom>
        </p:spPr>
      </p:pic>
      <p:sp>
        <p:nvSpPr>
          <p:cNvPr id="5" name="TextBox 4">
            <a:extLst>
              <a:ext uri="{FF2B5EF4-FFF2-40B4-BE49-F238E27FC236}">
                <a16:creationId xmlns:a16="http://schemas.microsoft.com/office/drawing/2014/main" id="{15ED8D0E-AFA9-4F72-8F06-3EB087EB742A}"/>
              </a:ext>
            </a:extLst>
          </p:cNvPr>
          <p:cNvSpPr txBox="1"/>
          <p:nvPr/>
        </p:nvSpPr>
        <p:spPr>
          <a:xfrm>
            <a:off x="939124" y="6000166"/>
            <a:ext cx="3377656" cy="369332"/>
          </a:xfrm>
          <a:prstGeom prst="rect">
            <a:avLst/>
          </a:prstGeom>
          <a:noFill/>
        </p:spPr>
        <p:txBody>
          <a:bodyPr wrap="none" rtlCol="0">
            <a:spAutoFit/>
          </a:bodyPr>
          <a:lstStyle/>
          <a:p>
            <a:r>
              <a:rPr lang="en-US" b="1" dirty="0"/>
              <a:t>https://www.qlik.com/us/pricing</a:t>
            </a:r>
          </a:p>
        </p:txBody>
      </p:sp>
      <p:pic>
        <p:nvPicPr>
          <p:cNvPr id="6" name="Picture 5">
            <a:extLst>
              <a:ext uri="{FF2B5EF4-FFF2-40B4-BE49-F238E27FC236}">
                <a16:creationId xmlns:a16="http://schemas.microsoft.com/office/drawing/2014/main" id="{0CCC83B1-2977-4AC2-B094-CC20D78BD298}"/>
              </a:ext>
            </a:extLst>
          </p:cNvPr>
          <p:cNvPicPr>
            <a:picLocks noChangeAspect="1"/>
          </p:cNvPicPr>
          <p:nvPr/>
        </p:nvPicPr>
        <p:blipFill>
          <a:blip r:embed="rId3"/>
          <a:stretch>
            <a:fillRect/>
          </a:stretch>
        </p:blipFill>
        <p:spPr>
          <a:xfrm>
            <a:off x="9591903" y="713935"/>
            <a:ext cx="1761897" cy="627942"/>
          </a:xfrm>
          <a:prstGeom prst="rect">
            <a:avLst/>
          </a:prstGeom>
        </p:spPr>
      </p:pic>
    </p:spTree>
    <p:extLst>
      <p:ext uri="{BB962C8B-B14F-4D97-AF65-F5344CB8AC3E}">
        <p14:creationId xmlns:p14="http://schemas.microsoft.com/office/powerpoint/2010/main" val="2811543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67F4-0F34-45EA-893B-A08679A30A1F}"/>
              </a:ext>
            </a:extLst>
          </p:cNvPr>
          <p:cNvSpPr>
            <a:spLocks noGrp="1"/>
          </p:cNvSpPr>
          <p:nvPr>
            <p:ph type="title"/>
          </p:nvPr>
        </p:nvSpPr>
        <p:spPr/>
        <p:txBody>
          <a:bodyPr/>
          <a:lstStyle/>
          <a:p>
            <a:r>
              <a:rPr lang="en-US" dirty="0"/>
              <a:t>QlikView - Platforms</a:t>
            </a:r>
          </a:p>
        </p:txBody>
      </p:sp>
      <p:pic>
        <p:nvPicPr>
          <p:cNvPr id="4" name="Content Placeholder 3">
            <a:extLst>
              <a:ext uri="{FF2B5EF4-FFF2-40B4-BE49-F238E27FC236}">
                <a16:creationId xmlns:a16="http://schemas.microsoft.com/office/drawing/2014/main" id="{F5C305F8-A7C3-48CE-9A63-E16611168862}"/>
              </a:ext>
            </a:extLst>
          </p:cNvPr>
          <p:cNvPicPr>
            <a:picLocks noGrp="1" noChangeAspect="1"/>
          </p:cNvPicPr>
          <p:nvPr>
            <p:ph idx="1"/>
          </p:nvPr>
        </p:nvPicPr>
        <p:blipFill>
          <a:blip r:embed="rId2"/>
          <a:stretch>
            <a:fillRect/>
          </a:stretch>
        </p:blipFill>
        <p:spPr>
          <a:xfrm>
            <a:off x="838200" y="2423925"/>
            <a:ext cx="10515600" cy="2010150"/>
          </a:xfrm>
          <a:prstGeom prst="rect">
            <a:avLst/>
          </a:prstGeom>
        </p:spPr>
      </p:pic>
      <p:sp>
        <p:nvSpPr>
          <p:cNvPr id="5" name="TextBox 4">
            <a:extLst>
              <a:ext uri="{FF2B5EF4-FFF2-40B4-BE49-F238E27FC236}">
                <a16:creationId xmlns:a16="http://schemas.microsoft.com/office/drawing/2014/main" id="{8A151898-0363-4875-A67C-C0F8127F65B3}"/>
              </a:ext>
            </a:extLst>
          </p:cNvPr>
          <p:cNvSpPr txBox="1"/>
          <p:nvPr/>
        </p:nvSpPr>
        <p:spPr>
          <a:xfrm>
            <a:off x="984250" y="5268565"/>
            <a:ext cx="4468531" cy="369332"/>
          </a:xfrm>
          <a:prstGeom prst="rect">
            <a:avLst/>
          </a:prstGeom>
          <a:noFill/>
        </p:spPr>
        <p:txBody>
          <a:bodyPr wrap="none" rtlCol="0">
            <a:spAutoFit/>
          </a:bodyPr>
          <a:lstStyle/>
          <a:p>
            <a:r>
              <a:rPr lang="en-US" b="1" dirty="0"/>
              <a:t>https://www.qlik.com/us/products/qlikview</a:t>
            </a:r>
          </a:p>
        </p:txBody>
      </p:sp>
      <p:pic>
        <p:nvPicPr>
          <p:cNvPr id="6" name="Picture 5">
            <a:extLst>
              <a:ext uri="{FF2B5EF4-FFF2-40B4-BE49-F238E27FC236}">
                <a16:creationId xmlns:a16="http://schemas.microsoft.com/office/drawing/2014/main" id="{92133823-D499-4A25-998C-109B89D16B14}"/>
              </a:ext>
            </a:extLst>
          </p:cNvPr>
          <p:cNvPicPr>
            <a:picLocks noChangeAspect="1"/>
          </p:cNvPicPr>
          <p:nvPr/>
        </p:nvPicPr>
        <p:blipFill>
          <a:blip r:embed="rId3"/>
          <a:stretch>
            <a:fillRect/>
          </a:stretch>
        </p:blipFill>
        <p:spPr>
          <a:xfrm>
            <a:off x="9585807" y="713935"/>
            <a:ext cx="1767993" cy="627942"/>
          </a:xfrm>
          <a:prstGeom prst="rect">
            <a:avLst/>
          </a:prstGeom>
        </p:spPr>
      </p:pic>
    </p:spTree>
    <p:extLst>
      <p:ext uri="{BB962C8B-B14F-4D97-AF65-F5344CB8AC3E}">
        <p14:creationId xmlns:p14="http://schemas.microsoft.com/office/powerpoint/2010/main" val="1410262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BB1C-9D68-4C1C-B25D-A43A3E1DC032}"/>
              </a:ext>
            </a:extLst>
          </p:cNvPr>
          <p:cNvSpPr>
            <a:spLocks noGrp="1"/>
          </p:cNvSpPr>
          <p:nvPr>
            <p:ph type="title"/>
          </p:nvPr>
        </p:nvSpPr>
        <p:spPr/>
        <p:txBody>
          <a:bodyPr/>
          <a:lstStyle/>
          <a:p>
            <a:r>
              <a:rPr lang="en-US" dirty="0"/>
              <a:t>Tableau</a:t>
            </a:r>
          </a:p>
        </p:txBody>
      </p:sp>
      <p:pic>
        <p:nvPicPr>
          <p:cNvPr id="4" name="Content Placeholder 3">
            <a:extLst>
              <a:ext uri="{FF2B5EF4-FFF2-40B4-BE49-F238E27FC236}">
                <a16:creationId xmlns:a16="http://schemas.microsoft.com/office/drawing/2014/main" id="{586C42FB-C2E8-49E5-8FA9-08A49C75071B}"/>
              </a:ext>
            </a:extLst>
          </p:cNvPr>
          <p:cNvPicPr>
            <a:picLocks noGrp="1" noChangeAspect="1"/>
          </p:cNvPicPr>
          <p:nvPr>
            <p:ph idx="1"/>
          </p:nvPr>
        </p:nvPicPr>
        <p:blipFill>
          <a:blip r:embed="rId2"/>
          <a:stretch>
            <a:fillRect/>
          </a:stretch>
        </p:blipFill>
        <p:spPr>
          <a:xfrm>
            <a:off x="8994444" y="707838"/>
            <a:ext cx="2359356" cy="640135"/>
          </a:xfrm>
          <a:prstGeom prst="rect">
            <a:avLst/>
          </a:prstGeom>
        </p:spPr>
      </p:pic>
    </p:spTree>
    <p:extLst>
      <p:ext uri="{BB962C8B-B14F-4D97-AF65-F5344CB8AC3E}">
        <p14:creationId xmlns:p14="http://schemas.microsoft.com/office/powerpoint/2010/main" val="2945779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7467600" cy="1143000"/>
          </a:xfrm>
        </p:spPr>
        <p:txBody>
          <a:bodyPr/>
          <a:lstStyle/>
          <a:p>
            <a:r>
              <a:rPr lang="en-US" dirty="0"/>
              <a:t>A Tech Soup </a:t>
            </a:r>
            <a:r>
              <a:rPr lang="en-US" dirty="0" err="1"/>
              <a:t>Netsquared</a:t>
            </a:r>
            <a:r>
              <a:rPr lang="en-US" dirty="0"/>
              <a:t> </a:t>
            </a:r>
            <a:br>
              <a:rPr lang="en-US" dirty="0"/>
            </a:br>
            <a:r>
              <a:rPr lang="en-US" dirty="0"/>
              <a:t>Tech4Good Program</a:t>
            </a:r>
          </a:p>
        </p:txBody>
      </p:sp>
      <p:sp>
        <p:nvSpPr>
          <p:cNvPr id="3" name="Content Placeholder 2"/>
          <p:cNvSpPr>
            <a:spLocks noGrp="1"/>
          </p:cNvSpPr>
          <p:nvPr>
            <p:ph sz="quarter" idx="1"/>
          </p:nvPr>
        </p:nvSpPr>
        <p:spPr>
          <a:xfrm>
            <a:off x="1524000" y="1929706"/>
            <a:ext cx="8610600" cy="4718480"/>
          </a:xfrm>
        </p:spPr>
        <p:txBody>
          <a:bodyPr>
            <a:normAutofit fontScale="62500" lnSpcReduction="20000"/>
          </a:bodyPr>
          <a:lstStyle/>
          <a:p>
            <a:r>
              <a:rPr lang="en-US" sz="3100" dirty="0">
                <a:solidFill>
                  <a:schemeClr val="tx2"/>
                </a:solidFill>
                <a:latin typeface="Calibri" panose="020F0502020204030204" pitchFamily="34" charset="0"/>
              </a:rPr>
              <a:t>Tech Soup is a global organization committed to serving nonprofits, primarily with information technology!  They offer free or heavy discounts related to:</a:t>
            </a:r>
          </a:p>
          <a:p>
            <a:pPr lvl="1"/>
            <a:r>
              <a:rPr lang="en-US" sz="3100" dirty="0">
                <a:solidFill>
                  <a:schemeClr val="tx2"/>
                </a:solidFill>
                <a:latin typeface="Calibri" panose="020F0502020204030204" pitchFamily="34" charset="0"/>
              </a:rPr>
              <a:t>Product Donations from companies like Microsoft, Cisco, Adobe, etc.</a:t>
            </a:r>
          </a:p>
          <a:p>
            <a:pPr lvl="1"/>
            <a:r>
              <a:rPr lang="en-US" sz="3100" dirty="0">
                <a:solidFill>
                  <a:schemeClr val="tx2"/>
                </a:solidFill>
                <a:latin typeface="Calibri" panose="020F0502020204030204" pitchFamily="34" charset="0"/>
              </a:rPr>
              <a:t>Technology Training</a:t>
            </a:r>
          </a:p>
          <a:p>
            <a:pPr lvl="1"/>
            <a:r>
              <a:rPr lang="en-US" sz="3100" dirty="0">
                <a:solidFill>
                  <a:schemeClr val="tx2"/>
                </a:solidFill>
                <a:latin typeface="Calibri" panose="020F0502020204030204" pitchFamily="34" charset="0"/>
              </a:rPr>
              <a:t>Additional Technology Guidance/Advice</a:t>
            </a:r>
          </a:p>
          <a:p>
            <a:endParaRPr lang="en-US" sz="3100" dirty="0">
              <a:solidFill>
                <a:schemeClr val="tx2"/>
              </a:solidFill>
              <a:latin typeface="Calibri" panose="020F0502020204030204" pitchFamily="34" charset="0"/>
            </a:endParaRPr>
          </a:p>
          <a:p>
            <a:r>
              <a:rPr lang="en-US" sz="3100" dirty="0">
                <a:solidFill>
                  <a:schemeClr val="tx2"/>
                </a:solidFill>
                <a:latin typeface="Calibri" panose="020F0502020204030204" pitchFamily="34" charset="0"/>
              </a:rPr>
              <a:t>Donations and Resources via </a:t>
            </a:r>
            <a:r>
              <a:rPr lang="en-US" sz="3100" dirty="0">
                <a:solidFill>
                  <a:schemeClr val="tx2"/>
                </a:solidFill>
                <a:latin typeface="Calibri" panose="020F0502020204030204" pitchFamily="34" charset="0"/>
                <a:hlinkClick r:id="rId3"/>
              </a:rPr>
              <a:t>https://www.slideshare.net/TechSoupGlobal/webinar-how-to-access-techsoup-donations-and-resources-20170608</a:t>
            </a:r>
            <a:endParaRPr lang="en-US" sz="3100" dirty="0">
              <a:solidFill>
                <a:schemeClr val="tx2"/>
              </a:solidFill>
              <a:latin typeface="Calibri" panose="020F0502020204030204" pitchFamily="34" charset="0"/>
            </a:endParaRPr>
          </a:p>
          <a:p>
            <a:r>
              <a:rPr lang="en-US" sz="3100" dirty="0">
                <a:solidFill>
                  <a:schemeClr val="tx2"/>
                </a:solidFill>
                <a:latin typeface="Calibri" panose="020F0502020204030204" pitchFamily="34" charset="0"/>
              </a:rPr>
              <a:t>Product donation program </a:t>
            </a:r>
            <a:r>
              <a:rPr lang="en-US" sz="3100" dirty="0">
                <a:solidFill>
                  <a:schemeClr val="tx2"/>
                </a:solidFill>
                <a:latin typeface="Calibri" panose="020F0502020204030204" pitchFamily="34" charset="0"/>
                <a:hlinkClick r:id="rId4"/>
              </a:rPr>
              <a:t>http://forums.techsoup.org/cs/community/f/21/t/42127.aspx?cg=aht_hp</a:t>
            </a:r>
            <a:endParaRPr lang="en-US" sz="3100" dirty="0">
              <a:solidFill>
                <a:schemeClr val="tx2"/>
              </a:solidFill>
              <a:latin typeface="Calibri" panose="020F0502020204030204" pitchFamily="34" charset="0"/>
            </a:endParaRPr>
          </a:p>
          <a:p>
            <a:r>
              <a:rPr lang="en-US" sz="3100" dirty="0">
                <a:solidFill>
                  <a:schemeClr val="tx2"/>
                </a:solidFill>
                <a:latin typeface="Calibri" panose="020F0502020204030204" pitchFamily="34" charset="0"/>
              </a:rPr>
              <a:t>Product Eligibility page </a:t>
            </a:r>
            <a:r>
              <a:rPr lang="en-US" sz="3100" dirty="0">
                <a:solidFill>
                  <a:schemeClr val="tx2"/>
                </a:solidFill>
                <a:latin typeface="Calibri" panose="020F0502020204030204" pitchFamily="34" charset="0"/>
                <a:hlinkClick r:id="rId5"/>
              </a:rPr>
              <a:t>http://www.techsoup.org/eligibilityquiz</a:t>
            </a:r>
            <a:endParaRPr lang="en-US" sz="3100" dirty="0">
              <a:solidFill>
                <a:schemeClr val="tx2"/>
              </a:solidFill>
              <a:latin typeface="Calibri" panose="020F0502020204030204" pitchFamily="34" charset="0"/>
            </a:endParaRPr>
          </a:p>
          <a:p>
            <a:r>
              <a:rPr lang="en-US" sz="3100" dirty="0">
                <a:solidFill>
                  <a:schemeClr val="tx2"/>
                </a:solidFill>
                <a:latin typeface="Calibri" panose="020F0502020204030204" pitchFamily="34" charset="0"/>
              </a:rPr>
              <a:t>Free Nonprofit Tech Info and Learning Resources: </a:t>
            </a:r>
            <a:r>
              <a:rPr lang="en-US" sz="3100" dirty="0">
                <a:solidFill>
                  <a:schemeClr val="tx2"/>
                </a:solidFill>
                <a:latin typeface="Calibri" panose="020F0502020204030204" pitchFamily="34" charset="0"/>
                <a:hlinkClick r:id="rId6"/>
              </a:rPr>
              <a:t>http://forums.techsoup.org/cs/community/b/tsblog/archive/2017/05/08/nonprofit-tech-resources-techsoup-is-your-one-stop-shop.aspx</a:t>
            </a:r>
            <a:endParaRPr lang="en-US" sz="3100" dirty="0">
              <a:solidFill>
                <a:schemeClr val="tx2"/>
              </a:solidFill>
              <a:latin typeface="Calibri" panose="020F0502020204030204" pitchFamily="34" charset="0"/>
            </a:endParaRPr>
          </a:p>
          <a:p>
            <a:endParaRPr lang="en-US" dirty="0"/>
          </a:p>
        </p:txBody>
      </p:sp>
      <p:sp>
        <p:nvSpPr>
          <p:cNvPr id="4" name="Slide Number Placeholder 3"/>
          <p:cNvSpPr>
            <a:spLocks noGrp="1"/>
          </p:cNvSpPr>
          <p:nvPr>
            <p:ph type="sldNum" sz="quarter" idx="15"/>
          </p:nvPr>
        </p:nvSpPr>
        <p:spPr>
          <a:xfrm>
            <a:off x="9653016" y="5791200"/>
            <a:ext cx="609600" cy="521208"/>
          </a:xfrm>
        </p:spPr>
        <p:txBody>
          <a:bodyPr/>
          <a:lstStyle/>
          <a:p>
            <a:pPr defTabSz="914400"/>
            <a:fld id="{B3494D13-EAF7-4C78-BEBA-9F51C384E2BB}" type="slidenum">
              <a:rPr lang="en-US">
                <a:latin typeface="Century Schoolbook"/>
              </a:rPr>
              <a:pPr defTabSz="914400"/>
              <a:t>2</a:t>
            </a:fld>
            <a:endParaRPr lang="en-US" dirty="0">
              <a:latin typeface="Century Schoolbook"/>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01000" y="0"/>
            <a:ext cx="2261616" cy="1929706"/>
          </a:xfrm>
          <a:prstGeom prst="rect">
            <a:avLst/>
          </a:prstGeom>
        </p:spPr>
      </p:pic>
    </p:spTree>
    <p:extLst>
      <p:ext uri="{BB962C8B-B14F-4D97-AF65-F5344CB8AC3E}">
        <p14:creationId xmlns:p14="http://schemas.microsoft.com/office/powerpoint/2010/main" val="1123503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B8F04-38F2-40C7-B905-3BA8F50FA4F7}"/>
              </a:ext>
            </a:extLst>
          </p:cNvPr>
          <p:cNvSpPr>
            <a:spLocks noGrp="1"/>
          </p:cNvSpPr>
          <p:nvPr>
            <p:ph type="title"/>
          </p:nvPr>
        </p:nvSpPr>
        <p:spPr/>
        <p:txBody>
          <a:bodyPr/>
          <a:lstStyle/>
          <a:p>
            <a:r>
              <a:rPr lang="en-US" dirty="0"/>
              <a:t>Tableau - Requirements</a:t>
            </a:r>
          </a:p>
        </p:txBody>
      </p:sp>
      <p:pic>
        <p:nvPicPr>
          <p:cNvPr id="4" name="Content Placeholder 3">
            <a:extLst>
              <a:ext uri="{FF2B5EF4-FFF2-40B4-BE49-F238E27FC236}">
                <a16:creationId xmlns:a16="http://schemas.microsoft.com/office/drawing/2014/main" id="{44782E0B-1DCF-4244-9898-9E5A969D1FF3}"/>
              </a:ext>
            </a:extLst>
          </p:cNvPr>
          <p:cNvPicPr>
            <a:picLocks noGrp="1" noChangeAspect="1"/>
          </p:cNvPicPr>
          <p:nvPr>
            <p:ph idx="1"/>
          </p:nvPr>
        </p:nvPicPr>
        <p:blipFill>
          <a:blip r:embed="rId2"/>
          <a:stretch>
            <a:fillRect/>
          </a:stretch>
        </p:blipFill>
        <p:spPr>
          <a:xfrm>
            <a:off x="838200" y="1690688"/>
            <a:ext cx="10515600" cy="2534302"/>
          </a:xfrm>
          <a:prstGeom prst="rect">
            <a:avLst/>
          </a:prstGeom>
        </p:spPr>
      </p:pic>
      <p:sp>
        <p:nvSpPr>
          <p:cNvPr id="5" name="TextBox 4">
            <a:extLst>
              <a:ext uri="{FF2B5EF4-FFF2-40B4-BE49-F238E27FC236}">
                <a16:creationId xmlns:a16="http://schemas.microsoft.com/office/drawing/2014/main" id="{6E7E9580-F4C1-42F3-A7B4-63E4924EA1F8}"/>
              </a:ext>
            </a:extLst>
          </p:cNvPr>
          <p:cNvSpPr txBox="1"/>
          <p:nvPr/>
        </p:nvSpPr>
        <p:spPr>
          <a:xfrm>
            <a:off x="984250" y="5268565"/>
            <a:ext cx="4493666" cy="369332"/>
          </a:xfrm>
          <a:prstGeom prst="rect">
            <a:avLst/>
          </a:prstGeom>
          <a:noFill/>
        </p:spPr>
        <p:txBody>
          <a:bodyPr wrap="none" rtlCol="0">
            <a:spAutoFit/>
          </a:bodyPr>
          <a:lstStyle/>
          <a:p>
            <a:r>
              <a:rPr lang="en-US" b="1" dirty="0"/>
              <a:t>https://www.tableau.com/products/desktop</a:t>
            </a:r>
          </a:p>
        </p:txBody>
      </p:sp>
      <p:pic>
        <p:nvPicPr>
          <p:cNvPr id="6" name="Picture 5">
            <a:extLst>
              <a:ext uri="{FF2B5EF4-FFF2-40B4-BE49-F238E27FC236}">
                <a16:creationId xmlns:a16="http://schemas.microsoft.com/office/drawing/2014/main" id="{A21A584F-526B-494C-BA06-2BE13EB61966}"/>
              </a:ext>
            </a:extLst>
          </p:cNvPr>
          <p:cNvPicPr>
            <a:picLocks noChangeAspect="1"/>
          </p:cNvPicPr>
          <p:nvPr/>
        </p:nvPicPr>
        <p:blipFill>
          <a:blip r:embed="rId3"/>
          <a:stretch>
            <a:fillRect/>
          </a:stretch>
        </p:blipFill>
        <p:spPr>
          <a:xfrm>
            <a:off x="8995378" y="708532"/>
            <a:ext cx="2358422" cy="638750"/>
          </a:xfrm>
          <a:prstGeom prst="rect">
            <a:avLst/>
          </a:prstGeom>
        </p:spPr>
      </p:pic>
    </p:spTree>
    <p:extLst>
      <p:ext uri="{BB962C8B-B14F-4D97-AF65-F5344CB8AC3E}">
        <p14:creationId xmlns:p14="http://schemas.microsoft.com/office/powerpoint/2010/main" val="3173487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39FB-05B6-4E04-8CF7-99F7B2D586B4}"/>
              </a:ext>
            </a:extLst>
          </p:cNvPr>
          <p:cNvSpPr>
            <a:spLocks noGrp="1"/>
          </p:cNvSpPr>
          <p:nvPr>
            <p:ph type="title"/>
          </p:nvPr>
        </p:nvSpPr>
        <p:spPr/>
        <p:txBody>
          <a:bodyPr/>
          <a:lstStyle/>
          <a:p>
            <a:r>
              <a:rPr lang="en-US" dirty="0"/>
              <a:t>Tableau – Versions/Pricing</a:t>
            </a:r>
          </a:p>
        </p:txBody>
      </p:sp>
      <p:pic>
        <p:nvPicPr>
          <p:cNvPr id="8" name="Content Placeholder 7">
            <a:extLst>
              <a:ext uri="{FF2B5EF4-FFF2-40B4-BE49-F238E27FC236}">
                <a16:creationId xmlns:a16="http://schemas.microsoft.com/office/drawing/2014/main" id="{20EF1754-37FB-4B03-80E2-F5E625B2E632}"/>
              </a:ext>
            </a:extLst>
          </p:cNvPr>
          <p:cNvPicPr>
            <a:picLocks noGrp="1" noChangeAspect="1"/>
          </p:cNvPicPr>
          <p:nvPr>
            <p:ph idx="1"/>
          </p:nvPr>
        </p:nvPicPr>
        <p:blipFill>
          <a:blip r:embed="rId2"/>
          <a:stretch>
            <a:fillRect/>
          </a:stretch>
        </p:blipFill>
        <p:spPr>
          <a:xfrm>
            <a:off x="1651617" y="1542494"/>
            <a:ext cx="8888766" cy="3482500"/>
          </a:xfrm>
          <a:prstGeom prst="rect">
            <a:avLst/>
          </a:prstGeom>
        </p:spPr>
      </p:pic>
      <p:sp>
        <p:nvSpPr>
          <p:cNvPr id="5" name="TextBox 4">
            <a:extLst>
              <a:ext uri="{FF2B5EF4-FFF2-40B4-BE49-F238E27FC236}">
                <a16:creationId xmlns:a16="http://schemas.microsoft.com/office/drawing/2014/main" id="{495D3D4E-B03B-45AB-8DDE-CD6421653F30}"/>
              </a:ext>
            </a:extLst>
          </p:cNvPr>
          <p:cNvSpPr txBox="1"/>
          <p:nvPr/>
        </p:nvSpPr>
        <p:spPr>
          <a:xfrm>
            <a:off x="984250" y="5268565"/>
            <a:ext cx="4493666" cy="369332"/>
          </a:xfrm>
          <a:prstGeom prst="rect">
            <a:avLst/>
          </a:prstGeom>
          <a:noFill/>
        </p:spPr>
        <p:txBody>
          <a:bodyPr wrap="none" rtlCol="0">
            <a:spAutoFit/>
          </a:bodyPr>
          <a:lstStyle/>
          <a:p>
            <a:r>
              <a:rPr lang="en-US" b="1" dirty="0"/>
              <a:t>https://www.tableau.com/products/desktop</a:t>
            </a:r>
          </a:p>
        </p:txBody>
      </p:sp>
      <p:pic>
        <p:nvPicPr>
          <p:cNvPr id="9" name="Picture 8">
            <a:extLst>
              <a:ext uri="{FF2B5EF4-FFF2-40B4-BE49-F238E27FC236}">
                <a16:creationId xmlns:a16="http://schemas.microsoft.com/office/drawing/2014/main" id="{20EED15F-C76C-42F9-A6C8-4F1B2E8C4655}"/>
              </a:ext>
            </a:extLst>
          </p:cNvPr>
          <p:cNvPicPr>
            <a:picLocks noChangeAspect="1"/>
          </p:cNvPicPr>
          <p:nvPr/>
        </p:nvPicPr>
        <p:blipFill>
          <a:blip r:embed="rId3"/>
          <a:stretch>
            <a:fillRect/>
          </a:stretch>
        </p:blipFill>
        <p:spPr>
          <a:xfrm>
            <a:off x="8994444" y="707838"/>
            <a:ext cx="2359356" cy="640135"/>
          </a:xfrm>
          <a:prstGeom prst="rect">
            <a:avLst/>
          </a:prstGeom>
        </p:spPr>
      </p:pic>
    </p:spTree>
    <p:extLst>
      <p:ext uri="{BB962C8B-B14F-4D97-AF65-F5344CB8AC3E}">
        <p14:creationId xmlns:p14="http://schemas.microsoft.com/office/powerpoint/2010/main" val="3512762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F144-0E3A-4F55-97B7-9C1C432FD5EE}"/>
              </a:ext>
            </a:extLst>
          </p:cNvPr>
          <p:cNvSpPr>
            <a:spLocks noGrp="1"/>
          </p:cNvSpPr>
          <p:nvPr>
            <p:ph type="title"/>
          </p:nvPr>
        </p:nvSpPr>
        <p:spPr/>
        <p:txBody>
          <a:bodyPr/>
          <a:lstStyle/>
          <a:p>
            <a:r>
              <a:rPr lang="en-US" dirty="0"/>
              <a:t>Tableau - Platforms</a:t>
            </a:r>
          </a:p>
        </p:txBody>
      </p:sp>
      <p:pic>
        <p:nvPicPr>
          <p:cNvPr id="4" name="Content Placeholder 3">
            <a:extLst>
              <a:ext uri="{FF2B5EF4-FFF2-40B4-BE49-F238E27FC236}">
                <a16:creationId xmlns:a16="http://schemas.microsoft.com/office/drawing/2014/main" id="{33BA9892-EE93-4E7F-997B-E85DAFE045C6}"/>
              </a:ext>
            </a:extLst>
          </p:cNvPr>
          <p:cNvPicPr>
            <a:picLocks noGrp="1" noChangeAspect="1"/>
          </p:cNvPicPr>
          <p:nvPr>
            <p:ph idx="1"/>
          </p:nvPr>
        </p:nvPicPr>
        <p:blipFill>
          <a:blip r:embed="rId2"/>
          <a:stretch>
            <a:fillRect/>
          </a:stretch>
        </p:blipFill>
        <p:spPr>
          <a:xfrm>
            <a:off x="838200" y="1690688"/>
            <a:ext cx="10515600" cy="4224955"/>
          </a:xfrm>
          <a:prstGeom prst="rect">
            <a:avLst/>
          </a:prstGeom>
        </p:spPr>
      </p:pic>
      <p:sp>
        <p:nvSpPr>
          <p:cNvPr id="5" name="TextBox 4">
            <a:extLst>
              <a:ext uri="{FF2B5EF4-FFF2-40B4-BE49-F238E27FC236}">
                <a16:creationId xmlns:a16="http://schemas.microsoft.com/office/drawing/2014/main" id="{DC066186-87D8-4A40-B921-735088177010}"/>
              </a:ext>
            </a:extLst>
          </p:cNvPr>
          <p:cNvSpPr txBox="1"/>
          <p:nvPr/>
        </p:nvSpPr>
        <p:spPr>
          <a:xfrm>
            <a:off x="1035050" y="5915643"/>
            <a:ext cx="3629840" cy="369332"/>
          </a:xfrm>
          <a:prstGeom prst="rect">
            <a:avLst/>
          </a:prstGeom>
          <a:noFill/>
        </p:spPr>
        <p:txBody>
          <a:bodyPr wrap="none" rtlCol="0">
            <a:spAutoFit/>
          </a:bodyPr>
          <a:lstStyle/>
          <a:p>
            <a:r>
              <a:rPr lang="en-US" b="1" dirty="0"/>
              <a:t>https://www.tableau.com/products</a:t>
            </a:r>
          </a:p>
        </p:txBody>
      </p:sp>
      <p:pic>
        <p:nvPicPr>
          <p:cNvPr id="6" name="Picture 5">
            <a:extLst>
              <a:ext uri="{FF2B5EF4-FFF2-40B4-BE49-F238E27FC236}">
                <a16:creationId xmlns:a16="http://schemas.microsoft.com/office/drawing/2014/main" id="{CFD3F101-6220-462B-ACA6-3CDD8ABF52BA}"/>
              </a:ext>
            </a:extLst>
          </p:cNvPr>
          <p:cNvPicPr>
            <a:picLocks noChangeAspect="1"/>
          </p:cNvPicPr>
          <p:nvPr/>
        </p:nvPicPr>
        <p:blipFill>
          <a:blip r:embed="rId3"/>
          <a:stretch>
            <a:fillRect/>
          </a:stretch>
        </p:blipFill>
        <p:spPr>
          <a:xfrm>
            <a:off x="8994444" y="707839"/>
            <a:ext cx="2359356" cy="640135"/>
          </a:xfrm>
          <a:prstGeom prst="rect">
            <a:avLst/>
          </a:prstGeom>
        </p:spPr>
      </p:pic>
    </p:spTree>
    <p:extLst>
      <p:ext uri="{BB962C8B-B14F-4D97-AF65-F5344CB8AC3E}">
        <p14:creationId xmlns:p14="http://schemas.microsoft.com/office/powerpoint/2010/main" val="4059930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5A30-D444-4E2B-948A-B1FB87C98C27}"/>
              </a:ext>
            </a:extLst>
          </p:cNvPr>
          <p:cNvSpPr>
            <a:spLocks noGrp="1"/>
          </p:cNvSpPr>
          <p:nvPr>
            <p:ph type="title"/>
          </p:nvPr>
        </p:nvSpPr>
        <p:spPr/>
        <p:txBody>
          <a:bodyPr/>
          <a:lstStyle/>
          <a:p>
            <a:r>
              <a:rPr lang="en-US" dirty="0"/>
              <a:t>Tableau – Nonprofit Benefits</a:t>
            </a:r>
          </a:p>
        </p:txBody>
      </p:sp>
      <p:pic>
        <p:nvPicPr>
          <p:cNvPr id="4" name="Content Placeholder 3">
            <a:extLst>
              <a:ext uri="{FF2B5EF4-FFF2-40B4-BE49-F238E27FC236}">
                <a16:creationId xmlns:a16="http://schemas.microsoft.com/office/drawing/2014/main" id="{C3C2EBE7-CEDF-4580-90FB-604B326B8533}"/>
              </a:ext>
            </a:extLst>
          </p:cNvPr>
          <p:cNvPicPr>
            <a:picLocks noGrp="1" noChangeAspect="1"/>
          </p:cNvPicPr>
          <p:nvPr>
            <p:ph idx="1"/>
          </p:nvPr>
        </p:nvPicPr>
        <p:blipFill>
          <a:blip r:embed="rId2"/>
          <a:stretch>
            <a:fillRect/>
          </a:stretch>
        </p:blipFill>
        <p:spPr>
          <a:xfrm>
            <a:off x="2416687" y="2039869"/>
            <a:ext cx="7358626" cy="1916250"/>
          </a:xfrm>
          <a:prstGeom prst="rect">
            <a:avLst/>
          </a:prstGeom>
        </p:spPr>
      </p:pic>
      <p:pic>
        <p:nvPicPr>
          <p:cNvPr id="5" name="Picture 4">
            <a:extLst>
              <a:ext uri="{FF2B5EF4-FFF2-40B4-BE49-F238E27FC236}">
                <a16:creationId xmlns:a16="http://schemas.microsoft.com/office/drawing/2014/main" id="{33E09C18-9970-491E-90D9-19BE65B35A12}"/>
              </a:ext>
            </a:extLst>
          </p:cNvPr>
          <p:cNvPicPr>
            <a:picLocks noChangeAspect="1"/>
          </p:cNvPicPr>
          <p:nvPr/>
        </p:nvPicPr>
        <p:blipFill>
          <a:blip r:embed="rId3"/>
          <a:stretch>
            <a:fillRect/>
          </a:stretch>
        </p:blipFill>
        <p:spPr>
          <a:xfrm>
            <a:off x="8988347" y="707838"/>
            <a:ext cx="2365453" cy="640135"/>
          </a:xfrm>
          <a:prstGeom prst="rect">
            <a:avLst/>
          </a:prstGeom>
        </p:spPr>
      </p:pic>
      <p:sp>
        <p:nvSpPr>
          <p:cNvPr id="6" name="TextBox 5">
            <a:extLst>
              <a:ext uri="{FF2B5EF4-FFF2-40B4-BE49-F238E27FC236}">
                <a16:creationId xmlns:a16="http://schemas.microsoft.com/office/drawing/2014/main" id="{D3145EC6-DFF1-425E-A438-DBB978532BBF}"/>
              </a:ext>
            </a:extLst>
          </p:cNvPr>
          <p:cNvSpPr txBox="1"/>
          <p:nvPr/>
        </p:nvSpPr>
        <p:spPr>
          <a:xfrm>
            <a:off x="1035050" y="5915643"/>
            <a:ext cx="5628720" cy="369332"/>
          </a:xfrm>
          <a:prstGeom prst="rect">
            <a:avLst/>
          </a:prstGeom>
          <a:noFill/>
        </p:spPr>
        <p:txBody>
          <a:bodyPr wrap="none" rtlCol="0">
            <a:spAutoFit/>
          </a:bodyPr>
          <a:lstStyle/>
          <a:p>
            <a:r>
              <a:rPr lang="en-US" b="1" dirty="0"/>
              <a:t>https://www.tableau.com/foundation/license-donations</a:t>
            </a:r>
          </a:p>
        </p:txBody>
      </p:sp>
    </p:spTree>
    <p:extLst>
      <p:ext uri="{BB962C8B-B14F-4D97-AF65-F5344CB8AC3E}">
        <p14:creationId xmlns:p14="http://schemas.microsoft.com/office/powerpoint/2010/main" val="2421413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C6BC0-5FAA-4183-BD7D-A147EF4B48E8}"/>
              </a:ext>
            </a:extLst>
          </p:cNvPr>
          <p:cNvSpPr>
            <a:spLocks noGrp="1"/>
          </p:cNvSpPr>
          <p:nvPr>
            <p:ph type="title"/>
          </p:nvPr>
        </p:nvSpPr>
        <p:spPr/>
        <p:txBody>
          <a:bodyPr/>
          <a:lstStyle/>
          <a:p>
            <a:r>
              <a:rPr lang="en-US" dirty="0"/>
              <a:t>Power BI</a:t>
            </a:r>
          </a:p>
        </p:txBody>
      </p:sp>
      <p:pic>
        <p:nvPicPr>
          <p:cNvPr id="4" name="Content Placeholder 3">
            <a:extLst>
              <a:ext uri="{FF2B5EF4-FFF2-40B4-BE49-F238E27FC236}">
                <a16:creationId xmlns:a16="http://schemas.microsoft.com/office/drawing/2014/main" id="{EC404D94-54B0-481D-84DF-319BE7DD587C}"/>
              </a:ext>
            </a:extLst>
          </p:cNvPr>
          <p:cNvPicPr>
            <a:picLocks noGrp="1" noChangeAspect="1"/>
          </p:cNvPicPr>
          <p:nvPr>
            <p:ph idx="1"/>
          </p:nvPr>
        </p:nvPicPr>
        <p:blipFill>
          <a:blip r:embed="rId2"/>
          <a:stretch>
            <a:fillRect/>
          </a:stretch>
        </p:blipFill>
        <p:spPr>
          <a:xfrm>
            <a:off x="10372259" y="652969"/>
            <a:ext cx="981541" cy="749873"/>
          </a:xfrm>
          <a:prstGeom prst="rect">
            <a:avLst/>
          </a:prstGeom>
        </p:spPr>
      </p:pic>
    </p:spTree>
    <p:extLst>
      <p:ext uri="{BB962C8B-B14F-4D97-AF65-F5344CB8AC3E}">
        <p14:creationId xmlns:p14="http://schemas.microsoft.com/office/powerpoint/2010/main" val="900604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C168-56BD-48C2-A06C-1CEF477C87EE}"/>
              </a:ext>
            </a:extLst>
          </p:cNvPr>
          <p:cNvSpPr>
            <a:spLocks noGrp="1"/>
          </p:cNvSpPr>
          <p:nvPr>
            <p:ph type="title"/>
          </p:nvPr>
        </p:nvSpPr>
        <p:spPr/>
        <p:txBody>
          <a:bodyPr/>
          <a:lstStyle/>
          <a:p>
            <a:r>
              <a:rPr lang="en-US" dirty="0"/>
              <a:t>Power BI - Requirements</a:t>
            </a:r>
          </a:p>
        </p:txBody>
      </p:sp>
      <p:pic>
        <p:nvPicPr>
          <p:cNvPr id="5" name="Content Placeholder 4">
            <a:extLst>
              <a:ext uri="{FF2B5EF4-FFF2-40B4-BE49-F238E27FC236}">
                <a16:creationId xmlns:a16="http://schemas.microsoft.com/office/drawing/2014/main" id="{98A4EFA8-7AC5-4294-9302-D00C470A447F}"/>
              </a:ext>
            </a:extLst>
          </p:cNvPr>
          <p:cNvPicPr>
            <a:picLocks noGrp="1" noChangeAspect="1"/>
          </p:cNvPicPr>
          <p:nvPr>
            <p:ph idx="1"/>
          </p:nvPr>
        </p:nvPicPr>
        <p:blipFill>
          <a:blip r:embed="rId2"/>
          <a:stretch>
            <a:fillRect/>
          </a:stretch>
        </p:blipFill>
        <p:spPr>
          <a:xfrm>
            <a:off x="2643374" y="1690688"/>
            <a:ext cx="6905251" cy="1456875"/>
          </a:xfrm>
          <a:prstGeom prst="rect">
            <a:avLst/>
          </a:prstGeom>
        </p:spPr>
      </p:pic>
      <p:pic>
        <p:nvPicPr>
          <p:cNvPr id="4" name="Picture 3">
            <a:extLst>
              <a:ext uri="{FF2B5EF4-FFF2-40B4-BE49-F238E27FC236}">
                <a16:creationId xmlns:a16="http://schemas.microsoft.com/office/drawing/2014/main" id="{17E8B020-2C21-45D4-A9C5-6C4971A31BF4}"/>
              </a:ext>
            </a:extLst>
          </p:cNvPr>
          <p:cNvPicPr>
            <a:picLocks noChangeAspect="1"/>
          </p:cNvPicPr>
          <p:nvPr/>
        </p:nvPicPr>
        <p:blipFill>
          <a:blip r:embed="rId3"/>
          <a:stretch>
            <a:fillRect/>
          </a:stretch>
        </p:blipFill>
        <p:spPr>
          <a:xfrm>
            <a:off x="10372941" y="653843"/>
            <a:ext cx="980859" cy="748125"/>
          </a:xfrm>
          <a:prstGeom prst="rect">
            <a:avLst/>
          </a:prstGeom>
        </p:spPr>
      </p:pic>
      <p:sp>
        <p:nvSpPr>
          <p:cNvPr id="6" name="TextBox 5">
            <a:extLst>
              <a:ext uri="{FF2B5EF4-FFF2-40B4-BE49-F238E27FC236}">
                <a16:creationId xmlns:a16="http://schemas.microsoft.com/office/drawing/2014/main" id="{42B38832-5D53-4B18-B8F9-844128A6FED3}"/>
              </a:ext>
            </a:extLst>
          </p:cNvPr>
          <p:cNvSpPr txBox="1"/>
          <p:nvPr/>
        </p:nvSpPr>
        <p:spPr>
          <a:xfrm>
            <a:off x="838200" y="6176963"/>
            <a:ext cx="6768712" cy="369332"/>
          </a:xfrm>
          <a:prstGeom prst="rect">
            <a:avLst/>
          </a:prstGeom>
          <a:noFill/>
        </p:spPr>
        <p:txBody>
          <a:bodyPr wrap="none" rtlCol="0">
            <a:spAutoFit/>
          </a:bodyPr>
          <a:lstStyle/>
          <a:p>
            <a:r>
              <a:rPr lang="en-US" b="1" dirty="0"/>
              <a:t>https://www.microsoft.com/en-us/download/details.aspx?id=45331</a:t>
            </a:r>
          </a:p>
        </p:txBody>
      </p:sp>
    </p:spTree>
    <p:extLst>
      <p:ext uri="{BB962C8B-B14F-4D97-AF65-F5344CB8AC3E}">
        <p14:creationId xmlns:p14="http://schemas.microsoft.com/office/powerpoint/2010/main" val="3655335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4439-1986-4B00-B1E3-F50302ECA4AC}"/>
              </a:ext>
            </a:extLst>
          </p:cNvPr>
          <p:cNvSpPr>
            <a:spLocks noGrp="1"/>
          </p:cNvSpPr>
          <p:nvPr>
            <p:ph type="title"/>
          </p:nvPr>
        </p:nvSpPr>
        <p:spPr/>
        <p:txBody>
          <a:bodyPr/>
          <a:lstStyle/>
          <a:p>
            <a:r>
              <a:rPr lang="en-US" dirty="0"/>
              <a:t>Power BI – Data Sources</a:t>
            </a:r>
          </a:p>
        </p:txBody>
      </p:sp>
      <p:pic>
        <p:nvPicPr>
          <p:cNvPr id="4" name="Content Placeholder 3">
            <a:extLst>
              <a:ext uri="{FF2B5EF4-FFF2-40B4-BE49-F238E27FC236}">
                <a16:creationId xmlns:a16="http://schemas.microsoft.com/office/drawing/2014/main" id="{3E6E0352-8D74-414E-8815-E74696A227CE}"/>
              </a:ext>
            </a:extLst>
          </p:cNvPr>
          <p:cNvPicPr>
            <a:picLocks noGrp="1" noChangeAspect="1"/>
          </p:cNvPicPr>
          <p:nvPr>
            <p:ph idx="1"/>
          </p:nvPr>
        </p:nvPicPr>
        <p:blipFill>
          <a:blip r:embed="rId2"/>
          <a:stretch>
            <a:fillRect/>
          </a:stretch>
        </p:blipFill>
        <p:spPr>
          <a:xfrm>
            <a:off x="4631922" y="1825625"/>
            <a:ext cx="2928156" cy="4351338"/>
          </a:xfrm>
          <a:prstGeom prst="rect">
            <a:avLst/>
          </a:prstGeom>
        </p:spPr>
      </p:pic>
      <p:sp>
        <p:nvSpPr>
          <p:cNvPr id="6" name="TextBox 5">
            <a:extLst>
              <a:ext uri="{FF2B5EF4-FFF2-40B4-BE49-F238E27FC236}">
                <a16:creationId xmlns:a16="http://schemas.microsoft.com/office/drawing/2014/main" id="{99DDB0F4-2D3A-4447-88AE-695CFA51864F}"/>
              </a:ext>
            </a:extLst>
          </p:cNvPr>
          <p:cNvSpPr txBox="1"/>
          <p:nvPr/>
        </p:nvSpPr>
        <p:spPr>
          <a:xfrm>
            <a:off x="838200" y="6176963"/>
            <a:ext cx="3889013" cy="369332"/>
          </a:xfrm>
          <a:prstGeom prst="rect">
            <a:avLst/>
          </a:prstGeom>
          <a:noFill/>
        </p:spPr>
        <p:txBody>
          <a:bodyPr wrap="none" rtlCol="0">
            <a:spAutoFit/>
          </a:bodyPr>
          <a:lstStyle/>
          <a:p>
            <a:r>
              <a:rPr lang="en-US" b="1" dirty="0"/>
              <a:t>https://powerbi.microsoft.com/en-us/</a:t>
            </a:r>
          </a:p>
        </p:txBody>
      </p:sp>
      <p:pic>
        <p:nvPicPr>
          <p:cNvPr id="7" name="Picture 6">
            <a:extLst>
              <a:ext uri="{FF2B5EF4-FFF2-40B4-BE49-F238E27FC236}">
                <a16:creationId xmlns:a16="http://schemas.microsoft.com/office/drawing/2014/main" id="{831F2FFA-D050-46D4-B4CC-EE7258314B40}"/>
              </a:ext>
            </a:extLst>
          </p:cNvPr>
          <p:cNvPicPr>
            <a:picLocks noChangeAspect="1"/>
          </p:cNvPicPr>
          <p:nvPr/>
        </p:nvPicPr>
        <p:blipFill>
          <a:blip r:embed="rId3"/>
          <a:stretch>
            <a:fillRect/>
          </a:stretch>
        </p:blipFill>
        <p:spPr>
          <a:xfrm>
            <a:off x="10372259" y="652969"/>
            <a:ext cx="981541" cy="749873"/>
          </a:xfrm>
          <a:prstGeom prst="rect">
            <a:avLst/>
          </a:prstGeom>
        </p:spPr>
      </p:pic>
    </p:spTree>
    <p:extLst>
      <p:ext uri="{BB962C8B-B14F-4D97-AF65-F5344CB8AC3E}">
        <p14:creationId xmlns:p14="http://schemas.microsoft.com/office/powerpoint/2010/main" val="363504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54E27-9845-45CD-B562-47AFB192CE50}"/>
              </a:ext>
            </a:extLst>
          </p:cNvPr>
          <p:cNvSpPr>
            <a:spLocks noGrp="1"/>
          </p:cNvSpPr>
          <p:nvPr>
            <p:ph type="title"/>
          </p:nvPr>
        </p:nvSpPr>
        <p:spPr/>
        <p:txBody>
          <a:bodyPr/>
          <a:lstStyle/>
          <a:p>
            <a:r>
              <a:rPr lang="en-US" dirty="0"/>
              <a:t>Power BI – Versions/Pricing</a:t>
            </a:r>
          </a:p>
        </p:txBody>
      </p:sp>
      <p:pic>
        <p:nvPicPr>
          <p:cNvPr id="5" name="Content Placeholder 4">
            <a:extLst>
              <a:ext uri="{FF2B5EF4-FFF2-40B4-BE49-F238E27FC236}">
                <a16:creationId xmlns:a16="http://schemas.microsoft.com/office/drawing/2014/main" id="{AA9A7B77-6013-42D1-9039-C3EB87F0AE3A}"/>
              </a:ext>
            </a:extLst>
          </p:cNvPr>
          <p:cNvPicPr>
            <a:picLocks noGrp="1" noChangeAspect="1"/>
          </p:cNvPicPr>
          <p:nvPr>
            <p:ph idx="1"/>
          </p:nvPr>
        </p:nvPicPr>
        <p:blipFill>
          <a:blip r:embed="rId2"/>
          <a:stretch>
            <a:fillRect/>
          </a:stretch>
        </p:blipFill>
        <p:spPr>
          <a:xfrm>
            <a:off x="3314846" y="1402842"/>
            <a:ext cx="5562308" cy="4351338"/>
          </a:xfrm>
          <a:prstGeom prst="rect">
            <a:avLst/>
          </a:prstGeom>
        </p:spPr>
      </p:pic>
      <p:pic>
        <p:nvPicPr>
          <p:cNvPr id="4" name="Picture 3">
            <a:extLst>
              <a:ext uri="{FF2B5EF4-FFF2-40B4-BE49-F238E27FC236}">
                <a16:creationId xmlns:a16="http://schemas.microsoft.com/office/drawing/2014/main" id="{BDBB4700-9116-407F-B7C8-F0626C88DE04}"/>
              </a:ext>
            </a:extLst>
          </p:cNvPr>
          <p:cNvPicPr>
            <a:picLocks noChangeAspect="1"/>
          </p:cNvPicPr>
          <p:nvPr/>
        </p:nvPicPr>
        <p:blipFill>
          <a:blip r:embed="rId3"/>
          <a:stretch>
            <a:fillRect/>
          </a:stretch>
        </p:blipFill>
        <p:spPr>
          <a:xfrm>
            <a:off x="10372259" y="652969"/>
            <a:ext cx="981541" cy="749873"/>
          </a:xfrm>
          <a:prstGeom prst="rect">
            <a:avLst/>
          </a:prstGeom>
        </p:spPr>
      </p:pic>
      <p:pic>
        <p:nvPicPr>
          <p:cNvPr id="6" name="Picture 5">
            <a:extLst>
              <a:ext uri="{FF2B5EF4-FFF2-40B4-BE49-F238E27FC236}">
                <a16:creationId xmlns:a16="http://schemas.microsoft.com/office/drawing/2014/main" id="{4EC7AFF6-8127-4214-9047-CA2744712BA6}"/>
              </a:ext>
            </a:extLst>
          </p:cNvPr>
          <p:cNvPicPr>
            <a:picLocks noChangeAspect="1"/>
          </p:cNvPicPr>
          <p:nvPr/>
        </p:nvPicPr>
        <p:blipFill>
          <a:blip r:embed="rId4"/>
          <a:stretch>
            <a:fillRect/>
          </a:stretch>
        </p:blipFill>
        <p:spPr>
          <a:xfrm>
            <a:off x="7086740" y="5757875"/>
            <a:ext cx="3143110" cy="735000"/>
          </a:xfrm>
          <a:prstGeom prst="rect">
            <a:avLst/>
          </a:prstGeom>
        </p:spPr>
      </p:pic>
      <p:sp>
        <p:nvSpPr>
          <p:cNvPr id="7" name="TextBox 6">
            <a:extLst>
              <a:ext uri="{FF2B5EF4-FFF2-40B4-BE49-F238E27FC236}">
                <a16:creationId xmlns:a16="http://schemas.microsoft.com/office/drawing/2014/main" id="{D2B5004C-9C42-45ED-8101-3EE6275AE118}"/>
              </a:ext>
            </a:extLst>
          </p:cNvPr>
          <p:cNvSpPr txBox="1"/>
          <p:nvPr/>
        </p:nvSpPr>
        <p:spPr>
          <a:xfrm>
            <a:off x="838200" y="6176963"/>
            <a:ext cx="4641142" cy="369332"/>
          </a:xfrm>
          <a:prstGeom prst="rect">
            <a:avLst/>
          </a:prstGeom>
          <a:noFill/>
        </p:spPr>
        <p:txBody>
          <a:bodyPr wrap="none" rtlCol="0">
            <a:spAutoFit/>
          </a:bodyPr>
          <a:lstStyle/>
          <a:p>
            <a:r>
              <a:rPr lang="en-US" b="1" dirty="0"/>
              <a:t>https://powerbi.microsoft.com/en-us/pricing/</a:t>
            </a:r>
          </a:p>
        </p:txBody>
      </p:sp>
      <p:sp>
        <p:nvSpPr>
          <p:cNvPr id="8" name="TextBox 7">
            <a:extLst>
              <a:ext uri="{FF2B5EF4-FFF2-40B4-BE49-F238E27FC236}">
                <a16:creationId xmlns:a16="http://schemas.microsoft.com/office/drawing/2014/main" id="{947DDF85-2737-49A4-BBA4-E356A1389018}"/>
              </a:ext>
            </a:extLst>
          </p:cNvPr>
          <p:cNvSpPr txBox="1"/>
          <p:nvPr/>
        </p:nvSpPr>
        <p:spPr>
          <a:xfrm>
            <a:off x="8877154" y="5085826"/>
            <a:ext cx="2939651" cy="369332"/>
          </a:xfrm>
          <a:prstGeom prst="rect">
            <a:avLst/>
          </a:prstGeom>
          <a:noFill/>
        </p:spPr>
        <p:txBody>
          <a:bodyPr wrap="none" rtlCol="0">
            <a:spAutoFit/>
          </a:bodyPr>
          <a:lstStyle/>
          <a:p>
            <a:r>
              <a:rPr lang="en-US" dirty="0"/>
              <a:t>Nonprofit Discounts available</a:t>
            </a:r>
          </a:p>
        </p:txBody>
      </p:sp>
    </p:spTree>
    <p:extLst>
      <p:ext uri="{BB962C8B-B14F-4D97-AF65-F5344CB8AC3E}">
        <p14:creationId xmlns:p14="http://schemas.microsoft.com/office/powerpoint/2010/main" val="3930751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29B8-2F7F-437D-B5CC-7CE0F07ADB7A}"/>
              </a:ext>
            </a:extLst>
          </p:cNvPr>
          <p:cNvSpPr>
            <a:spLocks noGrp="1"/>
          </p:cNvSpPr>
          <p:nvPr>
            <p:ph type="title"/>
          </p:nvPr>
        </p:nvSpPr>
        <p:spPr/>
        <p:txBody>
          <a:bodyPr/>
          <a:lstStyle/>
          <a:p>
            <a:r>
              <a:rPr lang="en-US" dirty="0"/>
              <a:t>Power BI - Workflow</a:t>
            </a:r>
          </a:p>
        </p:txBody>
      </p:sp>
      <p:pic>
        <p:nvPicPr>
          <p:cNvPr id="5" name="Content Placeholder 4">
            <a:extLst>
              <a:ext uri="{FF2B5EF4-FFF2-40B4-BE49-F238E27FC236}">
                <a16:creationId xmlns:a16="http://schemas.microsoft.com/office/drawing/2014/main" id="{6D5AB545-089C-4537-9D33-518FCA7572DE}"/>
              </a:ext>
            </a:extLst>
          </p:cNvPr>
          <p:cNvPicPr>
            <a:picLocks noGrp="1" noChangeAspect="1"/>
          </p:cNvPicPr>
          <p:nvPr>
            <p:ph idx="1"/>
          </p:nvPr>
        </p:nvPicPr>
        <p:blipFill>
          <a:blip r:embed="rId2"/>
          <a:stretch>
            <a:fillRect/>
          </a:stretch>
        </p:blipFill>
        <p:spPr>
          <a:xfrm>
            <a:off x="888434" y="1973518"/>
            <a:ext cx="1298469" cy="1405724"/>
          </a:xfrm>
          <a:prstGeom prst="rect">
            <a:avLst/>
          </a:prstGeom>
        </p:spPr>
      </p:pic>
      <p:pic>
        <p:nvPicPr>
          <p:cNvPr id="4" name="Picture 3">
            <a:extLst>
              <a:ext uri="{FF2B5EF4-FFF2-40B4-BE49-F238E27FC236}">
                <a16:creationId xmlns:a16="http://schemas.microsoft.com/office/drawing/2014/main" id="{9A7A9725-B64E-419A-A6EC-0E91D35A1875}"/>
              </a:ext>
            </a:extLst>
          </p:cNvPr>
          <p:cNvPicPr>
            <a:picLocks noChangeAspect="1"/>
          </p:cNvPicPr>
          <p:nvPr/>
        </p:nvPicPr>
        <p:blipFill>
          <a:blip r:embed="rId3"/>
          <a:stretch>
            <a:fillRect/>
          </a:stretch>
        </p:blipFill>
        <p:spPr>
          <a:xfrm>
            <a:off x="10366162" y="652969"/>
            <a:ext cx="987638" cy="749873"/>
          </a:xfrm>
          <a:prstGeom prst="rect">
            <a:avLst/>
          </a:prstGeom>
        </p:spPr>
      </p:pic>
      <p:pic>
        <p:nvPicPr>
          <p:cNvPr id="6" name="Picture 5">
            <a:extLst>
              <a:ext uri="{FF2B5EF4-FFF2-40B4-BE49-F238E27FC236}">
                <a16:creationId xmlns:a16="http://schemas.microsoft.com/office/drawing/2014/main" id="{2CD56BDD-DAEB-4840-A9C0-D3999D9A06FC}"/>
              </a:ext>
            </a:extLst>
          </p:cNvPr>
          <p:cNvPicPr>
            <a:picLocks noChangeAspect="1"/>
          </p:cNvPicPr>
          <p:nvPr/>
        </p:nvPicPr>
        <p:blipFill>
          <a:blip r:embed="rId4"/>
          <a:stretch>
            <a:fillRect/>
          </a:stretch>
        </p:blipFill>
        <p:spPr>
          <a:xfrm>
            <a:off x="9584806" y="1973518"/>
            <a:ext cx="870418" cy="1748564"/>
          </a:xfrm>
          <a:prstGeom prst="rect">
            <a:avLst/>
          </a:prstGeom>
        </p:spPr>
      </p:pic>
      <p:pic>
        <p:nvPicPr>
          <p:cNvPr id="7" name="Picture 6">
            <a:extLst>
              <a:ext uri="{FF2B5EF4-FFF2-40B4-BE49-F238E27FC236}">
                <a16:creationId xmlns:a16="http://schemas.microsoft.com/office/drawing/2014/main" id="{3F6F16D9-31F5-4D05-97C3-FBD5717492F2}"/>
              </a:ext>
            </a:extLst>
          </p:cNvPr>
          <p:cNvPicPr>
            <a:picLocks noChangeAspect="1"/>
          </p:cNvPicPr>
          <p:nvPr/>
        </p:nvPicPr>
        <p:blipFill>
          <a:blip r:embed="rId5"/>
          <a:stretch>
            <a:fillRect/>
          </a:stretch>
        </p:blipFill>
        <p:spPr>
          <a:xfrm>
            <a:off x="3844612" y="4646637"/>
            <a:ext cx="3779982" cy="1846238"/>
          </a:xfrm>
          <a:prstGeom prst="rect">
            <a:avLst/>
          </a:prstGeom>
        </p:spPr>
      </p:pic>
      <p:pic>
        <p:nvPicPr>
          <p:cNvPr id="8" name="Picture 7">
            <a:extLst>
              <a:ext uri="{FF2B5EF4-FFF2-40B4-BE49-F238E27FC236}">
                <a16:creationId xmlns:a16="http://schemas.microsoft.com/office/drawing/2014/main" id="{000A7C01-C417-473F-9F18-912420BBB888}"/>
              </a:ext>
            </a:extLst>
          </p:cNvPr>
          <p:cNvPicPr>
            <a:picLocks noChangeAspect="1"/>
          </p:cNvPicPr>
          <p:nvPr/>
        </p:nvPicPr>
        <p:blipFill>
          <a:blip r:embed="rId6"/>
          <a:stretch>
            <a:fillRect/>
          </a:stretch>
        </p:blipFill>
        <p:spPr>
          <a:xfrm>
            <a:off x="4936320" y="1973517"/>
            <a:ext cx="1691027" cy="1748565"/>
          </a:xfrm>
          <a:prstGeom prst="rect">
            <a:avLst/>
          </a:prstGeom>
        </p:spPr>
      </p:pic>
      <p:sp>
        <p:nvSpPr>
          <p:cNvPr id="10" name="TextBox 9">
            <a:extLst>
              <a:ext uri="{FF2B5EF4-FFF2-40B4-BE49-F238E27FC236}">
                <a16:creationId xmlns:a16="http://schemas.microsoft.com/office/drawing/2014/main" id="{A9A4B80D-CB93-4CE2-BEC7-F34360301768}"/>
              </a:ext>
            </a:extLst>
          </p:cNvPr>
          <p:cNvSpPr txBox="1"/>
          <p:nvPr/>
        </p:nvSpPr>
        <p:spPr>
          <a:xfrm>
            <a:off x="838200" y="1604186"/>
            <a:ext cx="1348703" cy="369332"/>
          </a:xfrm>
          <a:prstGeom prst="rect">
            <a:avLst/>
          </a:prstGeom>
          <a:noFill/>
        </p:spPr>
        <p:txBody>
          <a:bodyPr wrap="none" rtlCol="0">
            <a:spAutoFit/>
          </a:bodyPr>
          <a:lstStyle/>
          <a:p>
            <a:r>
              <a:rPr lang="en-US" dirty="0"/>
              <a:t>1 – Get Data</a:t>
            </a:r>
          </a:p>
        </p:txBody>
      </p:sp>
      <p:sp>
        <p:nvSpPr>
          <p:cNvPr id="11" name="TextBox 10">
            <a:extLst>
              <a:ext uri="{FF2B5EF4-FFF2-40B4-BE49-F238E27FC236}">
                <a16:creationId xmlns:a16="http://schemas.microsoft.com/office/drawing/2014/main" id="{3D9520D1-DB7A-44EC-AD09-F76E0D909273}"/>
              </a:ext>
            </a:extLst>
          </p:cNvPr>
          <p:cNvSpPr txBox="1"/>
          <p:nvPr/>
        </p:nvSpPr>
        <p:spPr>
          <a:xfrm>
            <a:off x="4704531" y="1604185"/>
            <a:ext cx="2082237" cy="369332"/>
          </a:xfrm>
          <a:prstGeom prst="rect">
            <a:avLst/>
          </a:prstGeom>
          <a:noFill/>
        </p:spPr>
        <p:txBody>
          <a:bodyPr wrap="none" rtlCol="0">
            <a:spAutoFit/>
          </a:bodyPr>
          <a:lstStyle/>
          <a:p>
            <a:r>
              <a:rPr lang="en-US" dirty="0"/>
              <a:t>2 – Clean/Transform</a:t>
            </a:r>
          </a:p>
        </p:txBody>
      </p:sp>
      <p:sp>
        <p:nvSpPr>
          <p:cNvPr id="12" name="TextBox 11">
            <a:extLst>
              <a:ext uri="{FF2B5EF4-FFF2-40B4-BE49-F238E27FC236}">
                <a16:creationId xmlns:a16="http://schemas.microsoft.com/office/drawing/2014/main" id="{307EB69E-944C-4A35-87BD-66D7888EAA93}"/>
              </a:ext>
            </a:extLst>
          </p:cNvPr>
          <p:cNvSpPr txBox="1"/>
          <p:nvPr/>
        </p:nvSpPr>
        <p:spPr>
          <a:xfrm>
            <a:off x="9282305" y="1605492"/>
            <a:ext cx="1426801" cy="369332"/>
          </a:xfrm>
          <a:prstGeom prst="rect">
            <a:avLst/>
          </a:prstGeom>
          <a:noFill/>
        </p:spPr>
        <p:txBody>
          <a:bodyPr wrap="none" rtlCol="0">
            <a:spAutoFit/>
          </a:bodyPr>
          <a:lstStyle/>
          <a:p>
            <a:r>
              <a:rPr lang="en-US" dirty="0"/>
              <a:t>3 - Aggregate</a:t>
            </a:r>
          </a:p>
        </p:txBody>
      </p:sp>
      <p:sp>
        <p:nvSpPr>
          <p:cNvPr id="13" name="TextBox 12">
            <a:extLst>
              <a:ext uri="{FF2B5EF4-FFF2-40B4-BE49-F238E27FC236}">
                <a16:creationId xmlns:a16="http://schemas.microsoft.com/office/drawing/2014/main" id="{E55B82D5-0441-4619-8BF2-C9E418EF54EA}"/>
              </a:ext>
            </a:extLst>
          </p:cNvPr>
          <p:cNvSpPr txBox="1"/>
          <p:nvPr/>
        </p:nvSpPr>
        <p:spPr>
          <a:xfrm>
            <a:off x="4859780" y="4245582"/>
            <a:ext cx="1749646" cy="369332"/>
          </a:xfrm>
          <a:prstGeom prst="rect">
            <a:avLst/>
          </a:prstGeom>
          <a:noFill/>
        </p:spPr>
        <p:txBody>
          <a:bodyPr wrap="none" rtlCol="0">
            <a:spAutoFit/>
          </a:bodyPr>
          <a:lstStyle/>
          <a:p>
            <a:r>
              <a:rPr lang="en-US" dirty="0"/>
              <a:t>4 - Visualizations</a:t>
            </a:r>
          </a:p>
        </p:txBody>
      </p:sp>
    </p:spTree>
    <p:extLst>
      <p:ext uri="{BB962C8B-B14F-4D97-AF65-F5344CB8AC3E}">
        <p14:creationId xmlns:p14="http://schemas.microsoft.com/office/powerpoint/2010/main" val="2462122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2A5A8-3BE7-4CEB-9661-FA5B98BFFE8B}"/>
              </a:ext>
            </a:extLst>
          </p:cNvPr>
          <p:cNvSpPr>
            <a:spLocks noGrp="1"/>
          </p:cNvSpPr>
          <p:nvPr>
            <p:ph type="title"/>
          </p:nvPr>
        </p:nvSpPr>
        <p:spPr/>
        <p:txBody>
          <a:bodyPr/>
          <a:lstStyle/>
          <a:p>
            <a:r>
              <a:rPr lang="en-US" dirty="0"/>
              <a:t>Power BI - Resources</a:t>
            </a:r>
          </a:p>
        </p:txBody>
      </p:sp>
      <p:sp>
        <p:nvSpPr>
          <p:cNvPr id="3" name="Content Placeholder 2">
            <a:extLst>
              <a:ext uri="{FF2B5EF4-FFF2-40B4-BE49-F238E27FC236}">
                <a16:creationId xmlns:a16="http://schemas.microsoft.com/office/drawing/2014/main" id="{5F8D0F11-6455-4DEC-9A43-D2F30167A2F7}"/>
              </a:ext>
            </a:extLst>
          </p:cNvPr>
          <p:cNvSpPr>
            <a:spLocks noGrp="1"/>
          </p:cNvSpPr>
          <p:nvPr>
            <p:ph idx="1"/>
          </p:nvPr>
        </p:nvSpPr>
        <p:spPr/>
        <p:txBody>
          <a:bodyPr>
            <a:normAutofit fontScale="92500" lnSpcReduction="10000"/>
          </a:bodyPr>
          <a:lstStyle/>
          <a:p>
            <a:r>
              <a:rPr lang="en-US" dirty="0"/>
              <a:t>Online Book (Free) – Power BI from Rookie to Rock Star</a:t>
            </a:r>
          </a:p>
          <a:p>
            <a:pPr lvl="1"/>
            <a:r>
              <a:rPr lang="en-US" dirty="0">
                <a:hlinkClick r:id="rId2"/>
              </a:rPr>
              <a:t>http://radacad.com/online-book-power-bi-from-rookie-to-rockstar</a:t>
            </a:r>
            <a:endParaRPr lang="en-US" dirty="0"/>
          </a:p>
          <a:p>
            <a:endParaRPr lang="en-US" dirty="0"/>
          </a:p>
          <a:p>
            <a:r>
              <a:rPr lang="en-US" dirty="0"/>
              <a:t>DAX Patterns</a:t>
            </a:r>
          </a:p>
          <a:p>
            <a:pPr lvl="1"/>
            <a:r>
              <a:rPr lang="en-US" dirty="0">
                <a:hlinkClick r:id="rId3"/>
              </a:rPr>
              <a:t>https://www.daxpatterns.com/</a:t>
            </a:r>
            <a:endParaRPr lang="en-US" dirty="0"/>
          </a:p>
          <a:p>
            <a:endParaRPr lang="en-US" dirty="0"/>
          </a:p>
          <a:p>
            <a:r>
              <a:rPr lang="en-US" dirty="0"/>
              <a:t>YouTube – Power BI Jedi</a:t>
            </a:r>
          </a:p>
          <a:p>
            <a:pPr lvl="1"/>
            <a:r>
              <a:rPr lang="en-US" dirty="0">
                <a:hlinkClick r:id="rId4"/>
              </a:rPr>
              <a:t>https://www.youtube.com/watch?v=r0Qk5V8dvgg</a:t>
            </a:r>
            <a:endParaRPr lang="en-US" dirty="0"/>
          </a:p>
          <a:p>
            <a:pPr lvl="1"/>
            <a:endParaRPr lang="en-US" dirty="0"/>
          </a:p>
          <a:p>
            <a:r>
              <a:rPr lang="en-US" dirty="0"/>
              <a:t>Microsoft Power BI Blog</a:t>
            </a:r>
          </a:p>
          <a:p>
            <a:pPr lvl="1"/>
            <a:r>
              <a:rPr lang="en-US" dirty="0">
                <a:hlinkClick r:id="rId5"/>
              </a:rPr>
              <a:t>https://powerbi.microsoft.com/en-us/blog/</a:t>
            </a:r>
            <a:endParaRPr lang="en-US" dirty="0"/>
          </a:p>
          <a:p>
            <a:pPr lvl="1"/>
            <a:endParaRPr lang="en-US" dirty="0"/>
          </a:p>
        </p:txBody>
      </p:sp>
      <p:pic>
        <p:nvPicPr>
          <p:cNvPr id="4" name="Picture 3">
            <a:extLst>
              <a:ext uri="{FF2B5EF4-FFF2-40B4-BE49-F238E27FC236}">
                <a16:creationId xmlns:a16="http://schemas.microsoft.com/office/drawing/2014/main" id="{5D410A44-2846-4E66-9CAB-767EDF91B77C}"/>
              </a:ext>
            </a:extLst>
          </p:cNvPr>
          <p:cNvPicPr>
            <a:picLocks noChangeAspect="1"/>
          </p:cNvPicPr>
          <p:nvPr/>
        </p:nvPicPr>
        <p:blipFill>
          <a:blip r:embed="rId6"/>
          <a:stretch>
            <a:fillRect/>
          </a:stretch>
        </p:blipFill>
        <p:spPr>
          <a:xfrm>
            <a:off x="10372259" y="652969"/>
            <a:ext cx="981541" cy="749873"/>
          </a:xfrm>
          <a:prstGeom prst="rect">
            <a:avLst/>
          </a:prstGeom>
        </p:spPr>
      </p:pic>
    </p:spTree>
    <p:extLst>
      <p:ext uri="{BB962C8B-B14F-4D97-AF65-F5344CB8AC3E}">
        <p14:creationId xmlns:p14="http://schemas.microsoft.com/office/powerpoint/2010/main" val="3066872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81416" cy="1143000"/>
          </a:xfrm>
        </p:spPr>
        <p:txBody>
          <a:bodyPr/>
          <a:lstStyle/>
          <a:p>
            <a:r>
              <a:rPr lang="en-US" b="1" dirty="0"/>
              <a:t>primary ways you can benefit from Tech4Good volunteers:</a:t>
            </a:r>
            <a:endParaRPr lang="en-US" dirty="0"/>
          </a:p>
        </p:txBody>
      </p:sp>
      <p:sp>
        <p:nvSpPr>
          <p:cNvPr id="3" name="Content Placeholder 2"/>
          <p:cNvSpPr>
            <a:spLocks noGrp="1"/>
          </p:cNvSpPr>
          <p:nvPr>
            <p:ph sz="quarter" idx="1"/>
          </p:nvPr>
        </p:nvSpPr>
        <p:spPr>
          <a:xfrm>
            <a:off x="1752600" y="1600200"/>
            <a:ext cx="8510016" cy="5029200"/>
          </a:xfrm>
        </p:spPr>
        <p:txBody>
          <a:bodyPr>
            <a:normAutofit/>
          </a:bodyPr>
          <a:lstStyle/>
          <a:p>
            <a:r>
              <a:rPr lang="en-US" dirty="0">
                <a:latin typeface="Calibri" panose="020F0502020204030204" pitchFamily="34" charset="0"/>
              </a:rPr>
              <a:t>Overall technology audit/health assessment </a:t>
            </a:r>
          </a:p>
          <a:p>
            <a:r>
              <a:rPr lang="en-US" dirty="0">
                <a:latin typeface="Calibri" panose="020F0502020204030204" pitchFamily="34" charset="0"/>
              </a:rPr>
              <a:t> Fixing small issues/bugs (EX. functionality on your website might be broken and need to be fixed/troubleshot) </a:t>
            </a:r>
          </a:p>
          <a:p>
            <a:r>
              <a:rPr lang="en-US" dirty="0">
                <a:latin typeface="Calibri" panose="020F0502020204030204" pitchFamily="34" charset="0"/>
              </a:rPr>
              <a:t>Website additions/enhancements - small additions, like integrating PayPal or social media or adding a webpage/content, that could be accomplished in under an hour!</a:t>
            </a:r>
          </a:p>
          <a:p>
            <a:r>
              <a:rPr lang="en-US" dirty="0">
                <a:latin typeface="Calibri" panose="020F0502020204030204" pitchFamily="34" charset="0"/>
              </a:rPr>
              <a:t>Education - Learning how to do certain things, like maintain website, utilize social media, etc.</a:t>
            </a:r>
          </a:p>
          <a:p>
            <a:r>
              <a:rPr lang="en-US" dirty="0">
                <a:latin typeface="Calibri" panose="020F0502020204030204" pitchFamily="34" charset="0"/>
              </a:rPr>
              <a:t>New website or website overhaul/redesign - we only do this once a year, during our web development days, and nonprofits selected for these days have to have attended at least 2 Techies for Good meetings to be eligible!</a:t>
            </a:r>
          </a:p>
        </p:txBody>
      </p:sp>
      <p:sp>
        <p:nvSpPr>
          <p:cNvPr id="4" name="Slide Number Placeholder 3"/>
          <p:cNvSpPr>
            <a:spLocks noGrp="1"/>
          </p:cNvSpPr>
          <p:nvPr>
            <p:ph type="sldNum" sz="quarter" idx="15"/>
          </p:nvPr>
        </p:nvSpPr>
        <p:spPr/>
        <p:txBody>
          <a:bodyPr/>
          <a:lstStyle/>
          <a:p>
            <a:pPr defTabSz="914400"/>
            <a:fld id="{B3494D13-EAF7-4C78-BEBA-9F51C384E2BB}" type="slidenum">
              <a:rPr lang="en-US">
                <a:latin typeface="Century Schoolbook"/>
              </a:rPr>
              <a:pPr defTabSz="914400"/>
              <a:t>3</a:t>
            </a:fld>
            <a:endParaRPr lang="en-US">
              <a:latin typeface="Century Schoolbook"/>
            </a:endParaRPr>
          </a:p>
        </p:txBody>
      </p:sp>
    </p:spTree>
    <p:extLst>
      <p:ext uri="{BB962C8B-B14F-4D97-AF65-F5344CB8AC3E}">
        <p14:creationId xmlns:p14="http://schemas.microsoft.com/office/powerpoint/2010/main" val="1572043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8382000" cy="1143000"/>
          </a:xfrm>
        </p:spPr>
        <p:txBody>
          <a:bodyPr/>
          <a:lstStyle/>
          <a:p>
            <a:r>
              <a:rPr lang="en-US" dirty="0"/>
              <a:t>Nonprofit Best Practices &amp; Expectations</a:t>
            </a:r>
          </a:p>
        </p:txBody>
      </p:sp>
      <p:sp>
        <p:nvSpPr>
          <p:cNvPr id="3" name="Content Placeholder 2"/>
          <p:cNvSpPr>
            <a:spLocks noGrp="1"/>
          </p:cNvSpPr>
          <p:nvPr>
            <p:ph sz="quarter" idx="1"/>
          </p:nvPr>
        </p:nvSpPr>
        <p:spPr>
          <a:xfrm>
            <a:off x="1600200" y="990600"/>
            <a:ext cx="8686800" cy="5715000"/>
          </a:xfrm>
        </p:spPr>
        <p:txBody>
          <a:bodyPr>
            <a:normAutofit fontScale="92500" lnSpcReduction="10000"/>
          </a:bodyPr>
          <a:lstStyle/>
          <a:p>
            <a:pPr>
              <a:lnSpc>
                <a:spcPct val="150000"/>
              </a:lnSpc>
            </a:pPr>
            <a:r>
              <a:rPr lang="en-US" sz="2200" dirty="0">
                <a:latin typeface="Calibri" panose="020F0502020204030204" pitchFamily="34" charset="0"/>
              </a:rPr>
              <a:t>Come prepared, and with an idea of what you want/need. </a:t>
            </a:r>
          </a:p>
          <a:p>
            <a:pPr lvl="1">
              <a:lnSpc>
                <a:spcPct val="150000"/>
              </a:lnSpc>
            </a:pPr>
            <a:r>
              <a:rPr lang="en-US" sz="2200" dirty="0">
                <a:latin typeface="Calibri" panose="020F0502020204030204" pitchFamily="34" charset="0"/>
              </a:rPr>
              <a:t>Complete needs assessment. </a:t>
            </a:r>
          </a:p>
          <a:p>
            <a:pPr lvl="1">
              <a:lnSpc>
                <a:spcPct val="150000"/>
              </a:lnSpc>
            </a:pPr>
            <a:r>
              <a:rPr lang="en-US" sz="2200" dirty="0">
                <a:latin typeface="Calibri" panose="020F0502020204030204" pitchFamily="34" charset="0"/>
              </a:rPr>
              <a:t>What are all the areas you need help with?</a:t>
            </a:r>
          </a:p>
          <a:p>
            <a:pPr lvl="1">
              <a:lnSpc>
                <a:spcPct val="150000"/>
              </a:lnSpc>
            </a:pPr>
            <a:r>
              <a:rPr lang="en-US" sz="2200" dirty="0">
                <a:latin typeface="Calibri" panose="020F0502020204030204" pitchFamily="34" charset="0"/>
              </a:rPr>
              <a:t>What do you want to learn?  </a:t>
            </a:r>
          </a:p>
          <a:p>
            <a:pPr lvl="1">
              <a:lnSpc>
                <a:spcPct val="150000"/>
              </a:lnSpc>
            </a:pPr>
            <a:r>
              <a:rPr lang="en-US" sz="2200" dirty="0">
                <a:latin typeface="Calibri" panose="020F0502020204030204" pitchFamily="34" charset="0"/>
              </a:rPr>
              <a:t>Bring examples. </a:t>
            </a:r>
          </a:p>
          <a:p>
            <a:pPr lvl="1">
              <a:lnSpc>
                <a:spcPct val="150000"/>
              </a:lnSpc>
            </a:pPr>
            <a:r>
              <a:rPr lang="en-US" sz="2200" dirty="0">
                <a:latin typeface="Calibri" panose="020F0502020204030204" pitchFamily="34" charset="0"/>
              </a:rPr>
              <a:t>Prioritize needs. Focus on 1-2 needs/questions at a time. </a:t>
            </a:r>
          </a:p>
          <a:p>
            <a:pPr lvl="1">
              <a:lnSpc>
                <a:spcPct val="150000"/>
              </a:lnSpc>
            </a:pPr>
            <a:r>
              <a:rPr lang="en-US" sz="2200" dirty="0">
                <a:latin typeface="Calibri" panose="020F0502020204030204" pitchFamily="34" charset="0"/>
              </a:rPr>
              <a:t>Bring log-in/access information for any sites.</a:t>
            </a:r>
          </a:p>
          <a:p>
            <a:pPr>
              <a:lnSpc>
                <a:spcPct val="150000"/>
              </a:lnSpc>
            </a:pPr>
            <a:r>
              <a:rPr lang="en-US" sz="2200" dirty="0">
                <a:latin typeface="Calibri" panose="020F0502020204030204" pitchFamily="34" charset="0"/>
              </a:rPr>
              <a:t>Treat this as a learning opportunity. </a:t>
            </a:r>
          </a:p>
          <a:p>
            <a:pPr>
              <a:lnSpc>
                <a:spcPct val="150000"/>
              </a:lnSpc>
            </a:pPr>
            <a:r>
              <a:rPr lang="en-US" sz="2200" dirty="0">
                <a:latin typeface="Calibri" panose="020F0502020204030204" pitchFamily="34" charset="0"/>
              </a:rPr>
              <a:t>Don’t expect volunteers to become part-time employees.  </a:t>
            </a:r>
          </a:p>
          <a:p>
            <a:pPr>
              <a:lnSpc>
                <a:spcPct val="150000"/>
              </a:lnSpc>
            </a:pPr>
            <a:r>
              <a:rPr lang="en-US" sz="2200" dirty="0">
                <a:latin typeface="Calibri" panose="020F0502020204030204" pitchFamily="34" charset="0"/>
              </a:rPr>
              <a:t>Show appreciation to volunteers.</a:t>
            </a:r>
          </a:p>
          <a:p>
            <a:pPr>
              <a:lnSpc>
                <a:spcPct val="150000"/>
              </a:lnSpc>
            </a:pPr>
            <a:r>
              <a:rPr lang="en-US" sz="2200" dirty="0">
                <a:latin typeface="Calibri" panose="020F0502020204030204" pitchFamily="34" charset="0"/>
              </a:rPr>
              <a:t>RSVP via </a:t>
            </a:r>
            <a:r>
              <a:rPr lang="en-US" sz="2200" dirty="0" err="1">
                <a:latin typeface="Calibri" panose="020F0502020204030204" pitchFamily="34" charset="0"/>
              </a:rPr>
              <a:t>MeetUp</a:t>
            </a:r>
            <a:r>
              <a:rPr lang="en-US" sz="2200" dirty="0">
                <a:latin typeface="Calibri" panose="020F0502020204030204" pitchFamily="34" charset="0"/>
              </a:rPr>
              <a:t> for events you plan on attending.   </a:t>
            </a:r>
          </a:p>
          <a:p>
            <a:endParaRPr lang="en-US" dirty="0"/>
          </a:p>
        </p:txBody>
      </p:sp>
      <p:sp>
        <p:nvSpPr>
          <p:cNvPr id="4" name="Slide Number Placeholder 3"/>
          <p:cNvSpPr>
            <a:spLocks noGrp="1"/>
          </p:cNvSpPr>
          <p:nvPr>
            <p:ph type="sldNum" sz="quarter" idx="15"/>
          </p:nvPr>
        </p:nvSpPr>
        <p:spPr/>
        <p:txBody>
          <a:bodyPr/>
          <a:lstStyle/>
          <a:p>
            <a:pPr defTabSz="914400"/>
            <a:fld id="{B3494D13-EAF7-4C78-BEBA-9F51C384E2BB}" type="slidenum">
              <a:rPr lang="en-US">
                <a:latin typeface="Century Schoolbook"/>
              </a:rPr>
              <a:pPr defTabSz="914400"/>
              <a:t>4</a:t>
            </a:fld>
            <a:endParaRPr lang="en-US">
              <a:latin typeface="Century Schoolbook"/>
            </a:endParaRPr>
          </a:p>
        </p:txBody>
      </p:sp>
    </p:spTree>
    <p:extLst>
      <p:ext uri="{BB962C8B-B14F-4D97-AF65-F5344CB8AC3E}">
        <p14:creationId xmlns:p14="http://schemas.microsoft.com/office/powerpoint/2010/main" val="194662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8534400" cy="868362"/>
          </a:xfrm>
        </p:spPr>
        <p:txBody>
          <a:bodyPr>
            <a:normAutofit/>
          </a:bodyPr>
          <a:lstStyle/>
          <a:p>
            <a:r>
              <a:rPr lang="en-US" sz="2600" dirty="0"/>
              <a:t>Nonprofits – Break </a:t>
            </a:r>
            <a:r>
              <a:rPr lang="en-US" sz="2600"/>
              <a:t>Out Session </a:t>
            </a:r>
            <a:endParaRPr lang="en-US" sz="2600" dirty="0"/>
          </a:p>
        </p:txBody>
      </p:sp>
      <p:sp>
        <p:nvSpPr>
          <p:cNvPr id="3" name="Content Placeholder 2"/>
          <p:cNvSpPr>
            <a:spLocks noGrp="1"/>
          </p:cNvSpPr>
          <p:nvPr>
            <p:ph sz="quarter" idx="1"/>
          </p:nvPr>
        </p:nvSpPr>
        <p:spPr/>
        <p:txBody>
          <a:bodyPr/>
          <a:lstStyle/>
          <a:p>
            <a:pPr>
              <a:lnSpc>
                <a:spcPct val="150000"/>
              </a:lnSpc>
            </a:pPr>
            <a:r>
              <a:rPr lang="en-US" dirty="0">
                <a:latin typeface="Calibri" panose="020F0502020204030204" pitchFamily="34" charset="0"/>
              </a:rPr>
              <a:t>What’s your organization?</a:t>
            </a:r>
          </a:p>
          <a:p>
            <a:pPr>
              <a:lnSpc>
                <a:spcPct val="150000"/>
              </a:lnSpc>
            </a:pPr>
            <a:r>
              <a:rPr lang="en-US" dirty="0">
                <a:latin typeface="Calibri" panose="020F0502020204030204" pitchFamily="34" charset="0"/>
              </a:rPr>
              <a:t>Purpose/Mission?</a:t>
            </a:r>
          </a:p>
          <a:p>
            <a:pPr>
              <a:lnSpc>
                <a:spcPct val="150000"/>
              </a:lnSpc>
            </a:pPr>
            <a:r>
              <a:rPr lang="en-US" dirty="0">
                <a:latin typeface="Calibri" panose="020F0502020204030204" pitchFamily="34" charset="0"/>
              </a:rPr>
              <a:t>What do you need help with?  What are you hoping this group/</a:t>
            </a:r>
            <a:r>
              <a:rPr lang="en-US" dirty="0" err="1">
                <a:latin typeface="Calibri" panose="020F0502020204030204" pitchFamily="34" charset="0"/>
              </a:rPr>
              <a:t>MeetUp</a:t>
            </a:r>
            <a:r>
              <a:rPr lang="en-US" dirty="0">
                <a:latin typeface="Calibri" panose="020F0502020204030204" pitchFamily="34" charset="0"/>
              </a:rPr>
              <a:t> can help your organization with today?</a:t>
            </a:r>
          </a:p>
          <a:p>
            <a:pPr>
              <a:lnSpc>
                <a:spcPct val="150000"/>
              </a:lnSpc>
            </a:pPr>
            <a:endParaRPr lang="en-US" dirty="0">
              <a:latin typeface="Calibri" panose="020F0502020204030204" pitchFamily="34" charset="0"/>
            </a:endParaRPr>
          </a:p>
          <a:p>
            <a:pPr marL="0" indent="0" algn="ctr">
              <a:lnSpc>
                <a:spcPct val="150000"/>
              </a:lnSpc>
              <a:buNone/>
            </a:pPr>
            <a:r>
              <a:rPr lang="en-US" dirty="0">
                <a:latin typeface="Calibri" panose="020F0502020204030204" pitchFamily="34" charset="0"/>
              </a:rPr>
              <a:t>***Volunteers move to help the organization whose needs match your skills!***</a:t>
            </a:r>
          </a:p>
        </p:txBody>
      </p:sp>
      <p:sp>
        <p:nvSpPr>
          <p:cNvPr id="4" name="Slide Number Placeholder 3"/>
          <p:cNvSpPr>
            <a:spLocks noGrp="1"/>
          </p:cNvSpPr>
          <p:nvPr>
            <p:ph type="sldNum" sz="quarter" idx="15"/>
          </p:nvPr>
        </p:nvSpPr>
        <p:spPr/>
        <p:txBody>
          <a:bodyPr/>
          <a:lstStyle/>
          <a:p>
            <a:pPr defTabSz="914400"/>
            <a:fld id="{B3494D13-EAF7-4C78-BEBA-9F51C384E2BB}" type="slidenum">
              <a:rPr lang="en-US">
                <a:latin typeface="Century Schoolbook"/>
              </a:rPr>
              <a:pPr defTabSz="914400"/>
              <a:t>5</a:t>
            </a:fld>
            <a:endParaRPr lang="en-US">
              <a:latin typeface="Century Schoolbook"/>
            </a:endParaRPr>
          </a:p>
        </p:txBody>
      </p:sp>
    </p:spTree>
    <p:extLst>
      <p:ext uri="{BB962C8B-B14F-4D97-AF65-F5344CB8AC3E}">
        <p14:creationId xmlns:p14="http://schemas.microsoft.com/office/powerpoint/2010/main" val="355859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64A1-B346-4B23-8DE1-BA0861ED2F55}"/>
              </a:ext>
            </a:extLst>
          </p:cNvPr>
          <p:cNvSpPr>
            <a:spLocks noGrp="1"/>
          </p:cNvSpPr>
          <p:nvPr>
            <p:ph type="ctrTitle"/>
          </p:nvPr>
        </p:nvSpPr>
        <p:spPr/>
        <p:txBody>
          <a:bodyPr/>
          <a:lstStyle/>
          <a:p>
            <a:r>
              <a:rPr lang="en-US" dirty="0"/>
              <a:t>Intro to Power BI</a:t>
            </a:r>
          </a:p>
        </p:txBody>
      </p:sp>
      <p:sp>
        <p:nvSpPr>
          <p:cNvPr id="3" name="Subtitle 2">
            <a:extLst>
              <a:ext uri="{FF2B5EF4-FFF2-40B4-BE49-F238E27FC236}">
                <a16:creationId xmlns:a16="http://schemas.microsoft.com/office/drawing/2014/main" id="{061E98CD-7CD9-4F10-87D0-D9081403B05F}"/>
              </a:ext>
            </a:extLst>
          </p:cNvPr>
          <p:cNvSpPr>
            <a:spLocks noGrp="1"/>
          </p:cNvSpPr>
          <p:nvPr>
            <p:ph type="subTitle" idx="1"/>
          </p:nvPr>
        </p:nvSpPr>
        <p:spPr/>
        <p:txBody>
          <a:bodyPr/>
          <a:lstStyle/>
          <a:p>
            <a:r>
              <a:rPr lang="en-US" dirty="0"/>
              <a:t>Stan Bice</a:t>
            </a:r>
          </a:p>
        </p:txBody>
      </p:sp>
    </p:spTree>
    <p:extLst>
      <p:ext uri="{BB962C8B-B14F-4D97-AF65-F5344CB8AC3E}">
        <p14:creationId xmlns:p14="http://schemas.microsoft.com/office/powerpoint/2010/main" val="276441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E281-8F81-405F-A0A7-78F83E7FB9F7}"/>
              </a:ext>
            </a:extLst>
          </p:cNvPr>
          <p:cNvSpPr>
            <a:spLocks noGrp="1"/>
          </p:cNvSpPr>
          <p:nvPr>
            <p:ph type="title"/>
          </p:nvPr>
        </p:nvSpPr>
        <p:spPr/>
        <p:txBody>
          <a:bodyPr/>
          <a:lstStyle/>
          <a:p>
            <a:r>
              <a:rPr lang="en-US" dirty="0"/>
              <a:t>About Stan Bice</a:t>
            </a:r>
          </a:p>
        </p:txBody>
      </p:sp>
      <p:sp>
        <p:nvSpPr>
          <p:cNvPr id="3" name="Content Placeholder 2">
            <a:extLst>
              <a:ext uri="{FF2B5EF4-FFF2-40B4-BE49-F238E27FC236}">
                <a16:creationId xmlns:a16="http://schemas.microsoft.com/office/drawing/2014/main" id="{9F650AA6-9F65-4EAF-90B5-C8520C20C24B}"/>
              </a:ext>
            </a:extLst>
          </p:cNvPr>
          <p:cNvSpPr>
            <a:spLocks noGrp="1"/>
          </p:cNvSpPr>
          <p:nvPr>
            <p:ph idx="1"/>
          </p:nvPr>
        </p:nvSpPr>
        <p:spPr/>
        <p:txBody>
          <a:bodyPr>
            <a:normAutofit/>
          </a:bodyPr>
          <a:lstStyle/>
          <a:p>
            <a:r>
              <a:rPr lang="en-US" sz="2400" dirty="0"/>
              <a:t>Senior Database Administrator, Johns Hopkins Center for Talented Youth</a:t>
            </a:r>
          </a:p>
          <a:p>
            <a:r>
              <a:rPr lang="en-US" sz="2400" dirty="0"/>
              <a:t>Over 25 years of software development experience</a:t>
            </a:r>
          </a:p>
          <a:p>
            <a:r>
              <a:rPr lang="en-US" sz="2400" dirty="0"/>
              <a:t>Past 10 years focused on database, data warehouse and business intelligence development</a:t>
            </a:r>
          </a:p>
          <a:p>
            <a:r>
              <a:rPr lang="en-US" sz="2400" dirty="0"/>
              <a:t>Spoken at user groups and code camps, and participated in give camps</a:t>
            </a:r>
          </a:p>
          <a:p>
            <a:r>
              <a:rPr lang="en-US" sz="2400" dirty="0"/>
              <a:t>Technical reviewer with Manning Press</a:t>
            </a:r>
          </a:p>
          <a:p>
            <a:r>
              <a:rPr lang="en-US" sz="2400" dirty="0"/>
              <a:t>MCITP Business Intelligence Developer 2008</a:t>
            </a:r>
          </a:p>
          <a:p>
            <a:r>
              <a:rPr lang="en-US" sz="2400" dirty="0"/>
              <a:t>Facebook, LinkedIn and Twitter (@StanBice3)</a:t>
            </a:r>
          </a:p>
        </p:txBody>
      </p:sp>
    </p:spTree>
    <p:extLst>
      <p:ext uri="{BB962C8B-B14F-4D97-AF65-F5344CB8AC3E}">
        <p14:creationId xmlns:p14="http://schemas.microsoft.com/office/powerpoint/2010/main" val="2751170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A4DD-669D-4157-B5A1-AE87B4837077}"/>
              </a:ext>
            </a:extLst>
          </p:cNvPr>
          <p:cNvSpPr>
            <a:spLocks noGrp="1"/>
          </p:cNvSpPr>
          <p:nvPr>
            <p:ph type="title"/>
          </p:nvPr>
        </p:nvSpPr>
        <p:spPr/>
        <p:txBody>
          <a:bodyPr/>
          <a:lstStyle/>
          <a:p>
            <a:r>
              <a:rPr lang="en-US" dirty="0"/>
              <a:t>GitHub</a:t>
            </a:r>
          </a:p>
        </p:txBody>
      </p:sp>
      <p:sp>
        <p:nvSpPr>
          <p:cNvPr id="3" name="Content Placeholder 2">
            <a:extLst>
              <a:ext uri="{FF2B5EF4-FFF2-40B4-BE49-F238E27FC236}">
                <a16:creationId xmlns:a16="http://schemas.microsoft.com/office/drawing/2014/main" id="{1CF8BBEE-FBC4-46F5-9B57-5BC39594F358}"/>
              </a:ext>
            </a:extLst>
          </p:cNvPr>
          <p:cNvSpPr>
            <a:spLocks noGrp="1"/>
          </p:cNvSpPr>
          <p:nvPr>
            <p:ph idx="1"/>
          </p:nvPr>
        </p:nvSpPr>
        <p:spPr/>
        <p:txBody>
          <a:bodyPr/>
          <a:lstStyle/>
          <a:p>
            <a:r>
              <a:rPr lang="en-US" dirty="0">
                <a:hlinkClick r:id="rId2"/>
              </a:rPr>
              <a:t>https://github.com/stanbice</a:t>
            </a:r>
            <a:endParaRPr lang="en-US" dirty="0"/>
          </a:p>
          <a:p>
            <a:endParaRPr lang="en-US" dirty="0"/>
          </a:p>
        </p:txBody>
      </p:sp>
      <p:pic>
        <p:nvPicPr>
          <p:cNvPr id="4" name="Picture 3">
            <a:extLst>
              <a:ext uri="{FF2B5EF4-FFF2-40B4-BE49-F238E27FC236}">
                <a16:creationId xmlns:a16="http://schemas.microsoft.com/office/drawing/2014/main" id="{D3606CD1-1FA1-40FE-931C-EA558CA7740F}"/>
              </a:ext>
            </a:extLst>
          </p:cNvPr>
          <p:cNvPicPr>
            <a:picLocks noChangeAspect="1"/>
          </p:cNvPicPr>
          <p:nvPr/>
        </p:nvPicPr>
        <p:blipFill>
          <a:blip r:embed="rId3"/>
          <a:stretch>
            <a:fillRect/>
          </a:stretch>
        </p:blipFill>
        <p:spPr>
          <a:xfrm>
            <a:off x="1324663" y="2449275"/>
            <a:ext cx="9216337" cy="4149329"/>
          </a:xfrm>
          <a:prstGeom prst="rect">
            <a:avLst/>
          </a:prstGeom>
        </p:spPr>
      </p:pic>
    </p:spTree>
    <p:extLst>
      <p:ext uri="{BB962C8B-B14F-4D97-AF65-F5344CB8AC3E}">
        <p14:creationId xmlns:p14="http://schemas.microsoft.com/office/powerpoint/2010/main" val="420997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B2BAD-CA97-4AF8-9084-B697EF947B4F}"/>
              </a:ext>
            </a:extLst>
          </p:cNvPr>
          <p:cNvSpPr>
            <a:spLocks noGrp="1"/>
          </p:cNvSpPr>
          <p:nvPr>
            <p:ph type="title"/>
          </p:nvPr>
        </p:nvSpPr>
        <p:spPr/>
        <p:txBody>
          <a:bodyPr/>
          <a:lstStyle/>
          <a:p>
            <a:r>
              <a:rPr lang="en-US" dirty="0"/>
              <a:t>Sources of Data</a:t>
            </a:r>
          </a:p>
        </p:txBody>
      </p:sp>
      <p:sp>
        <p:nvSpPr>
          <p:cNvPr id="3" name="Content Placeholder 2">
            <a:extLst>
              <a:ext uri="{FF2B5EF4-FFF2-40B4-BE49-F238E27FC236}">
                <a16:creationId xmlns:a16="http://schemas.microsoft.com/office/drawing/2014/main" id="{60F5F63E-8692-4ED8-8527-C57336E7E71E}"/>
              </a:ext>
            </a:extLst>
          </p:cNvPr>
          <p:cNvSpPr>
            <a:spLocks noGrp="1"/>
          </p:cNvSpPr>
          <p:nvPr>
            <p:ph idx="1"/>
          </p:nvPr>
        </p:nvSpPr>
        <p:spPr/>
        <p:txBody>
          <a:bodyPr/>
          <a:lstStyle/>
          <a:p>
            <a:pPr marL="0" indent="0">
              <a:buNone/>
            </a:pPr>
            <a:r>
              <a:rPr lang="en-US" dirty="0"/>
              <a:t>Where is your data stored?</a:t>
            </a:r>
          </a:p>
        </p:txBody>
      </p:sp>
    </p:spTree>
    <p:extLst>
      <p:ext uri="{BB962C8B-B14F-4D97-AF65-F5344CB8AC3E}">
        <p14:creationId xmlns:p14="http://schemas.microsoft.com/office/powerpoint/2010/main" val="293191538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1422</TotalTime>
  <Words>952</Words>
  <Application>Microsoft Office PowerPoint</Application>
  <PresentationFormat>Widescreen</PresentationFormat>
  <Paragraphs>144</Paragraphs>
  <Slides>29</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Calibri Light</vt:lpstr>
      <vt:lpstr>Century Schoolbook</vt:lpstr>
      <vt:lpstr>Wingdings</vt:lpstr>
      <vt:lpstr>Wingdings 2</vt:lpstr>
      <vt:lpstr>Office Theme</vt:lpstr>
      <vt:lpstr>Oriel</vt:lpstr>
      <vt:lpstr>PowerPoint Presentation</vt:lpstr>
      <vt:lpstr>A Tech Soup Netsquared  Tech4Good Program</vt:lpstr>
      <vt:lpstr>primary ways you can benefit from Tech4Good volunteers:</vt:lpstr>
      <vt:lpstr>Nonprofit Best Practices &amp; Expectations</vt:lpstr>
      <vt:lpstr>Nonprofits – Break Out Session </vt:lpstr>
      <vt:lpstr>Intro to Power BI</vt:lpstr>
      <vt:lpstr>About Stan Bice</vt:lpstr>
      <vt:lpstr>GitHub</vt:lpstr>
      <vt:lpstr>Sources of Data</vt:lpstr>
      <vt:lpstr>Sources of Data</vt:lpstr>
      <vt:lpstr>Sources of Data</vt:lpstr>
      <vt:lpstr>SSRS</vt:lpstr>
      <vt:lpstr>SSRS</vt:lpstr>
      <vt:lpstr>2018 Gartner Magic Quadrant Business Intelligence</vt:lpstr>
      <vt:lpstr>QlikView</vt:lpstr>
      <vt:lpstr>QlikView - Requirements</vt:lpstr>
      <vt:lpstr>QlikView – Versions/Pricing</vt:lpstr>
      <vt:lpstr>QlikView - Platforms</vt:lpstr>
      <vt:lpstr>Tableau</vt:lpstr>
      <vt:lpstr>Tableau - Requirements</vt:lpstr>
      <vt:lpstr>Tableau – Versions/Pricing</vt:lpstr>
      <vt:lpstr>Tableau - Platforms</vt:lpstr>
      <vt:lpstr>Tableau – Nonprofit Benefits</vt:lpstr>
      <vt:lpstr>Power BI</vt:lpstr>
      <vt:lpstr>Power BI - Requirements</vt:lpstr>
      <vt:lpstr>Power BI – Data Sources</vt:lpstr>
      <vt:lpstr>Power BI – Versions/Pricing</vt:lpstr>
      <vt:lpstr>Power BI - Workflow</vt:lpstr>
      <vt:lpstr>Power BI -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 Bice</dc:creator>
  <cp:lastModifiedBy>Stan Bice</cp:lastModifiedBy>
  <cp:revision>45</cp:revision>
  <dcterms:created xsi:type="dcterms:W3CDTF">2018-03-18T21:19:26Z</dcterms:created>
  <dcterms:modified xsi:type="dcterms:W3CDTF">2018-03-27T23:56:59Z</dcterms:modified>
</cp:coreProperties>
</file>