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1187" r:id="rId2"/>
    <p:sldId id="1201" r:id="rId3"/>
    <p:sldId id="1202" r:id="rId4"/>
    <p:sldId id="1196" r:id="rId5"/>
    <p:sldId id="1203" r:id="rId6"/>
    <p:sldId id="276" r:id="rId7"/>
    <p:sldId id="26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A9G2FAhzywLnWg4WlB+ZoEMuE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Aguilar" initials="" lastIdx="22" clrIdx="0"/>
  <p:cmAuthor id="1" name="Bill Hobbib" initials="" lastIdx="2" clrIdx="1"/>
  <p:cmAuthor id="2" name="phillip.gurbacki@datarobot.com" initials="" lastIdx="1" clrIdx="2"/>
  <p:cmAuthor id="3" name="Bob Laurent" initials="BL" lastIdx="1" clrIdx="3">
    <p:extLst>
      <p:ext uri="{19B8F6BF-5375-455C-9EA6-DF929625EA0E}">
        <p15:presenceInfo xmlns:p15="http://schemas.microsoft.com/office/powerpoint/2012/main" userId="Bob Laur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0E4"/>
    <a:srgbClr val="22232C"/>
    <a:srgbClr val="FF5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28"/>
    <p:restoredTop sz="95728"/>
  </p:normalViewPr>
  <p:slideViewPr>
    <p:cSldViewPr snapToGrid="0" snapToObjects="1">
      <p:cViewPr varScale="1">
        <p:scale>
          <a:sx n="148" d="100"/>
          <a:sy n="148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4a30ed5b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 the opening slide with your name and contact info.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TALKING POINTS: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time – I promise to make this worth your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in an exciting time for business. Business rules are being re-written.  Companies are in a race to adopt AI and machine learning.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and machine learning are hard, but today I’m going to show you how your company can become AI-driven, with a technology we created called automated machine learning.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54a30ed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8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7" name="Google Shape;5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2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1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2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76" name="Google Shape;7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5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 Slide">
  <p:cSld name="Logo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/>
          <p:nvPr/>
        </p:nvSpPr>
        <p:spPr>
          <a:xfrm>
            <a:off x="-1" y="-1"/>
            <a:ext cx="9144000" cy="5143500"/>
          </a:xfrm>
          <a:prstGeom prst="rect">
            <a:avLst/>
          </a:prstGeom>
          <a:solidFill>
            <a:srgbClr val="0A0A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4243" y="2385475"/>
            <a:ext cx="2675515" cy="3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lain Slide 2">
  <p:cSld name="Plain Slide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228600" y="1001644"/>
            <a:ext cx="34695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2"/>
          </p:nvPr>
        </p:nvSpPr>
        <p:spPr>
          <a:xfrm>
            <a:off x="4412869" y="1001644"/>
            <a:ext cx="34695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3"/>
          </p:nvPr>
        </p:nvSpPr>
        <p:spPr>
          <a:xfrm>
            <a:off x="228600" y="3084975"/>
            <a:ext cx="34695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4"/>
          </p:nvPr>
        </p:nvSpPr>
        <p:spPr>
          <a:xfrm>
            <a:off x="4412869" y="3084975"/>
            <a:ext cx="34695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228600" y="137160"/>
            <a:ext cx="75303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2900" b="1" i="0" u="none" strike="noStrike" cap="none">
                <a:latin typeface="Roboto"/>
                <a:ea typeface="Roboto"/>
                <a:cs typeface="Roboto"/>
                <a:sym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8"/>
          <p:cNvSpPr/>
          <p:nvPr/>
        </p:nvSpPr>
        <p:spPr>
          <a:xfrm flipH="1">
            <a:off x="109" y="-1"/>
            <a:ext cx="77100" cy="5143500"/>
          </a:xfrm>
          <a:prstGeom prst="rect">
            <a:avLst/>
          </a:prstGeom>
          <a:solidFill>
            <a:srgbClr val="2D8F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6439" y="258064"/>
            <a:ext cx="295275" cy="33600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8"/>
          <p:cNvSpPr txBox="1"/>
          <p:nvPr/>
        </p:nvSpPr>
        <p:spPr>
          <a:xfrm>
            <a:off x="813432" y="4835550"/>
            <a:ext cx="26604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b="1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-US" sz="600" b="0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 ©2019 DataRobot, Inc. – All rights reserved</a:t>
            </a:r>
            <a:endParaRPr sz="600" b="0" i="0" u="none" strike="noStrike" cap="none">
              <a:solidFill>
                <a:srgbClr val="7F8F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50" y="4942700"/>
            <a:ext cx="670535" cy="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000" b="1">
                <a:solidFill>
                  <a:srgbClr val="3984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3886200" cy="3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6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385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500"/>
              <a:buChar char="•"/>
              <a:defRPr sz="12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1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5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SzPts val="1200"/>
              <a:buChar char="•"/>
              <a:defRPr sz="729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2"/>
          </p:nvPr>
        </p:nvSpPr>
        <p:spPr>
          <a:xfrm>
            <a:off x="4648200" y="895350"/>
            <a:ext cx="3886200" cy="3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6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385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500"/>
              <a:buChar char="•"/>
              <a:defRPr sz="12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1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5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00">
                <a:solidFill>
                  <a:srgbClr val="35485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SzPts val="1200"/>
              <a:buChar char="•"/>
              <a:defRPr sz="729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lain Slide 1_1_1">
  <p:cSld name="Plain Slide 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title"/>
          </p:nvPr>
        </p:nvSpPr>
        <p:spPr>
          <a:xfrm>
            <a:off x="228600" y="137160"/>
            <a:ext cx="75303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2900" b="1" i="0" u="none" strike="noStrike" cap="none">
                <a:latin typeface="Roboto"/>
                <a:ea typeface="Roboto"/>
                <a:cs typeface="Roboto"/>
                <a:sym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1"/>
          </p:nvPr>
        </p:nvSpPr>
        <p:spPr>
          <a:xfrm>
            <a:off x="228600" y="1005850"/>
            <a:ext cx="285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/>
          <p:nvPr/>
        </p:nvSpPr>
        <p:spPr>
          <a:xfrm flipH="1">
            <a:off x="109" y="-1"/>
            <a:ext cx="77100" cy="5143500"/>
          </a:xfrm>
          <a:prstGeom prst="rect">
            <a:avLst/>
          </a:prstGeom>
          <a:solidFill>
            <a:srgbClr val="2D8F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6439" y="258064"/>
            <a:ext cx="295275" cy="33600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0"/>
          <p:cNvSpPr txBox="1"/>
          <p:nvPr/>
        </p:nvSpPr>
        <p:spPr>
          <a:xfrm>
            <a:off x="813432" y="4835550"/>
            <a:ext cx="26604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b="1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-US" sz="600" b="0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 ©2019 DataRobot, Inc. – All rights reserved</a:t>
            </a:r>
            <a:endParaRPr sz="600" b="0" i="0" u="none" strike="noStrike" cap="none">
              <a:solidFill>
                <a:srgbClr val="7F8F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2"/>
          </p:nvPr>
        </p:nvSpPr>
        <p:spPr>
          <a:xfrm>
            <a:off x="3079678" y="1005850"/>
            <a:ext cx="285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3"/>
          </p:nvPr>
        </p:nvSpPr>
        <p:spPr>
          <a:xfrm>
            <a:off x="5930757" y="1005850"/>
            <a:ext cx="285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oboto"/>
              <a:buChar char="•"/>
              <a:defRPr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77" name="Google Shape;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50" y="4942700"/>
            <a:ext cx="670535" cy="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">
  <p:cSld name="1_Norm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304800" y="209550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000" b="1">
                <a:solidFill>
                  <a:srgbClr val="3984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8229600" cy="362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2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385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500"/>
              <a:buChar char="•"/>
              <a:defRPr sz="11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5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0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9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04800" algn="l">
              <a:lnSpc>
                <a:spcPct val="90000"/>
              </a:lnSpc>
              <a:spcBef>
                <a:spcPts val="729"/>
              </a:spcBef>
              <a:spcAft>
                <a:spcPts val="0"/>
              </a:spcAft>
              <a:buSzPts val="1200"/>
              <a:buChar char="•"/>
              <a:defRPr sz="729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72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40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 5">
  <p:cSld name="Chart Slide 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5275" y="142384"/>
            <a:ext cx="350920" cy="35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225825" y="137160"/>
            <a:ext cx="7689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  <a:defRPr sz="2400" b="1" i="0" u="none" strike="noStrike" cap="none"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439" y="258064"/>
            <a:ext cx="295275" cy="33600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813432" y="4835550"/>
            <a:ext cx="26604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 b="1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" sz="600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 ©2019 DataRobot, Inc. – All rights reserved</a:t>
            </a:r>
            <a:endParaRPr sz="600">
              <a:solidFill>
                <a:srgbClr val="7F8F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50" y="4942700"/>
            <a:ext cx="670535" cy="9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 Slide 5 1">
  <p:cSld name="Chart Slide 5 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5275" y="142384"/>
            <a:ext cx="350920" cy="3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6453" y="258081"/>
            <a:ext cx="295274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7"/>
          <p:cNvSpPr txBox="1">
            <a:spLocks noGrp="1"/>
          </p:cNvSpPr>
          <p:nvPr>
            <p:ph type="title"/>
          </p:nvPr>
        </p:nvSpPr>
        <p:spPr>
          <a:xfrm>
            <a:off x="225825" y="181256"/>
            <a:ext cx="7689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2" name="Google Shape;482;p67"/>
          <p:cNvSpPr txBox="1"/>
          <p:nvPr/>
        </p:nvSpPr>
        <p:spPr>
          <a:xfrm>
            <a:off x="789649" y="4822379"/>
            <a:ext cx="26604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" sz="6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©2018 DataRobot, Inc. – All rights reserved</a:t>
            </a:r>
            <a:endParaRPr sz="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p67"/>
          <p:cNvPicPr preferRelativeResize="0"/>
          <p:nvPr/>
        </p:nvPicPr>
        <p:blipFill rotWithShape="1">
          <a:blip r:embed="rId4">
            <a:alphaModFix/>
          </a:blip>
          <a:srcRect l="15311"/>
          <a:stretch/>
        </p:blipFill>
        <p:spPr>
          <a:xfrm>
            <a:off x="131541" y="4942706"/>
            <a:ext cx="657469" cy="93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801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32D"/>
              </a:buClr>
              <a:buSzPts val="3300"/>
              <a:buFont typeface="Roboto"/>
              <a:buNone/>
              <a:defRPr sz="3300" b="1" i="0" u="none" strike="noStrike" cap="none">
                <a:solidFill>
                  <a:srgbClr val="23232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D8FE2"/>
              </a:buClr>
              <a:buSzPts val="1800"/>
              <a:buFont typeface="Roboto"/>
              <a:buChar char="•"/>
              <a:defRPr sz="1800" b="1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8FE2"/>
              </a:buClr>
              <a:buSzPts val="1500"/>
              <a:buFont typeface="Roboto"/>
              <a:buChar char="•"/>
              <a:defRPr sz="15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D8FE2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Roboto"/>
              <a:buChar char="•"/>
              <a:defRPr sz="1200" b="0" i="0" u="none" strike="noStrike" cap="non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/>
          <p:nvPr/>
        </p:nvSpPr>
        <p:spPr>
          <a:xfrm>
            <a:off x="813432" y="4835550"/>
            <a:ext cx="26604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 b="1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-US" sz="600" b="0" i="0" u="none" strike="noStrike" cap="none">
                <a:solidFill>
                  <a:srgbClr val="7F8FA4"/>
                </a:solidFill>
                <a:latin typeface="Roboto"/>
                <a:ea typeface="Roboto"/>
                <a:cs typeface="Roboto"/>
                <a:sym typeface="Roboto"/>
              </a:rPr>
              <a:t> ©2019 DataRobot, Inc. – All rights reserved</a:t>
            </a:r>
            <a:endParaRPr sz="600" b="0" i="0" u="none" strike="noStrike" cap="none">
              <a:solidFill>
                <a:srgbClr val="7F8F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486439" y="258064"/>
            <a:ext cx="295275" cy="33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556775" y="48355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550" y="4942700"/>
            <a:ext cx="670535" cy="93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  <p:sldLayoutId id="2147483683" r:id="rId6"/>
    <p:sldLayoutId id="2147483684" r:id="rId7"/>
    <p:sldLayoutId id="2147483685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jp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8" descr="A picture containing person, wall, indoor, man &#10; 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6453" y="258081"/>
            <a:ext cx="295274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8"/>
          <p:cNvSpPr txBox="1"/>
          <p:nvPr/>
        </p:nvSpPr>
        <p:spPr>
          <a:xfrm>
            <a:off x="789649" y="4822378"/>
            <a:ext cx="26604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Confidential.</a:t>
            </a: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©201</a:t>
            </a: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DataRobot, Inc. – All rights reserved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" name="Google Shape;491;p68"/>
          <p:cNvPicPr preferRelativeResize="0"/>
          <p:nvPr/>
        </p:nvPicPr>
        <p:blipFill rotWithShape="1">
          <a:blip r:embed="rId5">
            <a:alphaModFix/>
          </a:blip>
          <a:srcRect l="15311"/>
          <a:stretch/>
        </p:blipFill>
        <p:spPr>
          <a:xfrm>
            <a:off x="131540" y="4942706"/>
            <a:ext cx="657394" cy="93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8"/>
          <p:cNvSpPr txBox="1">
            <a:spLocks noGrp="1"/>
          </p:cNvSpPr>
          <p:nvPr>
            <p:ph type="ctrTitle" idx="4294967295"/>
          </p:nvPr>
        </p:nvSpPr>
        <p:spPr>
          <a:xfrm>
            <a:off x="522100" y="1204504"/>
            <a:ext cx="7643705" cy="2052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FFFF"/>
                </a:solidFill>
              </a:rPr>
              <a:t>MLOps Overview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94" name="Google Shape;494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1128"/>
            <a:ext cx="1776750" cy="24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8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Roboto"/>
              <a:buNone/>
            </a:pPr>
            <a:r>
              <a:rPr lang="en-US" sz="2800" dirty="0"/>
              <a:t>What is MLOps?</a:t>
            </a:r>
            <a:endParaRPr sz="2800" dirty="0"/>
          </a:p>
        </p:txBody>
      </p:sp>
      <p:sp>
        <p:nvSpPr>
          <p:cNvPr id="540" name="Google Shape;540;p16"/>
          <p:cNvSpPr txBox="1">
            <a:spLocks noGrp="1"/>
          </p:cNvSpPr>
          <p:nvPr>
            <p:ph type="body" idx="4294967295"/>
          </p:nvPr>
        </p:nvSpPr>
        <p:spPr>
          <a:xfrm>
            <a:off x="302501" y="909267"/>
            <a:ext cx="3941763" cy="16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Machine Learning Operations (MLOps) </a:t>
            </a:r>
            <a:r>
              <a:rPr lang="en-US" sz="2400" b="0" dirty="0">
                <a:solidFill>
                  <a:schemeClr val="tx1"/>
                </a:solidFill>
              </a:rPr>
              <a:t>technology and practices provide a scalable and governed means to rapidly deploy and manage ML applications in production environments.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1" name="Google Shape;541;p16"/>
          <p:cNvSpPr/>
          <p:nvPr/>
        </p:nvSpPr>
        <p:spPr>
          <a:xfrm>
            <a:off x="4418968" y="1262550"/>
            <a:ext cx="2624700" cy="2618400"/>
          </a:xfrm>
          <a:prstGeom prst="ellipse">
            <a:avLst/>
          </a:prstGeom>
          <a:solidFill>
            <a:schemeClr val="bg1">
              <a:lumMod val="50000"/>
              <a:alpha val="7000"/>
            </a:schemeClr>
          </a:solidFill>
          <a:ln w="25400" cap="flat" cmpd="sng">
            <a:solidFill>
              <a:srgbClr val="FF56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6"/>
          <p:cNvSpPr/>
          <p:nvPr/>
        </p:nvSpPr>
        <p:spPr>
          <a:xfrm>
            <a:off x="5931390" y="1262556"/>
            <a:ext cx="2624700" cy="2618400"/>
          </a:xfrm>
          <a:prstGeom prst="ellipse">
            <a:avLst/>
          </a:prstGeom>
          <a:solidFill>
            <a:schemeClr val="bg1">
              <a:lumMod val="50000"/>
              <a:alpha val="7000"/>
            </a:schemeClr>
          </a:solidFill>
          <a:ln w="25400" cap="flat" cmpd="sng">
            <a:solidFill>
              <a:srgbClr val="2D90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6"/>
          <p:cNvSpPr txBox="1"/>
          <p:nvPr/>
        </p:nvSpPr>
        <p:spPr>
          <a:xfrm>
            <a:off x="4383202" y="2596779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000" b="0" i="0" u="none" strike="noStrike" cap="none" dirty="0">
                <a:solidFill>
                  <a:srgbClr val="22232C"/>
                </a:solidFill>
                <a:latin typeface="Arial"/>
                <a:ea typeface="Arial"/>
                <a:cs typeface="Arial"/>
                <a:sym typeface="Arial"/>
              </a:rPr>
              <a:t>Scientists</a:t>
            </a:r>
            <a:endParaRPr sz="1800" b="0" i="0" u="none" strike="noStrike" cap="none" dirty="0">
              <a:solidFill>
                <a:srgbClr val="2223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6"/>
          <p:cNvSpPr txBox="1"/>
          <p:nvPr/>
        </p:nvSpPr>
        <p:spPr>
          <a:xfrm>
            <a:off x="5693875" y="2400080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2232C"/>
                </a:solidFill>
                <a:latin typeface="Arial"/>
                <a:ea typeface="Arial"/>
                <a:cs typeface="Arial"/>
                <a:sym typeface="Arial"/>
              </a:rPr>
              <a:t>MLOps</a:t>
            </a:r>
            <a:endParaRPr sz="1400" b="1" i="0" u="none" strike="noStrike" cap="none" dirty="0">
              <a:solidFill>
                <a:srgbClr val="2223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509;p54">
            <a:extLst>
              <a:ext uri="{FF2B5EF4-FFF2-40B4-BE49-F238E27FC236}">
                <a16:creationId xmlns:a16="http://schemas.microsoft.com/office/drawing/2014/main" id="{4BD2A0E6-991F-7E41-AE9B-E6619B96B6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59" y="2074277"/>
            <a:ext cx="455188" cy="49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10;p54">
            <a:extLst>
              <a:ext uri="{FF2B5EF4-FFF2-40B4-BE49-F238E27FC236}">
                <a16:creationId xmlns:a16="http://schemas.microsoft.com/office/drawing/2014/main" id="{F2713133-6968-3143-A63E-CAB725D5FE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375" y="2065389"/>
            <a:ext cx="455188" cy="49747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6"/>
          <p:cNvSpPr txBox="1"/>
          <p:nvPr/>
        </p:nvSpPr>
        <p:spPr>
          <a:xfrm>
            <a:off x="6885507" y="2596779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2000" b="0" i="0" u="none" strike="noStrike" cap="none" dirty="0">
                <a:solidFill>
                  <a:srgbClr val="22232C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1400" b="0" i="0" u="none" strike="noStrike" cap="none" dirty="0">
              <a:solidFill>
                <a:srgbClr val="2223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06;p54">
            <a:extLst>
              <a:ext uri="{FF2B5EF4-FFF2-40B4-BE49-F238E27FC236}">
                <a16:creationId xmlns:a16="http://schemas.microsoft.com/office/drawing/2014/main" id="{57760FCB-B638-CB49-872D-0B77A4F540C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020" y="2066544"/>
            <a:ext cx="451209" cy="4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07;p54">
            <a:extLst>
              <a:ext uri="{FF2B5EF4-FFF2-40B4-BE49-F238E27FC236}">
                <a16:creationId xmlns:a16="http://schemas.microsoft.com/office/drawing/2014/main" id="{7A54E34C-BE28-CE4F-BBA2-965552B4E01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9963" y="2066544"/>
            <a:ext cx="459723" cy="49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488;p54">
            <a:extLst>
              <a:ext uri="{FF2B5EF4-FFF2-40B4-BE49-F238E27FC236}">
                <a16:creationId xmlns:a16="http://schemas.microsoft.com/office/drawing/2014/main" id="{4C065DC9-F735-CB4A-A933-1D740AA0B6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4301" y="1796745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9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Critical Barriers for AI Adoption at Scale</a:t>
            </a:r>
            <a:endParaRPr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18693" y="1170876"/>
            <a:ext cx="18254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Difficult Production Deployment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74156" y="3598633"/>
            <a:ext cx="1514521" cy="51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Variety of ML tools across teams make collaboration between data science and IT difficult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533897" y="1156336"/>
            <a:ext cx="1825445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Insufficient Monitoring</a:t>
            </a:r>
            <a:endParaRPr sz="1500"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689358" y="3598636"/>
            <a:ext cx="1514521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ML model behavior is difficult to track with traditional software tools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879869" y="1125845"/>
            <a:ext cx="1602817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Costly Model Updates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981262" y="3598636"/>
            <a:ext cx="1517904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Models have a complex lifecycle that takes time away from new data science projects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003214" y="1124712"/>
            <a:ext cx="16873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Lack of Governance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7064129" y="3602736"/>
            <a:ext cx="1517904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Governanc</a:t>
            </a: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 sz="105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is required to minimize risk and ensure compliance with regulations </a:t>
            </a:r>
            <a:endParaRPr sz="1050" b="0" i="0" u="none" strike="noStrike" cap="none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pic>
        <p:nvPicPr>
          <p:cNvPr id="21" name="Google Shape;258;p5">
            <a:extLst>
              <a:ext uri="{FF2B5EF4-FFF2-40B4-BE49-F238E27FC236}">
                <a16:creationId xmlns:a16="http://schemas.microsoft.com/office/drawing/2014/main" id="{68C175E4-FD06-1F49-B5EA-C8AEC6C7D7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651" y="2163345"/>
            <a:ext cx="105663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09;p12">
            <a:extLst>
              <a:ext uri="{FF2B5EF4-FFF2-40B4-BE49-F238E27FC236}">
                <a16:creationId xmlns:a16="http://schemas.microsoft.com/office/drawing/2014/main" id="{192854F6-A752-2142-A586-47481FC4B3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1097" y="2182526"/>
            <a:ext cx="923968" cy="822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A340A1F-E9B6-8A46-A8BE-09E6A0D18030}"/>
              </a:ext>
            </a:extLst>
          </p:cNvPr>
          <p:cNvGrpSpPr/>
          <p:nvPr/>
        </p:nvGrpSpPr>
        <p:grpSpPr>
          <a:xfrm>
            <a:off x="5251488" y="1962238"/>
            <a:ext cx="1075949" cy="1312164"/>
            <a:chOff x="4991290" y="1743170"/>
            <a:chExt cx="1075949" cy="1312164"/>
          </a:xfrm>
        </p:grpSpPr>
        <p:pic>
          <p:nvPicPr>
            <p:cNvPr id="24" name="Google Shape;510;p54">
              <a:extLst>
                <a:ext uri="{FF2B5EF4-FFF2-40B4-BE49-F238E27FC236}">
                  <a16:creationId xmlns:a16="http://schemas.microsoft.com/office/drawing/2014/main" id="{D22CBD1E-ECCC-7149-AB1E-DDD2F120564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91290" y="1743170"/>
              <a:ext cx="920346" cy="1005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2272943-01B5-5C48-9EB6-8DD63C096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4591" y="2442686"/>
              <a:ext cx="612648" cy="6126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oogle Shape;259;p5">
              <a:extLst>
                <a:ext uri="{FF2B5EF4-FFF2-40B4-BE49-F238E27FC236}">
                  <a16:creationId xmlns:a16="http://schemas.microsoft.com/office/drawing/2014/main" id="{C1CA2C2B-6B28-C343-8182-65AA621C035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51153" y="2442686"/>
              <a:ext cx="616086" cy="6126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523;p54">
            <a:extLst>
              <a:ext uri="{FF2B5EF4-FFF2-40B4-BE49-F238E27FC236}">
                <a16:creationId xmlns:a16="http://schemas.microsoft.com/office/drawing/2014/main" id="{2BFF9B75-BF73-5B45-9C17-9CB2CEDC2E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036" y="2272656"/>
            <a:ext cx="894763" cy="778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78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50" grpId="0"/>
      <p:bldP spid="151" grpId="0"/>
      <p:bldP spid="153" grpId="0"/>
      <p:bldP spid="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A15B-BDBD-8248-9A60-493BCB79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39" y="-88900"/>
            <a:ext cx="7886700" cy="994200"/>
          </a:xfrm>
        </p:spPr>
        <p:txBody>
          <a:bodyPr/>
          <a:lstStyle/>
          <a:p>
            <a:r>
              <a:rPr lang="en-US" sz="2400" dirty="0"/>
              <a:t>DataRobot MLOps - One Place to Manage All Your ML Running in Production</a:t>
            </a:r>
          </a:p>
        </p:txBody>
      </p:sp>
      <p:pic>
        <p:nvPicPr>
          <p:cNvPr id="59" name="Google Shape;436;p18">
            <a:extLst>
              <a:ext uri="{FF2B5EF4-FFF2-40B4-BE49-F238E27FC236}">
                <a16:creationId xmlns:a16="http://schemas.microsoft.com/office/drawing/2014/main" id="{A1D84A87-D6B4-7742-B6DE-46BE3D44386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8524" y="4310642"/>
            <a:ext cx="1003235" cy="85912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305;g625682a06a_0_6">
            <a:extLst>
              <a:ext uri="{FF2B5EF4-FFF2-40B4-BE49-F238E27FC236}">
                <a16:creationId xmlns:a16="http://schemas.microsoft.com/office/drawing/2014/main" id="{A2164B46-F53F-BF42-AA0D-1B19CD743D7F}"/>
              </a:ext>
            </a:extLst>
          </p:cNvPr>
          <p:cNvSpPr txBox="1"/>
          <p:nvPr/>
        </p:nvSpPr>
        <p:spPr>
          <a:xfrm>
            <a:off x="518865" y="1095787"/>
            <a:ext cx="1589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–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Variety of Data Science Tools to build AI models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306;g625682a06a_0_6">
            <a:extLst>
              <a:ext uri="{FF2B5EF4-FFF2-40B4-BE49-F238E27FC236}">
                <a16:creationId xmlns:a16="http://schemas.microsoft.com/office/drawing/2014/main" id="{1339508D-5B50-1347-A3E1-9AF1A7D47A06}"/>
              </a:ext>
            </a:extLst>
          </p:cNvPr>
          <p:cNvSpPr txBox="1"/>
          <p:nvPr/>
        </p:nvSpPr>
        <p:spPr>
          <a:xfrm>
            <a:off x="518865" y="2536269"/>
            <a:ext cx="1985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Operate–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Unify the Deployment, Monitoring, Management and Governance of Production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07;g625682a06a_0_6">
            <a:extLst>
              <a:ext uri="{FF2B5EF4-FFF2-40B4-BE49-F238E27FC236}">
                <a16:creationId xmlns:a16="http://schemas.microsoft.com/office/drawing/2014/main" id="{D81EEEC7-EC79-8A4E-B9FD-71511A701B24}"/>
              </a:ext>
            </a:extLst>
          </p:cNvPr>
          <p:cNvSpPr txBox="1"/>
          <p:nvPr/>
        </p:nvSpPr>
        <p:spPr>
          <a:xfrm>
            <a:off x="518865" y="3996033"/>
            <a:ext cx="149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–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best Environment for each AI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308;g625682a06a_0_6">
            <a:extLst>
              <a:ext uri="{FF2B5EF4-FFF2-40B4-BE49-F238E27FC236}">
                <a16:creationId xmlns:a16="http://schemas.microsoft.com/office/drawing/2014/main" id="{E442437F-400D-C348-A0A5-2FEFF222239B}"/>
              </a:ext>
            </a:extLst>
          </p:cNvPr>
          <p:cNvSpPr/>
          <p:nvPr/>
        </p:nvSpPr>
        <p:spPr>
          <a:xfrm>
            <a:off x="2643055" y="911052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309;g625682a06a_0_6">
            <a:extLst>
              <a:ext uri="{FF2B5EF4-FFF2-40B4-BE49-F238E27FC236}">
                <a16:creationId xmlns:a16="http://schemas.microsoft.com/office/drawing/2014/main" id="{6B165C78-DE79-F74C-90CD-6AEEDE4CAEA9}"/>
              </a:ext>
            </a:extLst>
          </p:cNvPr>
          <p:cNvSpPr/>
          <p:nvPr/>
        </p:nvSpPr>
        <p:spPr>
          <a:xfrm>
            <a:off x="3802133" y="911052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310;g625682a06a_0_6">
            <a:extLst>
              <a:ext uri="{FF2B5EF4-FFF2-40B4-BE49-F238E27FC236}">
                <a16:creationId xmlns:a16="http://schemas.microsoft.com/office/drawing/2014/main" id="{9C6AD676-E6E0-DB48-B5CA-6E8EA90B536C}"/>
              </a:ext>
            </a:extLst>
          </p:cNvPr>
          <p:cNvSpPr/>
          <p:nvPr/>
        </p:nvSpPr>
        <p:spPr>
          <a:xfrm>
            <a:off x="4961211" y="908936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311;g625682a06a_0_6">
            <a:extLst>
              <a:ext uri="{FF2B5EF4-FFF2-40B4-BE49-F238E27FC236}">
                <a16:creationId xmlns:a16="http://schemas.microsoft.com/office/drawing/2014/main" id="{60E2D8C0-0649-2145-AC86-508728982F2B}"/>
              </a:ext>
            </a:extLst>
          </p:cNvPr>
          <p:cNvSpPr/>
          <p:nvPr/>
        </p:nvSpPr>
        <p:spPr>
          <a:xfrm>
            <a:off x="6120289" y="911052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312;g625682a06a_0_6">
            <a:extLst>
              <a:ext uri="{FF2B5EF4-FFF2-40B4-BE49-F238E27FC236}">
                <a16:creationId xmlns:a16="http://schemas.microsoft.com/office/drawing/2014/main" id="{C841F9BE-8220-694C-BDEC-A3383BEAFD68}"/>
              </a:ext>
            </a:extLst>
          </p:cNvPr>
          <p:cNvSpPr/>
          <p:nvPr/>
        </p:nvSpPr>
        <p:spPr>
          <a:xfrm>
            <a:off x="7279367" y="911052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313;g625682a06a_0_6">
            <a:extLst>
              <a:ext uri="{FF2B5EF4-FFF2-40B4-BE49-F238E27FC236}">
                <a16:creationId xmlns:a16="http://schemas.microsoft.com/office/drawing/2014/main" id="{CE87EC5A-496E-664A-AA5A-97F05F322459}"/>
              </a:ext>
            </a:extLst>
          </p:cNvPr>
          <p:cNvSpPr txBox="1"/>
          <p:nvPr/>
        </p:nvSpPr>
        <p:spPr>
          <a:xfrm>
            <a:off x="2713887" y="889109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/>
          </a:p>
        </p:txBody>
      </p:sp>
      <p:sp>
        <p:nvSpPr>
          <p:cNvPr id="95" name="Google Shape;314;g625682a06a_0_6">
            <a:extLst>
              <a:ext uri="{FF2B5EF4-FFF2-40B4-BE49-F238E27FC236}">
                <a16:creationId xmlns:a16="http://schemas.microsoft.com/office/drawing/2014/main" id="{60CDBECD-5532-A944-88B2-2D3A9C54D163}"/>
              </a:ext>
            </a:extLst>
          </p:cNvPr>
          <p:cNvSpPr txBox="1"/>
          <p:nvPr/>
        </p:nvSpPr>
        <p:spPr>
          <a:xfrm>
            <a:off x="3881244" y="892764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  <a:endParaRPr/>
          </a:p>
        </p:txBody>
      </p:sp>
      <p:sp>
        <p:nvSpPr>
          <p:cNvPr id="96" name="Google Shape;315;g625682a06a_0_6">
            <a:extLst>
              <a:ext uri="{FF2B5EF4-FFF2-40B4-BE49-F238E27FC236}">
                <a16:creationId xmlns:a16="http://schemas.microsoft.com/office/drawing/2014/main" id="{6B530E6E-C39B-D942-B2A9-C022163A842F}"/>
              </a:ext>
            </a:extLst>
          </p:cNvPr>
          <p:cNvSpPr txBox="1"/>
          <p:nvPr/>
        </p:nvSpPr>
        <p:spPr>
          <a:xfrm>
            <a:off x="5017920" y="892764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  <a:endParaRPr/>
          </a:p>
        </p:txBody>
      </p:sp>
      <p:sp>
        <p:nvSpPr>
          <p:cNvPr id="97" name="Google Shape;316;g625682a06a_0_6">
            <a:extLst>
              <a:ext uri="{FF2B5EF4-FFF2-40B4-BE49-F238E27FC236}">
                <a16:creationId xmlns:a16="http://schemas.microsoft.com/office/drawing/2014/main" id="{D9022B6F-EBA9-5044-BCD1-0140495F990E}"/>
              </a:ext>
            </a:extLst>
          </p:cNvPr>
          <p:cNvSpPr txBox="1"/>
          <p:nvPr/>
        </p:nvSpPr>
        <p:spPr>
          <a:xfrm>
            <a:off x="6172645" y="892764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4</a:t>
            </a:r>
            <a:endParaRPr/>
          </a:p>
        </p:txBody>
      </p:sp>
      <p:sp>
        <p:nvSpPr>
          <p:cNvPr id="98" name="Google Shape;317;g625682a06a_0_6">
            <a:extLst>
              <a:ext uri="{FF2B5EF4-FFF2-40B4-BE49-F238E27FC236}">
                <a16:creationId xmlns:a16="http://schemas.microsoft.com/office/drawing/2014/main" id="{BE569719-B0FD-4044-AB8F-D0BC7312B6D1}"/>
              </a:ext>
            </a:extLst>
          </p:cNvPr>
          <p:cNvSpPr txBox="1"/>
          <p:nvPr/>
        </p:nvSpPr>
        <p:spPr>
          <a:xfrm>
            <a:off x="7332334" y="892764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5</a:t>
            </a:r>
            <a:endParaRPr/>
          </a:p>
        </p:txBody>
      </p:sp>
      <p:sp>
        <p:nvSpPr>
          <p:cNvPr id="99" name="Google Shape;318;g625682a06a_0_6">
            <a:extLst>
              <a:ext uri="{FF2B5EF4-FFF2-40B4-BE49-F238E27FC236}">
                <a16:creationId xmlns:a16="http://schemas.microsoft.com/office/drawing/2014/main" id="{4C155ADD-B8A3-3943-8AD0-A448AC7250D6}"/>
              </a:ext>
            </a:extLst>
          </p:cNvPr>
          <p:cNvSpPr/>
          <p:nvPr/>
        </p:nvSpPr>
        <p:spPr>
          <a:xfrm>
            <a:off x="2822340" y="1176429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D90E4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319;g625682a06a_0_6">
            <a:extLst>
              <a:ext uri="{FF2B5EF4-FFF2-40B4-BE49-F238E27FC236}">
                <a16:creationId xmlns:a16="http://schemas.microsoft.com/office/drawing/2014/main" id="{E658C841-43D8-8B4F-8979-C06CC7B0D5B9}"/>
              </a:ext>
            </a:extLst>
          </p:cNvPr>
          <p:cNvSpPr/>
          <p:nvPr/>
        </p:nvSpPr>
        <p:spPr>
          <a:xfrm>
            <a:off x="2822340" y="1476987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320;g625682a06a_0_6">
            <a:extLst>
              <a:ext uri="{FF2B5EF4-FFF2-40B4-BE49-F238E27FC236}">
                <a16:creationId xmlns:a16="http://schemas.microsoft.com/office/drawing/2014/main" id="{E530E7E7-E865-724F-A58C-D3733D773367}"/>
              </a:ext>
            </a:extLst>
          </p:cNvPr>
          <p:cNvSpPr/>
          <p:nvPr/>
        </p:nvSpPr>
        <p:spPr>
          <a:xfrm>
            <a:off x="3135105" y="1174077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321;g625682a06a_0_6">
            <a:extLst>
              <a:ext uri="{FF2B5EF4-FFF2-40B4-BE49-F238E27FC236}">
                <a16:creationId xmlns:a16="http://schemas.microsoft.com/office/drawing/2014/main" id="{107BA9A3-AA62-AC45-A265-8A63DFDB9B19}"/>
              </a:ext>
            </a:extLst>
          </p:cNvPr>
          <p:cNvSpPr/>
          <p:nvPr/>
        </p:nvSpPr>
        <p:spPr>
          <a:xfrm>
            <a:off x="5133541" y="121535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22;g625682a06a_0_6">
            <a:extLst>
              <a:ext uri="{FF2B5EF4-FFF2-40B4-BE49-F238E27FC236}">
                <a16:creationId xmlns:a16="http://schemas.microsoft.com/office/drawing/2014/main" id="{D24C74DD-9694-E54A-9A65-AC9C2D09AEC6}"/>
              </a:ext>
            </a:extLst>
          </p:cNvPr>
          <p:cNvSpPr/>
          <p:nvPr/>
        </p:nvSpPr>
        <p:spPr>
          <a:xfrm>
            <a:off x="5133541" y="149706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323;g625682a06a_0_6">
            <a:extLst>
              <a:ext uri="{FF2B5EF4-FFF2-40B4-BE49-F238E27FC236}">
                <a16:creationId xmlns:a16="http://schemas.microsoft.com/office/drawing/2014/main" id="{F68AC8A2-78F0-2A40-B9D7-439BB7C995C5}"/>
              </a:ext>
            </a:extLst>
          </p:cNvPr>
          <p:cNvSpPr/>
          <p:nvPr/>
        </p:nvSpPr>
        <p:spPr>
          <a:xfrm>
            <a:off x="5446306" y="1212998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324;g625682a06a_0_6">
            <a:extLst>
              <a:ext uri="{FF2B5EF4-FFF2-40B4-BE49-F238E27FC236}">
                <a16:creationId xmlns:a16="http://schemas.microsoft.com/office/drawing/2014/main" id="{58785414-ED10-5D4E-B7D6-F5FF29AAA5F6}"/>
              </a:ext>
            </a:extLst>
          </p:cNvPr>
          <p:cNvSpPr/>
          <p:nvPr/>
        </p:nvSpPr>
        <p:spPr>
          <a:xfrm>
            <a:off x="3979870" y="121535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5500"/>
          </a:solidFill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325;g625682a06a_0_6">
            <a:extLst>
              <a:ext uri="{FF2B5EF4-FFF2-40B4-BE49-F238E27FC236}">
                <a16:creationId xmlns:a16="http://schemas.microsoft.com/office/drawing/2014/main" id="{74C733DB-27E3-0944-A65C-D38A328206B0}"/>
              </a:ext>
            </a:extLst>
          </p:cNvPr>
          <p:cNvSpPr/>
          <p:nvPr/>
        </p:nvSpPr>
        <p:spPr>
          <a:xfrm>
            <a:off x="4292635" y="1212998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5500"/>
          </a:solidFill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326;g625682a06a_0_6">
            <a:extLst>
              <a:ext uri="{FF2B5EF4-FFF2-40B4-BE49-F238E27FC236}">
                <a16:creationId xmlns:a16="http://schemas.microsoft.com/office/drawing/2014/main" id="{5929530D-9300-7847-B869-E16DCA609F50}"/>
              </a:ext>
            </a:extLst>
          </p:cNvPr>
          <p:cNvSpPr/>
          <p:nvPr/>
        </p:nvSpPr>
        <p:spPr>
          <a:xfrm>
            <a:off x="6309970" y="1176822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327;g625682a06a_0_6">
            <a:extLst>
              <a:ext uri="{FF2B5EF4-FFF2-40B4-BE49-F238E27FC236}">
                <a16:creationId xmlns:a16="http://schemas.microsoft.com/office/drawing/2014/main" id="{3F61FE52-7840-4242-B6B2-25B6B198A211}"/>
              </a:ext>
            </a:extLst>
          </p:cNvPr>
          <p:cNvSpPr/>
          <p:nvPr/>
        </p:nvSpPr>
        <p:spPr>
          <a:xfrm>
            <a:off x="7468927" y="1181622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53718F"/>
          </a:solidFill>
          <a:ln w="12700" cap="flat" cmpd="sng">
            <a:solidFill>
              <a:srgbClr val="2223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328;g625682a06a_0_6">
            <a:extLst>
              <a:ext uri="{FF2B5EF4-FFF2-40B4-BE49-F238E27FC236}">
                <a16:creationId xmlns:a16="http://schemas.microsoft.com/office/drawing/2014/main" id="{44E02857-247A-4649-A6ED-D8890018C8F4}"/>
              </a:ext>
            </a:extLst>
          </p:cNvPr>
          <p:cNvSpPr/>
          <p:nvPr/>
        </p:nvSpPr>
        <p:spPr>
          <a:xfrm>
            <a:off x="7781692" y="1476987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53718F"/>
          </a:solidFill>
          <a:ln w="12700" cap="flat" cmpd="sng">
            <a:solidFill>
              <a:srgbClr val="2223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329;g625682a06a_0_6">
            <a:extLst>
              <a:ext uri="{FF2B5EF4-FFF2-40B4-BE49-F238E27FC236}">
                <a16:creationId xmlns:a16="http://schemas.microsoft.com/office/drawing/2014/main" id="{C9BEDBC2-ED10-5A41-B260-1267FAB1FA7B}"/>
              </a:ext>
            </a:extLst>
          </p:cNvPr>
          <p:cNvSpPr/>
          <p:nvPr/>
        </p:nvSpPr>
        <p:spPr>
          <a:xfrm>
            <a:off x="7781692" y="117927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53718F"/>
          </a:solidFill>
          <a:ln w="12700" cap="flat" cmpd="sng">
            <a:solidFill>
              <a:srgbClr val="2223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330;g625682a06a_0_6">
            <a:extLst>
              <a:ext uri="{FF2B5EF4-FFF2-40B4-BE49-F238E27FC236}">
                <a16:creationId xmlns:a16="http://schemas.microsoft.com/office/drawing/2014/main" id="{0C10B164-0DC0-F14E-9D1B-84B3D51DF7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3753" y="1513773"/>
            <a:ext cx="575566" cy="24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331;g625682a06a_0_6" descr="jupyter.logo.png">
            <a:extLst>
              <a:ext uri="{FF2B5EF4-FFF2-40B4-BE49-F238E27FC236}">
                <a16:creationId xmlns:a16="http://schemas.microsoft.com/office/drawing/2014/main" id="{CC468078-5A99-F14C-A8B8-7EA59D769A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7495" y="1459691"/>
            <a:ext cx="265938" cy="332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332;g625682a06a_0_6" descr="https://lh5.googleusercontent.com/MhWIRheU6jKwlnkpuAcNIj5-Ak-0KoU_QrxYGpQLRdPiHjhzFZ6LlOD6eQ1ar0I724ay3Mdg2FgIIXnFGWa66JDIM1nqUTUQ1T2ZeSpM08FkBsktUOwmpvbcmgtTMZldCGYJRrtGkck">
            <a:extLst>
              <a:ext uri="{FF2B5EF4-FFF2-40B4-BE49-F238E27FC236}">
                <a16:creationId xmlns:a16="http://schemas.microsoft.com/office/drawing/2014/main" id="{1C586776-2599-2B41-AAF5-BBD3518AB3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1852" y="1426109"/>
            <a:ext cx="272141" cy="30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333;g625682a06a_0_6" descr="https://lh5.googleusercontent.com/MhWIRheU6jKwlnkpuAcNIj5-Ak-0KoU_QrxYGpQLRdPiHjhzFZ6LlOD6eQ1ar0I724ay3Mdg2FgIIXnFGWa66JDIM1nqUTUQ1T2ZeSpM08FkBsktUOwmpvbcmgtTMZldCGYJRrtGkck">
            <a:extLst>
              <a:ext uri="{FF2B5EF4-FFF2-40B4-BE49-F238E27FC236}">
                <a16:creationId xmlns:a16="http://schemas.microsoft.com/office/drawing/2014/main" id="{09705A77-4C26-E749-8B36-55657B7369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3220" y="1461809"/>
            <a:ext cx="272141" cy="30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334;g625682a06a_0_6">
            <a:extLst>
              <a:ext uri="{FF2B5EF4-FFF2-40B4-BE49-F238E27FC236}">
                <a16:creationId xmlns:a16="http://schemas.microsoft.com/office/drawing/2014/main" id="{B47BCC6A-1375-B84D-ABA6-5391DB33589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70501" y="1476986"/>
            <a:ext cx="226266" cy="22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335;g625682a06a_0_6">
            <a:extLst>
              <a:ext uri="{FF2B5EF4-FFF2-40B4-BE49-F238E27FC236}">
                <a16:creationId xmlns:a16="http://schemas.microsoft.com/office/drawing/2014/main" id="{20266EAC-894C-5144-8160-23EEB832489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18503" y="1442566"/>
            <a:ext cx="237022" cy="23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336;g625682a06a_0_6">
            <a:extLst>
              <a:ext uri="{FF2B5EF4-FFF2-40B4-BE49-F238E27FC236}">
                <a16:creationId xmlns:a16="http://schemas.microsoft.com/office/drawing/2014/main" id="{C2420308-42BD-E04F-9C2F-0A764A883779}"/>
              </a:ext>
            </a:extLst>
          </p:cNvPr>
          <p:cNvSpPr/>
          <p:nvPr/>
        </p:nvSpPr>
        <p:spPr>
          <a:xfrm>
            <a:off x="2580524" y="2398517"/>
            <a:ext cx="5731500" cy="1053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337;g625682a06a_0_6" descr="page1image45680672">
            <a:extLst>
              <a:ext uri="{FF2B5EF4-FFF2-40B4-BE49-F238E27FC236}">
                <a16:creationId xmlns:a16="http://schemas.microsoft.com/office/drawing/2014/main" id="{48B2ACA5-A43C-BD47-8794-EA6950951E0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76816" y="2476118"/>
            <a:ext cx="1788261" cy="911276"/>
          </a:xfrm>
          <a:prstGeom prst="rect">
            <a:avLst/>
          </a:prstGeom>
          <a:noFill/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9" name="Google Shape;338;g625682a06a_0_6">
            <a:extLst>
              <a:ext uri="{FF2B5EF4-FFF2-40B4-BE49-F238E27FC236}">
                <a16:creationId xmlns:a16="http://schemas.microsoft.com/office/drawing/2014/main" id="{EF841C27-D59D-1749-9AC1-3D4123B8EEA6}"/>
              </a:ext>
            </a:extLst>
          </p:cNvPr>
          <p:cNvCxnSpPr/>
          <p:nvPr/>
        </p:nvCxnSpPr>
        <p:spPr>
          <a:xfrm>
            <a:off x="4254946" y="1834797"/>
            <a:ext cx="0" cy="566928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339;g625682a06a_0_6">
            <a:extLst>
              <a:ext uri="{FF2B5EF4-FFF2-40B4-BE49-F238E27FC236}">
                <a16:creationId xmlns:a16="http://schemas.microsoft.com/office/drawing/2014/main" id="{29801326-3065-B242-B4A4-A95C8D909664}"/>
              </a:ext>
            </a:extLst>
          </p:cNvPr>
          <p:cNvCxnSpPr/>
          <p:nvPr/>
        </p:nvCxnSpPr>
        <p:spPr>
          <a:xfrm>
            <a:off x="5413220" y="1834797"/>
            <a:ext cx="0" cy="566928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340;g625682a06a_0_6">
            <a:extLst>
              <a:ext uri="{FF2B5EF4-FFF2-40B4-BE49-F238E27FC236}">
                <a16:creationId xmlns:a16="http://schemas.microsoft.com/office/drawing/2014/main" id="{E8CE0B67-B438-6E45-8EAE-D82F5196C0B3}"/>
              </a:ext>
            </a:extLst>
          </p:cNvPr>
          <p:cNvCxnSpPr/>
          <p:nvPr/>
        </p:nvCxnSpPr>
        <p:spPr>
          <a:xfrm>
            <a:off x="6577489" y="1834797"/>
            <a:ext cx="0" cy="566928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341;g625682a06a_0_6">
            <a:extLst>
              <a:ext uri="{FF2B5EF4-FFF2-40B4-BE49-F238E27FC236}">
                <a16:creationId xmlns:a16="http://schemas.microsoft.com/office/drawing/2014/main" id="{2E193F86-6F00-8B42-A3FD-0159B99F1539}"/>
              </a:ext>
            </a:extLst>
          </p:cNvPr>
          <p:cNvCxnSpPr/>
          <p:nvPr/>
        </p:nvCxnSpPr>
        <p:spPr>
          <a:xfrm>
            <a:off x="7736567" y="1834797"/>
            <a:ext cx="0" cy="566928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3" name="Google Shape;342;g625682a06a_0_6" descr="https://lh5.googleusercontent.com/MhWIRheU6jKwlnkpuAcNIj5-Ak-0KoU_QrxYGpQLRdPiHjhzFZ6LlOD6eQ1ar0I724ay3Mdg2FgIIXnFGWa66JDIM1nqUTUQ1T2ZeSpM08FkBsktUOwmpvbcmgtTMZldCGYJRrtGkck">
            <a:extLst>
              <a:ext uri="{FF2B5EF4-FFF2-40B4-BE49-F238E27FC236}">
                <a16:creationId xmlns:a16="http://schemas.microsoft.com/office/drawing/2014/main" id="{C1D42A9E-5FBE-5440-AA4A-25EB64263D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4097" y="2688174"/>
            <a:ext cx="421214" cy="47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343;g625682a06a_0_6">
            <a:extLst>
              <a:ext uri="{FF2B5EF4-FFF2-40B4-BE49-F238E27FC236}">
                <a16:creationId xmlns:a16="http://schemas.microsoft.com/office/drawing/2014/main" id="{91F9BD10-DDA6-5A46-A27A-FE81A2ED7587}"/>
              </a:ext>
            </a:extLst>
          </p:cNvPr>
          <p:cNvSpPr/>
          <p:nvPr/>
        </p:nvSpPr>
        <p:spPr>
          <a:xfrm>
            <a:off x="7187629" y="3886836"/>
            <a:ext cx="914436" cy="656964"/>
          </a:xfrm>
          <a:prstGeom prst="cloud">
            <a:avLst/>
          </a:prstGeom>
          <a:noFill/>
          <a:ln w="25400" cap="flat" cmpd="sng">
            <a:solidFill>
              <a:srgbClr val="00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344;g625682a06a_0_6">
            <a:extLst>
              <a:ext uri="{FF2B5EF4-FFF2-40B4-BE49-F238E27FC236}">
                <a16:creationId xmlns:a16="http://schemas.microsoft.com/office/drawing/2014/main" id="{C2C59E6D-22F6-CC4C-A81E-38425DCC48F2}"/>
              </a:ext>
            </a:extLst>
          </p:cNvPr>
          <p:cNvSpPr/>
          <p:nvPr/>
        </p:nvSpPr>
        <p:spPr>
          <a:xfrm>
            <a:off x="5982367" y="3906939"/>
            <a:ext cx="914436" cy="656964"/>
          </a:xfrm>
          <a:prstGeom prst="cloud">
            <a:avLst/>
          </a:prstGeom>
          <a:noFill/>
          <a:ln w="25400" cap="flat" cmpd="sng">
            <a:solidFill>
              <a:srgbClr val="00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345;g625682a06a_0_6">
            <a:extLst>
              <a:ext uri="{FF2B5EF4-FFF2-40B4-BE49-F238E27FC236}">
                <a16:creationId xmlns:a16="http://schemas.microsoft.com/office/drawing/2014/main" id="{83CD0119-A6BC-4D4D-B725-F4F6A028BFCA}"/>
              </a:ext>
            </a:extLst>
          </p:cNvPr>
          <p:cNvSpPr/>
          <p:nvPr/>
        </p:nvSpPr>
        <p:spPr>
          <a:xfrm>
            <a:off x="4820012" y="3921774"/>
            <a:ext cx="914436" cy="656964"/>
          </a:xfrm>
          <a:prstGeom prst="cloud">
            <a:avLst/>
          </a:prstGeom>
          <a:noFill/>
          <a:ln w="25400" cap="flat" cmpd="sng">
            <a:solidFill>
              <a:srgbClr val="00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346;g625682a06a_0_6">
            <a:extLst>
              <a:ext uri="{FF2B5EF4-FFF2-40B4-BE49-F238E27FC236}">
                <a16:creationId xmlns:a16="http://schemas.microsoft.com/office/drawing/2014/main" id="{77096575-DC1C-1F48-8CFD-9A9897418B5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-1" r="81631" b="-8589"/>
          <a:stretch/>
        </p:blipFill>
        <p:spPr>
          <a:xfrm>
            <a:off x="6309970" y="1454179"/>
            <a:ext cx="219035" cy="24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348;g625682a06a_0_6">
            <a:extLst>
              <a:ext uri="{FF2B5EF4-FFF2-40B4-BE49-F238E27FC236}">
                <a16:creationId xmlns:a16="http://schemas.microsoft.com/office/drawing/2014/main" id="{A3B01D2C-956E-D048-8136-DE0E1B0C31A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67701" y="4606838"/>
            <a:ext cx="901226" cy="2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349;g625682a06a_0_6">
            <a:extLst>
              <a:ext uri="{FF2B5EF4-FFF2-40B4-BE49-F238E27FC236}">
                <a16:creationId xmlns:a16="http://schemas.microsoft.com/office/drawing/2014/main" id="{817B2AB2-5DA7-9547-BB82-02D32D59061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781759" y="3970931"/>
            <a:ext cx="946375" cy="4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350;g625682a06a_0_6">
            <a:extLst>
              <a:ext uri="{FF2B5EF4-FFF2-40B4-BE49-F238E27FC236}">
                <a16:creationId xmlns:a16="http://schemas.microsoft.com/office/drawing/2014/main" id="{0F8E158B-3F51-094F-BDD8-9B50D4E73CE0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6616" y="4571018"/>
            <a:ext cx="712394" cy="37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351;g625682a06a_0_6">
            <a:extLst>
              <a:ext uri="{FF2B5EF4-FFF2-40B4-BE49-F238E27FC236}">
                <a16:creationId xmlns:a16="http://schemas.microsoft.com/office/drawing/2014/main" id="{CB311C35-A587-B74A-A1B8-2212BCAB2E0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07411" y="4114766"/>
            <a:ext cx="469375" cy="21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352;g625682a06a_0_6" descr="A close up of a logo    Description automatically generated">
            <a:extLst>
              <a:ext uri="{FF2B5EF4-FFF2-40B4-BE49-F238E27FC236}">
                <a16:creationId xmlns:a16="http://schemas.microsoft.com/office/drawing/2014/main" id="{3A7F5C63-50C8-784E-BC38-497C0F8846E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20289" y="4075946"/>
            <a:ext cx="549488" cy="31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353;g625682a06a_0_6">
            <a:extLst>
              <a:ext uri="{FF2B5EF4-FFF2-40B4-BE49-F238E27FC236}">
                <a16:creationId xmlns:a16="http://schemas.microsoft.com/office/drawing/2014/main" id="{4073865D-8C27-DD45-A1C2-9F7B982325A0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07044" y="4147212"/>
            <a:ext cx="547689" cy="16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354;g625682a06a_0_6">
            <a:extLst>
              <a:ext uri="{FF2B5EF4-FFF2-40B4-BE49-F238E27FC236}">
                <a16:creationId xmlns:a16="http://schemas.microsoft.com/office/drawing/2014/main" id="{AF888771-44C3-6440-9086-0ABA700A7016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16922" y="4475776"/>
            <a:ext cx="469375" cy="501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355;g625682a06a_0_6">
            <a:extLst>
              <a:ext uri="{FF2B5EF4-FFF2-40B4-BE49-F238E27FC236}">
                <a16:creationId xmlns:a16="http://schemas.microsoft.com/office/drawing/2014/main" id="{CA20C684-F914-5345-A5CC-BB891EB0879C}"/>
              </a:ext>
            </a:extLst>
          </p:cNvPr>
          <p:cNvSpPr/>
          <p:nvPr/>
        </p:nvSpPr>
        <p:spPr>
          <a:xfrm>
            <a:off x="3392008" y="2690299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356;g625682a06a_0_6">
            <a:extLst>
              <a:ext uri="{FF2B5EF4-FFF2-40B4-BE49-F238E27FC236}">
                <a16:creationId xmlns:a16="http://schemas.microsoft.com/office/drawing/2014/main" id="{EE64B451-9B5B-DA40-9C48-A9F1485150E8}"/>
              </a:ext>
            </a:extLst>
          </p:cNvPr>
          <p:cNvSpPr/>
          <p:nvPr/>
        </p:nvSpPr>
        <p:spPr>
          <a:xfrm>
            <a:off x="3392008" y="298272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357;g625682a06a_0_6">
            <a:extLst>
              <a:ext uri="{FF2B5EF4-FFF2-40B4-BE49-F238E27FC236}">
                <a16:creationId xmlns:a16="http://schemas.microsoft.com/office/drawing/2014/main" id="{014A148B-DFB7-9942-9E02-F725D8D388D8}"/>
              </a:ext>
            </a:extLst>
          </p:cNvPr>
          <p:cNvSpPr/>
          <p:nvPr/>
        </p:nvSpPr>
        <p:spPr>
          <a:xfrm>
            <a:off x="3704773" y="2687947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358;g625682a06a_0_6">
            <a:extLst>
              <a:ext uri="{FF2B5EF4-FFF2-40B4-BE49-F238E27FC236}">
                <a16:creationId xmlns:a16="http://schemas.microsoft.com/office/drawing/2014/main" id="{D16375C7-DB3C-DA4C-8D37-B437EFFA48B6}"/>
              </a:ext>
            </a:extLst>
          </p:cNvPr>
          <p:cNvSpPr/>
          <p:nvPr/>
        </p:nvSpPr>
        <p:spPr>
          <a:xfrm>
            <a:off x="4332238" y="2687947"/>
            <a:ext cx="204300" cy="201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006F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359;g625682a06a_0_6">
            <a:extLst>
              <a:ext uri="{FF2B5EF4-FFF2-40B4-BE49-F238E27FC236}">
                <a16:creationId xmlns:a16="http://schemas.microsoft.com/office/drawing/2014/main" id="{7465D12B-C983-0A4E-853F-CF335A4ABC42}"/>
              </a:ext>
            </a:extLst>
          </p:cNvPr>
          <p:cNvSpPr/>
          <p:nvPr/>
        </p:nvSpPr>
        <p:spPr>
          <a:xfrm>
            <a:off x="4332238" y="298220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5500"/>
          </a:solidFill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360;g625682a06a_0_6">
            <a:extLst>
              <a:ext uri="{FF2B5EF4-FFF2-40B4-BE49-F238E27FC236}">
                <a16:creationId xmlns:a16="http://schemas.microsoft.com/office/drawing/2014/main" id="{6B534E2B-E7EC-4040-8DBA-BF1EDE2DF664}"/>
              </a:ext>
            </a:extLst>
          </p:cNvPr>
          <p:cNvSpPr/>
          <p:nvPr/>
        </p:nvSpPr>
        <p:spPr>
          <a:xfrm>
            <a:off x="4010278" y="298220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361;g625682a06a_0_6">
            <a:extLst>
              <a:ext uri="{FF2B5EF4-FFF2-40B4-BE49-F238E27FC236}">
                <a16:creationId xmlns:a16="http://schemas.microsoft.com/office/drawing/2014/main" id="{3F60BA61-3ECF-6F49-A7B3-BD8A358B2CE3}"/>
              </a:ext>
            </a:extLst>
          </p:cNvPr>
          <p:cNvSpPr/>
          <p:nvPr/>
        </p:nvSpPr>
        <p:spPr>
          <a:xfrm>
            <a:off x="3704773" y="2982200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2F8FE3"/>
          </a:solidFill>
          <a:ln w="12700" cap="flat" cmpd="sng">
            <a:solidFill>
              <a:srgbClr val="5371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362;g625682a06a_0_6">
            <a:extLst>
              <a:ext uri="{FF2B5EF4-FFF2-40B4-BE49-F238E27FC236}">
                <a16:creationId xmlns:a16="http://schemas.microsoft.com/office/drawing/2014/main" id="{39715EEB-61F8-1046-A60A-C86D0CCF120D}"/>
              </a:ext>
            </a:extLst>
          </p:cNvPr>
          <p:cNvSpPr/>
          <p:nvPr/>
        </p:nvSpPr>
        <p:spPr>
          <a:xfrm>
            <a:off x="4013736" y="2692019"/>
            <a:ext cx="204300" cy="201300"/>
          </a:xfrm>
          <a:prstGeom prst="roundRect">
            <a:avLst>
              <a:gd name="adj" fmla="val 16667"/>
            </a:avLst>
          </a:prstGeom>
          <a:solidFill>
            <a:srgbClr val="FF5500"/>
          </a:solidFill>
          <a:ln w="12700" cap="flat" cmpd="sng">
            <a:solidFill>
              <a:srgbClr val="FF55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363;g625682a06a_0_6">
            <a:extLst>
              <a:ext uri="{FF2B5EF4-FFF2-40B4-BE49-F238E27FC236}">
                <a16:creationId xmlns:a16="http://schemas.microsoft.com/office/drawing/2014/main" id="{21292CDA-3DB9-D442-AB67-B0D9C8220570}"/>
              </a:ext>
            </a:extLst>
          </p:cNvPr>
          <p:cNvCxnSpPr/>
          <p:nvPr/>
        </p:nvCxnSpPr>
        <p:spPr>
          <a:xfrm>
            <a:off x="5370569" y="3452493"/>
            <a:ext cx="0" cy="4614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4" name="Google Shape;364;g625682a06a_0_6">
            <a:extLst>
              <a:ext uri="{FF2B5EF4-FFF2-40B4-BE49-F238E27FC236}">
                <a16:creationId xmlns:a16="http://schemas.microsoft.com/office/drawing/2014/main" id="{6CA416A3-BBFF-284E-B53D-3740F34BB8BC}"/>
              </a:ext>
            </a:extLst>
          </p:cNvPr>
          <p:cNvCxnSpPr/>
          <p:nvPr/>
        </p:nvCxnSpPr>
        <p:spPr>
          <a:xfrm>
            <a:off x="6531170" y="3439453"/>
            <a:ext cx="0" cy="4614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Google Shape;365;g625682a06a_0_6">
            <a:extLst>
              <a:ext uri="{FF2B5EF4-FFF2-40B4-BE49-F238E27FC236}">
                <a16:creationId xmlns:a16="http://schemas.microsoft.com/office/drawing/2014/main" id="{767ABBB5-3BE2-B948-9E5B-7F237BF10483}"/>
              </a:ext>
            </a:extLst>
          </p:cNvPr>
          <p:cNvCxnSpPr/>
          <p:nvPr/>
        </p:nvCxnSpPr>
        <p:spPr>
          <a:xfrm>
            <a:off x="7715352" y="3452493"/>
            <a:ext cx="0" cy="4614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6" name="Google Shape;366;g625682a06a_0_6">
            <a:extLst>
              <a:ext uri="{FF2B5EF4-FFF2-40B4-BE49-F238E27FC236}">
                <a16:creationId xmlns:a16="http://schemas.microsoft.com/office/drawing/2014/main" id="{F07D2090-4EA0-B542-8020-91FE61399C8E}"/>
              </a:ext>
            </a:extLst>
          </p:cNvPr>
          <p:cNvCxnSpPr/>
          <p:nvPr/>
        </p:nvCxnSpPr>
        <p:spPr>
          <a:xfrm>
            <a:off x="2009420" y="1569030"/>
            <a:ext cx="774900" cy="0"/>
          </a:xfrm>
          <a:prstGeom prst="straightConnector1">
            <a:avLst/>
          </a:prstGeom>
          <a:noFill/>
          <a:ln w="9525" cap="flat" cmpd="sng">
            <a:solidFill>
              <a:srgbClr val="0096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367;g625682a06a_0_6">
            <a:extLst>
              <a:ext uri="{FF2B5EF4-FFF2-40B4-BE49-F238E27FC236}">
                <a16:creationId xmlns:a16="http://schemas.microsoft.com/office/drawing/2014/main" id="{5B86427D-A9CA-D743-B474-B71836464742}"/>
              </a:ext>
            </a:extLst>
          </p:cNvPr>
          <p:cNvCxnSpPr/>
          <p:nvPr/>
        </p:nvCxnSpPr>
        <p:spPr>
          <a:xfrm>
            <a:off x="4259333" y="3449844"/>
            <a:ext cx="0" cy="4614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8" name="Google Shape;368;g625682a06a_0_6">
            <a:extLst>
              <a:ext uri="{FF2B5EF4-FFF2-40B4-BE49-F238E27FC236}">
                <a16:creationId xmlns:a16="http://schemas.microsoft.com/office/drawing/2014/main" id="{2C9F5BF8-0E75-D249-BAA2-0D4143C989C9}"/>
              </a:ext>
            </a:extLst>
          </p:cNvPr>
          <p:cNvCxnSpPr/>
          <p:nvPr/>
        </p:nvCxnSpPr>
        <p:spPr>
          <a:xfrm>
            <a:off x="3091852" y="3449843"/>
            <a:ext cx="0" cy="4614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9" name="Google Shape;369;g625682a06a_0_6">
            <a:extLst>
              <a:ext uri="{FF2B5EF4-FFF2-40B4-BE49-F238E27FC236}">
                <a16:creationId xmlns:a16="http://schemas.microsoft.com/office/drawing/2014/main" id="{25BD34CB-3CD5-974B-8658-4AFCC88ACD4D}"/>
              </a:ext>
            </a:extLst>
          </p:cNvPr>
          <p:cNvCxnSpPr/>
          <p:nvPr/>
        </p:nvCxnSpPr>
        <p:spPr>
          <a:xfrm>
            <a:off x="977046" y="1763030"/>
            <a:ext cx="0" cy="649224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370;g625682a06a_0_6">
            <a:extLst>
              <a:ext uri="{FF2B5EF4-FFF2-40B4-BE49-F238E27FC236}">
                <a16:creationId xmlns:a16="http://schemas.microsoft.com/office/drawing/2014/main" id="{1AE231F3-4E0D-4149-BD04-B5416F5AB42B}"/>
              </a:ext>
            </a:extLst>
          </p:cNvPr>
          <p:cNvCxnSpPr/>
          <p:nvPr/>
        </p:nvCxnSpPr>
        <p:spPr>
          <a:xfrm>
            <a:off x="965185" y="3383538"/>
            <a:ext cx="0" cy="65280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371;g625682a06a_0_6">
            <a:extLst>
              <a:ext uri="{FF2B5EF4-FFF2-40B4-BE49-F238E27FC236}">
                <a16:creationId xmlns:a16="http://schemas.microsoft.com/office/drawing/2014/main" id="{304D9C30-8DB0-2142-B4AC-64C9EAB8BE9C}"/>
              </a:ext>
            </a:extLst>
          </p:cNvPr>
          <p:cNvCxnSpPr>
            <a:cxnSpLocks/>
          </p:cNvCxnSpPr>
          <p:nvPr/>
        </p:nvCxnSpPr>
        <p:spPr>
          <a:xfrm flipH="1">
            <a:off x="3084704" y="1834797"/>
            <a:ext cx="4558" cy="563720"/>
          </a:xfrm>
          <a:prstGeom prst="straightConnector1">
            <a:avLst/>
          </a:prstGeom>
          <a:noFill/>
          <a:ln w="12700" cap="flat" cmpd="sng">
            <a:solidFill>
              <a:srgbClr val="0096FF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52" name="Google Shape;372;g625682a06a_0_6" descr="https://lh5.googleusercontent.com/MhWIRheU6jKwlnkpuAcNIj5-Ak-0KoU_QrxYGpQLRdPiHjhzFZ6LlOD6eQ1ar0I724ay3Mdg2FgIIXnFGWa66JDIM1nqUTUQ1T2ZeSpM08FkBsktUOwmpvbcmgtTMZldCGYJRrtGkck">
            <a:extLst>
              <a:ext uri="{FF2B5EF4-FFF2-40B4-BE49-F238E27FC236}">
                <a16:creationId xmlns:a16="http://schemas.microsoft.com/office/drawing/2014/main" id="{8B68AE12-1105-1B4B-960D-9A552CDB80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8655" y="3935596"/>
            <a:ext cx="421214" cy="472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373;g625682a06a_0_6">
            <a:extLst>
              <a:ext uri="{FF2B5EF4-FFF2-40B4-BE49-F238E27FC236}">
                <a16:creationId xmlns:a16="http://schemas.microsoft.com/office/drawing/2014/main" id="{BD680359-E6EB-A04D-A838-45C95B05B710}"/>
              </a:ext>
            </a:extLst>
          </p:cNvPr>
          <p:cNvGrpSpPr/>
          <p:nvPr/>
        </p:nvGrpSpPr>
        <p:grpSpPr>
          <a:xfrm>
            <a:off x="4699139" y="2529691"/>
            <a:ext cx="1547235" cy="816900"/>
            <a:chOff x="4560191" y="2485087"/>
            <a:chExt cx="1547235" cy="816900"/>
          </a:xfrm>
        </p:grpSpPr>
        <p:cxnSp>
          <p:nvCxnSpPr>
            <p:cNvPr id="154" name="Google Shape;374;g625682a06a_0_6">
              <a:extLst>
                <a:ext uri="{FF2B5EF4-FFF2-40B4-BE49-F238E27FC236}">
                  <a16:creationId xmlns:a16="http://schemas.microsoft.com/office/drawing/2014/main" id="{D28A31EC-E7C3-D546-9DFC-1A38C710CF35}"/>
                </a:ext>
              </a:extLst>
            </p:cNvPr>
            <p:cNvCxnSpPr/>
            <p:nvPr/>
          </p:nvCxnSpPr>
          <p:spPr>
            <a:xfrm>
              <a:off x="4560191" y="2881412"/>
              <a:ext cx="1506300" cy="0"/>
            </a:xfrm>
            <a:prstGeom prst="straightConnector1">
              <a:avLst/>
            </a:prstGeom>
            <a:noFill/>
            <a:ln w="9525" cap="flat" cmpd="sng">
              <a:solidFill>
                <a:srgbClr val="009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375;g625682a06a_0_6">
              <a:extLst>
                <a:ext uri="{FF2B5EF4-FFF2-40B4-BE49-F238E27FC236}">
                  <a16:creationId xmlns:a16="http://schemas.microsoft.com/office/drawing/2014/main" id="{F483EBBE-C76D-A14A-B87D-98116725D5E2}"/>
                </a:ext>
              </a:extLst>
            </p:cNvPr>
            <p:cNvCxnSpPr/>
            <p:nvPr/>
          </p:nvCxnSpPr>
          <p:spPr>
            <a:xfrm>
              <a:off x="5328082" y="2485087"/>
              <a:ext cx="0" cy="816900"/>
            </a:xfrm>
            <a:prstGeom prst="straightConnector1">
              <a:avLst/>
            </a:prstGeom>
            <a:noFill/>
            <a:ln w="9525" cap="flat" cmpd="sng">
              <a:solidFill>
                <a:srgbClr val="009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376;g625682a06a_0_6">
              <a:extLst>
                <a:ext uri="{FF2B5EF4-FFF2-40B4-BE49-F238E27FC236}">
                  <a16:creationId xmlns:a16="http://schemas.microsoft.com/office/drawing/2014/main" id="{21E64F96-7DF5-7846-B812-8FAB77602DA7}"/>
                </a:ext>
              </a:extLst>
            </p:cNvPr>
            <p:cNvSpPr txBox="1"/>
            <p:nvPr/>
          </p:nvSpPr>
          <p:spPr>
            <a:xfrm>
              <a:off x="5018708" y="2756191"/>
              <a:ext cx="631800" cy="261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9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MLOps</a:t>
              </a:r>
              <a:endParaRPr/>
            </a:p>
          </p:txBody>
        </p:sp>
        <p:sp>
          <p:nvSpPr>
            <p:cNvPr id="157" name="Google Shape;377;g625682a06a_0_6">
              <a:extLst>
                <a:ext uri="{FF2B5EF4-FFF2-40B4-BE49-F238E27FC236}">
                  <a16:creationId xmlns:a16="http://schemas.microsoft.com/office/drawing/2014/main" id="{C1DF2426-96EB-4F4F-82FA-4DCD697DF6BC}"/>
                </a:ext>
              </a:extLst>
            </p:cNvPr>
            <p:cNvSpPr txBox="1"/>
            <p:nvPr/>
          </p:nvSpPr>
          <p:spPr>
            <a:xfrm>
              <a:off x="4625263" y="2558894"/>
              <a:ext cx="6624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/>
            </a:p>
          </p:txBody>
        </p:sp>
        <p:sp>
          <p:nvSpPr>
            <p:cNvPr id="158" name="Google Shape;378;g625682a06a_0_6">
              <a:extLst>
                <a:ext uri="{FF2B5EF4-FFF2-40B4-BE49-F238E27FC236}">
                  <a16:creationId xmlns:a16="http://schemas.microsoft.com/office/drawing/2014/main" id="{93790DFD-931D-4C41-8D1A-2CAA7C173596}"/>
                </a:ext>
              </a:extLst>
            </p:cNvPr>
            <p:cNvSpPr txBox="1"/>
            <p:nvPr/>
          </p:nvSpPr>
          <p:spPr>
            <a:xfrm>
              <a:off x="5401804" y="2554226"/>
              <a:ext cx="619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endParaRPr/>
            </a:p>
          </p:txBody>
        </p:sp>
        <p:sp>
          <p:nvSpPr>
            <p:cNvPr id="159" name="Google Shape;379;g625682a06a_0_6">
              <a:extLst>
                <a:ext uri="{FF2B5EF4-FFF2-40B4-BE49-F238E27FC236}">
                  <a16:creationId xmlns:a16="http://schemas.microsoft.com/office/drawing/2014/main" id="{0A8B793C-08F1-CF4F-9B16-67E007EE7A3C}"/>
                </a:ext>
              </a:extLst>
            </p:cNvPr>
            <p:cNvSpPr txBox="1"/>
            <p:nvPr/>
          </p:nvSpPr>
          <p:spPr>
            <a:xfrm>
              <a:off x="5395226" y="3033647"/>
              <a:ext cx="7122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endParaRPr/>
            </a:p>
          </p:txBody>
        </p:sp>
        <p:sp>
          <p:nvSpPr>
            <p:cNvPr id="160" name="Google Shape;380;g625682a06a_0_6">
              <a:extLst>
                <a:ext uri="{FF2B5EF4-FFF2-40B4-BE49-F238E27FC236}">
                  <a16:creationId xmlns:a16="http://schemas.microsoft.com/office/drawing/2014/main" id="{3CDDA45E-D9A8-734D-9E69-73C5A2E704B0}"/>
                </a:ext>
              </a:extLst>
            </p:cNvPr>
            <p:cNvSpPr txBox="1"/>
            <p:nvPr/>
          </p:nvSpPr>
          <p:spPr>
            <a:xfrm>
              <a:off x="4621764" y="3033658"/>
              <a:ext cx="6609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Governance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599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117" grpId="0" animBg="1"/>
      <p:bldP spid="124" grpId="0" animBg="1"/>
      <p:bldP spid="125" grpId="0" animBg="1"/>
      <p:bldP spid="12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MLOps for AI Adoption at Scale</a:t>
            </a:r>
            <a:endParaRPr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18693" y="1170876"/>
            <a:ext cx="18254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Production Model Deployment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74156" y="3598633"/>
            <a:ext cx="1514521" cy="51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Deployment for variety of models written in leading platforms and languages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533897" y="1156336"/>
            <a:ext cx="1825445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Production Model Monitoring</a:t>
            </a:r>
            <a:endParaRPr sz="1500"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2689358" y="3598636"/>
            <a:ext cx="1514521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Tracking and alerts for data drift and ML specific metrics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879869" y="1125845"/>
            <a:ext cx="1602817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Model Lifecycle Management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922325" y="3617725"/>
            <a:ext cx="1517904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</a:rPr>
              <a:t>Support for model retraining, updates and replacement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6918385" y="1124712"/>
            <a:ext cx="1772129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D90E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Production Model Governance</a:t>
            </a:r>
            <a:endParaRPr dirty="0">
              <a:solidFill>
                <a:srgbClr val="2D90E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7064129" y="3602736"/>
            <a:ext cx="1517904" cy="5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0" rIns="6855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</a:rPr>
              <a:t>Production model access control, auditing and model lineage</a:t>
            </a:r>
            <a:endParaRPr sz="1050" b="0" i="0" u="none" strike="noStrike" cap="none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FDF075-6486-E44D-BF15-4524A665AECD}"/>
              </a:ext>
            </a:extLst>
          </p:cNvPr>
          <p:cNvGrpSpPr>
            <a:grpSpLocks noChangeAspect="1"/>
          </p:cNvGrpSpPr>
          <p:nvPr/>
        </p:nvGrpSpPr>
        <p:grpSpPr>
          <a:xfrm>
            <a:off x="5165166" y="2075325"/>
            <a:ext cx="1073369" cy="1188720"/>
            <a:chOff x="6983169" y="2064537"/>
            <a:chExt cx="943014" cy="1044356"/>
          </a:xfrm>
        </p:grpSpPr>
        <p:pic>
          <p:nvPicPr>
            <p:cNvPr id="30" name="Google Shape;498;p54">
              <a:extLst>
                <a:ext uri="{FF2B5EF4-FFF2-40B4-BE49-F238E27FC236}">
                  <a16:creationId xmlns:a16="http://schemas.microsoft.com/office/drawing/2014/main" id="{2B1E9FE5-9790-5F41-88D9-3E1CE409FA5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19102" y="2261809"/>
              <a:ext cx="642534" cy="642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BCD11AE8-646E-E049-9BBE-8044280B4DCE}"/>
                </a:ext>
              </a:extLst>
            </p:cNvPr>
            <p:cNvSpPr/>
            <p:nvPr/>
          </p:nvSpPr>
          <p:spPr>
            <a:xfrm rot="19080705">
              <a:off x="6983169" y="2194493"/>
              <a:ext cx="914400" cy="914400"/>
            </a:xfrm>
            <a:prstGeom prst="arc">
              <a:avLst/>
            </a:prstGeom>
            <a:ln w="34925">
              <a:solidFill>
                <a:srgbClr val="53718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25F6632-C99F-824A-949B-B6FC5E3F54B0}"/>
                </a:ext>
              </a:extLst>
            </p:cNvPr>
            <p:cNvSpPr/>
            <p:nvPr/>
          </p:nvSpPr>
          <p:spPr>
            <a:xfrm rot="8287242">
              <a:off x="7011783" y="2064537"/>
              <a:ext cx="914400" cy="914400"/>
            </a:xfrm>
            <a:prstGeom prst="arc">
              <a:avLst/>
            </a:prstGeom>
            <a:ln w="34925">
              <a:solidFill>
                <a:srgbClr val="53718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52BC4F-A9BB-A046-BB82-077865EBAEA0}"/>
              </a:ext>
            </a:extLst>
          </p:cNvPr>
          <p:cNvGrpSpPr/>
          <p:nvPr/>
        </p:nvGrpSpPr>
        <p:grpSpPr>
          <a:xfrm>
            <a:off x="799150" y="2050930"/>
            <a:ext cx="1100553" cy="1097280"/>
            <a:chOff x="799150" y="2050930"/>
            <a:chExt cx="1100553" cy="1097280"/>
          </a:xfrm>
        </p:grpSpPr>
        <p:pic>
          <p:nvPicPr>
            <p:cNvPr id="18" name="Google Shape;623;p55">
              <a:extLst>
                <a:ext uri="{FF2B5EF4-FFF2-40B4-BE49-F238E27FC236}">
                  <a16:creationId xmlns:a16="http://schemas.microsoft.com/office/drawing/2014/main" id="{A40AF752-2F6A-234D-AE71-1FF5E0C6420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9150" y="2050930"/>
              <a:ext cx="1064530" cy="1097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4B0DE3-BD86-384A-9A73-B9F6815A5B84}"/>
                </a:ext>
              </a:extLst>
            </p:cNvPr>
            <p:cNvSpPr/>
            <p:nvPr/>
          </p:nvSpPr>
          <p:spPr>
            <a:xfrm>
              <a:off x="1506924" y="2711912"/>
              <a:ext cx="376199" cy="348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oogle Shape;572;p55">
              <a:extLst>
                <a:ext uri="{FF2B5EF4-FFF2-40B4-BE49-F238E27FC236}">
                  <a16:creationId xmlns:a16="http://schemas.microsoft.com/office/drawing/2014/main" id="{82AF0C3A-FA55-CD46-B0E7-3959E105CD3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69165" y="2691768"/>
              <a:ext cx="430538" cy="4305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D1AE9-4504-0942-9FDF-AEE8EFF4C2CC}"/>
              </a:ext>
            </a:extLst>
          </p:cNvPr>
          <p:cNvGrpSpPr/>
          <p:nvPr/>
        </p:nvGrpSpPr>
        <p:grpSpPr>
          <a:xfrm>
            <a:off x="2920920" y="2127620"/>
            <a:ext cx="1293325" cy="1005840"/>
            <a:chOff x="2920920" y="2127620"/>
            <a:chExt cx="1293325" cy="1005840"/>
          </a:xfrm>
        </p:grpSpPr>
        <p:pic>
          <p:nvPicPr>
            <p:cNvPr id="19" name="Google Shape;610;p55">
              <a:extLst>
                <a:ext uri="{FF2B5EF4-FFF2-40B4-BE49-F238E27FC236}">
                  <a16:creationId xmlns:a16="http://schemas.microsoft.com/office/drawing/2014/main" id="{8685FFBC-F5FB-B648-B7AA-AAC6D57716B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20920" y="2127620"/>
              <a:ext cx="1167706" cy="1005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A63759-5B0D-AE43-B7B5-CE364C3A14C6}"/>
                </a:ext>
              </a:extLst>
            </p:cNvPr>
            <p:cNvSpPr/>
            <p:nvPr/>
          </p:nvSpPr>
          <p:spPr>
            <a:xfrm>
              <a:off x="3565518" y="2374049"/>
              <a:ext cx="648727" cy="56926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oogle Shape;626;p55">
              <a:extLst>
                <a:ext uri="{FF2B5EF4-FFF2-40B4-BE49-F238E27FC236}">
                  <a16:creationId xmlns:a16="http://schemas.microsoft.com/office/drawing/2014/main" id="{35EFCFF4-B465-7B44-B4B6-3A76EDD7AF8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73282" y="2378938"/>
              <a:ext cx="549931" cy="5486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Google Shape;619;p55">
            <a:extLst>
              <a:ext uri="{FF2B5EF4-FFF2-40B4-BE49-F238E27FC236}">
                <a16:creationId xmlns:a16="http://schemas.microsoft.com/office/drawing/2014/main" id="{275876BB-B9ED-AB41-BFFB-2AB6F3F8631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1849" y="2056486"/>
            <a:ext cx="930554" cy="106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1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50" grpId="0"/>
      <p:bldP spid="151" grpId="0"/>
      <p:bldP spid="153" grpId="0"/>
      <p:bldP spid="1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A51C9-58E3-D840-86EC-CE3B7FAE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DataRobot MLOps Advantage</a:t>
            </a:r>
          </a:p>
        </p:txBody>
      </p:sp>
      <p:sp>
        <p:nvSpPr>
          <p:cNvPr id="779" name="Google Shape;779;p19"/>
          <p:cNvSpPr txBox="1">
            <a:spLocks noGrp="1"/>
          </p:cNvSpPr>
          <p:nvPr>
            <p:ph type="body" idx="4294967295"/>
          </p:nvPr>
        </p:nvSpPr>
        <p:spPr>
          <a:xfrm>
            <a:off x="274605" y="885825"/>
            <a:ext cx="8594790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2400" dirty="0"/>
              <a:t>Finally deliver the value of AI</a:t>
            </a:r>
            <a:r>
              <a:rPr lang="en-US" sz="2400" b="0" dirty="0"/>
              <a:t> by easily deploying and managing models from multiple ML platforms in production</a:t>
            </a:r>
          </a:p>
          <a:p>
            <a:endParaRPr lang="en-US" sz="1200" b="0" dirty="0"/>
          </a:p>
          <a:p>
            <a:r>
              <a:rPr lang="en-US" sz="2400" dirty="0"/>
              <a:t>Proactively manage production models</a:t>
            </a:r>
            <a:r>
              <a:rPr lang="en-US" sz="2400" b="0" dirty="0"/>
              <a:t> to prevent production issues and ensure model trust</a:t>
            </a:r>
          </a:p>
          <a:p>
            <a:endParaRPr lang="en-US" sz="1200" b="0" dirty="0"/>
          </a:p>
          <a:p>
            <a:r>
              <a:rPr lang="en-US" sz="2400" dirty="0"/>
              <a:t>Safely scale AI projects</a:t>
            </a:r>
            <a:r>
              <a:rPr lang="en-US" sz="2400" b="0" dirty="0"/>
              <a:t> and maintain control over production models to minimize risk and comply with regulations</a:t>
            </a:r>
          </a:p>
          <a:p>
            <a:pPr marL="114300" lvl="0" indent="0">
              <a:lnSpc>
                <a:spcPct val="114000"/>
              </a:lnSpc>
              <a:spcBef>
                <a:spcPts val="1600"/>
              </a:spcBef>
              <a:buClr>
                <a:schemeClr val="accent1"/>
              </a:buClr>
              <a:buSzPct val="1000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8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BF4F05-9AB1-E143-A662-EB542C53FD7F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Robot – Presentation Master">
  <a:themeElements>
    <a:clrScheme name="Custom 29">
      <a:dk1>
        <a:srgbClr val="000000"/>
      </a:dk1>
      <a:lt1>
        <a:srgbClr val="FFFFFF"/>
      </a:lt1>
      <a:dk2>
        <a:srgbClr val="F2F0EE"/>
      </a:dk2>
      <a:lt2>
        <a:srgbClr val="E3E7F0"/>
      </a:lt2>
      <a:accent1>
        <a:srgbClr val="0099FF"/>
      </a:accent1>
      <a:accent2>
        <a:srgbClr val="FF2E3C"/>
      </a:accent2>
      <a:accent3>
        <a:srgbClr val="762CA0"/>
      </a:accent3>
      <a:accent4>
        <a:srgbClr val="FFC000"/>
      </a:accent4>
      <a:accent5>
        <a:srgbClr val="92CA18"/>
      </a:accent5>
      <a:accent6>
        <a:srgbClr val="27AFF4"/>
      </a:accent6>
      <a:hlink>
        <a:srgbClr val="0099F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336</Words>
  <Application>Microsoft Macintosh PowerPoint</Application>
  <PresentationFormat>On-screen Show 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</vt:lpstr>
      <vt:lpstr>Calibri</vt:lpstr>
      <vt:lpstr>Roboto</vt:lpstr>
      <vt:lpstr>DataRobot – Presentation Master</vt:lpstr>
      <vt:lpstr>MLOps Overview</vt:lpstr>
      <vt:lpstr>What is MLOps?</vt:lpstr>
      <vt:lpstr>Critical Barriers for AI Adoption at Scale</vt:lpstr>
      <vt:lpstr>DataRobot MLOps - One Place to Manage All Your ML Running in Production</vt:lpstr>
      <vt:lpstr>MLOps for AI Adoption at Scale</vt:lpstr>
      <vt:lpstr>The DataRobot MLOps Advantage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Darnell</cp:lastModifiedBy>
  <cp:revision>81</cp:revision>
  <dcterms:modified xsi:type="dcterms:W3CDTF">2019-09-10T16:21:22Z</dcterms:modified>
</cp:coreProperties>
</file>