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43"/>
  </p:notesMasterIdLst>
  <p:sldIdLst>
    <p:sldId id="256" r:id="rId2"/>
    <p:sldId id="297" r:id="rId3"/>
    <p:sldId id="330" r:id="rId4"/>
    <p:sldId id="298" r:id="rId5"/>
    <p:sldId id="299" r:id="rId6"/>
    <p:sldId id="300" r:id="rId7"/>
    <p:sldId id="301" r:id="rId8"/>
    <p:sldId id="336" r:id="rId9"/>
    <p:sldId id="339" r:id="rId10"/>
    <p:sldId id="337" r:id="rId11"/>
    <p:sldId id="302" r:id="rId12"/>
    <p:sldId id="304" r:id="rId13"/>
    <p:sldId id="319" r:id="rId14"/>
    <p:sldId id="306" r:id="rId15"/>
    <p:sldId id="320" r:id="rId16"/>
    <p:sldId id="313" r:id="rId17"/>
    <p:sldId id="321" r:id="rId18"/>
    <p:sldId id="307" r:id="rId19"/>
    <p:sldId id="328" r:id="rId20"/>
    <p:sldId id="308" r:id="rId21"/>
    <p:sldId id="315" r:id="rId22"/>
    <p:sldId id="309" r:id="rId23"/>
    <p:sldId id="316" r:id="rId24"/>
    <p:sldId id="314" r:id="rId25"/>
    <p:sldId id="317" r:id="rId26"/>
    <p:sldId id="310" r:id="rId27"/>
    <p:sldId id="312" r:id="rId28"/>
    <p:sldId id="311" r:id="rId29"/>
    <p:sldId id="318" r:id="rId30"/>
    <p:sldId id="322" r:id="rId31"/>
    <p:sldId id="323" r:id="rId32"/>
    <p:sldId id="324" r:id="rId33"/>
    <p:sldId id="325" r:id="rId34"/>
    <p:sldId id="338" r:id="rId35"/>
    <p:sldId id="326" r:id="rId36"/>
    <p:sldId id="331" r:id="rId37"/>
    <p:sldId id="332" r:id="rId38"/>
    <p:sldId id="333" r:id="rId39"/>
    <p:sldId id="334" r:id="rId40"/>
    <p:sldId id="335" r:id="rId41"/>
    <p:sldId id="327" r:id="rId42"/>
  </p:sldIdLst>
  <p:sldSz cx="9144000" cy="5143500" type="screen16x9"/>
  <p:notesSz cx="6858000" cy="9144000"/>
  <p:embeddedFontLst>
    <p:embeddedFont>
      <p:font typeface="Proxima Nova" panose="020B0604020202020204" charset="0"/>
      <p:regular r:id="rId44"/>
      <p:bold r:id="rId45"/>
      <p:italic r:id="rId46"/>
      <p:boldItalic r:id="rId47"/>
    </p:embeddedFont>
    <p:embeddedFont>
      <p:font typeface="Roboto Mono"/>
      <p:regular r:id="rId48"/>
      <p:bold r:id="rId49"/>
      <p:italic r:id="rId50"/>
      <p:boldItalic r:id="rId51"/>
    </p:embeddedFont>
    <p:embeddedFont>
      <p:font typeface="Roboto" panose="020B0604020202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524551-7993-48BD-8A6B-5787AB1D8DBB}">
  <a:tblStyle styleId="{B4524551-7993-48BD-8A6B-5787AB1D8DBB}"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sz="1000">
                <a:solidFill>
                  <a:schemeClr val="dk1"/>
                </a:solidFill>
                <a:latin typeface="Roboto Mono"/>
                <a:ea typeface="Roboto Mono"/>
                <a:cs typeface="Roboto Mono"/>
                <a:sym typeface="Roboto Mono"/>
              </a:rPr>
              <a:t>A title slide can be custom. It means only designer can create it.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sz="1000" dirty="0">
                <a:latin typeface="Roboto Mono"/>
                <a:ea typeface="Roboto Mono"/>
                <a:cs typeface="Roboto Mono"/>
                <a:sym typeface="Roboto Mono"/>
              </a:rPr>
              <a:t>You can find a relevant icon in our icons kit.  </a:t>
            </a:r>
          </a:p>
        </p:txBody>
      </p:sp>
    </p:spTree>
    <p:extLst>
      <p:ext uri="{BB962C8B-B14F-4D97-AF65-F5344CB8AC3E}">
        <p14:creationId xmlns:p14="http://schemas.microsoft.com/office/powerpoint/2010/main" val="4156008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66941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37558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sz="1000" dirty="0">
                <a:latin typeface="Roboto Mono"/>
                <a:ea typeface="Roboto Mono"/>
                <a:cs typeface="Roboto Mono"/>
                <a:sym typeface="Roboto Mono"/>
              </a:rPr>
              <a:t>You can find a relevant icon in our icons kit.  </a:t>
            </a:r>
          </a:p>
        </p:txBody>
      </p:sp>
    </p:spTree>
    <p:extLst>
      <p:ext uri="{BB962C8B-B14F-4D97-AF65-F5344CB8AC3E}">
        <p14:creationId xmlns:p14="http://schemas.microsoft.com/office/powerpoint/2010/main" val="2436022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14379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sz="1000" dirty="0">
                <a:latin typeface="Roboto Mono"/>
                <a:ea typeface="Roboto Mono"/>
                <a:cs typeface="Roboto Mono"/>
                <a:sym typeface="Roboto Mono"/>
              </a:rPr>
              <a:t>You can find a relevant icon in our icons kit.  </a:t>
            </a:r>
          </a:p>
        </p:txBody>
      </p:sp>
    </p:spTree>
    <p:extLst>
      <p:ext uri="{BB962C8B-B14F-4D97-AF65-F5344CB8AC3E}">
        <p14:creationId xmlns:p14="http://schemas.microsoft.com/office/powerpoint/2010/main" val="929120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88820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sz="1000" dirty="0">
                <a:latin typeface="Roboto Mono"/>
                <a:ea typeface="Roboto Mono"/>
                <a:cs typeface="Roboto Mono"/>
                <a:sym typeface="Roboto Mono"/>
              </a:rPr>
              <a:t>You can find a relevant icon in our icons kit.  </a:t>
            </a:r>
          </a:p>
        </p:txBody>
      </p:sp>
    </p:spTree>
    <p:extLst>
      <p:ext uri="{BB962C8B-B14F-4D97-AF65-F5344CB8AC3E}">
        <p14:creationId xmlns:p14="http://schemas.microsoft.com/office/powerpoint/2010/main" val="2888234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71627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sz="1000" dirty="0">
                <a:latin typeface="Roboto Mono"/>
                <a:ea typeface="Roboto Mono"/>
                <a:cs typeface="Roboto Mono"/>
                <a:sym typeface="Roboto Mono"/>
              </a:rPr>
              <a:t>You can find a relevant icon in our icons kit.  </a:t>
            </a:r>
          </a:p>
        </p:txBody>
      </p:sp>
    </p:spTree>
    <p:extLst>
      <p:ext uri="{BB962C8B-B14F-4D97-AF65-F5344CB8AC3E}">
        <p14:creationId xmlns:p14="http://schemas.microsoft.com/office/powerpoint/2010/main" val="1747138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880528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86238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sz="1000" dirty="0">
                <a:latin typeface="Roboto Mono"/>
                <a:ea typeface="Roboto Mono"/>
                <a:cs typeface="Roboto Mono"/>
                <a:sym typeface="Roboto Mono"/>
              </a:rPr>
              <a:t>You can find a relevant icon in our icons kit.  </a:t>
            </a:r>
          </a:p>
        </p:txBody>
      </p:sp>
    </p:spTree>
    <p:extLst>
      <p:ext uri="{BB962C8B-B14F-4D97-AF65-F5344CB8AC3E}">
        <p14:creationId xmlns:p14="http://schemas.microsoft.com/office/powerpoint/2010/main" val="4074907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43354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sz="1000" dirty="0">
                <a:latin typeface="Roboto Mono"/>
                <a:ea typeface="Roboto Mono"/>
                <a:cs typeface="Roboto Mono"/>
                <a:sym typeface="Roboto Mono"/>
              </a:rPr>
              <a:t>You can find a relevant icon in our icons kit.  </a:t>
            </a:r>
          </a:p>
        </p:txBody>
      </p:sp>
    </p:spTree>
    <p:extLst>
      <p:ext uri="{BB962C8B-B14F-4D97-AF65-F5344CB8AC3E}">
        <p14:creationId xmlns:p14="http://schemas.microsoft.com/office/powerpoint/2010/main" val="3634690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62477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97213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33033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232613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70803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71711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sz="1000" dirty="0">
                <a:latin typeface="Roboto Mono"/>
                <a:ea typeface="Roboto Mono"/>
                <a:cs typeface="Roboto Mono"/>
                <a:sym typeface="Roboto Mono"/>
              </a:rPr>
              <a:t>You can find a relevant icon in our icons kit.  </a:t>
            </a:r>
          </a:p>
        </p:txBody>
      </p:sp>
    </p:spTree>
    <p:extLst>
      <p:ext uri="{BB962C8B-B14F-4D97-AF65-F5344CB8AC3E}">
        <p14:creationId xmlns:p14="http://schemas.microsoft.com/office/powerpoint/2010/main" val="34979658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sz="1000" dirty="0">
                <a:latin typeface="Roboto Mono"/>
                <a:ea typeface="Roboto Mono"/>
                <a:cs typeface="Roboto Mono"/>
                <a:sym typeface="Roboto Mono"/>
              </a:rPr>
              <a:t>You can find a relevant icon in our icons kit.  </a:t>
            </a:r>
          </a:p>
        </p:txBody>
      </p:sp>
    </p:spTree>
    <p:extLst>
      <p:ext uri="{BB962C8B-B14F-4D97-AF65-F5344CB8AC3E}">
        <p14:creationId xmlns:p14="http://schemas.microsoft.com/office/powerpoint/2010/main" val="25171316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236189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6612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005607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1108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86180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754639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26548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402924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30252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894343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050614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Shape 9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02" name="Shape 90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Roboto Mono"/>
              <a:buNone/>
            </a:pPr>
            <a:r>
              <a:rPr lang="en" sz="1000" b="0" i="0" u="none" strike="noStrike" cap="none">
                <a:solidFill>
                  <a:schemeClr val="dk1"/>
                </a:solidFill>
                <a:latin typeface="Roboto Mono"/>
                <a:ea typeface="Roboto Mono"/>
                <a:cs typeface="Roboto Mono"/>
                <a:sym typeface="Roboto Mono"/>
              </a:rPr>
              <a:t>You can find a relevant icon in our icons kit.  </a:t>
            </a:r>
          </a:p>
        </p:txBody>
      </p:sp>
    </p:spTree>
    <p:extLst>
      <p:ext uri="{BB962C8B-B14F-4D97-AF65-F5344CB8AC3E}">
        <p14:creationId xmlns:p14="http://schemas.microsoft.com/office/powerpoint/2010/main" val="1071140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32716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60769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99814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sz="1000" dirty="0">
                <a:latin typeface="Roboto Mono"/>
                <a:ea typeface="Roboto Mono"/>
                <a:cs typeface="Roboto Mono"/>
                <a:sym typeface="Roboto Mono"/>
              </a:rPr>
              <a:t>You can find a relevant icon in our icons kit.  </a:t>
            </a:r>
          </a:p>
        </p:txBody>
      </p:sp>
    </p:spTree>
    <p:extLst>
      <p:ext uri="{BB962C8B-B14F-4D97-AF65-F5344CB8AC3E}">
        <p14:creationId xmlns:p14="http://schemas.microsoft.com/office/powerpoint/2010/main" val="3803179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sz="1000" dirty="0">
                <a:latin typeface="Roboto Mono"/>
                <a:ea typeface="Roboto Mono"/>
                <a:cs typeface="Roboto Mono"/>
                <a:sym typeface="Roboto Mono"/>
              </a:rPr>
              <a:t>You can find a relevant icon in our icons kit.  </a:t>
            </a:r>
          </a:p>
        </p:txBody>
      </p:sp>
    </p:spTree>
    <p:extLst>
      <p:ext uri="{BB962C8B-B14F-4D97-AF65-F5344CB8AC3E}">
        <p14:creationId xmlns:p14="http://schemas.microsoft.com/office/powerpoint/2010/main" val="2978162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11700" y="595975"/>
            <a:ext cx="8520600" cy="1957800"/>
          </a:xfrm>
          <a:prstGeom prst="rect">
            <a:avLst/>
          </a:prstGeom>
        </p:spPr>
        <p:txBody>
          <a:bodyPr lIns="91425" tIns="91425" rIns="91425" bIns="91425" anchor="b" anchorCtr="0"/>
          <a:lstStyle>
            <a:lvl1pPr lvl="0" algn="ctr" rtl="0">
              <a:spcBef>
                <a:spcPts val="0"/>
              </a:spcBef>
              <a:buSzPct val="100000"/>
              <a:defRPr sz="4000"/>
            </a:lvl1pPr>
            <a:lvl2pPr lvl="1" algn="ctr" rtl="0">
              <a:spcBef>
                <a:spcPts val="0"/>
              </a:spcBef>
              <a:buSzPct val="100000"/>
              <a:defRPr sz="5400"/>
            </a:lvl2pPr>
            <a:lvl3pPr lvl="2" algn="ctr" rtl="0">
              <a:spcBef>
                <a:spcPts val="0"/>
              </a:spcBef>
              <a:buSzPct val="100000"/>
              <a:defRPr sz="5400"/>
            </a:lvl3pPr>
            <a:lvl4pPr lvl="3" algn="ctr" rtl="0">
              <a:spcBef>
                <a:spcPts val="0"/>
              </a:spcBef>
              <a:buSzPct val="100000"/>
              <a:defRPr sz="5400"/>
            </a:lvl4pPr>
            <a:lvl5pPr lvl="4" algn="ctr" rtl="0">
              <a:spcBef>
                <a:spcPts val="0"/>
              </a:spcBef>
              <a:buSzPct val="100000"/>
              <a:defRPr sz="5400"/>
            </a:lvl5pPr>
            <a:lvl6pPr lvl="5" algn="ctr" rtl="0">
              <a:spcBef>
                <a:spcPts val="0"/>
              </a:spcBef>
              <a:buSzPct val="100000"/>
              <a:defRPr sz="5400"/>
            </a:lvl6pPr>
            <a:lvl7pPr lvl="6" algn="ctr" rtl="0">
              <a:spcBef>
                <a:spcPts val="0"/>
              </a:spcBef>
              <a:buSzPct val="100000"/>
              <a:defRPr sz="5400"/>
            </a:lvl7pPr>
            <a:lvl8pPr lvl="7" algn="ctr" rtl="0">
              <a:spcBef>
                <a:spcPts val="0"/>
              </a:spcBef>
              <a:buSzPct val="100000"/>
              <a:defRPr sz="5400"/>
            </a:lvl8pPr>
            <a:lvl9pPr lvl="8" algn="ctr" rtl="0">
              <a:spcBef>
                <a:spcPts val="0"/>
              </a:spcBef>
              <a:buSzPct val="100000"/>
              <a:defRPr sz="5400"/>
            </a:lvl9pPr>
          </a:lstStyle>
          <a:p>
            <a:endParaRPr/>
          </a:p>
        </p:txBody>
      </p:sp>
      <p:sp>
        <p:nvSpPr>
          <p:cNvPr id="14" name="Shape 14"/>
          <p:cNvSpPr txBox="1">
            <a:spLocks noGrp="1"/>
          </p:cNvSpPr>
          <p:nvPr>
            <p:ph type="subTitle" idx="1"/>
          </p:nvPr>
        </p:nvSpPr>
        <p:spPr>
          <a:xfrm>
            <a:off x="311700" y="3165827"/>
            <a:ext cx="8520600" cy="15753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200"/>
            </a:lvl1pPr>
            <a:lvl2pPr lvl="1" algn="ctr" rtl="0">
              <a:lnSpc>
                <a:spcPct val="100000"/>
              </a:lnSpc>
              <a:spcBef>
                <a:spcPts val="0"/>
              </a:spcBef>
              <a:spcAft>
                <a:spcPts val="0"/>
              </a:spcAft>
              <a:buSzPct val="100000"/>
              <a:buNone/>
              <a:defRPr sz="2400"/>
            </a:lvl2pPr>
            <a:lvl3pPr lvl="2" algn="ctr" rtl="0">
              <a:lnSpc>
                <a:spcPct val="100000"/>
              </a:lnSpc>
              <a:spcBef>
                <a:spcPts val="0"/>
              </a:spcBef>
              <a:spcAft>
                <a:spcPts val="0"/>
              </a:spcAft>
              <a:buSzPct val="100000"/>
              <a:buNone/>
              <a:defRPr sz="2400"/>
            </a:lvl3pPr>
            <a:lvl4pPr lvl="3" algn="ctr" rtl="0">
              <a:lnSpc>
                <a:spcPct val="100000"/>
              </a:lnSpc>
              <a:spcBef>
                <a:spcPts val="0"/>
              </a:spcBef>
              <a:spcAft>
                <a:spcPts val="0"/>
              </a:spcAft>
              <a:buSzPct val="100000"/>
              <a:buNone/>
              <a:defRPr sz="2400"/>
            </a:lvl4pPr>
            <a:lvl5pPr lvl="4" algn="ctr" rtl="0">
              <a:lnSpc>
                <a:spcPct val="100000"/>
              </a:lnSpc>
              <a:spcBef>
                <a:spcPts val="0"/>
              </a:spcBef>
              <a:spcAft>
                <a:spcPts val="0"/>
              </a:spcAft>
              <a:buSzPct val="100000"/>
              <a:buNone/>
              <a:defRPr sz="2400"/>
            </a:lvl5pPr>
            <a:lvl6pPr lvl="5" algn="ctr" rtl="0">
              <a:lnSpc>
                <a:spcPct val="100000"/>
              </a:lnSpc>
              <a:spcBef>
                <a:spcPts val="0"/>
              </a:spcBef>
              <a:spcAft>
                <a:spcPts val="0"/>
              </a:spcAft>
              <a:buSzPct val="100000"/>
              <a:buNone/>
              <a:defRPr sz="2400"/>
            </a:lvl6pPr>
            <a:lvl7pPr lvl="6" algn="ctr" rtl="0">
              <a:lnSpc>
                <a:spcPct val="100000"/>
              </a:lnSpc>
              <a:spcBef>
                <a:spcPts val="0"/>
              </a:spcBef>
              <a:spcAft>
                <a:spcPts val="0"/>
              </a:spcAft>
              <a:buSzPct val="100000"/>
              <a:buNone/>
              <a:defRPr sz="2400"/>
            </a:lvl7pPr>
            <a:lvl8pPr lvl="7" algn="ctr" rtl="0">
              <a:lnSpc>
                <a:spcPct val="100000"/>
              </a:lnSpc>
              <a:spcBef>
                <a:spcPts val="0"/>
              </a:spcBef>
              <a:spcAft>
                <a:spcPts val="0"/>
              </a:spcAft>
              <a:buSzPct val="100000"/>
              <a:buNone/>
              <a:defRPr sz="2400"/>
            </a:lvl8pPr>
            <a:lvl9pPr lvl="8" algn="ctr" rtl="0">
              <a:lnSpc>
                <a:spcPct val="100000"/>
              </a:lnSpc>
              <a:spcBef>
                <a:spcPts val="0"/>
              </a:spcBef>
              <a:spcAft>
                <a:spcPts val="0"/>
              </a:spcAft>
              <a:buSzPct val="100000"/>
              <a:buNone/>
              <a:defRPr sz="2400"/>
            </a:lvl9pPr>
          </a:lstStyle>
          <a:p>
            <a:endParaRPr/>
          </a:p>
        </p:txBody>
      </p:sp>
      <p:sp>
        <p:nvSpPr>
          <p:cNvPr id="15" name="Shape 15"/>
          <p:cNvSpPr txBox="1">
            <a:spLocks noGrp="1"/>
          </p:cNvSpPr>
          <p:nvPr>
            <p:ph type="sldNum" idx="12"/>
          </p:nvPr>
        </p:nvSpPr>
        <p:spPr>
          <a:xfrm>
            <a:off x="76200" y="4652125"/>
            <a:ext cx="660000" cy="1593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pic>
        <p:nvPicPr>
          <p:cNvPr id="16" name="Shape 16"/>
          <p:cNvPicPr preferRelativeResize="0"/>
          <p:nvPr/>
        </p:nvPicPr>
        <p:blipFill>
          <a:blip r:embed="rId2">
            <a:alphaModFix/>
          </a:blip>
          <a:stretch>
            <a:fillRect/>
          </a:stretch>
        </p:blipFill>
        <p:spPr>
          <a:xfrm>
            <a:off x="0" y="0"/>
            <a:ext cx="9144000" cy="1593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One icon one title">
    <p:bg>
      <p:bgPr>
        <a:solidFill>
          <a:srgbClr val="FFFFFF"/>
        </a:solidFill>
        <a:effectLst/>
      </p:bgPr>
    </p:bg>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594975" y="3243125"/>
            <a:ext cx="7954200" cy="1001400"/>
          </a:xfrm>
          <a:prstGeom prst="rect">
            <a:avLst/>
          </a:prstGeom>
        </p:spPr>
        <p:txBody>
          <a:bodyPr lIns="91425" tIns="91425" rIns="91425" bIns="91425" anchor="ctr" anchorCtr="0"/>
          <a:lstStyle>
            <a:lvl1pPr lvl="0" rtl="0">
              <a:spcBef>
                <a:spcPts val="0"/>
              </a:spcBef>
              <a:buClr>
                <a:srgbClr val="22486B"/>
              </a:buClr>
              <a:buSzPct val="100000"/>
              <a:defRPr sz="4800">
                <a:solidFill>
                  <a:srgbClr val="22486B"/>
                </a:solidFill>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71" name="Shape 71"/>
          <p:cNvSpPr txBox="1"/>
          <p:nvPr/>
        </p:nvSpPr>
        <p:spPr>
          <a:xfrm>
            <a:off x="0" y="4683300"/>
            <a:ext cx="9144000" cy="460200"/>
          </a:xfrm>
          <a:prstGeom prst="rect">
            <a:avLst/>
          </a:prstGeom>
          <a:noFill/>
          <a:ln>
            <a:noFill/>
          </a:ln>
        </p:spPr>
        <p:txBody>
          <a:bodyPr lIns="91425" tIns="91425" rIns="91425" bIns="91425" anchor="t" anchorCtr="0">
            <a:noAutofit/>
          </a:bodyPr>
          <a:lstStyle/>
          <a:p>
            <a:pPr lvl="0" algn="ctr" rtl="0">
              <a:spcBef>
                <a:spcPts val="600"/>
              </a:spcBef>
              <a:buNone/>
            </a:pPr>
            <a:r>
              <a:rPr lang="en" sz="800">
                <a:solidFill>
                  <a:srgbClr val="CCCCCC"/>
                </a:solidFill>
                <a:latin typeface="Roboto"/>
                <a:ea typeface="Roboto"/>
                <a:cs typeface="Roboto"/>
                <a:sym typeface="Roboto"/>
              </a:rPr>
              <a:t>© DataRobot, Inc. All rights reserved. </a:t>
            </a:r>
          </a:p>
          <a:p>
            <a:pPr lvl="0" algn="ctr" rtl="0">
              <a:spcBef>
                <a:spcPts val="0"/>
              </a:spcBef>
              <a:buNone/>
            </a:pPr>
            <a:endParaRPr/>
          </a:p>
        </p:txBody>
      </p:sp>
      <p:pic>
        <p:nvPicPr>
          <p:cNvPr id="72" name="Shape 72"/>
          <p:cNvPicPr preferRelativeResize="0"/>
          <p:nvPr/>
        </p:nvPicPr>
        <p:blipFill>
          <a:blip r:embed="rId2">
            <a:alphaModFix/>
          </a:blip>
          <a:stretch>
            <a:fillRect/>
          </a:stretch>
        </p:blipFill>
        <p:spPr>
          <a:xfrm>
            <a:off x="0" y="0"/>
            <a:ext cx="9144000" cy="159300"/>
          </a:xfrm>
          <a:prstGeom prst="rect">
            <a:avLst/>
          </a:prstGeom>
          <a:noFill/>
          <a:ln>
            <a:noFill/>
          </a:ln>
        </p:spPr>
      </p:pic>
    </p:spTree>
    <p:extLst>
      <p:ext uri="{BB962C8B-B14F-4D97-AF65-F5344CB8AC3E}">
        <p14:creationId xmlns:p14="http://schemas.microsoft.com/office/powerpoint/2010/main" val="2342806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26550" y="0"/>
            <a:ext cx="8290800" cy="5143500"/>
          </a:xfrm>
          <a:prstGeom prst="rect">
            <a:avLst/>
          </a:prstGeom>
        </p:spPr>
        <p:txBody>
          <a:bodyPr lIns="91425" tIns="91425" rIns="91425" bIns="91425" anchor="ctr" anchorCtr="0"/>
          <a:lstStyle>
            <a:lvl1pPr lvl="0" algn="ctr" rtl="0">
              <a:spcBef>
                <a:spcPts val="0"/>
              </a:spcBef>
              <a:buClr>
                <a:schemeClr val="lt1"/>
              </a:buClr>
              <a:buSzPct val="100000"/>
              <a:defRPr sz="6000">
                <a:solidFill>
                  <a:schemeClr val="lt1"/>
                </a:solidFill>
              </a:defRPr>
            </a:lvl1pPr>
            <a:lvl2pPr lvl="1" algn="ctr" rtl="0">
              <a:spcBef>
                <a:spcPts val="0"/>
              </a:spcBef>
              <a:buClr>
                <a:schemeClr val="lt1"/>
              </a:buClr>
              <a:buSzPct val="100000"/>
              <a:defRPr sz="6800">
                <a:solidFill>
                  <a:schemeClr val="lt1"/>
                </a:solidFill>
              </a:defRPr>
            </a:lvl2pPr>
            <a:lvl3pPr lvl="2" algn="ctr" rtl="0">
              <a:spcBef>
                <a:spcPts val="0"/>
              </a:spcBef>
              <a:buClr>
                <a:schemeClr val="lt1"/>
              </a:buClr>
              <a:buSzPct val="100000"/>
              <a:defRPr sz="6800">
                <a:solidFill>
                  <a:schemeClr val="lt1"/>
                </a:solidFill>
              </a:defRPr>
            </a:lvl3pPr>
            <a:lvl4pPr lvl="3" algn="ctr" rtl="0">
              <a:spcBef>
                <a:spcPts val="0"/>
              </a:spcBef>
              <a:buClr>
                <a:schemeClr val="lt1"/>
              </a:buClr>
              <a:buSzPct val="100000"/>
              <a:defRPr sz="6800">
                <a:solidFill>
                  <a:schemeClr val="lt1"/>
                </a:solidFill>
              </a:defRPr>
            </a:lvl4pPr>
            <a:lvl5pPr lvl="4" algn="ctr" rtl="0">
              <a:spcBef>
                <a:spcPts val="0"/>
              </a:spcBef>
              <a:buClr>
                <a:schemeClr val="lt1"/>
              </a:buClr>
              <a:buSzPct val="100000"/>
              <a:defRPr sz="6800">
                <a:solidFill>
                  <a:schemeClr val="lt1"/>
                </a:solidFill>
              </a:defRPr>
            </a:lvl5pPr>
            <a:lvl6pPr lvl="5" algn="ctr" rtl="0">
              <a:spcBef>
                <a:spcPts val="0"/>
              </a:spcBef>
              <a:buClr>
                <a:schemeClr val="lt1"/>
              </a:buClr>
              <a:buSzPct val="100000"/>
              <a:defRPr sz="6800">
                <a:solidFill>
                  <a:schemeClr val="lt1"/>
                </a:solidFill>
              </a:defRPr>
            </a:lvl6pPr>
            <a:lvl7pPr lvl="6" algn="ctr" rtl="0">
              <a:spcBef>
                <a:spcPts val="0"/>
              </a:spcBef>
              <a:buClr>
                <a:schemeClr val="lt1"/>
              </a:buClr>
              <a:buSzPct val="100000"/>
              <a:defRPr sz="6800">
                <a:solidFill>
                  <a:schemeClr val="lt1"/>
                </a:solidFill>
              </a:defRPr>
            </a:lvl7pPr>
            <a:lvl8pPr lvl="7" algn="ctr" rtl="0">
              <a:spcBef>
                <a:spcPts val="0"/>
              </a:spcBef>
              <a:buClr>
                <a:schemeClr val="lt1"/>
              </a:buClr>
              <a:buSzPct val="100000"/>
              <a:defRPr sz="6800">
                <a:solidFill>
                  <a:schemeClr val="lt1"/>
                </a:solidFill>
              </a:defRPr>
            </a:lvl8pPr>
            <a:lvl9pPr lvl="8" algn="ctr" rtl="0">
              <a:spcBef>
                <a:spcPts val="0"/>
              </a:spcBef>
              <a:buClr>
                <a:schemeClr val="lt1"/>
              </a:buClr>
              <a:buSzPct val="100000"/>
              <a:defRPr sz="6800">
                <a:solidFill>
                  <a:schemeClr val="lt1"/>
                </a:solidFill>
              </a:defRPr>
            </a:lvl9pPr>
          </a:lstStyle>
          <a:p>
            <a:endParaRPr/>
          </a:p>
        </p:txBody>
      </p:sp>
      <p:sp>
        <p:nvSpPr>
          <p:cNvPr id="19" name="Shape 19"/>
          <p:cNvSpPr txBox="1">
            <a:spLocks noGrp="1"/>
          </p:cNvSpPr>
          <p:nvPr>
            <p:ph type="sldNum" idx="12"/>
          </p:nvPr>
        </p:nvSpPr>
        <p:spPr>
          <a:xfrm>
            <a:off x="76200" y="4652125"/>
            <a:ext cx="660000" cy="1593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pic>
        <p:nvPicPr>
          <p:cNvPr id="20" name="Shape 20"/>
          <p:cNvPicPr preferRelativeResize="0"/>
          <p:nvPr/>
        </p:nvPicPr>
        <p:blipFill>
          <a:blip r:embed="rId3">
            <a:alphaModFix/>
          </a:blip>
          <a:stretch>
            <a:fillRect/>
          </a:stretch>
        </p:blipFill>
        <p:spPr>
          <a:xfrm>
            <a:off x="158536" y="4864799"/>
            <a:ext cx="876175" cy="121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62850" y="143811"/>
            <a:ext cx="8827800" cy="5538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 name="Shape 36"/>
          <p:cNvSpPr txBox="1">
            <a:spLocks noGrp="1"/>
          </p:cNvSpPr>
          <p:nvPr>
            <p:ph type="sldNum" idx="12"/>
          </p:nvPr>
        </p:nvSpPr>
        <p:spPr>
          <a:xfrm>
            <a:off x="76200" y="4652125"/>
            <a:ext cx="660000" cy="1593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cxnSp>
        <p:nvCxnSpPr>
          <p:cNvPr id="37" name="Shape 37"/>
          <p:cNvCxnSpPr/>
          <p:nvPr/>
        </p:nvCxnSpPr>
        <p:spPr>
          <a:xfrm>
            <a:off x="424400" y="712805"/>
            <a:ext cx="8275800" cy="0"/>
          </a:xfrm>
          <a:prstGeom prst="straightConnector1">
            <a:avLst/>
          </a:prstGeom>
          <a:noFill/>
          <a:ln w="9525" cap="flat" cmpd="sng">
            <a:solidFill>
              <a:srgbClr val="DEDEDE"/>
            </a:solidFill>
            <a:prstDash val="solid"/>
            <a:round/>
            <a:headEnd type="none" w="lg" len="lg"/>
            <a:tailEnd type="none" w="lg" len="lg"/>
          </a:ln>
        </p:spPr>
      </p:cxnSp>
      <p:pic>
        <p:nvPicPr>
          <p:cNvPr id="38" name="Shape 38"/>
          <p:cNvPicPr preferRelativeResize="0"/>
          <p:nvPr/>
        </p:nvPicPr>
        <p:blipFill>
          <a:blip r:embed="rId2">
            <a:alphaModFix/>
          </a:blip>
          <a:stretch>
            <a:fillRect/>
          </a:stretch>
        </p:blipFill>
        <p:spPr>
          <a:xfrm>
            <a:off x="0" y="0"/>
            <a:ext cx="9144000" cy="1593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Image, title and description ">
    <p:spTree>
      <p:nvGrpSpPr>
        <p:cNvPr id="1" name="Shape 48"/>
        <p:cNvGrpSpPr/>
        <p:nvPr/>
      </p:nvGrpSpPr>
      <p:grpSpPr>
        <a:xfrm>
          <a:off x="0" y="0"/>
          <a:ext cx="0" cy="0"/>
          <a:chOff x="0" y="0"/>
          <a:chExt cx="0" cy="0"/>
        </a:xfrm>
      </p:grpSpPr>
      <p:pic>
        <p:nvPicPr>
          <p:cNvPr id="49" name="Shape 49"/>
          <p:cNvPicPr preferRelativeResize="0"/>
          <p:nvPr/>
        </p:nvPicPr>
        <p:blipFill>
          <a:blip r:embed="rId2">
            <a:alphaModFix/>
          </a:blip>
          <a:stretch>
            <a:fillRect/>
          </a:stretch>
        </p:blipFill>
        <p:spPr>
          <a:xfrm>
            <a:off x="0" y="0"/>
            <a:ext cx="9144000" cy="159300"/>
          </a:xfrm>
          <a:prstGeom prst="rect">
            <a:avLst/>
          </a:prstGeom>
          <a:noFill/>
          <a:ln>
            <a:noFill/>
          </a:ln>
        </p:spPr>
      </p:pic>
      <p:pic>
        <p:nvPicPr>
          <p:cNvPr id="50" name="Shape 50"/>
          <p:cNvPicPr preferRelativeResize="0"/>
          <p:nvPr/>
        </p:nvPicPr>
        <p:blipFill>
          <a:blip r:embed="rId2">
            <a:alphaModFix/>
          </a:blip>
          <a:stretch>
            <a:fillRect/>
          </a:stretch>
        </p:blipFill>
        <p:spPr>
          <a:xfrm>
            <a:off x="4572000" y="21475"/>
            <a:ext cx="4571998" cy="5122023"/>
          </a:xfrm>
          <a:prstGeom prst="rect">
            <a:avLst/>
          </a:prstGeom>
          <a:noFill/>
          <a:ln>
            <a:noFill/>
          </a:ln>
        </p:spPr>
      </p:pic>
      <p:sp>
        <p:nvSpPr>
          <p:cNvPr id="51" name="Shape 51"/>
          <p:cNvSpPr txBox="1">
            <a:spLocks noGrp="1"/>
          </p:cNvSpPr>
          <p:nvPr>
            <p:ph type="title"/>
          </p:nvPr>
        </p:nvSpPr>
        <p:spPr>
          <a:xfrm>
            <a:off x="4807500" y="486925"/>
            <a:ext cx="4045200" cy="1161300"/>
          </a:xfrm>
          <a:prstGeom prst="rect">
            <a:avLst/>
          </a:prstGeom>
        </p:spPr>
        <p:txBody>
          <a:bodyPr lIns="91425" tIns="91425" rIns="91425" bIns="91425" anchor="b" anchorCtr="0"/>
          <a:lstStyle>
            <a:lvl1pPr lvl="0" algn="l" rtl="0">
              <a:spcBef>
                <a:spcPts val="0"/>
              </a:spcBef>
              <a:buClr>
                <a:srgbClr val="FFFFFF"/>
              </a:buClr>
              <a:buSzPct val="100000"/>
              <a:defRPr sz="3200">
                <a:solidFill>
                  <a:srgbClr val="FFFFFF"/>
                </a:solidFill>
              </a:defRPr>
            </a:lvl1pPr>
            <a:lvl2pPr lvl="1" rtl="0">
              <a:spcBef>
                <a:spcPts val="0"/>
              </a:spcBef>
              <a:buSzPct val="100000"/>
              <a:defRPr sz="3800"/>
            </a:lvl2pPr>
            <a:lvl3pPr lvl="2" rtl="0">
              <a:spcBef>
                <a:spcPts val="0"/>
              </a:spcBef>
              <a:buSzPct val="100000"/>
              <a:defRPr sz="3800"/>
            </a:lvl3pPr>
            <a:lvl4pPr lvl="3" rtl="0">
              <a:spcBef>
                <a:spcPts val="0"/>
              </a:spcBef>
              <a:buSzPct val="100000"/>
              <a:defRPr sz="3800"/>
            </a:lvl4pPr>
            <a:lvl5pPr lvl="4" rtl="0">
              <a:spcBef>
                <a:spcPts val="0"/>
              </a:spcBef>
              <a:buSzPct val="100000"/>
              <a:defRPr sz="3800"/>
            </a:lvl5pPr>
            <a:lvl6pPr lvl="5" rtl="0">
              <a:spcBef>
                <a:spcPts val="0"/>
              </a:spcBef>
              <a:buSzPct val="100000"/>
              <a:defRPr sz="3800"/>
            </a:lvl6pPr>
            <a:lvl7pPr lvl="6" rtl="0">
              <a:spcBef>
                <a:spcPts val="0"/>
              </a:spcBef>
              <a:buSzPct val="100000"/>
              <a:defRPr sz="3800"/>
            </a:lvl7pPr>
            <a:lvl8pPr lvl="7" rtl="0">
              <a:spcBef>
                <a:spcPts val="0"/>
              </a:spcBef>
              <a:buSzPct val="100000"/>
              <a:defRPr sz="3800"/>
            </a:lvl8pPr>
            <a:lvl9pPr lvl="8" rtl="0">
              <a:spcBef>
                <a:spcPts val="0"/>
              </a:spcBef>
              <a:buSzPct val="100000"/>
              <a:defRPr sz="3800"/>
            </a:lvl9pPr>
          </a:lstStyle>
          <a:p>
            <a:endParaRPr/>
          </a:p>
        </p:txBody>
      </p:sp>
      <p:sp>
        <p:nvSpPr>
          <p:cNvPr id="52" name="Shape 52"/>
          <p:cNvSpPr txBox="1">
            <a:spLocks noGrp="1"/>
          </p:cNvSpPr>
          <p:nvPr>
            <p:ph type="body" idx="1"/>
          </p:nvPr>
        </p:nvSpPr>
        <p:spPr>
          <a:xfrm>
            <a:off x="4807500" y="2149850"/>
            <a:ext cx="3837000" cy="2269500"/>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53" name="Shape 53"/>
          <p:cNvSpPr txBox="1">
            <a:spLocks noGrp="1"/>
          </p:cNvSpPr>
          <p:nvPr>
            <p:ph type="sldNum" idx="12"/>
          </p:nvPr>
        </p:nvSpPr>
        <p:spPr>
          <a:xfrm>
            <a:off x="76200" y="4652125"/>
            <a:ext cx="660000" cy="1593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
        <p:nvSpPr>
          <p:cNvPr id="54" name="Shape 54"/>
          <p:cNvSpPr txBox="1">
            <a:spLocks noGrp="1"/>
          </p:cNvSpPr>
          <p:nvPr>
            <p:ph type="sldNum" idx="2"/>
          </p:nvPr>
        </p:nvSpPr>
        <p:spPr>
          <a:xfrm>
            <a:off x="76200" y="4652125"/>
            <a:ext cx="660000" cy="1593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pic>
        <p:nvPicPr>
          <p:cNvPr id="55" name="Shape 55" descr="tilt-robot.png"/>
          <p:cNvPicPr preferRelativeResize="0"/>
          <p:nvPr/>
        </p:nvPicPr>
        <p:blipFill>
          <a:blip r:embed="rId3">
            <a:alphaModFix/>
          </a:blip>
          <a:stretch>
            <a:fillRect/>
          </a:stretch>
        </p:blipFill>
        <p:spPr>
          <a:xfrm>
            <a:off x="8488513" y="4087649"/>
            <a:ext cx="659996" cy="106036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Image, title and description  2">
    <p:spTree>
      <p:nvGrpSpPr>
        <p:cNvPr id="1" name="Shape 56"/>
        <p:cNvGrpSpPr/>
        <p:nvPr/>
      </p:nvGrpSpPr>
      <p:grpSpPr>
        <a:xfrm>
          <a:off x="0" y="0"/>
          <a:ext cx="0" cy="0"/>
          <a:chOff x="0" y="0"/>
          <a:chExt cx="0" cy="0"/>
        </a:xfrm>
      </p:grpSpPr>
      <p:pic>
        <p:nvPicPr>
          <p:cNvPr id="57" name="Shape 57"/>
          <p:cNvPicPr preferRelativeResize="0"/>
          <p:nvPr/>
        </p:nvPicPr>
        <p:blipFill>
          <a:blip r:embed="rId2">
            <a:alphaModFix/>
          </a:blip>
          <a:stretch>
            <a:fillRect/>
          </a:stretch>
        </p:blipFill>
        <p:spPr>
          <a:xfrm>
            <a:off x="0" y="0"/>
            <a:ext cx="9144000" cy="159300"/>
          </a:xfrm>
          <a:prstGeom prst="rect">
            <a:avLst/>
          </a:prstGeom>
          <a:noFill/>
          <a:ln>
            <a:noFill/>
          </a:ln>
        </p:spPr>
      </p:pic>
      <p:pic>
        <p:nvPicPr>
          <p:cNvPr id="58" name="Shape 58"/>
          <p:cNvPicPr preferRelativeResize="0"/>
          <p:nvPr/>
        </p:nvPicPr>
        <p:blipFill>
          <a:blip r:embed="rId2">
            <a:alphaModFix/>
          </a:blip>
          <a:stretch>
            <a:fillRect/>
          </a:stretch>
        </p:blipFill>
        <p:spPr>
          <a:xfrm>
            <a:off x="1" y="21475"/>
            <a:ext cx="9144000" cy="5122023"/>
          </a:xfrm>
          <a:prstGeom prst="rect">
            <a:avLst/>
          </a:prstGeom>
          <a:noFill/>
          <a:ln>
            <a:noFill/>
          </a:ln>
        </p:spPr>
      </p:pic>
      <p:sp>
        <p:nvSpPr>
          <p:cNvPr id="59" name="Shape 59"/>
          <p:cNvSpPr txBox="1">
            <a:spLocks noGrp="1"/>
          </p:cNvSpPr>
          <p:nvPr>
            <p:ph type="title"/>
          </p:nvPr>
        </p:nvSpPr>
        <p:spPr>
          <a:xfrm>
            <a:off x="690300" y="343600"/>
            <a:ext cx="7763400" cy="695400"/>
          </a:xfrm>
          <a:prstGeom prst="rect">
            <a:avLst/>
          </a:prstGeom>
        </p:spPr>
        <p:txBody>
          <a:bodyPr lIns="91425" tIns="91425" rIns="91425" bIns="91425" anchor="b" anchorCtr="0"/>
          <a:lstStyle>
            <a:lvl1pPr lvl="0" rtl="0">
              <a:spcBef>
                <a:spcPts val="0"/>
              </a:spcBef>
              <a:buClr>
                <a:srgbClr val="FFFFFF"/>
              </a:buClr>
              <a:buSzPct val="100000"/>
              <a:defRPr sz="3200">
                <a:solidFill>
                  <a:srgbClr val="FFFFFF"/>
                </a:solidFill>
              </a:defRPr>
            </a:lvl1pPr>
            <a:lvl2pPr lvl="1" algn="ctr" rtl="0">
              <a:spcBef>
                <a:spcPts val="0"/>
              </a:spcBef>
              <a:buClr>
                <a:srgbClr val="FFFFFF"/>
              </a:buClr>
              <a:buSzPct val="100000"/>
              <a:defRPr sz="3800">
                <a:solidFill>
                  <a:srgbClr val="FFFFFF"/>
                </a:solidFill>
              </a:defRPr>
            </a:lvl2pPr>
            <a:lvl3pPr lvl="2" algn="ctr" rtl="0">
              <a:spcBef>
                <a:spcPts val="0"/>
              </a:spcBef>
              <a:buClr>
                <a:srgbClr val="FFFFFF"/>
              </a:buClr>
              <a:buSzPct val="100000"/>
              <a:defRPr sz="3800">
                <a:solidFill>
                  <a:srgbClr val="FFFFFF"/>
                </a:solidFill>
              </a:defRPr>
            </a:lvl3pPr>
            <a:lvl4pPr lvl="3" algn="ctr" rtl="0">
              <a:spcBef>
                <a:spcPts val="0"/>
              </a:spcBef>
              <a:buClr>
                <a:srgbClr val="FFFFFF"/>
              </a:buClr>
              <a:buSzPct val="100000"/>
              <a:defRPr sz="3800">
                <a:solidFill>
                  <a:srgbClr val="FFFFFF"/>
                </a:solidFill>
              </a:defRPr>
            </a:lvl4pPr>
            <a:lvl5pPr lvl="4" algn="ctr" rtl="0">
              <a:spcBef>
                <a:spcPts val="0"/>
              </a:spcBef>
              <a:buClr>
                <a:srgbClr val="FFFFFF"/>
              </a:buClr>
              <a:buSzPct val="100000"/>
              <a:defRPr sz="3800">
                <a:solidFill>
                  <a:srgbClr val="FFFFFF"/>
                </a:solidFill>
              </a:defRPr>
            </a:lvl5pPr>
            <a:lvl6pPr lvl="5" algn="ctr" rtl="0">
              <a:spcBef>
                <a:spcPts val="0"/>
              </a:spcBef>
              <a:buClr>
                <a:srgbClr val="FFFFFF"/>
              </a:buClr>
              <a:buSzPct val="100000"/>
              <a:defRPr sz="3800">
                <a:solidFill>
                  <a:srgbClr val="FFFFFF"/>
                </a:solidFill>
              </a:defRPr>
            </a:lvl6pPr>
            <a:lvl7pPr lvl="6" algn="ctr" rtl="0">
              <a:spcBef>
                <a:spcPts val="0"/>
              </a:spcBef>
              <a:buClr>
                <a:srgbClr val="FFFFFF"/>
              </a:buClr>
              <a:buSzPct val="100000"/>
              <a:defRPr sz="3800">
                <a:solidFill>
                  <a:srgbClr val="FFFFFF"/>
                </a:solidFill>
              </a:defRPr>
            </a:lvl7pPr>
            <a:lvl8pPr lvl="7" algn="ctr" rtl="0">
              <a:spcBef>
                <a:spcPts val="0"/>
              </a:spcBef>
              <a:buClr>
                <a:srgbClr val="FFFFFF"/>
              </a:buClr>
              <a:buSzPct val="100000"/>
              <a:defRPr sz="3800">
                <a:solidFill>
                  <a:srgbClr val="FFFFFF"/>
                </a:solidFill>
              </a:defRPr>
            </a:lvl8pPr>
            <a:lvl9pPr lvl="8" algn="ctr" rtl="0">
              <a:spcBef>
                <a:spcPts val="0"/>
              </a:spcBef>
              <a:buClr>
                <a:srgbClr val="FFFFFF"/>
              </a:buClr>
              <a:buSzPct val="100000"/>
              <a:defRPr sz="3800">
                <a:solidFill>
                  <a:srgbClr val="FFFFFF"/>
                </a:solidFill>
              </a:defRPr>
            </a:lvl9pPr>
          </a:lstStyle>
          <a:p>
            <a:endParaRPr/>
          </a:p>
        </p:txBody>
      </p:sp>
      <p:sp>
        <p:nvSpPr>
          <p:cNvPr id="60" name="Shape 60"/>
          <p:cNvSpPr txBox="1">
            <a:spLocks noGrp="1"/>
          </p:cNvSpPr>
          <p:nvPr>
            <p:ph type="body" idx="1"/>
          </p:nvPr>
        </p:nvSpPr>
        <p:spPr>
          <a:xfrm>
            <a:off x="4807500" y="1741375"/>
            <a:ext cx="3837000" cy="2678100"/>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61" name="Shape 61"/>
          <p:cNvSpPr txBox="1">
            <a:spLocks noGrp="1"/>
          </p:cNvSpPr>
          <p:nvPr>
            <p:ph type="sldNum" idx="12"/>
          </p:nvPr>
        </p:nvSpPr>
        <p:spPr>
          <a:xfrm>
            <a:off x="76200" y="4652125"/>
            <a:ext cx="660000" cy="1593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
        <p:nvSpPr>
          <p:cNvPr id="62" name="Shape 62"/>
          <p:cNvSpPr txBox="1">
            <a:spLocks noGrp="1"/>
          </p:cNvSpPr>
          <p:nvPr>
            <p:ph type="sldNum" idx="2"/>
          </p:nvPr>
        </p:nvSpPr>
        <p:spPr>
          <a:xfrm>
            <a:off x="76200" y="4652125"/>
            <a:ext cx="660000" cy="1593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pic>
        <p:nvPicPr>
          <p:cNvPr id="63" name="Shape 63" descr="tilt-robot.png"/>
          <p:cNvPicPr preferRelativeResize="0"/>
          <p:nvPr/>
        </p:nvPicPr>
        <p:blipFill>
          <a:blip r:embed="rId3">
            <a:alphaModFix/>
          </a:blip>
          <a:stretch>
            <a:fillRect/>
          </a:stretch>
        </p:blipFill>
        <p:spPr>
          <a:xfrm>
            <a:off x="8488513" y="4087649"/>
            <a:ext cx="659996" cy="106036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1167925"/>
            <a:ext cx="8520600" cy="1980000"/>
          </a:xfrm>
          <a:prstGeom prst="rect">
            <a:avLst/>
          </a:prstGeom>
        </p:spPr>
        <p:txBody>
          <a:bodyPr lIns="91425" tIns="91425" rIns="91425" bIns="91425" anchor="ctr" anchorCtr="0"/>
          <a:lstStyle>
            <a:lvl1pPr lvl="0" rtl="0">
              <a:spcBef>
                <a:spcPts val="0"/>
              </a:spcBef>
              <a:buClr>
                <a:srgbClr val="22486B"/>
              </a:buClr>
              <a:buSzPct val="100000"/>
              <a:defRPr sz="11000" b="1">
                <a:solidFill>
                  <a:srgbClr val="22486B"/>
                </a:solidFill>
              </a:defRPr>
            </a:lvl1pPr>
            <a:lvl2pPr lvl="1" algn="ctr" rtl="0">
              <a:spcBef>
                <a:spcPts val="0"/>
              </a:spcBef>
              <a:buClr>
                <a:schemeClr val="dk1"/>
              </a:buClr>
              <a:buSzPct val="100000"/>
              <a:defRPr sz="11000">
                <a:solidFill>
                  <a:schemeClr val="dk1"/>
                </a:solidFill>
              </a:defRPr>
            </a:lvl2pPr>
            <a:lvl3pPr lvl="2" algn="ctr" rtl="0">
              <a:spcBef>
                <a:spcPts val="0"/>
              </a:spcBef>
              <a:buClr>
                <a:schemeClr val="dk1"/>
              </a:buClr>
              <a:buSzPct val="100000"/>
              <a:defRPr sz="11000">
                <a:solidFill>
                  <a:schemeClr val="dk1"/>
                </a:solidFill>
              </a:defRPr>
            </a:lvl3pPr>
            <a:lvl4pPr lvl="3" algn="ctr" rtl="0">
              <a:spcBef>
                <a:spcPts val="0"/>
              </a:spcBef>
              <a:buClr>
                <a:schemeClr val="dk1"/>
              </a:buClr>
              <a:buSzPct val="100000"/>
              <a:defRPr sz="11000">
                <a:solidFill>
                  <a:schemeClr val="dk1"/>
                </a:solidFill>
              </a:defRPr>
            </a:lvl4pPr>
            <a:lvl5pPr lvl="4" algn="ctr" rtl="0">
              <a:spcBef>
                <a:spcPts val="0"/>
              </a:spcBef>
              <a:buClr>
                <a:schemeClr val="dk1"/>
              </a:buClr>
              <a:buSzPct val="100000"/>
              <a:defRPr sz="11000">
                <a:solidFill>
                  <a:schemeClr val="dk1"/>
                </a:solidFill>
              </a:defRPr>
            </a:lvl5pPr>
            <a:lvl6pPr lvl="5" algn="ctr" rtl="0">
              <a:spcBef>
                <a:spcPts val="0"/>
              </a:spcBef>
              <a:buClr>
                <a:schemeClr val="dk1"/>
              </a:buClr>
              <a:buSzPct val="100000"/>
              <a:defRPr sz="11000">
                <a:solidFill>
                  <a:schemeClr val="dk1"/>
                </a:solidFill>
              </a:defRPr>
            </a:lvl6pPr>
            <a:lvl7pPr lvl="6" algn="ctr" rtl="0">
              <a:spcBef>
                <a:spcPts val="0"/>
              </a:spcBef>
              <a:buClr>
                <a:schemeClr val="dk1"/>
              </a:buClr>
              <a:buSzPct val="100000"/>
              <a:defRPr sz="11000">
                <a:solidFill>
                  <a:schemeClr val="dk1"/>
                </a:solidFill>
              </a:defRPr>
            </a:lvl7pPr>
            <a:lvl8pPr lvl="7" algn="ctr" rtl="0">
              <a:spcBef>
                <a:spcPts val="0"/>
              </a:spcBef>
              <a:buClr>
                <a:schemeClr val="dk1"/>
              </a:buClr>
              <a:buSzPct val="100000"/>
              <a:defRPr sz="11000">
                <a:solidFill>
                  <a:schemeClr val="dk1"/>
                </a:solidFill>
              </a:defRPr>
            </a:lvl8pPr>
            <a:lvl9pPr lvl="8" algn="ctr" rtl="0">
              <a:spcBef>
                <a:spcPts val="0"/>
              </a:spcBef>
              <a:buClr>
                <a:schemeClr val="dk1"/>
              </a:buClr>
              <a:buSzPct val="100000"/>
              <a:defRPr sz="11000">
                <a:solidFill>
                  <a:schemeClr val="dk1"/>
                </a:solidFill>
              </a:defRPr>
            </a:lvl9pPr>
          </a:lstStyle>
          <a:p>
            <a:endParaRPr/>
          </a:p>
        </p:txBody>
      </p:sp>
      <p:sp>
        <p:nvSpPr>
          <p:cNvPr id="66" name="Shape 66"/>
          <p:cNvSpPr txBox="1">
            <a:spLocks noGrp="1"/>
          </p:cNvSpPr>
          <p:nvPr>
            <p:ph type="body" idx="1"/>
          </p:nvPr>
        </p:nvSpPr>
        <p:spPr>
          <a:xfrm>
            <a:off x="311700" y="2961375"/>
            <a:ext cx="8312700" cy="18189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67" name="Shape 67"/>
          <p:cNvSpPr txBox="1">
            <a:spLocks noGrp="1"/>
          </p:cNvSpPr>
          <p:nvPr>
            <p:ph type="sldNum" idx="12"/>
          </p:nvPr>
        </p:nvSpPr>
        <p:spPr>
          <a:xfrm>
            <a:off x="76200" y="4652125"/>
            <a:ext cx="660000" cy="1593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Empty  1">
    <p:spTree>
      <p:nvGrpSpPr>
        <p:cNvPr id="1" name="Shape 6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Empty ">
    <p:spTree>
      <p:nvGrpSpPr>
        <p:cNvPr id="1" name="Shape 7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pic>
        <p:nvPicPr>
          <p:cNvPr id="40" name="Shape 40"/>
          <p:cNvPicPr preferRelativeResize="0"/>
          <p:nvPr/>
        </p:nvPicPr>
        <p:blipFill>
          <a:blip r:embed="rId2">
            <a:alphaModFix/>
          </a:blip>
          <a:stretch>
            <a:fillRect/>
          </a:stretch>
        </p:blipFill>
        <p:spPr>
          <a:xfrm>
            <a:off x="0" y="0"/>
            <a:ext cx="9144000" cy="159300"/>
          </a:xfrm>
          <a:prstGeom prst="rect">
            <a:avLst/>
          </a:prstGeom>
          <a:noFill/>
          <a:ln>
            <a:noFill/>
          </a:ln>
        </p:spPr>
      </p:pic>
      <p:pic>
        <p:nvPicPr>
          <p:cNvPr id="41" name="Shape 41"/>
          <p:cNvPicPr preferRelativeResize="0"/>
          <p:nvPr/>
        </p:nvPicPr>
        <p:blipFill>
          <a:blip r:embed="rId2">
            <a:alphaModFix/>
          </a:blip>
          <a:stretch>
            <a:fillRect/>
          </a:stretch>
        </p:blipFill>
        <p:spPr>
          <a:xfrm>
            <a:off x="4572000" y="21475"/>
            <a:ext cx="4571998" cy="5122023"/>
          </a:xfrm>
          <a:prstGeom prst="rect">
            <a:avLst/>
          </a:prstGeom>
          <a:noFill/>
          <a:ln>
            <a:noFill/>
          </a:ln>
        </p:spPr>
      </p:pic>
      <p:sp>
        <p:nvSpPr>
          <p:cNvPr id="42" name="Shape 42"/>
          <p:cNvSpPr txBox="1">
            <a:spLocks noGrp="1"/>
          </p:cNvSpPr>
          <p:nvPr>
            <p:ph type="subTitle" idx="1"/>
          </p:nvPr>
        </p:nvSpPr>
        <p:spPr>
          <a:xfrm>
            <a:off x="265500" y="2782474"/>
            <a:ext cx="4045200" cy="2225699"/>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1600"/>
            </a:lvl1pPr>
            <a:lvl2pPr lvl="1" algn="ctr" rtl="0">
              <a:lnSpc>
                <a:spcPct val="100000"/>
              </a:lnSpc>
              <a:spcBef>
                <a:spcPts val="0"/>
              </a:spcBef>
              <a:spcAft>
                <a:spcPts val="0"/>
              </a:spcAft>
              <a:buSzPct val="100000"/>
              <a:buNone/>
              <a:defRPr sz="1800"/>
            </a:lvl2pPr>
            <a:lvl3pPr lvl="2" algn="ctr" rtl="0">
              <a:lnSpc>
                <a:spcPct val="100000"/>
              </a:lnSpc>
              <a:spcBef>
                <a:spcPts val="0"/>
              </a:spcBef>
              <a:spcAft>
                <a:spcPts val="0"/>
              </a:spcAft>
              <a:buSzPct val="100000"/>
              <a:buNone/>
              <a:defRPr sz="1800"/>
            </a:lvl3pPr>
            <a:lvl4pPr lvl="3" algn="ctr" rtl="0">
              <a:lnSpc>
                <a:spcPct val="100000"/>
              </a:lnSpc>
              <a:spcBef>
                <a:spcPts val="0"/>
              </a:spcBef>
              <a:spcAft>
                <a:spcPts val="0"/>
              </a:spcAft>
              <a:buSzPct val="100000"/>
              <a:buNone/>
              <a:defRPr sz="1800"/>
            </a:lvl4pPr>
            <a:lvl5pPr lvl="4" algn="ctr" rtl="0">
              <a:lnSpc>
                <a:spcPct val="100000"/>
              </a:lnSpc>
              <a:spcBef>
                <a:spcPts val="0"/>
              </a:spcBef>
              <a:spcAft>
                <a:spcPts val="0"/>
              </a:spcAft>
              <a:buSzPct val="100000"/>
              <a:buNone/>
              <a:defRPr sz="1800"/>
            </a:lvl5pPr>
            <a:lvl6pPr lvl="5" algn="ctr" rtl="0">
              <a:lnSpc>
                <a:spcPct val="100000"/>
              </a:lnSpc>
              <a:spcBef>
                <a:spcPts val="0"/>
              </a:spcBef>
              <a:spcAft>
                <a:spcPts val="0"/>
              </a:spcAft>
              <a:buSzPct val="100000"/>
              <a:buNone/>
              <a:defRPr sz="1800"/>
            </a:lvl6pPr>
            <a:lvl7pPr lvl="6" algn="ctr" rtl="0">
              <a:lnSpc>
                <a:spcPct val="100000"/>
              </a:lnSpc>
              <a:spcBef>
                <a:spcPts val="0"/>
              </a:spcBef>
              <a:spcAft>
                <a:spcPts val="0"/>
              </a:spcAft>
              <a:buSzPct val="100000"/>
              <a:buNone/>
              <a:defRPr sz="1800"/>
            </a:lvl7pPr>
            <a:lvl8pPr lvl="7" algn="ctr" rtl="0">
              <a:lnSpc>
                <a:spcPct val="100000"/>
              </a:lnSpc>
              <a:spcBef>
                <a:spcPts val="0"/>
              </a:spcBef>
              <a:spcAft>
                <a:spcPts val="0"/>
              </a:spcAft>
              <a:buSzPct val="100000"/>
              <a:buNone/>
              <a:defRPr sz="1800"/>
            </a:lvl8pPr>
            <a:lvl9pPr lvl="8" algn="ctr" rtl="0">
              <a:lnSpc>
                <a:spcPct val="100000"/>
              </a:lnSpc>
              <a:spcBef>
                <a:spcPts val="0"/>
              </a:spcBef>
              <a:spcAft>
                <a:spcPts val="0"/>
              </a:spcAft>
              <a:buSzPct val="100000"/>
              <a:buNone/>
              <a:defRPr sz="1800"/>
            </a:lvl9pPr>
          </a:lstStyle>
          <a:p>
            <a:endParaRPr/>
          </a:p>
        </p:txBody>
      </p:sp>
      <p:sp>
        <p:nvSpPr>
          <p:cNvPr id="43" name="Shape 43"/>
          <p:cNvSpPr txBox="1">
            <a:spLocks noGrp="1"/>
          </p:cNvSpPr>
          <p:nvPr>
            <p:ph type="title"/>
          </p:nvPr>
        </p:nvSpPr>
        <p:spPr>
          <a:xfrm>
            <a:off x="265500" y="284375"/>
            <a:ext cx="4045200" cy="2353800"/>
          </a:xfrm>
          <a:prstGeom prst="rect">
            <a:avLst/>
          </a:prstGeom>
        </p:spPr>
        <p:txBody>
          <a:bodyPr lIns="91425" tIns="91425" rIns="91425" bIns="91425" anchor="b" anchorCtr="0"/>
          <a:lstStyle>
            <a:lvl1pPr lvl="0" algn="ctr" rtl="0">
              <a:spcBef>
                <a:spcPts val="0"/>
              </a:spcBef>
              <a:buSzPct val="100000"/>
              <a:defRPr sz="3200"/>
            </a:lvl1pPr>
            <a:lvl2pPr lvl="1" algn="ctr" rtl="0">
              <a:spcBef>
                <a:spcPts val="0"/>
              </a:spcBef>
              <a:buSzPct val="100000"/>
              <a:defRPr sz="3800"/>
            </a:lvl2pPr>
            <a:lvl3pPr lvl="2" algn="ctr" rtl="0">
              <a:spcBef>
                <a:spcPts val="0"/>
              </a:spcBef>
              <a:buSzPct val="100000"/>
              <a:defRPr sz="3800"/>
            </a:lvl3pPr>
            <a:lvl4pPr lvl="3" algn="ctr" rtl="0">
              <a:spcBef>
                <a:spcPts val="0"/>
              </a:spcBef>
              <a:buSzPct val="100000"/>
              <a:defRPr sz="3800"/>
            </a:lvl4pPr>
            <a:lvl5pPr lvl="4" algn="ctr" rtl="0">
              <a:spcBef>
                <a:spcPts val="0"/>
              </a:spcBef>
              <a:buSzPct val="100000"/>
              <a:defRPr sz="3800"/>
            </a:lvl5pPr>
            <a:lvl6pPr lvl="5" algn="ctr" rtl="0">
              <a:spcBef>
                <a:spcPts val="0"/>
              </a:spcBef>
              <a:buSzPct val="100000"/>
              <a:defRPr sz="3800"/>
            </a:lvl6pPr>
            <a:lvl7pPr lvl="6" algn="ctr" rtl="0">
              <a:spcBef>
                <a:spcPts val="0"/>
              </a:spcBef>
              <a:buSzPct val="100000"/>
              <a:defRPr sz="3800"/>
            </a:lvl7pPr>
            <a:lvl8pPr lvl="7" algn="ctr" rtl="0">
              <a:spcBef>
                <a:spcPts val="0"/>
              </a:spcBef>
              <a:buSzPct val="100000"/>
              <a:defRPr sz="3800"/>
            </a:lvl8pPr>
            <a:lvl9pPr lvl="8" algn="ctr" rtl="0">
              <a:spcBef>
                <a:spcPts val="0"/>
              </a:spcBef>
              <a:buSzPct val="100000"/>
              <a:defRPr sz="38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76200" y="4652125"/>
            <a:ext cx="660000" cy="1593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lt1"/>
                </a:solidFill>
              </a:rPr>
              <a:t>‹#›</a:t>
            </a:fld>
            <a:endParaRPr lang="en">
              <a:solidFill>
                <a:schemeClr val="lt1"/>
              </a:solidFill>
            </a:endParaRPr>
          </a:p>
        </p:txBody>
      </p:sp>
      <p:sp>
        <p:nvSpPr>
          <p:cNvPr id="46" name="Shape 46"/>
          <p:cNvSpPr txBox="1">
            <a:spLocks noGrp="1"/>
          </p:cNvSpPr>
          <p:nvPr>
            <p:ph type="sldNum" idx="3"/>
          </p:nvPr>
        </p:nvSpPr>
        <p:spPr>
          <a:xfrm>
            <a:off x="76200" y="4652125"/>
            <a:ext cx="660000" cy="1593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pic>
        <p:nvPicPr>
          <p:cNvPr id="47" name="Shape 47" descr="tilt-robot.png"/>
          <p:cNvPicPr preferRelativeResize="0"/>
          <p:nvPr/>
        </p:nvPicPr>
        <p:blipFill>
          <a:blip r:embed="rId3">
            <a:alphaModFix/>
          </a:blip>
          <a:stretch>
            <a:fillRect/>
          </a:stretch>
        </p:blipFill>
        <p:spPr>
          <a:xfrm>
            <a:off x="8488513" y="4087649"/>
            <a:ext cx="659996" cy="1060364"/>
          </a:xfrm>
          <a:prstGeom prst="rect">
            <a:avLst/>
          </a:prstGeom>
          <a:noFill/>
          <a:ln>
            <a:noFill/>
          </a:ln>
        </p:spPr>
      </p:pic>
    </p:spTree>
    <p:extLst>
      <p:ext uri="{BB962C8B-B14F-4D97-AF65-F5344CB8AC3E}">
        <p14:creationId xmlns:p14="http://schemas.microsoft.com/office/powerpoint/2010/main" val="3956890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62850" y="107925"/>
            <a:ext cx="8827800" cy="553800"/>
          </a:xfrm>
          <a:prstGeom prst="rect">
            <a:avLst/>
          </a:prstGeom>
          <a:noFill/>
          <a:ln>
            <a:noFill/>
          </a:ln>
        </p:spPr>
        <p:txBody>
          <a:bodyPr lIns="91425" tIns="91425" rIns="91425" bIns="91425" anchor="ctr" anchorCtr="0"/>
          <a:lstStyle>
            <a:lvl1pPr lvl="0" algn="ctr" rtl="0">
              <a:spcBef>
                <a:spcPts val="0"/>
              </a:spcBef>
              <a:buClr>
                <a:srgbClr val="344D62"/>
              </a:buClr>
              <a:buSzPct val="100000"/>
              <a:buFont typeface="Roboto"/>
              <a:buNone/>
              <a:defRPr sz="2400">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823582"/>
            <a:ext cx="8520600" cy="4039800"/>
          </a:xfrm>
          <a:prstGeom prst="rect">
            <a:avLst/>
          </a:prstGeom>
          <a:noFill/>
          <a:ln>
            <a:noFill/>
          </a:ln>
        </p:spPr>
        <p:txBody>
          <a:bodyPr lIns="91425" tIns="91425" rIns="91425" bIns="91425" anchor="t" anchorCtr="0"/>
          <a:lstStyle>
            <a:lvl1pPr lvl="0" rtl="0">
              <a:lnSpc>
                <a:spcPct val="100000"/>
              </a:lnSpc>
              <a:spcBef>
                <a:spcPts val="0"/>
              </a:spcBef>
              <a:spcAft>
                <a:spcPts val="1600"/>
              </a:spcAft>
              <a:buClr>
                <a:srgbClr val="7D91A3"/>
              </a:buClr>
              <a:buSzPct val="100000"/>
              <a:buFont typeface="Roboto"/>
              <a:buChar char="●"/>
              <a:defRPr sz="1800">
                <a:solidFill>
                  <a:srgbClr val="7D91A3"/>
                </a:solidFill>
                <a:latin typeface="Roboto"/>
                <a:ea typeface="Roboto"/>
                <a:cs typeface="Roboto"/>
                <a:sym typeface="Roboto"/>
              </a:defRPr>
            </a:lvl1pPr>
            <a:lvl2pPr lvl="1" rtl="0">
              <a:lnSpc>
                <a:spcPct val="100000"/>
              </a:lnSpc>
              <a:spcBef>
                <a:spcPts val="0"/>
              </a:spcBef>
              <a:spcAft>
                <a:spcPts val="1600"/>
              </a:spcAft>
              <a:buClr>
                <a:srgbClr val="7D91A3"/>
              </a:buClr>
              <a:buFont typeface="Roboto"/>
              <a:buChar char="○"/>
              <a:defRPr>
                <a:solidFill>
                  <a:srgbClr val="7D91A3"/>
                </a:solidFill>
                <a:latin typeface="Roboto"/>
                <a:ea typeface="Roboto"/>
                <a:cs typeface="Roboto"/>
                <a:sym typeface="Roboto"/>
              </a:defRPr>
            </a:lvl2pPr>
            <a:lvl3pPr lvl="2" rtl="0">
              <a:lnSpc>
                <a:spcPct val="100000"/>
              </a:lnSpc>
              <a:spcBef>
                <a:spcPts val="0"/>
              </a:spcBef>
              <a:spcAft>
                <a:spcPts val="1600"/>
              </a:spcAft>
              <a:buClr>
                <a:srgbClr val="7D91A3"/>
              </a:buClr>
              <a:buFont typeface="Roboto"/>
              <a:buChar char="■"/>
              <a:defRPr>
                <a:solidFill>
                  <a:srgbClr val="7D91A3"/>
                </a:solidFill>
                <a:latin typeface="Roboto"/>
                <a:ea typeface="Roboto"/>
                <a:cs typeface="Roboto"/>
                <a:sym typeface="Roboto"/>
              </a:defRPr>
            </a:lvl3pPr>
            <a:lvl4pPr lvl="3" rtl="0">
              <a:lnSpc>
                <a:spcPct val="100000"/>
              </a:lnSpc>
              <a:spcBef>
                <a:spcPts val="0"/>
              </a:spcBef>
              <a:spcAft>
                <a:spcPts val="1600"/>
              </a:spcAft>
              <a:buClr>
                <a:srgbClr val="7D91A3"/>
              </a:buClr>
              <a:buFont typeface="Roboto"/>
              <a:buChar char="●"/>
              <a:defRPr>
                <a:solidFill>
                  <a:srgbClr val="7D91A3"/>
                </a:solidFill>
                <a:latin typeface="Roboto"/>
                <a:ea typeface="Roboto"/>
                <a:cs typeface="Roboto"/>
                <a:sym typeface="Roboto"/>
              </a:defRPr>
            </a:lvl4pPr>
            <a:lvl5pPr lvl="4" rtl="0">
              <a:lnSpc>
                <a:spcPct val="100000"/>
              </a:lnSpc>
              <a:spcBef>
                <a:spcPts val="0"/>
              </a:spcBef>
              <a:spcAft>
                <a:spcPts val="1600"/>
              </a:spcAft>
              <a:buClr>
                <a:srgbClr val="7D91A3"/>
              </a:buClr>
              <a:buFont typeface="Roboto"/>
              <a:buChar char="○"/>
              <a:defRPr>
                <a:solidFill>
                  <a:srgbClr val="7D91A3"/>
                </a:solidFill>
                <a:latin typeface="Roboto"/>
                <a:ea typeface="Roboto"/>
                <a:cs typeface="Roboto"/>
                <a:sym typeface="Roboto"/>
              </a:defRPr>
            </a:lvl5pPr>
            <a:lvl6pPr lvl="5" rtl="0">
              <a:lnSpc>
                <a:spcPct val="100000"/>
              </a:lnSpc>
              <a:spcBef>
                <a:spcPts val="0"/>
              </a:spcBef>
              <a:spcAft>
                <a:spcPts val="1600"/>
              </a:spcAft>
              <a:buClr>
                <a:srgbClr val="7D91A3"/>
              </a:buClr>
              <a:buFont typeface="Roboto"/>
              <a:buChar char="■"/>
              <a:defRPr>
                <a:solidFill>
                  <a:srgbClr val="7D91A3"/>
                </a:solidFill>
                <a:latin typeface="Roboto"/>
                <a:ea typeface="Roboto"/>
                <a:cs typeface="Roboto"/>
                <a:sym typeface="Roboto"/>
              </a:defRPr>
            </a:lvl6pPr>
            <a:lvl7pPr lvl="6" rtl="0">
              <a:lnSpc>
                <a:spcPct val="100000"/>
              </a:lnSpc>
              <a:spcBef>
                <a:spcPts val="0"/>
              </a:spcBef>
              <a:spcAft>
                <a:spcPts val="1600"/>
              </a:spcAft>
              <a:buClr>
                <a:srgbClr val="7D91A3"/>
              </a:buClr>
              <a:buFont typeface="Roboto"/>
              <a:buChar char="●"/>
              <a:defRPr>
                <a:solidFill>
                  <a:srgbClr val="7D91A3"/>
                </a:solidFill>
                <a:latin typeface="Roboto"/>
                <a:ea typeface="Roboto"/>
                <a:cs typeface="Roboto"/>
                <a:sym typeface="Roboto"/>
              </a:defRPr>
            </a:lvl7pPr>
            <a:lvl8pPr lvl="7" rtl="0">
              <a:lnSpc>
                <a:spcPct val="100000"/>
              </a:lnSpc>
              <a:spcBef>
                <a:spcPts val="0"/>
              </a:spcBef>
              <a:spcAft>
                <a:spcPts val="1600"/>
              </a:spcAft>
              <a:buClr>
                <a:srgbClr val="7D91A3"/>
              </a:buClr>
              <a:buFont typeface="Roboto"/>
              <a:buChar char="○"/>
              <a:defRPr>
                <a:solidFill>
                  <a:srgbClr val="7D91A3"/>
                </a:solidFill>
                <a:latin typeface="Roboto"/>
                <a:ea typeface="Roboto"/>
                <a:cs typeface="Roboto"/>
                <a:sym typeface="Roboto"/>
              </a:defRPr>
            </a:lvl8pPr>
            <a:lvl9pPr lvl="8" rtl="0">
              <a:lnSpc>
                <a:spcPct val="100000"/>
              </a:lnSpc>
              <a:spcBef>
                <a:spcPts val="0"/>
              </a:spcBef>
              <a:spcAft>
                <a:spcPts val="1600"/>
              </a:spcAft>
              <a:buClr>
                <a:srgbClr val="7D91A3"/>
              </a:buClr>
              <a:buFont typeface="Roboto"/>
              <a:buChar char="■"/>
              <a:defRPr>
                <a:solidFill>
                  <a:srgbClr val="7D91A3"/>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76200" y="4652125"/>
            <a:ext cx="660000" cy="159300"/>
          </a:xfrm>
          <a:prstGeom prst="rect">
            <a:avLst/>
          </a:prstGeom>
          <a:noFill/>
          <a:ln>
            <a:noFill/>
          </a:ln>
        </p:spPr>
        <p:txBody>
          <a:bodyPr lIns="91425" tIns="91425" rIns="91425" bIns="91425" anchor="ctr" anchorCtr="0">
            <a:noAutofit/>
          </a:bodyPr>
          <a:lstStyle/>
          <a:p>
            <a:pPr lvl="0" rtl="0">
              <a:spcBef>
                <a:spcPts val="0"/>
              </a:spcBef>
              <a:buNone/>
            </a:pPr>
            <a:fld id="{00000000-1234-1234-1234-123412341234}" type="slidenum">
              <a:rPr lang="en" sz="1000">
                <a:solidFill>
                  <a:schemeClr val="dk2"/>
                </a:solidFill>
                <a:latin typeface="Proxima Nova"/>
                <a:ea typeface="Proxima Nova"/>
                <a:cs typeface="Proxima Nova"/>
                <a:sym typeface="Proxima Nova"/>
              </a:rPr>
              <a:t>‹#›</a:t>
            </a:fld>
            <a:endParaRPr lang="en" sz="1000">
              <a:solidFill>
                <a:schemeClr val="dk2"/>
              </a:solidFill>
              <a:latin typeface="Proxima Nova"/>
              <a:ea typeface="Proxima Nova"/>
              <a:cs typeface="Proxima Nova"/>
              <a:sym typeface="Proxima Nova"/>
            </a:endParaRPr>
          </a:p>
        </p:txBody>
      </p:sp>
      <p:pic>
        <p:nvPicPr>
          <p:cNvPr id="9" name="Shape 9" descr="tilt-robot.png"/>
          <p:cNvPicPr preferRelativeResize="0"/>
          <p:nvPr/>
        </p:nvPicPr>
        <p:blipFill>
          <a:blip r:embed="rId12">
            <a:alphaModFix/>
          </a:blip>
          <a:stretch>
            <a:fillRect/>
          </a:stretch>
        </p:blipFill>
        <p:spPr>
          <a:xfrm>
            <a:off x="8488513" y="4087649"/>
            <a:ext cx="659996" cy="1060364"/>
          </a:xfrm>
          <a:prstGeom prst="rect">
            <a:avLst/>
          </a:prstGeom>
          <a:noFill/>
          <a:ln>
            <a:noFill/>
          </a:ln>
        </p:spPr>
      </p:pic>
      <p:sp>
        <p:nvSpPr>
          <p:cNvPr id="10" name="Shape 10"/>
          <p:cNvSpPr txBox="1"/>
          <p:nvPr/>
        </p:nvSpPr>
        <p:spPr>
          <a:xfrm>
            <a:off x="1062799" y="4787075"/>
            <a:ext cx="3095700" cy="293700"/>
          </a:xfrm>
          <a:prstGeom prst="rect">
            <a:avLst/>
          </a:prstGeom>
          <a:noFill/>
          <a:ln>
            <a:noFill/>
          </a:ln>
        </p:spPr>
        <p:txBody>
          <a:bodyPr lIns="91425" tIns="91425" rIns="91425" bIns="91425" anchor="t" anchorCtr="0">
            <a:noAutofit/>
          </a:bodyPr>
          <a:lstStyle/>
          <a:p>
            <a:pPr lvl="0" rtl="0">
              <a:spcBef>
                <a:spcPts val="0"/>
              </a:spcBef>
              <a:buNone/>
            </a:pPr>
            <a:r>
              <a:rPr lang="en" sz="900" b="1">
                <a:solidFill>
                  <a:srgbClr val="9CB0C1"/>
                </a:solidFill>
              </a:rPr>
              <a:t>Confidential</a:t>
            </a:r>
            <a:r>
              <a:rPr lang="en" sz="700">
                <a:solidFill>
                  <a:srgbClr val="9CB0C1"/>
                </a:solidFill>
              </a:rPr>
              <a:t>. Copyright © DataRobot, Inc. - All Rights Reserved</a:t>
            </a:r>
          </a:p>
        </p:txBody>
      </p:sp>
      <p:pic>
        <p:nvPicPr>
          <p:cNvPr id="11" name="Shape 11" descr="logo.png"/>
          <p:cNvPicPr preferRelativeResize="0"/>
          <p:nvPr/>
        </p:nvPicPr>
        <p:blipFill>
          <a:blip r:embed="rId13">
            <a:alphaModFix/>
          </a:blip>
          <a:stretch>
            <a:fillRect/>
          </a:stretch>
        </p:blipFill>
        <p:spPr>
          <a:xfrm>
            <a:off x="151075" y="4863375"/>
            <a:ext cx="878854" cy="123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7" r:id="rId7"/>
    <p:sldLayoutId id="2147483660" r:id="rId8"/>
    <p:sldLayoutId id="2147483662" r:id="rId9"/>
    <p:sldLayoutId id="214748366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8" Type="http://schemas.openxmlformats.org/officeDocument/2006/relationships/hyperlink" Target="https://en.wikipedia.org/wiki/Cooperative_game" TargetMode="External"/><Relationship Id="rId3" Type="http://schemas.openxmlformats.org/officeDocument/2006/relationships/hyperlink" Target="https://en.wikipedia.org/wiki/Shapley_value" TargetMode="External"/><Relationship Id="rId7" Type="http://schemas.openxmlformats.org/officeDocument/2006/relationships/hyperlink" Target="https://en.wikipedia.org/wiki/Shapley_value#cite_note-2" TargetMode="External"/><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hyperlink" Target="https://en.wikipedia.org/wiki/Shapley_value#cite_note-1" TargetMode="External"/><Relationship Id="rId5" Type="http://schemas.openxmlformats.org/officeDocument/2006/relationships/hyperlink" Target="https://en.wikipedia.org/wiki/Lloyd_Shapley" TargetMode="External"/><Relationship Id="rId10" Type="http://schemas.openxmlformats.org/officeDocument/2006/relationships/hyperlink" Target="https://en.wikipedia.org/wiki/Shapley_value#cite_note-4" TargetMode="External"/><Relationship Id="rId4" Type="http://schemas.openxmlformats.org/officeDocument/2006/relationships/hyperlink" Target="https://en.wikipedia.org/wiki/Game_theory" TargetMode="External"/><Relationship Id="rId9" Type="http://schemas.openxmlformats.org/officeDocument/2006/relationships/hyperlink" Target="https://en.wikipedia.org/wiki/Shapley_value#cite_note-3"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Shapley_value"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hyperlink" Target="https://hbr.org/2017/07/a-refresher-on-marketing-roi?utm_campaign=hbr&amp;utm_source=twitter&amp;utm_medium=social"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s3-ap-southeast-1.amazonaws.com/datarobotfiles/marketing+attribution+end+to+end+demo.nb.html"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hyperlink" Target="https://s3-ap-southeast-1.amazonaws.com/datarobotfiles/marketing+attribution+end+to+end+demo.Rmd"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26550" y="0"/>
            <a:ext cx="8290800" cy="5143500"/>
          </a:xfrm>
          <a:prstGeom prst="rect">
            <a:avLst/>
          </a:prstGeom>
        </p:spPr>
        <p:txBody>
          <a:bodyPr lIns="91425" tIns="91425" rIns="91425" bIns="91425" anchor="ctr" anchorCtr="0">
            <a:noAutofit/>
          </a:bodyPr>
          <a:lstStyle/>
          <a:p>
            <a:pPr lvl="0">
              <a:spcBef>
                <a:spcPts val="0"/>
              </a:spcBef>
              <a:buNone/>
            </a:pPr>
            <a:r>
              <a:rPr lang="en-AU" dirty="0"/>
              <a:t>Marketing Attribution</a:t>
            </a:r>
            <a:br>
              <a:rPr lang="en-AU" dirty="0"/>
            </a:br>
            <a:r>
              <a:rPr lang="en-AU" sz="3200" dirty="0"/>
              <a:t>CFDS Team Meeting</a:t>
            </a:r>
            <a:br>
              <a:rPr lang="en-AU" sz="3200" dirty="0"/>
            </a:br>
            <a:r>
              <a:rPr lang="en-AU" sz="3200" dirty="0"/>
              <a:t>31-July-2017</a:t>
            </a: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94975" y="2142499"/>
            <a:ext cx="7954200" cy="2556316"/>
          </a:xfrm>
          <a:prstGeom prst="rect">
            <a:avLst/>
          </a:prstGeom>
        </p:spPr>
        <p:txBody>
          <a:bodyPr lIns="91425" tIns="91425" rIns="91425" bIns="91425" anchor="ctr" anchorCtr="0">
            <a:noAutofit/>
          </a:bodyPr>
          <a:lstStyle/>
          <a:p>
            <a:pPr lvl="0" rtl="0">
              <a:spcBef>
                <a:spcPts val="0"/>
              </a:spcBef>
              <a:buNone/>
            </a:pPr>
            <a:r>
              <a:rPr lang="en-SG" sz="3200" dirty="0"/>
              <a:t>If you have time periods when you didn’t run ads, then </a:t>
            </a:r>
            <a:r>
              <a:rPr lang="en-SG" sz="3200" dirty="0">
                <a:solidFill>
                  <a:srgbClr val="FF0000"/>
                </a:solidFill>
              </a:rPr>
              <a:t>even without direct attribution, </a:t>
            </a:r>
            <a:r>
              <a:rPr lang="en-SG" sz="3200" dirty="0" err="1">
                <a:solidFill>
                  <a:srgbClr val="FF0000"/>
                </a:solidFill>
              </a:rPr>
              <a:t>DataRobot</a:t>
            </a:r>
            <a:r>
              <a:rPr lang="en-SG" sz="3200" dirty="0">
                <a:solidFill>
                  <a:srgbClr val="FF0000"/>
                </a:solidFill>
              </a:rPr>
              <a:t> can infer </a:t>
            </a:r>
            <a:r>
              <a:rPr lang="en-SG" sz="3200" dirty="0"/>
              <a:t>how the ads increase sales, and the type of people who responded best to your ads.</a:t>
            </a:r>
            <a:endParaRPr lang="en" sz="3200" dirty="0"/>
          </a:p>
        </p:txBody>
      </p:sp>
      <p:pic>
        <p:nvPicPr>
          <p:cNvPr id="5" name="Shape 385">
            <a:extLst>
              <a:ext uri="{FF2B5EF4-FFF2-40B4-BE49-F238E27FC236}">
                <a16:creationId xmlns:a16="http://schemas.microsoft.com/office/drawing/2014/main" id="{E87003B6-F58D-4D0C-BFCE-CB22D79B1BF8}"/>
              </a:ext>
            </a:extLst>
          </p:cNvPr>
          <p:cNvPicPr preferRelativeResize="0"/>
          <p:nvPr/>
        </p:nvPicPr>
        <p:blipFill>
          <a:blip r:embed="rId3">
            <a:alphaModFix/>
          </a:blip>
          <a:stretch>
            <a:fillRect/>
          </a:stretch>
        </p:blipFill>
        <p:spPr>
          <a:xfrm>
            <a:off x="4014862" y="375073"/>
            <a:ext cx="1114425" cy="1400175"/>
          </a:xfrm>
          <a:prstGeom prst="rect">
            <a:avLst/>
          </a:prstGeom>
          <a:noFill/>
          <a:ln>
            <a:noFill/>
          </a:ln>
        </p:spPr>
      </p:pic>
    </p:spTree>
    <p:extLst>
      <p:ext uri="{BB962C8B-B14F-4D97-AF65-F5344CB8AC3E}">
        <p14:creationId xmlns:p14="http://schemas.microsoft.com/office/powerpoint/2010/main" val="3367739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62850" y="143811"/>
            <a:ext cx="8827800" cy="553800"/>
          </a:xfrm>
          <a:prstGeom prst="rect">
            <a:avLst/>
          </a:prstGeom>
        </p:spPr>
        <p:txBody>
          <a:bodyPr lIns="91425" tIns="91425" rIns="91425" bIns="91425" anchor="ctr" anchorCtr="0">
            <a:noAutofit/>
          </a:bodyPr>
          <a:lstStyle/>
          <a:p>
            <a:pPr lvl="0" rtl="0">
              <a:spcBef>
                <a:spcPts val="0"/>
              </a:spcBef>
              <a:buNone/>
            </a:pPr>
            <a:r>
              <a:rPr lang="en-AU" dirty="0">
                <a:solidFill>
                  <a:srgbClr val="22486B"/>
                </a:solidFill>
              </a:rPr>
              <a:t>Build a Propensity Model Using DataRobot</a:t>
            </a:r>
            <a:endParaRPr lang="en" dirty="0">
              <a:solidFill>
                <a:srgbClr val="22486B"/>
              </a:solidFill>
            </a:endParaRPr>
          </a:p>
        </p:txBody>
      </p:sp>
      <p:sp>
        <p:nvSpPr>
          <p:cNvPr id="162" name="Shape 162"/>
          <p:cNvSpPr txBox="1"/>
          <p:nvPr/>
        </p:nvSpPr>
        <p:spPr>
          <a:xfrm>
            <a:off x="302507" y="149266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A</a:t>
            </a:r>
            <a:endParaRPr lang="en" sz="1800" dirty="0">
              <a:solidFill>
                <a:srgbClr val="2D8FE2"/>
              </a:solidFill>
              <a:latin typeface="Roboto"/>
              <a:ea typeface="Roboto"/>
              <a:cs typeface="Roboto"/>
              <a:sym typeface="Roboto"/>
            </a:endParaRPr>
          </a:p>
        </p:txBody>
      </p:sp>
      <p:sp>
        <p:nvSpPr>
          <p:cNvPr id="32" name="Shape 162"/>
          <p:cNvSpPr txBox="1"/>
          <p:nvPr/>
        </p:nvSpPr>
        <p:spPr>
          <a:xfrm>
            <a:off x="302507" y="231406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33" name="Shape 162"/>
          <p:cNvSpPr txBox="1"/>
          <p:nvPr/>
        </p:nvSpPr>
        <p:spPr>
          <a:xfrm>
            <a:off x="302506" y="313546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C</a:t>
            </a:r>
            <a:endParaRPr lang="en" sz="1800" dirty="0">
              <a:solidFill>
                <a:srgbClr val="2D8FE2"/>
              </a:solidFill>
              <a:latin typeface="Roboto"/>
              <a:ea typeface="Roboto"/>
              <a:cs typeface="Roboto"/>
              <a:sym typeface="Roboto"/>
            </a:endParaRPr>
          </a:p>
        </p:txBody>
      </p:sp>
      <p:sp>
        <p:nvSpPr>
          <p:cNvPr id="18" name="Shape 166"/>
          <p:cNvSpPr txBox="1"/>
          <p:nvPr/>
        </p:nvSpPr>
        <p:spPr>
          <a:xfrm>
            <a:off x="2823033" y="852928"/>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Email</a:t>
            </a:r>
            <a:endParaRPr lang="en" sz="1800" dirty="0">
              <a:solidFill>
                <a:srgbClr val="FFFFFF"/>
              </a:solidFill>
              <a:latin typeface="Roboto"/>
              <a:ea typeface="Roboto"/>
              <a:cs typeface="Roboto"/>
              <a:sym typeface="Roboto"/>
            </a:endParaRPr>
          </a:p>
        </p:txBody>
      </p:sp>
      <p:sp>
        <p:nvSpPr>
          <p:cNvPr id="19" name="Shape 170"/>
          <p:cNvSpPr txBox="1"/>
          <p:nvPr/>
        </p:nvSpPr>
        <p:spPr>
          <a:xfrm>
            <a:off x="4376852"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SMS</a:t>
            </a:r>
            <a:endParaRPr lang="en" sz="1800" dirty="0">
              <a:solidFill>
                <a:srgbClr val="FFFFFF"/>
              </a:solidFill>
              <a:latin typeface="Roboto"/>
              <a:ea typeface="Roboto"/>
              <a:cs typeface="Roboto"/>
              <a:sym typeface="Roboto"/>
            </a:endParaRPr>
          </a:p>
        </p:txBody>
      </p:sp>
      <p:sp>
        <p:nvSpPr>
          <p:cNvPr id="20" name="Shape 170"/>
          <p:cNvSpPr txBox="1"/>
          <p:nvPr/>
        </p:nvSpPr>
        <p:spPr>
          <a:xfrm>
            <a:off x="5930671"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Google Ad</a:t>
            </a:r>
            <a:endParaRPr lang="en" sz="1800" dirty="0">
              <a:solidFill>
                <a:srgbClr val="FFFFFF"/>
              </a:solidFill>
              <a:latin typeface="Roboto"/>
              <a:ea typeface="Roboto"/>
              <a:cs typeface="Roboto"/>
              <a:sym typeface="Roboto"/>
            </a:endParaRPr>
          </a:p>
        </p:txBody>
      </p:sp>
      <p:pic>
        <p:nvPicPr>
          <p:cNvPr id="22" name="Shape 493"/>
          <p:cNvPicPr preferRelativeResize="0"/>
          <p:nvPr/>
        </p:nvPicPr>
        <p:blipFill>
          <a:blip r:embed="rId3">
            <a:alphaModFix/>
          </a:blip>
          <a:stretch>
            <a:fillRect/>
          </a:stretch>
        </p:blipFill>
        <p:spPr>
          <a:xfrm>
            <a:off x="4758639" y="3164911"/>
            <a:ext cx="567536" cy="425652"/>
          </a:xfrm>
          <a:prstGeom prst="rect">
            <a:avLst/>
          </a:prstGeom>
          <a:noFill/>
          <a:ln>
            <a:noFill/>
          </a:ln>
        </p:spPr>
      </p:pic>
      <p:pic>
        <p:nvPicPr>
          <p:cNvPr id="24" name="Shape 493"/>
          <p:cNvPicPr preferRelativeResize="0"/>
          <p:nvPr/>
        </p:nvPicPr>
        <p:blipFill>
          <a:blip r:embed="rId3">
            <a:alphaModFix/>
          </a:blip>
          <a:stretch>
            <a:fillRect/>
          </a:stretch>
        </p:blipFill>
        <p:spPr>
          <a:xfrm>
            <a:off x="3121225" y="2410755"/>
            <a:ext cx="567536" cy="425652"/>
          </a:xfrm>
          <a:prstGeom prst="rect">
            <a:avLst/>
          </a:prstGeom>
          <a:noFill/>
          <a:ln>
            <a:noFill/>
          </a:ln>
        </p:spPr>
      </p:pic>
      <p:pic>
        <p:nvPicPr>
          <p:cNvPr id="25" name="Shape 493"/>
          <p:cNvPicPr preferRelativeResize="0"/>
          <p:nvPr/>
        </p:nvPicPr>
        <p:blipFill>
          <a:blip r:embed="rId3">
            <a:alphaModFix/>
          </a:blip>
          <a:stretch>
            <a:fillRect/>
          </a:stretch>
        </p:blipFill>
        <p:spPr>
          <a:xfrm>
            <a:off x="4758639" y="2410755"/>
            <a:ext cx="567536" cy="425652"/>
          </a:xfrm>
          <a:prstGeom prst="rect">
            <a:avLst/>
          </a:prstGeom>
          <a:noFill/>
          <a:ln>
            <a:noFill/>
          </a:ln>
        </p:spPr>
      </p:pic>
      <p:pic>
        <p:nvPicPr>
          <p:cNvPr id="26" name="Shape 493"/>
          <p:cNvPicPr preferRelativeResize="0"/>
          <p:nvPr/>
        </p:nvPicPr>
        <p:blipFill>
          <a:blip r:embed="rId3">
            <a:alphaModFix/>
          </a:blip>
          <a:stretch>
            <a:fillRect/>
          </a:stretch>
        </p:blipFill>
        <p:spPr>
          <a:xfrm>
            <a:off x="3164464" y="1501047"/>
            <a:ext cx="567536" cy="425652"/>
          </a:xfrm>
          <a:prstGeom prst="rect">
            <a:avLst/>
          </a:prstGeom>
          <a:noFill/>
          <a:ln>
            <a:noFill/>
          </a:ln>
        </p:spPr>
      </p:pic>
      <p:pic>
        <p:nvPicPr>
          <p:cNvPr id="27" name="Shape 493"/>
          <p:cNvPicPr preferRelativeResize="0"/>
          <p:nvPr/>
        </p:nvPicPr>
        <p:blipFill>
          <a:blip r:embed="rId3">
            <a:alphaModFix/>
          </a:blip>
          <a:stretch>
            <a:fillRect/>
          </a:stretch>
        </p:blipFill>
        <p:spPr>
          <a:xfrm>
            <a:off x="6272102" y="3152475"/>
            <a:ext cx="567536" cy="425652"/>
          </a:xfrm>
          <a:prstGeom prst="rect">
            <a:avLst/>
          </a:prstGeom>
          <a:noFill/>
          <a:ln>
            <a:noFill/>
          </a:ln>
        </p:spPr>
      </p:pic>
      <p:pic>
        <p:nvPicPr>
          <p:cNvPr id="29" name="Shape 354"/>
          <p:cNvPicPr preferRelativeResize="0"/>
          <p:nvPr/>
        </p:nvPicPr>
        <p:blipFill>
          <a:blip r:embed="rId4">
            <a:alphaModFix/>
          </a:blip>
          <a:stretch>
            <a:fillRect/>
          </a:stretch>
        </p:blipFill>
        <p:spPr>
          <a:xfrm>
            <a:off x="7790367" y="867587"/>
            <a:ext cx="417567" cy="497633"/>
          </a:xfrm>
          <a:prstGeom prst="rect">
            <a:avLst/>
          </a:prstGeom>
          <a:noFill/>
          <a:ln>
            <a:noFill/>
          </a:ln>
        </p:spPr>
      </p:pic>
      <p:sp>
        <p:nvSpPr>
          <p:cNvPr id="30" name="Shape 92"/>
          <p:cNvSpPr txBox="1">
            <a:spLocks/>
          </p:cNvSpPr>
          <p:nvPr/>
        </p:nvSpPr>
        <p:spPr>
          <a:xfrm>
            <a:off x="7585095" y="1530751"/>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0.23</a:t>
            </a:r>
          </a:p>
        </p:txBody>
      </p:sp>
      <p:sp>
        <p:nvSpPr>
          <p:cNvPr id="31" name="Shape 92"/>
          <p:cNvSpPr txBox="1">
            <a:spLocks/>
          </p:cNvSpPr>
          <p:nvPr/>
        </p:nvSpPr>
        <p:spPr>
          <a:xfrm>
            <a:off x="7557309" y="226898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0.04</a:t>
            </a:r>
          </a:p>
        </p:txBody>
      </p:sp>
      <p:sp>
        <p:nvSpPr>
          <p:cNvPr id="34" name="Shape 92"/>
          <p:cNvSpPr txBox="1">
            <a:spLocks/>
          </p:cNvSpPr>
          <p:nvPr/>
        </p:nvSpPr>
        <p:spPr>
          <a:xfrm>
            <a:off x="7575669" y="310212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0.15</a:t>
            </a:r>
          </a:p>
        </p:txBody>
      </p:sp>
      <p:sp>
        <p:nvSpPr>
          <p:cNvPr id="21" name="Shape 92">
            <a:extLst>
              <a:ext uri="{FF2B5EF4-FFF2-40B4-BE49-F238E27FC236}">
                <a16:creationId xmlns:a16="http://schemas.microsoft.com/office/drawing/2014/main" id="{AE4F9C0D-D22D-4491-9760-EB5CAAB6EC51}"/>
              </a:ext>
            </a:extLst>
          </p:cNvPr>
          <p:cNvSpPr txBox="1">
            <a:spLocks/>
          </p:cNvSpPr>
          <p:nvPr/>
        </p:nvSpPr>
        <p:spPr>
          <a:xfrm>
            <a:off x="2537964" y="3967813"/>
            <a:ext cx="3070936"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AU" sz="1800" b="1" dirty="0">
                <a:solidFill>
                  <a:srgbClr val="00B050"/>
                </a:solidFill>
              </a:rPr>
              <a:t>Direct: We know who received emails and SMSs</a:t>
            </a:r>
            <a:endParaRPr lang="en" sz="1800" b="1" dirty="0">
              <a:solidFill>
                <a:srgbClr val="00B050"/>
              </a:solidFill>
            </a:endParaRPr>
          </a:p>
        </p:txBody>
      </p:sp>
      <p:sp>
        <p:nvSpPr>
          <p:cNvPr id="23" name="Shape 92">
            <a:extLst>
              <a:ext uri="{FF2B5EF4-FFF2-40B4-BE49-F238E27FC236}">
                <a16:creationId xmlns:a16="http://schemas.microsoft.com/office/drawing/2014/main" id="{3FA26B2F-9C17-463B-B8D6-BABA78236AE4}"/>
              </a:ext>
            </a:extLst>
          </p:cNvPr>
          <p:cNvSpPr txBox="1">
            <a:spLocks/>
          </p:cNvSpPr>
          <p:nvPr/>
        </p:nvSpPr>
        <p:spPr>
          <a:xfrm>
            <a:off x="5627251" y="4007557"/>
            <a:ext cx="2041695" cy="810992"/>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AU" sz="1800" b="1" dirty="0">
                <a:solidFill>
                  <a:srgbClr val="FF0000"/>
                </a:solidFill>
              </a:rPr>
              <a:t>Indirect: We know when we ran Google Ads and when customers purchased.</a:t>
            </a:r>
            <a:endParaRPr lang="en" sz="1800" b="1" dirty="0">
              <a:solidFill>
                <a:srgbClr val="FF0000"/>
              </a:solidFill>
            </a:endParaRPr>
          </a:p>
        </p:txBody>
      </p:sp>
    </p:spTree>
    <p:extLst>
      <p:ext uri="{BB962C8B-B14F-4D97-AF65-F5344CB8AC3E}">
        <p14:creationId xmlns:p14="http://schemas.microsoft.com/office/powerpoint/2010/main" val="3771977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62850" y="143811"/>
            <a:ext cx="8827800" cy="553800"/>
          </a:xfrm>
          <a:prstGeom prst="rect">
            <a:avLst/>
          </a:prstGeom>
        </p:spPr>
        <p:txBody>
          <a:bodyPr lIns="91425" tIns="91425" rIns="91425" bIns="91425" anchor="ctr" anchorCtr="0">
            <a:noAutofit/>
          </a:bodyPr>
          <a:lstStyle/>
          <a:p>
            <a:pPr lvl="0" rtl="0">
              <a:spcBef>
                <a:spcPts val="0"/>
              </a:spcBef>
              <a:buNone/>
            </a:pPr>
            <a:r>
              <a:rPr lang="en-AU" dirty="0">
                <a:solidFill>
                  <a:srgbClr val="22486B"/>
                </a:solidFill>
              </a:rPr>
              <a:t>Start With the Baseline Scenario – No Marketing Actions</a:t>
            </a:r>
            <a:endParaRPr lang="en" dirty="0">
              <a:solidFill>
                <a:srgbClr val="22486B"/>
              </a:solidFill>
            </a:endParaRPr>
          </a:p>
        </p:txBody>
      </p:sp>
      <p:sp>
        <p:nvSpPr>
          <p:cNvPr id="162" name="Shape 162"/>
          <p:cNvSpPr txBox="1"/>
          <p:nvPr/>
        </p:nvSpPr>
        <p:spPr>
          <a:xfrm>
            <a:off x="302507" y="149266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A</a:t>
            </a:r>
            <a:endParaRPr lang="en" sz="1800" dirty="0">
              <a:solidFill>
                <a:srgbClr val="2D8FE2"/>
              </a:solidFill>
              <a:latin typeface="Roboto"/>
              <a:ea typeface="Roboto"/>
              <a:cs typeface="Roboto"/>
              <a:sym typeface="Roboto"/>
            </a:endParaRPr>
          </a:p>
        </p:txBody>
      </p:sp>
      <p:sp>
        <p:nvSpPr>
          <p:cNvPr id="32" name="Shape 162"/>
          <p:cNvSpPr txBox="1"/>
          <p:nvPr/>
        </p:nvSpPr>
        <p:spPr>
          <a:xfrm>
            <a:off x="302507" y="231406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33" name="Shape 162"/>
          <p:cNvSpPr txBox="1"/>
          <p:nvPr/>
        </p:nvSpPr>
        <p:spPr>
          <a:xfrm>
            <a:off x="302506" y="313546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C</a:t>
            </a:r>
            <a:endParaRPr lang="en" sz="1800" dirty="0">
              <a:solidFill>
                <a:srgbClr val="2D8FE2"/>
              </a:solidFill>
              <a:latin typeface="Roboto"/>
              <a:ea typeface="Roboto"/>
              <a:cs typeface="Roboto"/>
              <a:sym typeface="Roboto"/>
            </a:endParaRPr>
          </a:p>
        </p:txBody>
      </p:sp>
      <p:sp>
        <p:nvSpPr>
          <p:cNvPr id="18" name="Shape 166"/>
          <p:cNvSpPr txBox="1"/>
          <p:nvPr/>
        </p:nvSpPr>
        <p:spPr>
          <a:xfrm>
            <a:off x="2823033" y="852928"/>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Email</a:t>
            </a:r>
            <a:endParaRPr lang="en" sz="1800" dirty="0">
              <a:solidFill>
                <a:srgbClr val="FFFFFF"/>
              </a:solidFill>
              <a:latin typeface="Roboto"/>
              <a:ea typeface="Roboto"/>
              <a:cs typeface="Roboto"/>
              <a:sym typeface="Roboto"/>
            </a:endParaRPr>
          </a:p>
        </p:txBody>
      </p:sp>
      <p:sp>
        <p:nvSpPr>
          <p:cNvPr id="19" name="Shape 170"/>
          <p:cNvSpPr txBox="1"/>
          <p:nvPr/>
        </p:nvSpPr>
        <p:spPr>
          <a:xfrm>
            <a:off x="4376852"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SMS</a:t>
            </a:r>
            <a:endParaRPr lang="en" sz="1800" dirty="0">
              <a:solidFill>
                <a:srgbClr val="FFFFFF"/>
              </a:solidFill>
              <a:latin typeface="Roboto"/>
              <a:ea typeface="Roboto"/>
              <a:cs typeface="Roboto"/>
              <a:sym typeface="Roboto"/>
            </a:endParaRPr>
          </a:p>
        </p:txBody>
      </p:sp>
      <p:sp>
        <p:nvSpPr>
          <p:cNvPr id="20" name="Shape 170"/>
          <p:cNvSpPr txBox="1"/>
          <p:nvPr/>
        </p:nvSpPr>
        <p:spPr>
          <a:xfrm>
            <a:off x="5930671"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Google Ad</a:t>
            </a:r>
            <a:endParaRPr lang="en" sz="1800" dirty="0">
              <a:solidFill>
                <a:srgbClr val="FFFFFF"/>
              </a:solidFill>
              <a:latin typeface="Roboto"/>
              <a:ea typeface="Roboto"/>
              <a:cs typeface="Roboto"/>
              <a:sym typeface="Roboto"/>
            </a:endParaRPr>
          </a:p>
        </p:txBody>
      </p:sp>
      <p:pic>
        <p:nvPicPr>
          <p:cNvPr id="29" name="Shape 354"/>
          <p:cNvPicPr preferRelativeResize="0"/>
          <p:nvPr/>
        </p:nvPicPr>
        <p:blipFill>
          <a:blip r:embed="rId3">
            <a:alphaModFix/>
          </a:blip>
          <a:stretch>
            <a:fillRect/>
          </a:stretch>
        </p:blipFill>
        <p:spPr>
          <a:xfrm>
            <a:off x="7543693" y="867587"/>
            <a:ext cx="417567" cy="497633"/>
          </a:xfrm>
          <a:prstGeom prst="rect">
            <a:avLst/>
          </a:prstGeom>
          <a:noFill/>
          <a:ln>
            <a:noFill/>
          </a:ln>
        </p:spPr>
      </p:pic>
      <p:sp>
        <p:nvSpPr>
          <p:cNvPr id="30" name="Shape 92"/>
          <p:cNvSpPr txBox="1">
            <a:spLocks/>
          </p:cNvSpPr>
          <p:nvPr/>
        </p:nvSpPr>
        <p:spPr>
          <a:xfrm>
            <a:off x="7338421" y="1530751"/>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0.11</a:t>
            </a:r>
          </a:p>
        </p:txBody>
      </p:sp>
      <p:sp>
        <p:nvSpPr>
          <p:cNvPr id="31" name="Shape 92"/>
          <p:cNvSpPr txBox="1">
            <a:spLocks/>
          </p:cNvSpPr>
          <p:nvPr/>
        </p:nvSpPr>
        <p:spPr>
          <a:xfrm>
            <a:off x="7310635" y="226898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0.01</a:t>
            </a:r>
          </a:p>
        </p:txBody>
      </p:sp>
      <p:sp>
        <p:nvSpPr>
          <p:cNvPr id="34" name="Shape 92"/>
          <p:cNvSpPr txBox="1">
            <a:spLocks/>
          </p:cNvSpPr>
          <p:nvPr/>
        </p:nvSpPr>
        <p:spPr>
          <a:xfrm>
            <a:off x="7328995" y="310212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0.09</a:t>
            </a:r>
          </a:p>
        </p:txBody>
      </p:sp>
      <p:sp>
        <p:nvSpPr>
          <p:cNvPr id="21" name="Shape 91"/>
          <p:cNvSpPr txBox="1">
            <a:spLocks/>
          </p:cNvSpPr>
          <p:nvPr/>
        </p:nvSpPr>
        <p:spPr>
          <a:xfrm>
            <a:off x="8203399" y="808787"/>
            <a:ext cx="738797"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buClr>
                <a:srgbClr val="000000"/>
              </a:buClr>
              <a:buSzPct val="45833"/>
              <a:buFont typeface="Arial"/>
              <a:buNone/>
            </a:pPr>
            <a:r>
              <a:rPr lang="en-AU" dirty="0"/>
              <a:t>Lift</a:t>
            </a:r>
            <a:endParaRPr lang="en" dirty="0"/>
          </a:p>
        </p:txBody>
      </p:sp>
      <p:sp>
        <p:nvSpPr>
          <p:cNvPr id="22" name="Shape 92"/>
          <p:cNvSpPr txBox="1">
            <a:spLocks/>
          </p:cNvSpPr>
          <p:nvPr/>
        </p:nvSpPr>
        <p:spPr>
          <a:xfrm>
            <a:off x="8114812" y="1530751"/>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0.12</a:t>
            </a:r>
          </a:p>
        </p:txBody>
      </p:sp>
      <p:sp>
        <p:nvSpPr>
          <p:cNvPr id="23" name="Shape 92"/>
          <p:cNvSpPr txBox="1">
            <a:spLocks/>
          </p:cNvSpPr>
          <p:nvPr/>
        </p:nvSpPr>
        <p:spPr>
          <a:xfrm>
            <a:off x="8114812" y="226898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0.03</a:t>
            </a:r>
          </a:p>
        </p:txBody>
      </p:sp>
      <p:sp>
        <p:nvSpPr>
          <p:cNvPr id="24" name="Shape 92"/>
          <p:cNvSpPr txBox="1">
            <a:spLocks/>
          </p:cNvSpPr>
          <p:nvPr/>
        </p:nvSpPr>
        <p:spPr>
          <a:xfrm>
            <a:off x="8114086" y="310212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0.06</a:t>
            </a:r>
          </a:p>
        </p:txBody>
      </p:sp>
      <p:sp>
        <p:nvSpPr>
          <p:cNvPr id="17" name="Callout: Line 16">
            <a:extLst>
              <a:ext uri="{FF2B5EF4-FFF2-40B4-BE49-F238E27FC236}">
                <a16:creationId xmlns:a16="http://schemas.microsoft.com/office/drawing/2014/main" id="{DAF9448B-054D-487D-B84F-B94756D05125}"/>
              </a:ext>
            </a:extLst>
          </p:cNvPr>
          <p:cNvSpPr/>
          <p:nvPr/>
        </p:nvSpPr>
        <p:spPr>
          <a:xfrm>
            <a:off x="2120887" y="3878943"/>
            <a:ext cx="2547070" cy="986484"/>
          </a:xfrm>
          <a:prstGeom prst="borderCallout1">
            <a:avLst>
              <a:gd name="adj1" fmla="val 17981"/>
              <a:gd name="adj2" fmla="val 100982"/>
              <a:gd name="adj3" fmla="val -203152"/>
              <a:gd name="adj4" fmla="val 21082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2">
                    <a:lumMod val="10000"/>
                  </a:schemeClr>
                </a:solidFill>
              </a:rPr>
              <a:t>What-If: Propensity without any marketing actions</a:t>
            </a:r>
            <a:endParaRPr lang="en-AU" dirty="0">
              <a:solidFill>
                <a:schemeClr val="tx2">
                  <a:lumMod val="10000"/>
                </a:schemeClr>
              </a:solidFill>
            </a:endParaRPr>
          </a:p>
        </p:txBody>
      </p:sp>
      <p:sp>
        <p:nvSpPr>
          <p:cNvPr id="25" name="Callout: Line 24">
            <a:extLst>
              <a:ext uri="{FF2B5EF4-FFF2-40B4-BE49-F238E27FC236}">
                <a16:creationId xmlns:a16="http://schemas.microsoft.com/office/drawing/2014/main" id="{E24B773C-0024-4534-B3C6-EE8CA816EF97}"/>
              </a:ext>
            </a:extLst>
          </p:cNvPr>
          <p:cNvSpPr/>
          <p:nvPr/>
        </p:nvSpPr>
        <p:spPr>
          <a:xfrm>
            <a:off x="5177620" y="3878943"/>
            <a:ext cx="2547070" cy="986484"/>
          </a:xfrm>
          <a:prstGeom prst="borderCallout1">
            <a:avLst>
              <a:gd name="adj1" fmla="val 17981"/>
              <a:gd name="adj2" fmla="val 100982"/>
              <a:gd name="adj3" fmla="val -204970"/>
              <a:gd name="adj4" fmla="val 1213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2">
                    <a:lumMod val="10000"/>
                  </a:schemeClr>
                </a:solidFill>
              </a:rPr>
              <a:t>Increase in propensity when marketing touch points were used i.e. benefit of marketing actions</a:t>
            </a:r>
            <a:endParaRPr lang="en-AU" dirty="0">
              <a:solidFill>
                <a:schemeClr val="tx2">
                  <a:lumMod val="10000"/>
                </a:schemeClr>
              </a:solidFill>
            </a:endParaRPr>
          </a:p>
        </p:txBody>
      </p:sp>
    </p:spTree>
    <p:extLst>
      <p:ext uri="{BB962C8B-B14F-4D97-AF65-F5344CB8AC3E}">
        <p14:creationId xmlns:p14="http://schemas.microsoft.com/office/powerpoint/2010/main" val="2002076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94975" y="2419971"/>
            <a:ext cx="7954200" cy="1824554"/>
          </a:xfrm>
          <a:prstGeom prst="rect">
            <a:avLst/>
          </a:prstGeom>
        </p:spPr>
        <p:txBody>
          <a:bodyPr lIns="91425" tIns="91425" rIns="91425" bIns="91425" anchor="ctr" anchorCtr="0">
            <a:noAutofit/>
          </a:bodyPr>
          <a:lstStyle/>
          <a:p>
            <a:pPr lvl="0" rtl="0">
              <a:lnSpc>
                <a:spcPct val="150000"/>
              </a:lnSpc>
              <a:spcBef>
                <a:spcPts val="0"/>
              </a:spcBef>
              <a:buNone/>
            </a:pPr>
            <a:r>
              <a:rPr lang="en-AU" sz="4000" dirty="0"/>
              <a:t>Customer A Is Easy: There’s Only One Marketing Touch Point</a:t>
            </a:r>
            <a:endParaRPr lang="en" sz="4000" dirty="0"/>
          </a:p>
        </p:txBody>
      </p:sp>
      <p:pic>
        <p:nvPicPr>
          <p:cNvPr id="5" name="Shape 389"/>
          <p:cNvPicPr preferRelativeResize="0"/>
          <p:nvPr/>
        </p:nvPicPr>
        <p:blipFill>
          <a:blip r:embed="rId3">
            <a:alphaModFix/>
          </a:blip>
          <a:stretch>
            <a:fillRect/>
          </a:stretch>
        </p:blipFill>
        <p:spPr>
          <a:xfrm>
            <a:off x="4100587" y="720888"/>
            <a:ext cx="942975" cy="1371600"/>
          </a:xfrm>
          <a:prstGeom prst="rect">
            <a:avLst/>
          </a:prstGeom>
          <a:noFill/>
          <a:ln>
            <a:noFill/>
          </a:ln>
        </p:spPr>
      </p:pic>
    </p:spTree>
    <p:extLst>
      <p:ext uri="{BB962C8B-B14F-4D97-AF65-F5344CB8AC3E}">
        <p14:creationId xmlns:p14="http://schemas.microsoft.com/office/powerpoint/2010/main" val="1300225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62850" y="143811"/>
            <a:ext cx="8827800" cy="553800"/>
          </a:xfrm>
          <a:prstGeom prst="rect">
            <a:avLst/>
          </a:prstGeom>
        </p:spPr>
        <p:txBody>
          <a:bodyPr lIns="91425" tIns="91425" rIns="91425" bIns="91425" anchor="ctr" anchorCtr="0">
            <a:noAutofit/>
          </a:bodyPr>
          <a:lstStyle/>
          <a:p>
            <a:pPr lvl="0" rtl="0">
              <a:spcBef>
                <a:spcPts val="0"/>
              </a:spcBef>
              <a:buNone/>
            </a:pPr>
            <a:r>
              <a:rPr lang="en-AU" dirty="0">
                <a:solidFill>
                  <a:srgbClr val="22486B"/>
                </a:solidFill>
              </a:rPr>
              <a:t>Customer A: We Know That Email Caused The Lift</a:t>
            </a:r>
            <a:endParaRPr lang="en" dirty="0">
              <a:solidFill>
                <a:srgbClr val="22486B"/>
              </a:solidFill>
            </a:endParaRPr>
          </a:p>
        </p:txBody>
      </p:sp>
      <p:sp>
        <p:nvSpPr>
          <p:cNvPr id="162" name="Shape 162"/>
          <p:cNvSpPr txBox="1"/>
          <p:nvPr/>
        </p:nvSpPr>
        <p:spPr>
          <a:xfrm>
            <a:off x="302507" y="149266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A</a:t>
            </a:r>
            <a:endParaRPr lang="en" sz="1800" dirty="0">
              <a:solidFill>
                <a:srgbClr val="2D8FE2"/>
              </a:solidFill>
              <a:latin typeface="Roboto"/>
              <a:ea typeface="Roboto"/>
              <a:cs typeface="Roboto"/>
              <a:sym typeface="Roboto"/>
            </a:endParaRPr>
          </a:p>
        </p:txBody>
      </p:sp>
      <p:sp>
        <p:nvSpPr>
          <p:cNvPr id="18" name="Shape 166"/>
          <p:cNvSpPr txBox="1"/>
          <p:nvPr/>
        </p:nvSpPr>
        <p:spPr>
          <a:xfrm>
            <a:off x="2823033" y="852928"/>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Email</a:t>
            </a:r>
            <a:endParaRPr lang="en" sz="1800" dirty="0">
              <a:solidFill>
                <a:srgbClr val="FFFFFF"/>
              </a:solidFill>
              <a:latin typeface="Roboto"/>
              <a:ea typeface="Roboto"/>
              <a:cs typeface="Roboto"/>
              <a:sym typeface="Roboto"/>
            </a:endParaRPr>
          </a:p>
        </p:txBody>
      </p:sp>
      <p:sp>
        <p:nvSpPr>
          <p:cNvPr id="19" name="Shape 170"/>
          <p:cNvSpPr txBox="1"/>
          <p:nvPr/>
        </p:nvSpPr>
        <p:spPr>
          <a:xfrm>
            <a:off x="4376852"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SMS</a:t>
            </a:r>
            <a:endParaRPr lang="en" sz="1800" dirty="0">
              <a:solidFill>
                <a:srgbClr val="FFFFFF"/>
              </a:solidFill>
              <a:latin typeface="Roboto"/>
              <a:ea typeface="Roboto"/>
              <a:cs typeface="Roboto"/>
              <a:sym typeface="Roboto"/>
            </a:endParaRPr>
          </a:p>
        </p:txBody>
      </p:sp>
      <p:sp>
        <p:nvSpPr>
          <p:cNvPr id="20" name="Shape 170"/>
          <p:cNvSpPr txBox="1"/>
          <p:nvPr/>
        </p:nvSpPr>
        <p:spPr>
          <a:xfrm>
            <a:off x="5930671"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Google Ad</a:t>
            </a:r>
            <a:endParaRPr lang="en" sz="1800" dirty="0">
              <a:solidFill>
                <a:srgbClr val="FFFFFF"/>
              </a:solidFill>
              <a:latin typeface="Roboto"/>
              <a:ea typeface="Roboto"/>
              <a:cs typeface="Roboto"/>
              <a:sym typeface="Roboto"/>
            </a:endParaRPr>
          </a:p>
        </p:txBody>
      </p:sp>
      <p:sp>
        <p:nvSpPr>
          <p:cNvPr id="21" name="Shape 91"/>
          <p:cNvSpPr txBox="1">
            <a:spLocks/>
          </p:cNvSpPr>
          <p:nvPr/>
        </p:nvSpPr>
        <p:spPr>
          <a:xfrm>
            <a:off x="8203399" y="808787"/>
            <a:ext cx="738797"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buClr>
                <a:srgbClr val="000000"/>
              </a:buClr>
              <a:buSzPct val="45833"/>
              <a:buFont typeface="Arial"/>
              <a:buNone/>
            </a:pPr>
            <a:r>
              <a:rPr lang="en-AU" dirty="0"/>
              <a:t>Lift</a:t>
            </a:r>
            <a:endParaRPr lang="en" dirty="0"/>
          </a:p>
        </p:txBody>
      </p:sp>
      <p:sp>
        <p:nvSpPr>
          <p:cNvPr id="22" name="Shape 92"/>
          <p:cNvSpPr txBox="1">
            <a:spLocks/>
          </p:cNvSpPr>
          <p:nvPr/>
        </p:nvSpPr>
        <p:spPr>
          <a:xfrm>
            <a:off x="8114812" y="1530751"/>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0.12</a:t>
            </a:r>
          </a:p>
        </p:txBody>
      </p:sp>
      <p:pic>
        <p:nvPicPr>
          <p:cNvPr id="28" name="Shape 493"/>
          <p:cNvPicPr preferRelativeResize="0"/>
          <p:nvPr/>
        </p:nvPicPr>
        <p:blipFill>
          <a:blip r:embed="rId3">
            <a:alphaModFix/>
          </a:blip>
          <a:stretch>
            <a:fillRect/>
          </a:stretch>
        </p:blipFill>
        <p:spPr>
          <a:xfrm>
            <a:off x="3164464" y="1501047"/>
            <a:ext cx="567536" cy="425652"/>
          </a:xfrm>
          <a:prstGeom prst="rect">
            <a:avLst/>
          </a:prstGeom>
          <a:noFill/>
          <a:ln>
            <a:noFill/>
          </a:ln>
        </p:spPr>
      </p:pic>
    </p:spTree>
    <p:extLst>
      <p:ext uri="{BB962C8B-B14F-4D97-AF65-F5344CB8AC3E}">
        <p14:creationId xmlns:p14="http://schemas.microsoft.com/office/powerpoint/2010/main" val="3891924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94975" y="2419971"/>
            <a:ext cx="7954200" cy="1824554"/>
          </a:xfrm>
          <a:prstGeom prst="rect">
            <a:avLst/>
          </a:prstGeom>
        </p:spPr>
        <p:txBody>
          <a:bodyPr lIns="91425" tIns="91425" rIns="91425" bIns="91425" anchor="ctr" anchorCtr="0">
            <a:noAutofit/>
          </a:bodyPr>
          <a:lstStyle/>
          <a:p>
            <a:pPr lvl="0" rtl="0">
              <a:lnSpc>
                <a:spcPct val="150000"/>
              </a:lnSpc>
              <a:spcBef>
                <a:spcPts val="0"/>
              </a:spcBef>
              <a:buNone/>
            </a:pPr>
            <a:r>
              <a:rPr lang="en-AU" sz="4000" dirty="0"/>
              <a:t>Customer C Is Easy: They Did Not Purchase, So No Contribution</a:t>
            </a:r>
            <a:endParaRPr lang="en" sz="4000" dirty="0"/>
          </a:p>
        </p:txBody>
      </p:sp>
      <p:pic>
        <p:nvPicPr>
          <p:cNvPr id="5" name="Shape 389"/>
          <p:cNvPicPr preferRelativeResize="0"/>
          <p:nvPr/>
        </p:nvPicPr>
        <p:blipFill>
          <a:blip r:embed="rId3">
            <a:alphaModFix/>
          </a:blip>
          <a:stretch>
            <a:fillRect/>
          </a:stretch>
        </p:blipFill>
        <p:spPr>
          <a:xfrm>
            <a:off x="4100587" y="720888"/>
            <a:ext cx="942975" cy="1371600"/>
          </a:xfrm>
          <a:prstGeom prst="rect">
            <a:avLst/>
          </a:prstGeom>
          <a:noFill/>
          <a:ln>
            <a:noFill/>
          </a:ln>
        </p:spPr>
      </p:pic>
    </p:spTree>
    <p:extLst>
      <p:ext uri="{BB962C8B-B14F-4D97-AF65-F5344CB8AC3E}">
        <p14:creationId xmlns:p14="http://schemas.microsoft.com/office/powerpoint/2010/main" val="1767966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62850" y="143811"/>
            <a:ext cx="8827800" cy="553800"/>
          </a:xfrm>
          <a:prstGeom prst="rect">
            <a:avLst/>
          </a:prstGeom>
        </p:spPr>
        <p:txBody>
          <a:bodyPr lIns="91425" tIns="91425" rIns="91425" bIns="91425" anchor="ctr" anchorCtr="0">
            <a:noAutofit/>
          </a:bodyPr>
          <a:lstStyle/>
          <a:p>
            <a:pPr lvl="0" rtl="0">
              <a:spcBef>
                <a:spcPts val="0"/>
              </a:spcBef>
              <a:buNone/>
            </a:pPr>
            <a:r>
              <a:rPr lang="en-AU" dirty="0">
                <a:solidFill>
                  <a:srgbClr val="22486B"/>
                </a:solidFill>
              </a:rPr>
              <a:t>Customer C: Did Not Purchase, So Zero Attribution</a:t>
            </a:r>
            <a:endParaRPr lang="en" dirty="0">
              <a:solidFill>
                <a:srgbClr val="22486B"/>
              </a:solidFill>
            </a:endParaRPr>
          </a:p>
        </p:txBody>
      </p:sp>
      <p:sp>
        <p:nvSpPr>
          <p:cNvPr id="162" name="Shape 162"/>
          <p:cNvSpPr txBox="1"/>
          <p:nvPr/>
        </p:nvSpPr>
        <p:spPr>
          <a:xfrm>
            <a:off x="302507" y="149266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C</a:t>
            </a:r>
            <a:endParaRPr lang="en" sz="1800" dirty="0">
              <a:solidFill>
                <a:srgbClr val="2D8FE2"/>
              </a:solidFill>
              <a:latin typeface="Roboto"/>
              <a:ea typeface="Roboto"/>
              <a:cs typeface="Roboto"/>
              <a:sym typeface="Roboto"/>
            </a:endParaRPr>
          </a:p>
        </p:txBody>
      </p:sp>
      <p:sp>
        <p:nvSpPr>
          <p:cNvPr id="18" name="Shape 166"/>
          <p:cNvSpPr txBox="1"/>
          <p:nvPr/>
        </p:nvSpPr>
        <p:spPr>
          <a:xfrm>
            <a:off x="2823033" y="852928"/>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Email</a:t>
            </a:r>
            <a:endParaRPr lang="en" sz="1800" dirty="0">
              <a:solidFill>
                <a:srgbClr val="FFFFFF"/>
              </a:solidFill>
              <a:latin typeface="Roboto"/>
              <a:ea typeface="Roboto"/>
              <a:cs typeface="Roboto"/>
              <a:sym typeface="Roboto"/>
            </a:endParaRPr>
          </a:p>
        </p:txBody>
      </p:sp>
      <p:sp>
        <p:nvSpPr>
          <p:cNvPr id="19" name="Shape 170"/>
          <p:cNvSpPr txBox="1"/>
          <p:nvPr/>
        </p:nvSpPr>
        <p:spPr>
          <a:xfrm>
            <a:off x="4376852"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SMS</a:t>
            </a:r>
            <a:endParaRPr lang="en" sz="1800" dirty="0">
              <a:solidFill>
                <a:srgbClr val="FFFFFF"/>
              </a:solidFill>
              <a:latin typeface="Roboto"/>
              <a:ea typeface="Roboto"/>
              <a:cs typeface="Roboto"/>
              <a:sym typeface="Roboto"/>
            </a:endParaRPr>
          </a:p>
        </p:txBody>
      </p:sp>
      <p:sp>
        <p:nvSpPr>
          <p:cNvPr id="20" name="Shape 170"/>
          <p:cNvSpPr txBox="1"/>
          <p:nvPr/>
        </p:nvSpPr>
        <p:spPr>
          <a:xfrm>
            <a:off x="5930671"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Google Ad</a:t>
            </a:r>
            <a:endParaRPr lang="en" sz="1800" dirty="0">
              <a:solidFill>
                <a:srgbClr val="FFFFFF"/>
              </a:solidFill>
              <a:latin typeface="Roboto"/>
              <a:ea typeface="Roboto"/>
              <a:cs typeface="Roboto"/>
              <a:sym typeface="Roboto"/>
            </a:endParaRPr>
          </a:p>
        </p:txBody>
      </p:sp>
      <p:sp>
        <p:nvSpPr>
          <p:cNvPr id="21" name="Shape 91"/>
          <p:cNvSpPr txBox="1">
            <a:spLocks/>
          </p:cNvSpPr>
          <p:nvPr/>
        </p:nvSpPr>
        <p:spPr>
          <a:xfrm>
            <a:off x="8203399" y="808787"/>
            <a:ext cx="738797"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buClr>
                <a:srgbClr val="000000"/>
              </a:buClr>
              <a:buSzPct val="45833"/>
              <a:buFont typeface="Arial"/>
              <a:buNone/>
            </a:pPr>
            <a:r>
              <a:rPr lang="en-AU" dirty="0"/>
              <a:t>Lift</a:t>
            </a:r>
            <a:endParaRPr lang="en" dirty="0"/>
          </a:p>
        </p:txBody>
      </p:sp>
      <p:sp>
        <p:nvSpPr>
          <p:cNvPr id="22" name="Shape 92"/>
          <p:cNvSpPr txBox="1">
            <a:spLocks/>
          </p:cNvSpPr>
          <p:nvPr/>
        </p:nvSpPr>
        <p:spPr>
          <a:xfrm>
            <a:off x="8114812" y="1530751"/>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0.06</a:t>
            </a:r>
          </a:p>
        </p:txBody>
      </p:sp>
      <p:pic>
        <p:nvPicPr>
          <p:cNvPr id="28" name="Shape 493"/>
          <p:cNvPicPr preferRelativeResize="0"/>
          <p:nvPr/>
        </p:nvPicPr>
        <p:blipFill>
          <a:blip r:embed="rId3">
            <a:alphaModFix/>
          </a:blip>
          <a:stretch>
            <a:fillRect/>
          </a:stretch>
        </p:blipFill>
        <p:spPr>
          <a:xfrm>
            <a:off x="4718283" y="1507387"/>
            <a:ext cx="567536" cy="425652"/>
          </a:xfrm>
          <a:prstGeom prst="rect">
            <a:avLst/>
          </a:prstGeom>
          <a:noFill/>
          <a:ln>
            <a:noFill/>
          </a:ln>
        </p:spPr>
      </p:pic>
      <p:pic>
        <p:nvPicPr>
          <p:cNvPr id="10" name="Shape 493"/>
          <p:cNvPicPr preferRelativeResize="0"/>
          <p:nvPr/>
        </p:nvPicPr>
        <p:blipFill>
          <a:blip r:embed="rId3">
            <a:alphaModFix/>
          </a:blip>
          <a:stretch>
            <a:fillRect/>
          </a:stretch>
        </p:blipFill>
        <p:spPr>
          <a:xfrm>
            <a:off x="6272102" y="1522111"/>
            <a:ext cx="567536" cy="425652"/>
          </a:xfrm>
          <a:prstGeom prst="rect">
            <a:avLst/>
          </a:prstGeom>
          <a:noFill/>
          <a:ln>
            <a:noFill/>
          </a:ln>
        </p:spPr>
      </p:pic>
    </p:spTree>
    <p:extLst>
      <p:ext uri="{BB962C8B-B14F-4D97-AF65-F5344CB8AC3E}">
        <p14:creationId xmlns:p14="http://schemas.microsoft.com/office/powerpoint/2010/main" val="2072036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295276" y="2419971"/>
            <a:ext cx="8253900" cy="1824554"/>
          </a:xfrm>
          <a:prstGeom prst="rect">
            <a:avLst/>
          </a:prstGeom>
        </p:spPr>
        <p:txBody>
          <a:bodyPr lIns="91425" tIns="91425" rIns="91425" bIns="91425" anchor="ctr" anchorCtr="0">
            <a:noAutofit/>
          </a:bodyPr>
          <a:lstStyle/>
          <a:p>
            <a:pPr lvl="0" rtl="0">
              <a:lnSpc>
                <a:spcPct val="150000"/>
              </a:lnSpc>
              <a:spcBef>
                <a:spcPts val="0"/>
              </a:spcBef>
              <a:buNone/>
            </a:pPr>
            <a:r>
              <a:rPr lang="en-AU" sz="3600" dirty="0"/>
              <a:t>Problem: Customer B has multiple marketing touch points. What was the contribution split for each touch point?</a:t>
            </a:r>
            <a:endParaRPr lang="en" sz="3600" dirty="0"/>
          </a:p>
        </p:txBody>
      </p:sp>
      <p:pic>
        <p:nvPicPr>
          <p:cNvPr id="4" name="Shape 384"/>
          <p:cNvPicPr preferRelativeResize="0"/>
          <p:nvPr/>
        </p:nvPicPr>
        <p:blipFill>
          <a:blip r:embed="rId3">
            <a:alphaModFix/>
          </a:blip>
          <a:stretch>
            <a:fillRect/>
          </a:stretch>
        </p:blipFill>
        <p:spPr>
          <a:xfrm>
            <a:off x="3843103" y="653836"/>
            <a:ext cx="1200150" cy="1114425"/>
          </a:xfrm>
          <a:prstGeom prst="rect">
            <a:avLst/>
          </a:prstGeom>
          <a:noFill/>
          <a:ln>
            <a:noFill/>
          </a:ln>
        </p:spPr>
      </p:pic>
    </p:spTree>
    <p:extLst>
      <p:ext uri="{BB962C8B-B14F-4D97-AF65-F5344CB8AC3E}">
        <p14:creationId xmlns:p14="http://schemas.microsoft.com/office/powerpoint/2010/main" val="2931367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62850" y="143811"/>
            <a:ext cx="8827800" cy="553800"/>
          </a:xfrm>
          <a:prstGeom prst="rect">
            <a:avLst/>
          </a:prstGeom>
        </p:spPr>
        <p:txBody>
          <a:bodyPr lIns="91425" tIns="91425" rIns="91425" bIns="91425" anchor="ctr" anchorCtr="0">
            <a:noAutofit/>
          </a:bodyPr>
          <a:lstStyle/>
          <a:p>
            <a:pPr lvl="0" rtl="0">
              <a:spcBef>
                <a:spcPts val="0"/>
              </a:spcBef>
              <a:buNone/>
            </a:pPr>
            <a:r>
              <a:rPr lang="en-AU" dirty="0">
                <a:solidFill>
                  <a:srgbClr val="22486B"/>
                </a:solidFill>
              </a:rPr>
              <a:t>Customer B: Email and Bank Together Caused Lift</a:t>
            </a:r>
            <a:endParaRPr lang="en" dirty="0">
              <a:solidFill>
                <a:srgbClr val="22486B"/>
              </a:solidFill>
            </a:endParaRPr>
          </a:p>
        </p:txBody>
      </p:sp>
      <p:sp>
        <p:nvSpPr>
          <p:cNvPr id="32" name="Shape 162"/>
          <p:cNvSpPr txBox="1"/>
          <p:nvPr/>
        </p:nvSpPr>
        <p:spPr>
          <a:xfrm>
            <a:off x="302507" y="231406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18" name="Shape 166"/>
          <p:cNvSpPr txBox="1"/>
          <p:nvPr/>
        </p:nvSpPr>
        <p:spPr>
          <a:xfrm>
            <a:off x="2823033" y="852928"/>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Email</a:t>
            </a:r>
            <a:endParaRPr lang="en" sz="1800" dirty="0">
              <a:solidFill>
                <a:srgbClr val="FFFFFF"/>
              </a:solidFill>
              <a:latin typeface="Roboto"/>
              <a:ea typeface="Roboto"/>
              <a:cs typeface="Roboto"/>
              <a:sym typeface="Roboto"/>
            </a:endParaRPr>
          </a:p>
        </p:txBody>
      </p:sp>
      <p:sp>
        <p:nvSpPr>
          <p:cNvPr id="19" name="Shape 170"/>
          <p:cNvSpPr txBox="1"/>
          <p:nvPr/>
        </p:nvSpPr>
        <p:spPr>
          <a:xfrm>
            <a:off x="4376852"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SMS</a:t>
            </a:r>
            <a:endParaRPr lang="en" sz="1800" dirty="0">
              <a:solidFill>
                <a:srgbClr val="FFFFFF"/>
              </a:solidFill>
              <a:latin typeface="Roboto"/>
              <a:ea typeface="Roboto"/>
              <a:cs typeface="Roboto"/>
              <a:sym typeface="Roboto"/>
            </a:endParaRPr>
          </a:p>
        </p:txBody>
      </p:sp>
      <p:sp>
        <p:nvSpPr>
          <p:cNvPr id="20" name="Shape 170"/>
          <p:cNvSpPr txBox="1"/>
          <p:nvPr/>
        </p:nvSpPr>
        <p:spPr>
          <a:xfrm>
            <a:off x="5930671"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Google Ad</a:t>
            </a:r>
            <a:endParaRPr lang="en" sz="1800" dirty="0">
              <a:solidFill>
                <a:srgbClr val="FFFFFF"/>
              </a:solidFill>
              <a:latin typeface="Roboto"/>
              <a:ea typeface="Roboto"/>
              <a:cs typeface="Roboto"/>
              <a:sym typeface="Roboto"/>
            </a:endParaRPr>
          </a:p>
        </p:txBody>
      </p:sp>
      <p:sp>
        <p:nvSpPr>
          <p:cNvPr id="21" name="Shape 91"/>
          <p:cNvSpPr txBox="1">
            <a:spLocks/>
          </p:cNvSpPr>
          <p:nvPr/>
        </p:nvSpPr>
        <p:spPr>
          <a:xfrm>
            <a:off x="8203399" y="808787"/>
            <a:ext cx="738797"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buClr>
                <a:srgbClr val="000000"/>
              </a:buClr>
              <a:buSzPct val="45833"/>
              <a:buFont typeface="Arial"/>
              <a:buNone/>
            </a:pPr>
            <a:r>
              <a:rPr lang="en-AU" dirty="0"/>
              <a:t>Lift</a:t>
            </a:r>
            <a:endParaRPr lang="en" dirty="0"/>
          </a:p>
        </p:txBody>
      </p:sp>
      <p:sp>
        <p:nvSpPr>
          <p:cNvPr id="23" name="Shape 92"/>
          <p:cNvSpPr txBox="1">
            <a:spLocks/>
          </p:cNvSpPr>
          <p:nvPr/>
        </p:nvSpPr>
        <p:spPr>
          <a:xfrm>
            <a:off x="8114812" y="226898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0.03</a:t>
            </a:r>
          </a:p>
        </p:txBody>
      </p:sp>
      <p:pic>
        <p:nvPicPr>
          <p:cNvPr id="26" name="Shape 493"/>
          <p:cNvPicPr preferRelativeResize="0"/>
          <p:nvPr/>
        </p:nvPicPr>
        <p:blipFill>
          <a:blip r:embed="rId3">
            <a:alphaModFix/>
          </a:blip>
          <a:stretch>
            <a:fillRect/>
          </a:stretch>
        </p:blipFill>
        <p:spPr>
          <a:xfrm>
            <a:off x="3121225" y="2410755"/>
            <a:ext cx="567536" cy="425652"/>
          </a:xfrm>
          <a:prstGeom prst="rect">
            <a:avLst/>
          </a:prstGeom>
          <a:noFill/>
          <a:ln>
            <a:noFill/>
          </a:ln>
        </p:spPr>
      </p:pic>
      <p:pic>
        <p:nvPicPr>
          <p:cNvPr id="27" name="Shape 493"/>
          <p:cNvPicPr preferRelativeResize="0"/>
          <p:nvPr/>
        </p:nvPicPr>
        <p:blipFill>
          <a:blip r:embed="rId3">
            <a:alphaModFix/>
          </a:blip>
          <a:stretch>
            <a:fillRect/>
          </a:stretch>
        </p:blipFill>
        <p:spPr>
          <a:xfrm>
            <a:off x="4758639" y="2410755"/>
            <a:ext cx="567536" cy="425652"/>
          </a:xfrm>
          <a:prstGeom prst="rect">
            <a:avLst/>
          </a:prstGeom>
          <a:noFill/>
          <a:ln>
            <a:noFill/>
          </a:ln>
        </p:spPr>
      </p:pic>
    </p:spTree>
    <p:extLst>
      <p:ext uri="{BB962C8B-B14F-4D97-AF65-F5344CB8AC3E}">
        <p14:creationId xmlns:p14="http://schemas.microsoft.com/office/powerpoint/2010/main" val="1679779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153107" y="2441236"/>
            <a:ext cx="8714445" cy="1824554"/>
          </a:xfrm>
          <a:prstGeom prst="rect">
            <a:avLst/>
          </a:prstGeom>
        </p:spPr>
        <p:txBody>
          <a:bodyPr lIns="91425" tIns="91425" rIns="91425" bIns="91425" anchor="ctr" anchorCtr="0">
            <a:noAutofit/>
          </a:bodyPr>
          <a:lstStyle/>
          <a:p>
            <a:pPr lvl="0" rtl="0">
              <a:lnSpc>
                <a:spcPct val="150000"/>
              </a:lnSpc>
              <a:spcBef>
                <a:spcPts val="0"/>
              </a:spcBef>
              <a:buNone/>
            </a:pPr>
            <a:r>
              <a:rPr lang="en-AU" sz="3200" dirty="0"/>
              <a:t>We want to know the marketing lift from marketing actions. This involves comparing the propensities with and without the marketing.</a:t>
            </a:r>
            <a:endParaRPr lang="en" sz="3200" dirty="0"/>
          </a:p>
        </p:txBody>
      </p:sp>
      <p:pic>
        <p:nvPicPr>
          <p:cNvPr id="5" name="Shape 389"/>
          <p:cNvPicPr preferRelativeResize="0"/>
          <p:nvPr/>
        </p:nvPicPr>
        <p:blipFill>
          <a:blip r:embed="rId3">
            <a:alphaModFix/>
          </a:blip>
          <a:stretch>
            <a:fillRect/>
          </a:stretch>
        </p:blipFill>
        <p:spPr>
          <a:xfrm>
            <a:off x="4100587" y="720888"/>
            <a:ext cx="942975" cy="1371600"/>
          </a:xfrm>
          <a:prstGeom prst="rect">
            <a:avLst/>
          </a:prstGeom>
          <a:noFill/>
          <a:ln>
            <a:noFill/>
          </a:ln>
        </p:spPr>
      </p:pic>
    </p:spTree>
    <p:extLst>
      <p:ext uri="{BB962C8B-B14F-4D97-AF65-F5344CB8AC3E}">
        <p14:creationId xmlns:p14="http://schemas.microsoft.com/office/powerpoint/2010/main" val="3633251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26550" y="0"/>
            <a:ext cx="8290800" cy="5143500"/>
          </a:xfrm>
          <a:prstGeom prst="rect">
            <a:avLst/>
          </a:prstGeom>
        </p:spPr>
        <p:txBody>
          <a:bodyPr lIns="91425" tIns="91425" rIns="91425" bIns="91425" anchor="ctr" anchorCtr="0">
            <a:noAutofit/>
          </a:bodyPr>
          <a:lstStyle/>
          <a:p>
            <a:pPr lvl="0" rtl="0">
              <a:lnSpc>
                <a:spcPct val="150000"/>
              </a:lnSpc>
              <a:spcBef>
                <a:spcPts val="0"/>
              </a:spcBef>
              <a:buNone/>
            </a:pPr>
            <a:r>
              <a:rPr lang="en-AU" b="1" dirty="0"/>
              <a:t>Problem Statement</a:t>
            </a:r>
            <a:endParaRPr lang="en" sz="6000" b="1" dirty="0"/>
          </a:p>
        </p:txBody>
      </p:sp>
    </p:spTree>
    <p:extLst>
      <p:ext uri="{BB962C8B-B14F-4D97-AF65-F5344CB8AC3E}">
        <p14:creationId xmlns:p14="http://schemas.microsoft.com/office/powerpoint/2010/main" val="2212478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62850" y="143811"/>
            <a:ext cx="8827800" cy="553800"/>
          </a:xfrm>
          <a:prstGeom prst="rect">
            <a:avLst/>
          </a:prstGeom>
        </p:spPr>
        <p:txBody>
          <a:bodyPr lIns="91425" tIns="91425" rIns="91425" bIns="91425" anchor="ctr" anchorCtr="0">
            <a:noAutofit/>
          </a:bodyPr>
          <a:lstStyle/>
          <a:p>
            <a:pPr lvl="0" rtl="0">
              <a:spcBef>
                <a:spcPts val="0"/>
              </a:spcBef>
              <a:buNone/>
            </a:pPr>
            <a:r>
              <a:rPr lang="en-AU" dirty="0">
                <a:solidFill>
                  <a:srgbClr val="22486B"/>
                </a:solidFill>
              </a:rPr>
              <a:t>Customer B: What If?</a:t>
            </a:r>
            <a:endParaRPr lang="en" dirty="0">
              <a:solidFill>
                <a:srgbClr val="22486B"/>
              </a:solidFill>
            </a:endParaRPr>
          </a:p>
        </p:txBody>
      </p:sp>
      <p:sp>
        <p:nvSpPr>
          <p:cNvPr id="32" name="Shape 162"/>
          <p:cNvSpPr txBox="1"/>
          <p:nvPr/>
        </p:nvSpPr>
        <p:spPr>
          <a:xfrm>
            <a:off x="302507" y="231406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18" name="Shape 166"/>
          <p:cNvSpPr txBox="1"/>
          <p:nvPr/>
        </p:nvSpPr>
        <p:spPr>
          <a:xfrm>
            <a:off x="2823033" y="852928"/>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Email</a:t>
            </a:r>
            <a:endParaRPr lang="en" sz="1800" dirty="0">
              <a:solidFill>
                <a:srgbClr val="FFFFFF"/>
              </a:solidFill>
              <a:latin typeface="Roboto"/>
              <a:ea typeface="Roboto"/>
              <a:cs typeface="Roboto"/>
              <a:sym typeface="Roboto"/>
            </a:endParaRPr>
          </a:p>
        </p:txBody>
      </p:sp>
      <p:sp>
        <p:nvSpPr>
          <p:cNvPr id="19" name="Shape 170"/>
          <p:cNvSpPr txBox="1"/>
          <p:nvPr/>
        </p:nvSpPr>
        <p:spPr>
          <a:xfrm>
            <a:off x="4376852"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SMS</a:t>
            </a:r>
            <a:endParaRPr lang="en" sz="1800" dirty="0">
              <a:solidFill>
                <a:srgbClr val="FFFFFF"/>
              </a:solidFill>
              <a:latin typeface="Roboto"/>
              <a:ea typeface="Roboto"/>
              <a:cs typeface="Roboto"/>
              <a:sym typeface="Roboto"/>
            </a:endParaRPr>
          </a:p>
        </p:txBody>
      </p:sp>
      <p:sp>
        <p:nvSpPr>
          <p:cNvPr id="20" name="Shape 170"/>
          <p:cNvSpPr txBox="1"/>
          <p:nvPr/>
        </p:nvSpPr>
        <p:spPr>
          <a:xfrm>
            <a:off x="5930671"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Google Ad</a:t>
            </a:r>
            <a:endParaRPr lang="en" sz="1800" dirty="0">
              <a:solidFill>
                <a:srgbClr val="FFFFFF"/>
              </a:solidFill>
              <a:latin typeface="Roboto"/>
              <a:ea typeface="Roboto"/>
              <a:cs typeface="Roboto"/>
              <a:sym typeface="Roboto"/>
            </a:endParaRPr>
          </a:p>
        </p:txBody>
      </p:sp>
      <p:sp>
        <p:nvSpPr>
          <p:cNvPr id="21" name="Shape 91"/>
          <p:cNvSpPr txBox="1">
            <a:spLocks/>
          </p:cNvSpPr>
          <p:nvPr/>
        </p:nvSpPr>
        <p:spPr>
          <a:xfrm>
            <a:off x="8203399" y="808787"/>
            <a:ext cx="738797"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buClr>
                <a:srgbClr val="000000"/>
              </a:buClr>
              <a:buSzPct val="45833"/>
              <a:buFont typeface="Arial"/>
              <a:buNone/>
            </a:pPr>
            <a:r>
              <a:rPr lang="en-AU" dirty="0"/>
              <a:t>Lift</a:t>
            </a:r>
            <a:endParaRPr lang="en" dirty="0"/>
          </a:p>
        </p:txBody>
      </p:sp>
      <p:sp>
        <p:nvSpPr>
          <p:cNvPr id="23" name="Shape 92"/>
          <p:cNvSpPr txBox="1">
            <a:spLocks/>
          </p:cNvSpPr>
          <p:nvPr/>
        </p:nvSpPr>
        <p:spPr>
          <a:xfrm>
            <a:off x="8114812" y="226898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0.025</a:t>
            </a:r>
          </a:p>
        </p:txBody>
      </p:sp>
      <p:pic>
        <p:nvPicPr>
          <p:cNvPr id="26" name="Shape 493"/>
          <p:cNvPicPr preferRelativeResize="0"/>
          <p:nvPr/>
        </p:nvPicPr>
        <p:blipFill>
          <a:blip r:embed="rId3">
            <a:alphaModFix/>
          </a:blip>
          <a:stretch>
            <a:fillRect/>
          </a:stretch>
        </p:blipFill>
        <p:spPr>
          <a:xfrm>
            <a:off x="3121225" y="2410755"/>
            <a:ext cx="567536" cy="425652"/>
          </a:xfrm>
          <a:prstGeom prst="rect">
            <a:avLst/>
          </a:prstGeom>
          <a:noFill/>
          <a:ln>
            <a:noFill/>
          </a:ln>
        </p:spPr>
      </p:pic>
      <p:pic>
        <p:nvPicPr>
          <p:cNvPr id="17" name="Shape 354"/>
          <p:cNvPicPr preferRelativeResize="0"/>
          <p:nvPr/>
        </p:nvPicPr>
        <p:blipFill>
          <a:blip r:embed="rId4">
            <a:alphaModFix/>
          </a:blip>
          <a:stretch>
            <a:fillRect/>
          </a:stretch>
        </p:blipFill>
        <p:spPr>
          <a:xfrm>
            <a:off x="7543693" y="867587"/>
            <a:ext cx="417567" cy="497633"/>
          </a:xfrm>
          <a:prstGeom prst="rect">
            <a:avLst/>
          </a:prstGeom>
          <a:noFill/>
          <a:ln>
            <a:noFill/>
          </a:ln>
        </p:spPr>
      </p:pic>
      <p:sp>
        <p:nvSpPr>
          <p:cNvPr id="22" name="Shape 92"/>
          <p:cNvSpPr txBox="1">
            <a:spLocks/>
          </p:cNvSpPr>
          <p:nvPr/>
        </p:nvSpPr>
        <p:spPr>
          <a:xfrm>
            <a:off x="7310635" y="226898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0.035</a:t>
            </a:r>
          </a:p>
        </p:txBody>
      </p:sp>
      <p:sp>
        <p:nvSpPr>
          <p:cNvPr id="24" name="Shape 162"/>
          <p:cNvSpPr txBox="1"/>
          <p:nvPr/>
        </p:nvSpPr>
        <p:spPr>
          <a:xfrm>
            <a:off x="301781" y="161079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30" name="Shape 92"/>
          <p:cNvSpPr txBox="1">
            <a:spLocks/>
          </p:cNvSpPr>
          <p:nvPr/>
        </p:nvSpPr>
        <p:spPr>
          <a:xfrm>
            <a:off x="7309909" y="156571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0.01</a:t>
            </a:r>
          </a:p>
        </p:txBody>
      </p:sp>
      <p:sp>
        <p:nvSpPr>
          <p:cNvPr id="31" name="Shape 162"/>
          <p:cNvSpPr txBox="1"/>
          <p:nvPr/>
        </p:nvSpPr>
        <p:spPr>
          <a:xfrm>
            <a:off x="301781" y="3017716"/>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33" name="Shape 92"/>
          <p:cNvSpPr txBox="1">
            <a:spLocks/>
          </p:cNvSpPr>
          <p:nvPr/>
        </p:nvSpPr>
        <p:spPr>
          <a:xfrm>
            <a:off x="8114086" y="2972635"/>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0.02</a:t>
            </a:r>
          </a:p>
        </p:txBody>
      </p:sp>
      <p:pic>
        <p:nvPicPr>
          <p:cNvPr id="35" name="Shape 493"/>
          <p:cNvPicPr preferRelativeResize="0"/>
          <p:nvPr/>
        </p:nvPicPr>
        <p:blipFill>
          <a:blip r:embed="rId3">
            <a:alphaModFix/>
          </a:blip>
          <a:stretch>
            <a:fillRect/>
          </a:stretch>
        </p:blipFill>
        <p:spPr>
          <a:xfrm>
            <a:off x="4757913" y="3114408"/>
            <a:ext cx="567536" cy="425652"/>
          </a:xfrm>
          <a:prstGeom prst="rect">
            <a:avLst/>
          </a:prstGeom>
          <a:noFill/>
          <a:ln>
            <a:noFill/>
          </a:ln>
        </p:spPr>
      </p:pic>
      <p:sp>
        <p:nvSpPr>
          <p:cNvPr id="36" name="Shape 92"/>
          <p:cNvSpPr txBox="1">
            <a:spLocks/>
          </p:cNvSpPr>
          <p:nvPr/>
        </p:nvSpPr>
        <p:spPr>
          <a:xfrm>
            <a:off x="7309909" y="2972635"/>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0.03</a:t>
            </a:r>
          </a:p>
        </p:txBody>
      </p:sp>
      <p:sp>
        <p:nvSpPr>
          <p:cNvPr id="37" name="Shape 162"/>
          <p:cNvSpPr txBox="1"/>
          <p:nvPr/>
        </p:nvSpPr>
        <p:spPr>
          <a:xfrm>
            <a:off x="301781" y="3714308"/>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38" name="Shape 92"/>
          <p:cNvSpPr txBox="1">
            <a:spLocks/>
          </p:cNvSpPr>
          <p:nvPr/>
        </p:nvSpPr>
        <p:spPr>
          <a:xfrm>
            <a:off x="8114086" y="3669227"/>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0.03</a:t>
            </a:r>
          </a:p>
        </p:txBody>
      </p:sp>
      <p:pic>
        <p:nvPicPr>
          <p:cNvPr id="39" name="Shape 493"/>
          <p:cNvPicPr preferRelativeResize="0"/>
          <p:nvPr/>
        </p:nvPicPr>
        <p:blipFill>
          <a:blip r:embed="rId3">
            <a:alphaModFix/>
          </a:blip>
          <a:stretch>
            <a:fillRect/>
          </a:stretch>
        </p:blipFill>
        <p:spPr>
          <a:xfrm>
            <a:off x="3120499" y="3811000"/>
            <a:ext cx="567536" cy="425652"/>
          </a:xfrm>
          <a:prstGeom prst="rect">
            <a:avLst/>
          </a:prstGeom>
          <a:noFill/>
          <a:ln>
            <a:noFill/>
          </a:ln>
        </p:spPr>
      </p:pic>
      <p:pic>
        <p:nvPicPr>
          <p:cNvPr id="40" name="Shape 493"/>
          <p:cNvPicPr preferRelativeResize="0"/>
          <p:nvPr/>
        </p:nvPicPr>
        <p:blipFill>
          <a:blip r:embed="rId3">
            <a:alphaModFix/>
          </a:blip>
          <a:stretch>
            <a:fillRect/>
          </a:stretch>
        </p:blipFill>
        <p:spPr>
          <a:xfrm>
            <a:off x="4757913" y="3811000"/>
            <a:ext cx="567536" cy="425652"/>
          </a:xfrm>
          <a:prstGeom prst="rect">
            <a:avLst/>
          </a:prstGeom>
          <a:noFill/>
          <a:ln>
            <a:noFill/>
          </a:ln>
        </p:spPr>
      </p:pic>
      <p:sp>
        <p:nvSpPr>
          <p:cNvPr id="41" name="Shape 92"/>
          <p:cNvSpPr txBox="1">
            <a:spLocks/>
          </p:cNvSpPr>
          <p:nvPr/>
        </p:nvSpPr>
        <p:spPr>
          <a:xfrm>
            <a:off x="7309909" y="3669227"/>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0.04</a:t>
            </a:r>
          </a:p>
        </p:txBody>
      </p:sp>
    </p:spTree>
    <p:extLst>
      <p:ext uri="{BB962C8B-B14F-4D97-AF65-F5344CB8AC3E}">
        <p14:creationId xmlns:p14="http://schemas.microsoft.com/office/powerpoint/2010/main" val="1585771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94975" y="2419971"/>
            <a:ext cx="7954200" cy="1824554"/>
          </a:xfrm>
          <a:prstGeom prst="rect">
            <a:avLst/>
          </a:prstGeom>
        </p:spPr>
        <p:txBody>
          <a:bodyPr lIns="91425" tIns="91425" rIns="91425" bIns="91425" anchor="ctr" anchorCtr="0">
            <a:noAutofit/>
          </a:bodyPr>
          <a:lstStyle/>
          <a:p>
            <a:pPr lvl="0" rtl="0">
              <a:lnSpc>
                <a:spcPct val="150000"/>
              </a:lnSpc>
              <a:spcBef>
                <a:spcPts val="0"/>
              </a:spcBef>
              <a:buNone/>
            </a:pPr>
            <a:r>
              <a:rPr lang="en-AU" sz="3600" dirty="0"/>
              <a:t>Problem: The Individual Contribution of Each Marketing Campaign is NOT EQUAL To The Actual Total Result</a:t>
            </a:r>
            <a:endParaRPr lang="en" sz="3600" dirty="0"/>
          </a:p>
        </p:txBody>
      </p:sp>
      <p:pic>
        <p:nvPicPr>
          <p:cNvPr id="4" name="Shape 384"/>
          <p:cNvPicPr preferRelativeResize="0"/>
          <p:nvPr/>
        </p:nvPicPr>
        <p:blipFill>
          <a:blip r:embed="rId3">
            <a:alphaModFix/>
          </a:blip>
          <a:stretch>
            <a:fillRect/>
          </a:stretch>
        </p:blipFill>
        <p:spPr>
          <a:xfrm>
            <a:off x="3843103" y="653836"/>
            <a:ext cx="1200150" cy="1114425"/>
          </a:xfrm>
          <a:prstGeom prst="rect">
            <a:avLst/>
          </a:prstGeom>
          <a:noFill/>
          <a:ln>
            <a:noFill/>
          </a:ln>
        </p:spPr>
      </p:pic>
    </p:spTree>
    <p:extLst>
      <p:ext uri="{BB962C8B-B14F-4D97-AF65-F5344CB8AC3E}">
        <p14:creationId xmlns:p14="http://schemas.microsoft.com/office/powerpoint/2010/main" val="3074690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62850" y="143811"/>
            <a:ext cx="8827800" cy="553800"/>
          </a:xfrm>
          <a:prstGeom prst="rect">
            <a:avLst/>
          </a:prstGeom>
        </p:spPr>
        <p:txBody>
          <a:bodyPr lIns="91425" tIns="91425" rIns="91425" bIns="91425" anchor="ctr" anchorCtr="0">
            <a:noAutofit/>
          </a:bodyPr>
          <a:lstStyle/>
          <a:p>
            <a:pPr lvl="0" rtl="0">
              <a:spcBef>
                <a:spcPts val="0"/>
              </a:spcBef>
              <a:buNone/>
            </a:pPr>
            <a:r>
              <a:rPr lang="en-AU" dirty="0">
                <a:solidFill>
                  <a:srgbClr val="22486B"/>
                </a:solidFill>
              </a:rPr>
              <a:t>Customer B: What If?</a:t>
            </a:r>
            <a:endParaRPr lang="en" dirty="0">
              <a:solidFill>
                <a:srgbClr val="22486B"/>
              </a:solidFill>
            </a:endParaRPr>
          </a:p>
        </p:txBody>
      </p:sp>
      <p:sp>
        <p:nvSpPr>
          <p:cNvPr id="32" name="Shape 162"/>
          <p:cNvSpPr txBox="1"/>
          <p:nvPr/>
        </p:nvSpPr>
        <p:spPr>
          <a:xfrm>
            <a:off x="302507" y="231406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18" name="Shape 166"/>
          <p:cNvSpPr txBox="1"/>
          <p:nvPr/>
        </p:nvSpPr>
        <p:spPr>
          <a:xfrm>
            <a:off x="2823033" y="852928"/>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Email</a:t>
            </a:r>
            <a:endParaRPr lang="en" sz="1800" dirty="0">
              <a:solidFill>
                <a:srgbClr val="FFFFFF"/>
              </a:solidFill>
              <a:latin typeface="Roboto"/>
              <a:ea typeface="Roboto"/>
              <a:cs typeface="Roboto"/>
              <a:sym typeface="Roboto"/>
            </a:endParaRPr>
          </a:p>
        </p:txBody>
      </p:sp>
      <p:sp>
        <p:nvSpPr>
          <p:cNvPr id="19" name="Shape 170"/>
          <p:cNvSpPr txBox="1"/>
          <p:nvPr/>
        </p:nvSpPr>
        <p:spPr>
          <a:xfrm>
            <a:off x="4376852"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SMS</a:t>
            </a:r>
            <a:endParaRPr lang="en" sz="1800" dirty="0">
              <a:solidFill>
                <a:srgbClr val="FFFFFF"/>
              </a:solidFill>
              <a:latin typeface="Roboto"/>
              <a:ea typeface="Roboto"/>
              <a:cs typeface="Roboto"/>
              <a:sym typeface="Roboto"/>
            </a:endParaRPr>
          </a:p>
        </p:txBody>
      </p:sp>
      <p:sp>
        <p:nvSpPr>
          <p:cNvPr id="20" name="Shape 170"/>
          <p:cNvSpPr txBox="1"/>
          <p:nvPr/>
        </p:nvSpPr>
        <p:spPr>
          <a:xfrm>
            <a:off x="5930671"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Google Ad</a:t>
            </a:r>
            <a:endParaRPr lang="en" sz="1800" dirty="0">
              <a:solidFill>
                <a:srgbClr val="FFFFFF"/>
              </a:solidFill>
              <a:latin typeface="Roboto"/>
              <a:ea typeface="Roboto"/>
              <a:cs typeface="Roboto"/>
              <a:sym typeface="Roboto"/>
            </a:endParaRPr>
          </a:p>
        </p:txBody>
      </p:sp>
      <p:sp>
        <p:nvSpPr>
          <p:cNvPr id="21" name="Shape 91"/>
          <p:cNvSpPr txBox="1">
            <a:spLocks/>
          </p:cNvSpPr>
          <p:nvPr/>
        </p:nvSpPr>
        <p:spPr>
          <a:xfrm>
            <a:off x="8203399" y="808787"/>
            <a:ext cx="738797"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buClr>
                <a:srgbClr val="000000"/>
              </a:buClr>
              <a:buSzPct val="45833"/>
              <a:buFont typeface="Arial"/>
              <a:buNone/>
            </a:pPr>
            <a:r>
              <a:rPr lang="en-AU" dirty="0"/>
              <a:t>Lift</a:t>
            </a:r>
            <a:endParaRPr lang="en" dirty="0"/>
          </a:p>
        </p:txBody>
      </p:sp>
      <p:sp>
        <p:nvSpPr>
          <p:cNvPr id="23" name="Shape 92"/>
          <p:cNvSpPr txBox="1">
            <a:spLocks/>
          </p:cNvSpPr>
          <p:nvPr/>
        </p:nvSpPr>
        <p:spPr>
          <a:xfrm>
            <a:off x="8114812" y="226898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0.025</a:t>
            </a:r>
          </a:p>
        </p:txBody>
      </p:sp>
      <p:pic>
        <p:nvPicPr>
          <p:cNvPr id="26" name="Shape 493"/>
          <p:cNvPicPr preferRelativeResize="0"/>
          <p:nvPr/>
        </p:nvPicPr>
        <p:blipFill>
          <a:blip r:embed="rId3">
            <a:alphaModFix/>
          </a:blip>
          <a:stretch>
            <a:fillRect/>
          </a:stretch>
        </p:blipFill>
        <p:spPr>
          <a:xfrm>
            <a:off x="3121225" y="2410755"/>
            <a:ext cx="567536" cy="425652"/>
          </a:xfrm>
          <a:prstGeom prst="rect">
            <a:avLst/>
          </a:prstGeom>
          <a:noFill/>
          <a:ln>
            <a:noFill/>
          </a:ln>
        </p:spPr>
      </p:pic>
      <p:pic>
        <p:nvPicPr>
          <p:cNvPr id="17" name="Shape 354"/>
          <p:cNvPicPr preferRelativeResize="0"/>
          <p:nvPr/>
        </p:nvPicPr>
        <p:blipFill>
          <a:blip r:embed="rId4">
            <a:alphaModFix/>
          </a:blip>
          <a:stretch>
            <a:fillRect/>
          </a:stretch>
        </p:blipFill>
        <p:spPr>
          <a:xfrm>
            <a:off x="7543693" y="867587"/>
            <a:ext cx="417567" cy="497633"/>
          </a:xfrm>
          <a:prstGeom prst="rect">
            <a:avLst/>
          </a:prstGeom>
          <a:noFill/>
          <a:ln>
            <a:noFill/>
          </a:ln>
        </p:spPr>
      </p:pic>
      <p:sp>
        <p:nvSpPr>
          <p:cNvPr id="22" name="Shape 92"/>
          <p:cNvSpPr txBox="1">
            <a:spLocks/>
          </p:cNvSpPr>
          <p:nvPr/>
        </p:nvSpPr>
        <p:spPr>
          <a:xfrm>
            <a:off x="7310635" y="226898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0.035</a:t>
            </a:r>
          </a:p>
        </p:txBody>
      </p:sp>
      <p:sp>
        <p:nvSpPr>
          <p:cNvPr id="24" name="Shape 162"/>
          <p:cNvSpPr txBox="1"/>
          <p:nvPr/>
        </p:nvSpPr>
        <p:spPr>
          <a:xfrm>
            <a:off x="301781" y="161079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30" name="Shape 92"/>
          <p:cNvSpPr txBox="1">
            <a:spLocks/>
          </p:cNvSpPr>
          <p:nvPr/>
        </p:nvSpPr>
        <p:spPr>
          <a:xfrm>
            <a:off x="7309909" y="156571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0.01</a:t>
            </a:r>
          </a:p>
        </p:txBody>
      </p:sp>
      <p:sp>
        <p:nvSpPr>
          <p:cNvPr id="31" name="Shape 162"/>
          <p:cNvSpPr txBox="1"/>
          <p:nvPr/>
        </p:nvSpPr>
        <p:spPr>
          <a:xfrm>
            <a:off x="301781" y="3017716"/>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33" name="Shape 92"/>
          <p:cNvSpPr txBox="1">
            <a:spLocks/>
          </p:cNvSpPr>
          <p:nvPr/>
        </p:nvSpPr>
        <p:spPr>
          <a:xfrm>
            <a:off x="8114086" y="2972635"/>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0.02</a:t>
            </a:r>
          </a:p>
        </p:txBody>
      </p:sp>
      <p:pic>
        <p:nvPicPr>
          <p:cNvPr id="35" name="Shape 493"/>
          <p:cNvPicPr preferRelativeResize="0"/>
          <p:nvPr/>
        </p:nvPicPr>
        <p:blipFill>
          <a:blip r:embed="rId3">
            <a:alphaModFix/>
          </a:blip>
          <a:stretch>
            <a:fillRect/>
          </a:stretch>
        </p:blipFill>
        <p:spPr>
          <a:xfrm>
            <a:off x="4757913" y="3114408"/>
            <a:ext cx="567536" cy="425652"/>
          </a:xfrm>
          <a:prstGeom prst="rect">
            <a:avLst/>
          </a:prstGeom>
          <a:noFill/>
          <a:ln>
            <a:noFill/>
          </a:ln>
        </p:spPr>
      </p:pic>
      <p:sp>
        <p:nvSpPr>
          <p:cNvPr id="36" name="Shape 92"/>
          <p:cNvSpPr txBox="1">
            <a:spLocks/>
          </p:cNvSpPr>
          <p:nvPr/>
        </p:nvSpPr>
        <p:spPr>
          <a:xfrm>
            <a:off x="7309909" y="2972635"/>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0.03</a:t>
            </a:r>
          </a:p>
        </p:txBody>
      </p:sp>
      <p:sp>
        <p:nvSpPr>
          <p:cNvPr id="37" name="Shape 162"/>
          <p:cNvSpPr txBox="1"/>
          <p:nvPr/>
        </p:nvSpPr>
        <p:spPr>
          <a:xfrm>
            <a:off x="301781" y="3714308"/>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38" name="Shape 92"/>
          <p:cNvSpPr txBox="1">
            <a:spLocks/>
          </p:cNvSpPr>
          <p:nvPr/>
        </p:nvSpPr>
        <p:spPr>
          <a:xfrm>
            <a:off x="8114086" y="3669227"/>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0.03</a:t>
            </a:r>
          </a:p>
        </p:txBody>
      </p:sp>
      <p:pic>
        <p:nvPicPr>
          <p:cNvPr id="39" name="Shape 493"/>
          <p:cNvPicPr preferRelativeResize="0"/>
          <p:nvPr/>
        </p:nvPicPr>
        <p:blipFill>
          <a:blip r:embed="rId3">
            <a:alphaModFix/>
          </a:blip>
          <a:stretch>
            <a:fillRect/>
          </a:stretch>
        </p:blipFill>
        <p:spPr>
          <a:xfrm>
            <a:off x="3120499" y="3811000"/>
            <a:ext cx="567536" cy="425652"/>
          </a:xfrm>
          <a:prstGeom prst="rect">
            <a:avLst/>
          </a:prstGeom>
          <a:noFill/>
          <a:ln>
            <a:noFill/>
          </a:ln>
        </p:spPr>
      </p:pic>
      <p:pic>
        <p:nvPicPr>
          <p:cNvPr id="40" name="Shape 493"/>
          <p:cNvPicPr preferRelativeResize="0"/>
          <p:nvPr/>
        </p:nvPicPr>
        <p:blipFill>
          <a:blip r:embed="rId3">
            <a:alphaModFix/>
          </a:blip>
          <a:stretch>
            <a:fillRect/>
          </a:stretch>
        </p:blipFill>
        <p:spPr>
          <a:xfrm>
            <a:off x="4757913" y="3811000"/>
            <a:ext cx="567536" cy="425652"/>
          </a:xfrm>
          <a:prstGeom prst="rect">
            <a:avLst/>
          </a:prstGeom>
          <a:noFill/>
          <a:ln>
            <a:noFill/>
          </a:ln>
        </p:spPr>
      </p:pic>
      <p:sp>
        <p:nvSpPr>
          <p:cNvPr id="41" name="Shape 92"/>
          <p:cNvSpPr txBox="1">
            <a:spLocks/>
          </p:cNvSpPr>
          <p:nvPr/>
        </p:nvSpPr>
        <p:spPr>
          <a:xfrm>
            <a:off x="7309909" y="3669227"/>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0.04</a:t>
            </a:r>
          </a:p>
        </p:txBody>
      </p:sp>
      <p:sp>
        <p:nvSpPr>
          <p:cNvPr id="29" name="Shape 91"/>
          <p:cNvSpPr txBox="1">
            <a:spLocks/>
          </p:cNvSpPr>
          <p:nvPr/>
        </p:nvSpPr>
        <p:spPr>
          <a:xfrm>
            <a:off x="1199332" y="2376073"/>
            <a:ext cx="6953692" cy="1121036"/>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buClr>
                <a:srgbClr val="000000"/>
              </a:buClr>
              <a:buSzPct val="45833"/>
              <a:buFont typeface="Arial"/>
              <a:buNone/>
            </a:pPr>
            <a:r>
              <a:rPr lang="en-AU" sz="3600" dirty="0"/>
              <a:t>0.025 + 0.02 is not equal to 0.03!</a:t>
            </a:r>
            <a:endParaRPr lang="en" sz="3600" dirty="0"/>
          </a:p>
        </p:txBody>
      </p:sp>
    </p:spTree>
    <p:extLst>
      <p:ext uri="{BB962C8B-B14F-4D97-AF65-F5344CB8AC3E}">
        <p14:creationId xmlns:p14="http://schemas.microsoft.com/office/powerpoint/2010/main" val="139463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94975" y="2419971"/>
            <a:ext cx="7954200" cy="1824554"/>
          </a:xfrm>
          <a:prstGeom prst="rect">
            <a:avLst/>
          </a:prstGeom>
        </p:spPr>
        <p:txBody>
          <a:bodyPr lIns="91425" tIns="91425" rIns="91425" bIns="91425" anchor="ctr" anchorCtr="0">
            <a:noAutofit/>
          </a:bodyPr>
          <a:lstStyle/>
          <a:p>
            <a:pPr lvl="0" rtl="0">
              <a:lnSpc>
                <a:spcPct val="150000"/>
              </a:lnSpc>
              <a:spcBef>
                <a:spcPts val="0"/>
              </a:spcBef>
              <a:buNone/>
            </a:pPr>
            <a:r>
              <a:rPr lang="en-AU" sz="4000" dirty="0"/>
              <a:t>Solution: Calculate the </a:t>
            </a:r>
            <a:br>
              <a:rPr lang="en-AU" sz="4000" dirty="0"/>
            </a:br>
            <a:r>
              <a:rPr lang="en-AU" sz="4000" dirty="0"/>
              <a:t>Shapely Value</a:t>
            </a:r>
            <a:endParaRPr lang="en" sz="4000" dirty="0"/>
          </a:p>
        </p:txBody>
      </p:sp>
      <p:pic>
        <p:nvPicPr>
          <p:cNvPr id="5" name="Shape 389"/>
          <p:cNvPicPr preferRelativeResize="0"/>
          <p:nvPr/>
        </p:nvPicPr>
        <p:blipFill>
          <a:blip r:embed="rId3">
            <a:alphaModFix/>
          </a:blip>
          <a:stretch>
            <a:fillRect/>
          </a:stretch>
        </p:blipFill>
        <p:spPr>
          <a:xfrm>
            <a:off x="4100587" y="720888"/>
            <a:ext cx="942975" cy="1371600"/>
          </a:xfrm>
          <a:prstGeom prst="rect">
            <a:avLst/>
          </a:prstGeom>
          <a:noFill/>
          <a:ln>
            <a:noFill/>
          </a:ln>
        </p:spPr>
      </p:pic>
    </p:spTree>
    <p:extLst>
      <p:ext uri="{BB962C8B-B14F-4D97-AF65-F5344CB8AC3E}">
        <p14:creationId xmlns:p14="http://schemas.microsoft.com/office/powerpoint/2010/main" val="1417184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subTitle" idx="1"/>
          </p:nvPr>
        </p:nvSpPr>
        <p:spPr>
          <a:xfrm>
            <a:off x="4846006" y="2620861"/>
            <a:ext cx="4045200" cy="2225699"/>
          </a:xfrm>
          <a:prstGeom prst="rect">
            <a:avLst/>
          </a:prstGeom>
        </p:spPr>
        <p:txBody>
          <a:bodyPr lIns="91425" tIns="91425" rIns="91425" bIns="91425" anchor="t" anchorCtr="0">
            <a:noAutofit/>
          </a:bodyPr>
          <a:lstStyle/>
          <a:p>
            <a:pPr lvl="0">
              <a:spcBef>
                <a:spcPts val="0"/>
              </a:spcBef>
              <a:buNone/>
            </a:pPr>
            <a:r>
              <a:rPr lang="en-AU" dirty="0">
                <a:solidFill>
                  <a:schemeClr val="bg1"/>
                </a:solidFill>
              </a:rPr>
              <a:t>An allocation technique derived from game theory and widely used by business managers and economists across many industries</a:t>
            </a:r>
            <a:r>
              <a:rPr lang="en-AU" dirty="0"/>
              <a:t>.</a:t>
            </a:r>
            <a:endParaRPr lang="en" dirty="0"/>
          </a:p>
        </p:txBody>
      </p:sp>
      <p:sp>
        <p:nvSpPr>
          <p:cNvPr id="235" name="Shape 235"/>
          <p:cNvSpPr txBox="1">
            <a:spLocks noGrp="1"/>
          </p:cNvSpPr>
          <p:nvPr>
            <p:ph type="title"/>
          </p:nvPr>
        </p:nvSpPr>
        <p:spPr>
          <a:xfrm>
            <a:off x="4846006" y="46208"/>
            <a:ext cx="4045200" cy="2353800"/>
          </a:xfrm>
          <a:prstGeom prst="rect">
            <a:avLst/>
          </a:prstGeom>
        </p:spPr>
        <p:txBody>
          <a:bodyPr lIns="91425" tIns="91425" rIns="91425" bIns="91425" anchor="b" anchorCtr="0">
            <a:noAutofit/>
          </a:bodyPr>
          <a:lstStyle/>
          <a:p>
            <a:pPr lvl="0">
              <a:spcBef>
                <a:spcPts val="0"/>
              </a:spcBef>
              <a:buNone/>
            </a:pPr>
            <a:r>
              <a:rPr lang="en-AU" dirty="0">
                <a:solidFill>
                  <a:schemeClr val="bg1"/>
                </a:solidFill>
              </a:rPr>
              <a:t>Shapely Value</a:t>
            </a:r>
            <a:endParaRPr lang="en" dirty="0">
              <a:solidFill>
                <a:schemeClr val="bg1"/>
              </a:solidFill>
            </a:endParaRPr>
          </a:p>
        </p:txBody>
      </p:sp>
      <p:sp>
        <p:nvSpPr>
          <p:cNvPr id="236" name="Shape 236"/>
          <p:cNvSpPr txBox="1">
            <a:spLocks noGrp="1"/>
          </p:cNvSpPr>
          <p:nvPr>
            <p:ph type="body" idx="2"/>
          </p:nvPr>
        </p:nvSpPr>
        <p:spPr>
          <a:xfrm>
            <a:off x="259022" y="885816"/>
            <a:ext cx="3837000" cy="3695100"/>
          </a:xfrm>
          <a:prstGeom prst="rect">
            <a:avLst/>
          </a:prstGeom>
        </p:spPr>
        <p:txBody>
          <a:bodyPr lIns="91425" tIns="91425" rIns="91425" bIns="91425" anchor="ctr" anchorCtr="0">
            <a:noAutofit/>
          </a:bodyPr>
          <a:lstStyle/>
          <a:p>
            <a:pPr>
              <a:buNone/>
            </a:pPr>
            <a:r>
              <a:rPr lang="en-GB" sz="1600" dirty="0">
                <a:solidFill>
                  <a:schemeClr val="tx2">
                    <a:lumMod val="10000"/>
                  </a:schemeClr>
                </a:solidFill>
                <a:hlinkClick r:id="rId3"/>
              </a:rPr>
              <a:t>Shapley value</a:t>
            </a:r>
            <a:endParaRPr lang="en-GB" sz="1600" dirty="0">
              <a:solidFill>
                <a:schemeClr val="tx2">
                  <a:lumMod val="10000"/>
                </a:schemeClr>
              </a:solidFill>
            </a:endParaRPr>
          </a:p>
          <a:p>
            <a:pPr>
              <a:buNone/>
            </a:pPr>
            <a:r>
              <a:rPr lang="en-GB" sz="1600" dirty="0">
                <a:solidFill>
                  <a:schemeClr val="tx2">
                    <a:lumMod val="10000"/>
                  </a:schemeClr>
                </a:solidFill>
              </a:rPr>
              <a:t>The </a:t>
            </a:r>
            <a:r>
              <a:rPr lang="en-GB" sz="1600" b="1" dirty="0">
                <a:solidFill>
                  <a:schemeClr val="tx2">
                    <a:lumMod val="10000"/>
                  </a:schemeClr>
                </a:solidFill>
              </a:rPr>
              <a:t>Shapley value</a:t>
            </a:r>
            <a:r>
              <a:rPr lang="en-GB" sz="1600" dirty="0">
                <a:solidFill>
                  <a:schemeClr val="tx2">
                    <a:lumMod val="10000"/>
                  </a:schemeClr>
                </a:solidFill>
              </a:rPr>
              <a:t> is a solution concept in cooperative </a:t>
            </a:r>
            <a:r>
              <a:rPr lang="en-GB" sz="1600" dirty="0">
                <a:solidFill>
                  <a:schemeClr val="tx2">
                    <a:lumMod val="10000"/>
                  </a:schemeClr>
                </a:solidFill>
                <a:hlinkClick r:id="rId4" tooltip="Game theory"/>
              </a:rPr>
              <a:t>game theory</a:t>
            </a:r>
            <a:r>
              <a:rPr lang="en-GB" sz="1600" dirty="0">
                <a:solidFill>
                  <a:schemeClr val="tx2">
                    <a:lumMod val="10000"/>
                  </a:schemeClr>
                </a:solidFill>
              </a:rPr>
              <a:t>. It was named in honour of </a:t>
            </a:r>
            <a:r>
              <a:rPr lang="en-GB" sz="1600" dirty="0">
                <a:solidFill>
                  <a:schemeClr val="tx2">
                    <a:lumMod val="10000"/>
                  </a:schemeClr>
                </a:solidFill>
                <a:hlinkClick r:id="rId5" tooltip="Lloyd Shapley"/>
              </a:rPr>
              <a:t>Lloyd Shapley</a:t>
            </a:r>
            <a:r>
              <a:rPr lang="en-GB" sz="1600" dirty="0">
                <a:solidFill>
                  <a:schemeClr val="tx2">
                    <a:lumMod val="10000"/>
                  </a:schemeClr>
                </a:solidFill>
              </a:rPr>
              <a:t>, who introduced it in 1953.</a:t>
            </a:r>
            <a:r>
              <a:rPr lang="en-GB" sz="1600" baseline="30000" dirty="0">
                <a:solidFill>
                  <a:schemeClr val="tx2">
                    <a:lumMod val="10000"/>
                  </a:schemeClr>
                </a:solidFill>
                <a:hlinkClick r:id="rId6"/>
              </a:rPr>
              <a:t>[1]</a:t>
            </a:r>
            <a:r>
              <a:rPr lang="en-GB" sz="1600" baseline="30000" dirty="0">
                <a:solidFill>
                  <a:schemeClr val="tx2">
                    <a:lumMod val="10000"/>
                  </a:schemeClr>
                </a:solidFill>
                <a:hlinkClick r:id="rId7"/>
              </a:rPr>
              <a:t>[2]</a:t>
            </a:r>
            <a:r>
              <a:rPr lang="en-GB" sz="1600" dirty="0">
                <a:solidFill>
                  <a:schemeClr val="tx2">
                    <a:lumMod val="10000"/>
                  </a:schemeClr>
                </a:solidFill>
              </a:rPr>
              <a:t> To each </a:t>
            </a:r>
            <a:r>
              <a:rPr lang="en-GB" sz="1600" dirty="0">
                <a:solidFill>
                  <a:schemeClr val="tx2">
                    <a:lumMod val="10000"/>
                  </a:schemeClr>
                </a:solidFill>
                <a:hlinkClick r:id="rId8" tooltip="Cooperative game"/>
              </a:rPr>
              <a:t>cooperative game</a:t>
            </a:r>
            <a:r>
              <a:rPr lang="en-GB" sz="1600" dirty="0">
                <a:solidFill>
                  <a:schemeClr val="tx2">
                    <a:lumMod val="10000"/>
                  </a:schemeClr>
                </a:solidFill>
              </a:rPr>
              <a:t> it assigns a unique distribution (among the players) of a total surplus generated by the coalition of all players. The Shapley value is characterized by a collection of desirable properties. Hart (1989) provides a survey of the subject.</a:t>
            </a:r>
            <a:r>
              <a:rPr lang="en-GB" sz="1600" baseline="30000" dirty="0">
                <a:solidFill>
                  <a:schemeClr val="tx2">
                    <a:lumMod val="10000"/>
                  </a:schemeClr>
                </a:solidFill>
                <a:hlinkClick r:id="rId9"/>
              </a:rPr>
              <a:t>[3]</a:t>
            </a:r>
            <a:r>
              <a:rPr lang="en-GB" sz="1600" baseline="30000" dirty="0">
                <a:solidFill>
                  <a:schemeClr val="tx2">
                    <a:lumMod val="10000"/>
                  </a:schemeClr>
                </a:solidFill>
                <a:hlinkClick r:id="rId10"/>
              </a:rPr>
              <a:t>[4]</a:t>
            </a:r>
            <a:endParaRPr lang="en-GB" sz="1600" dirty="0">
              <a:solidFill>
                <a:schemeClr val="tx2">
                  <a:lumMod val="10000"/>
                </a:schemeClr>
              </a:solidFill>
            </a:endParaRPr>
          </a:p>
          <a:p>
            <a:pPr lvl="0">
              <a:spcBef>
                <a:spcPts val="0"/>
              </a:spcBef>
              <a:buNone/>
            </a:pPr>
            <a:endParaRPr lang="en" dirty="0">
              <a:solidFill>
                <a:schemeClr val="tx2">
                  <a:lumMod val="10000"/>
                </a:schemeClr>
              </a:solidFill>
            </a:endParaRPr>
          </a:p>
        </p:txBody>
      </p:sp>
    </p:spTree>
    <p:extLst>
      <p:ext uri="{BB962C8B-B14F-4D97-AF65-F5344CB8AC3E}">
        <p14:creationId xmlns:p14="http://schemas.microsoft.com/office/powerpoint/2010/main" val="101385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subTitle" idx="1"/>
          </p:nvPr>
        </p:nvSpPr>
        <p:spPr>
          <a:xfrm>
            <a:off x="4846006" y="2620861"/>
            <a:ext cx="4045200" cy="2225699"/>
          </a:xfrm>
          <a:prstGeom prst="rect">
            <a:avLst/>
          </a:prstGeom>
        </p:spPr>
        <p:txBody>
          <a:bodyPr lIns="91425" tIns="91425" rIns="91425" bIns="91425" anchor="t" anchorCtr="0">
            <a:noAutofit/>
          </a:bodyPr>
          <a:lstStyle/>
          <a:p>
            <a:pPr lvl="0">
              <a:spcBef>
                <a:spcPts val="0"/>
              </a:spcBef>
              <a:buNone/>
            </a:pPr>
            <a:r>
              <a:rPr lang="en-AU" dirty="0">
                <a:solidFill>
                  <a:schemeClr val="bg1"/>
                </a:solidFill>
              </a:rPr>
              <a:t>This formula looks scary, but if you see a worked example then you will see that it’s actually very easy to calculate using predictions calculated by DataRobot.</a:t>
            </a:r>
            <a:endParaRPr lang="en" dirty="0"/>
          </a:p>
        </p:txBody>
      </p:sp>
      <p:sp>
        <p:nvSpPr>
          <p:cNvPr id="235" name="Shape 235"/>
          <p:cNvSpPr txBox="1">
            <a:spLocks noGrp="1"/>
          </p:cNvSpPr>
          <p:nvPr>
            <p:ph type="title"/>
          </p:nvPr>
        </p:nvSpPr>
        <p:spPr>
          <a:xfrm>
            <a:off x="4846006" y="46208"/>
            <a:ext cx="4045200" cy="2353800"/>
          </a:xfrm>
          <a:prstGeom prst="rect">
            <a:avLst/>
          </a:prstGeom>
        </p:spPr>
        <p:txBody>
          <a:bodyPr lIns="91425" tIns="91425" rIns="91425" bIns="91425" anchor="b" anchorCtr="0">
            <a:noAutofit/>
          </a:bodyPr>
          <a:lstStyle/>
          <a:p>
            <a:pPr lvl="0">
              <a:spcBef>
                <a:spcPts val="0"/>
              </a:spcBef>
              <a:buNone/>
            </a:pPr>
            <a:r>
              <a:rPr lang="en-AU" dirty="0">
                <a:solidFill>
                  <a:schemeClr val="bg1"/>
                </a:solidFill>
              </a:rPr>
              <a:t>Shapely Value</a:t>
            </a:r>
            <a:endParaRPr lang="en" dirty="0">
              <a:solidFill>
                <a:schemeClr val="bg1"/>
              </a:solidFill>
            </a:endParaRPr>
          </a:p>
        </p:txBody>
      </p:sp>
      <p:sp>
        <p:nvSpPr>
          <p:cNvPr id="236" name="Shape 236"/>
          <p:cNvSpPr txBox="1">
            <a:spLocks noGrp="1"/>
          </p:cNvSpPr>
          <p:nvPr>
            <p:ph type="body" idx="2"/>
          </p:nvPr>
        </p:nvSpPr>
        <p:spPr>
          <a:xfrm>
            <a:off x="381483" y="2887803"/>
            <a:ext cx="3837000" cy="982858"/>
          </a:xfrm>
          <a:prstGeom prst="rect">
            <a:avLst/>
          </a:prstGeom>
        </p:spPr>
        <p:txBody>
          <a:bodyPr lIns="91425" tIns="91425" rIns="91425" bIns="91425" anchor="ctr" anchorCtr="0">
            <a:noAutofit/>
          </a:bodyPr>
          <a:lstStyle/>
          <a:p>
            <a:pPr lvl="0" algn="ctr">
              <a:buNone/>
            </a:pPr>
            <a:r>
              <a:rPr lang="en-AU" sz="1050" dirty="0">
                <a:solidFill>
                  <a:schemeClr val="tx2">
                    <a:lumMod val="10000"/>
                  </a:schemeClr>
                </a:solidFill>
              </a:rPr>
              <a:t>Source: </a:t>
            </a:r>
            <a:r>
              <a:rPr lang="en-AU" sz="1050" dirty="0">
                <a:solidFill>
                  <a:schemeClr val="tx2">
                    <a:lumMod val="10000"/>
                  </a:schemeClr>
                </a:solidFill>
                <a:hlinkClick r:id="rId3"/>
              </a:rPr>
              <a:t>https://en.wikipedia.org/wiki/Shapley_value</a:t>
            </a:r>
            <a:r>
              <a:rPr lang="en-AU" sz="1050" dirty="0">
                <a:solidFill>
                  <a:schemeClr val="tx2">
                    <a:lumMod val="10000"/>
                  </a:schemeClr>
                </a:solidFill>
              </a:rPr>
              <a:t> </a:t>
            </a:r>
            <a:endParaRPr lang="en" sz="1050" dirty="0">
              <a:solidFill>
                <a:schemeClr val="tx2">
                  <a:lumMod val="10000"/>
                </a:schemeClr>
              </a:solidFill>
            </a:endParaRPr>
          </a:p>
        </p:txBody>
      </p:sp>
      <p:pic>
        <p:nvPicPr>
          <p:cNvPr id="2" name="Picture 1"/>
          <p:cNvPicPr>
            <a:picLocks noChangeAspect="1"/>
          </p:cNvPicPr>
          <p:nvPr/>
        </p:nvPicPr>
        <p:blipFill>
          <a:blip r:embed="rId4"/>
          <a:stretch>
            <a:fillRect/>
          </a:stretch>
        </p:blipFill>
        <p:spPr>
          <a:xfrm>
            <a:off x="168636" y="1865542"/>
            <a:ext cx="4262694" cy="1068932"/>
          </a:xfrm>
          <a:prstGeom prst="rect">
            <a:avLst/>
          </a:prstGeom>
        </p:spPr>
      </p:pic>
    </p:spTree>
    <p:extLst>
      <p:ext uri="{BB962C8B-B14F-4D97-AF65-F5344CB8AC3E}">
        <p14:creationId xmlns:p14="http://schemas.microsoft.com/office/powerpoint/2010/main" val="1381156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62850" y="143811"/>
            <a:ext cx="8827800" cy="553800"/>
          </a:xfrm>
          <a:prstGeom prst="rect">
            <a:avLst/>
          </a:prstGeom>
        </p:spPr>
        <p:txBody>
          <a:bodyPr lIns="91425" tIns="91425" rIns="91425" bIns="91425" anchor="ctr" anchorCtr="0">
            <a:noAutofit/>
          </a:bodyPr>
          <a:lstStyle/>
          <a:p>
            <a:pPr lvl="0" rtl="0">
              <a:spcBef>
                <a:spcPts val="0"/>
              </a:spcBef>
              <a:buNone/>
            </a:pPr>
            <a:r>
              <a:rPr lang="en-AU" dirty="0">
                <a:solidFill>
                  <a:srgbClr val="22486B"/>
                </a:solidFill>
              </a:rPr>
              <a:t>Customer B: Attribution Order (Email then Bank)</a:t>
            </a:r>
            <a:endParaRPr lang="en" dirty="0">
              <a:solidFill>
                <a:srgbClr val="22486B"/>
              </a:solidFill>
            </a:endParaRPr>
          </a:p>
        </p:txBody>
      </p:sp>
      <p:sp>
        <p:nvSpPr>
          <p:cNvPr id="32" name="Shape 162"/>
          <p:cNvSpPr txBox="1"/>
          <p:nvPr/>
        </p:nvSpPr>
        <p:spPr>
          <a:xfrm>
            <a:off x="302507" y="231406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18" name="Shape 166"/>
          <p:cNvSpPr txBox="1"/>
          <p:nvPr/>
        </p:nvSpPr>
        <p:spPr>
          <a:xfrm>
            <a:off x="2823033" y="852928"/>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Email</a:t>
            </a:r>
            <a:endParaRPr lang="en" sz="1800" dirty="0">
              <a:solidFill>
                <a:srgbClr val="FFFFFF"/>
              </a:solidFill>
              <a:latin typeface="Roboto"/>
              <a:ea typeface="Roboto"/>
              <a:cs typeface="Roboto"/>
              <a:sym typeface="Roboto"/>
            </a:endParaRPr>
          </a:p>
        </p:txBody>
      </p:sp>
      <p:sp>
        <p:nvSpPr>
          <p:cNvPr id="19" name="Shape 170"/>
          <p:cNvSpPr txBox="1"/>
          <p:nvPr/>
        </p:nvSpPr>
        <p:spPr>
          <a:xfrm>
            <a:off x="4376852"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SMS</a:t>
            </a:r>
            <a:endParaRPr lang="en" sz="1800" dirty="0">
              <a:solidFill>
                <a:srgbClr val="FFFFFF"/>
              </a:solidFill>
              <a:latin typeface="Roboto"/>
              <a:ea typeface="Roboto"/>
              <a:cs typeface="Roboto"/>
              <a:sym typeface="Roboto"/>
            </a:endParaRPr>
          </a:p>
        </p:txBody>
      </p:sp>
      <p:sp>
        <p:nvSpPr>
          <p:cNvPr id="20" name="Shape 170"/>
          <p:cNvSpPr txBox="1"/>
          <p:nvPr/>
        </p:nvSpPr>
        <p:spPr>
          <a:xfrm>
            <a:off x="5930671"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Google Ad</a:t>
            </a:r>
            <a:endParaRPr lang="en" sz="1800" dirty="0">
              <a:solidFill>
                <a:srgbClr val="FFFFFF"/>
              </a:solidFill>
              <a:latin typeface="Roboto"/>
              <a:ea typeface="Roboto"/>
              <a:cs typeface="Roboto"/>
              <a:sym typeface="Roboto"/>
            </a:endParaRPr>
          </a:p>
        </p:txBody>
      </p:sp>
      <p:sp>
        <p:nvSpPr>
          <p:cNvPr id="21" name="Shape 91"/>
          <p:cNvSpPr txBox="1">
            <a:spLocks/>
          </p:cNvSpPr>
          <p:nvPr/>
        </p:nvSpPr>
        <p:spPr>
          <a:xfrm>
            <a:off x="2311217" y="4236652"/>
            <a:ext cx="2186099" cy="721663"/>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buClr>
                <a:srgbClr val="000000"/>
              </a:buClr>
              <a:buSzPct val="45833"/>
              <a:buFont typeface="Arial"/>
              <a:buNone/>
            </a:pPr>
            <a:endParaRPr lang="en" sz="1800" dirty="0"/>
          </a:p>
        </p:txBody>
      </p:sp>
      <p:sp>
        <p:nvSpPr>
          <p:cNvPr id="23" name="Shape 92"/>
          <p:cNvSpPr txBox="1">
            <a:spLocks/>
          </p:cNvSpPr>
          <p:nvPr/>
        </p:nvSpPr>
        <p:spPr>
          <a:xfrm>
            <a:off x="8114812" y="2268982"/>
            <a:ext cx="90585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+0.025</a:t>
            </a:r>
          </a:p>
        </p:txBody>
      </p:sp>
      <p:pic>
        <p:nvPicPr>
          <p:cNvPr id="26" name="Shape 493"/>
          <p:cNvPicPr preferRelativeResize="0"/>
          <p:nvPr/>
        </p:nvPicPr>
        <p:blipFill>
          <a:blip r:embed="rId3">
            <a:alphaModFix/>
          </a:blip>
          <a:stretch>
            <a:fillRect/>
          </a:stretch>
        </p:blipFill>
        <p:spPr>
          <a:xfrm>
            <a:off x="3121225" y="2410755"/>
            <a:ext cx="567536" cy="425652"/>
          </a:xfrm>
          <a:prstGeom prst="rect">
            <a:avLst/>
          </a:prstGeom>
          <a:noFill/>
          <a:ln>
            <a:noFill/>
          </a:ln>
        </p:spPr>
      </p:pic>
      <p:pic>
        <p:nvPicPr>
          <p:cNvPr id="17" name="Shape 354"/>
          <p:cNvPicPr preferRelativeResize="0"/>
          <p:nvPr/>
        </p:nvPicPr>
        <p:blipFill>
          <a:blip r:embed="rId4">
            <a:alphaModFix/>
          </a:blip>
          <a:stretch>
            <a:fillRect/>
          </a:stretch>
        </p:blipFill>
        <p:spPr>
          <a:xfrm>
            <a:off x="7543693" y="867587"/>
            <a:ext cx="417567" cy="497633"/>
          </a:xfrm>
          <a:prstGeom prst="rect">
            <a:avLst/>
          </a:prstGeom>
          <a:noFill/>
          <a:ln>
            <a:noFill/>
          </a:ln>
        </p:spPr>
      </p:pic>
      <p:sp>
        <p:nvSpPr>
          <p:cNvPr id="22" name="Shape 92"/>
          <p:cNvSpPr txBox="1">
            <a:spLocks/>
          </p:cNvSpPr>
          <p:nvPr/>
        </p:nvSpPr>
        <p:spPr>
          <a:xfrm>
            <a:off x="7310635" y="226898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0.035</a:t>
            </a:r>
          </a:p>
        </p:txBody>
      </p:sp>
      <p:sp>
        <p:nvSpPr>
          <p:cNvPr id="24" name="Shape 162"/>
          <p:cNvSpPr txBox="1"/>
          <p:nvPr/>
        </p:nvSpPr>
        <p:spPr>
          <a:xfrm>
            <a:off x="301781" y="161079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30" name="Shape 92"/>
          <p:cNvSpPr txBox="1">
            <a:spLocks/>
          </p:cNvSpPr>
          <p:nvPr/>
        </p:nvSpPr>
        <p:spPr>
          <a:xfrm>
            <a:off x="7309909" y="156571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0.01</a:t>
            </a:r>
          </a:p>
        </p:txBody>
      </p:sp>
      <p:sp>
        <p:nvSpPr>
          <p:cNvPr id="37" name="Shape 162"/>
          <p:cNvSpPr txBox="1"/>
          <p:nvPr/>
        </p:nvSpPr>
        <p:spPr>
          <a:xfrm>
            <a:off x="301781" y="3714308"/>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38" name="Shape 92"/>
          <p:cNvSpPr txBox="1">
            <a:spLocks/>
          </p:cNvSpPr>
          <p:nvPr/>
        </p:nvSpPr>
        <p:spPr>
          <a:xfrm>
            <a:off x="8114086" y="3669227"/>
            <a:ext cx="906576"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+0.005</a:t>
            </a:r>
          </a:p>
        </p:txBody>
      </p:sp>
      <p:pic>
        <p:nvPicPr>
          <p:cNvPr id="39" name="Shape 493"/>
          <p:cNvPicPr preferRelativeResize="0"/>
          <p:nvPr/>
        </p:nvPicPr>
        <p:blipFill>
          <a:blip r:embed="rId3">
            <a:alphaModFix/>
          </a:blip>
          <a:stretch>
            <a:fillRect/>
          </a:stretch>
        </p:blipFill>
        <p:spPr>
          <a:xfrm>
            <a:off x="3120499" y="3811000"/>
            <a:ext cx="567536" cy="425652"/>
          </a:xfrm>
          <a:prstGeom prst="rect">
            <a:avLst/>
          </a:prstGeom>
          <a:noFill/>
          <a:ln>
            <a:noFill/>
          </a:ln>
        </p:spPr>
      </p:pic>
      <p:pic>
        <p:nvPicPr>
          <p:cNvPr id="40" name="Shape 493"/>
          <p:cNvPicPr preferRelativeResize="0"/>
          <p:nvPr/>
        </p:nvPicPr>
        <p:blipFill>
          <a:blip r:embed="rId3">
            <a:alphaModFix/>
          </a:blip>
          <a:stretch>
            <a:fillRect/>
          </a:stretch>
        </p:blipFill>
        <p:spPr>
          <a:xfrm>
            <a:off x="4757913" y="3811000"/>
            <a:ext cx="567536" cy="425652"/>
          </a:xfrm>
          <a:prstGeom prst="rect">
            <a:avLst/>
          </a:prstGeom>
          <a:noFill/>
          <a:ln>
            <a:noFill/>
          </a:ln>
        </p:spPr>
      </p:pic>
      <p:sp>
        <p:nvSpPr>
          <p:cNvPr id="41" name="Shape 92"/>
          <p:cNvSpPr txBox="1">
            <a:spLocks/>
          </p:cNvSpPr>
          <p:nvPr/>
        </p:nvSpPr>
        <p:spPr>
          <a:xfrm>
            <a:off x="7309909" y="3669227"/>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0.04</a:t>
            </a:r>
          </a:p>
        </p:txBody>
      </p:sp>
      <p:sp>
        <p:nvSpPr>
          <p:cNvPr id="34" name="Shape 91"/>
          <p:cNvSpPr txBox="1">
            <a:spLocks/>
          </p:cNvSpPr>
          <p:nvPr/>
        </p:nvSpPr>
        <p:spPr>
          <a:xfrm>
            <a:off x="301781" y="4385615"/>
            <a:ext cx="2186099"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buClr>
                <a:srgbClr val="000000"/>
              </a:buClr>
              <a:buSzPct val="45833"/>
              <a:buFont typeface="Arial"/>
              <a:buNone/>
            </a:pPr>
            <a:r>
              <a:rPr lang="en-AU" sz="1800" dirty="0"/>
              <a:t>Attribution</a:t>
            </a:r>
            <a:endParaRPr lang="en" sz="1800" dirty="0"/>
          </a:p>
        </p:txBody>
      </p:sp>
      <p:sp>
        <p:nvSpPr>
          <p:cNvPr id="42" name="Shape 91"/>
          <p:cNvSpPr txBox="1">
            <a:spLocks/>
          </p:cNvSpPr>
          <p:nvPr/>
        </p:nvSpPr>
        <p:spPr>
          <a:xfrm>
            <a:off x="4369771" y="4236652"/>
            <a:ext cx="2186099" cy="7251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buClr>
                <a:srgbClr val="000000"/>
              </a:buClr>
              <a:buSzPct val="45833"/>
              <a:buFont typeface="Arial"/>
              <a:buNone/>
            </a:pPr>
            <a:endParaRPr lang="en" sz="1800" dirty="0"/>
          </a:p>
        </p:txBody>
      </p:sp>
      <p:cxnSp>
        <p:nvCxnSpPr>
          <p:cNvPr id="3" name="Straight Arrow Connector 2"/>
          <p:cNvCxnSpPr>
            <a:cxnSpLocks/>
            <a:stCxn id="23" idx="1"/>
          </p:cNvCxnSpPr>
          <p:nvPr/>
        </p:nvCxnSpPr>
        <p:spPr>
          <a:xfrm flipH="1">
            <a:off x="3330117" y="2555332"/>
            <a:ext cx="4784695" cy="208896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3" name="Straight Arrow Connector 42"/>
          <p:cNvCxnSpPr>
            <a:cxnSpLocks/>
            <a:stCxn id="41" idx="3"/>
          </p:cNvCxnSpPr>
          <p:nvPr/>
        </p:nvCxnSpPr>
        <p:spPr>
          <a:xfrm flipH="1">
            <a:off x="4933507" y="3955577"/>
            <a:ext cx="3204512" cy="68872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4" name="Arrow: Down 3"/>
          <p:cNvSpPr/>
          <p:nvPr/>
        </p:nvSpPr>
        <p:spPr>
          <a:xfrm>
            <a:off x="7611259" y="2091429"/>
            <a:ext cx="225410" cy="24817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5" name="Arrow: Down 24"/>
          <p:cNvSpPr/>
          <p:nvPr/>
        </p:nvSpPr>
        <p:spPr>
          <a:xfrm>
            <a:off x="7611259" y="2778546"/>
            <a:ext cx="225410" cy="103245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899376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62850" y="143811"/>
            <a:ext cx="8827800" cy="553800"/>
          </a:xfrm>
          <a:prstGeom prst="rect">
            <a:avLst/>
          </a:prstGeom>
        </p:spPr>
        <p:txBody>
          <a:bodyPr lIns="91425" tIns="91425" rIns="91425" bIns="91425" anchor="ctr" anchorCtr="0">
            <a:noAutofit/>
          </a:bodyPr>
          <a:lstStyle/>
          <a:p>
            <a:pPr lvl="0"/>
            <a:r>
              <a:rPr lang="en-AU" dirty="0">
                <a:solidFill>
                  <a:srgbClr val="22486B"/>
                </a:solidFill>
              </a:rPr>
              <a:t>Customer B: Attribution Order (Bank then Email)</a:t>
            </a:r>
            <a:endParaRPr lang="en" dirty="0">
              <a:solidFill>
                <a:srgbClr val="22486B"/>
              </a:solidFill>
            </a:endParaRPr>
          </a:p>
        </p:txBody>
      </p:sp>
      <p:sp>
        <p:nvSpPr>
          <p:cNvPr id="18" name="Shape 166"/>
          <p:cNvSpPr txBox="1"/>
          <p:nvPr/>
        </p:nvSpPr>
        <p:spPr>
          <a:xfrm>
            <a:off x="2823033" y="852928"/>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Email</a:t>
            </a:r>
            <a:endParaRPr lang="en" sz="1800" dirty="0">
              <a:solidFill>
                <a:srgbClr val="FFFFFF"/>
              </a:solidFill>
              <a:latin typeface="Roboto"/>
              <a:ea typeface="Roboto"/>
              <a:cs typeface="Roboto"/>
              <a:sym typeface="Roboto"/>
            </a:endParaRPr>
          </a:p>
        </p:txBody>
      </p:sp>
      <p:sp>
        <p:nvSpPr>
          <p:cNvPr id="19" name="Shape 170"/>
          <p:cNvSpPr txBox="1"/>
          <p:nvPr/>
        </p:nvSpPr>
        <p:spPr>
          <a:xfrm>
            <a:off x="4376852"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SMS</a:t>
            </a:r>
            <a:endParaRPr lang="en" sz="1800" dirty="0">
              <a:solidFill>
                <a:srgbClr val="FFFFFF"/>
              </a:solidFill>
              <a:latin typeface="Roboto"/>
              <a:ea typeface="Roboto"/>
              <a:cs typeface="Roboto"/>
              <a:sym typeface="Roboto"/>
            </a:endParaRPr>
          </a:p>
        </p:txBody>
      </p:sp>
      <p:sp>
        <p:nvSpPr>
          <p:cNvPr id="20" name="Shape 170"/>
          <p:cNvSpPr txBox="1"/>
          <p:nvPr/>
        </p:nvSpPr>
        <p:spPr>
          <a:xfrm>
            <a:off x="5930671"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Google Ad</a:t>
            </a:r>
            <a:endParaRPr lang="en" sz="1800" dirty="0">
              <a:solidFill>
                <a:srgbClr val="FFFFFF"/>
              </a:solidFill>
              <a:latin typeface="Roboto"/>
              <a:ea typeface="Roboto"/>
              <a:cs typeface="Roboto"/>
              <a:sym typeface="Roboto"/>
            </a:endParaRPr>
          </a:p>
        </p:txBody>
      </p:sp>
      <p:pic>
        <p:nvPicPr>
          <p:cNvPr id="17" name="Shape 354"/>
          <p:cNvPicPr preferRelativeResize="0"/>
          <p:nvPr/>
        </p:nvPicPr>
        <p:blipFill>
          <a:blip r:embed="rId3">
            <a:alphaModFix/>
          </a:blip>
          <a:stretch>
            <a:fillRect/>
          </a:stretch>
        </p:blipFill>
        <p:spPr>
          <a:xfrm>
            <a:off x="7543693" y="867587"/>
            <a:ext cx="417567" cy="497633"/>
          </a:xfrm>
          <a:prstGeom prst="rect">
            <a:avLst/>
          </a:prstGeom>
          <a:noFill/>
          <a:ln>
            <a:noFill/>
          </a:ln>
        </p:spPr>
      </p:pic>
      <p:sp>
        <p:nvSpPr>
          <p:cNvPr id="24" name="Shape 162"/>
          <p:cNvSpPr txBox="1"/>
          <p:nvPr/>
        </p:nvSpPr>
        <p:spPr>
          <a:xfrm>
            <a:off x="301781" y="161079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30" name="Shape 92"/>
          <p:cNvSpPr txBox="1">
            <a:spLocks/>
          </p:cNvSpPr>
          <p:nvPr/>
        </p:nvSpPr>
        <p:spPr>
          <a:xfrm>
            <a:off x="7309909" y="156571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0.01</a:t>
            </a:r>
          </a:p>
        </p:txBody>
      </p:sp>
      <p:sp>
        <p:nvSpPr>
          <p:cNvPr id="31" name="Shape 162"/>
          <p:cNvSpPr txBox="1"/>
          <p:nvPr/>
        </p:nvSpPr>
        <p:spPr>
          <a:xfrm>
            <a:off x="301781" y="3017716"/>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33" name="Shape 92"/>
          <p:cNvSpPr txBox="1">
            <a:spLocks/>
          </p:cNvSpPr>
          <p:nvPr/>
        </p:nvSpPr>
        <p:spPr>
          <a:xfrm>
            <a:off x="8114086" y="2972635"/>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+0.02</a:t>
            </a:r>
          </a:p>
        </p:txBody>
      </p:sp>
      <p:pic>
        <p:nvPicPr>
          <p:cNvPr id="35" name="Shape 493"/>
          <p:cNvPicPr preferRelativeResize="0"/>
          <p:nvPr/>
        </p:nvPicPr>
        <p:blipFill>
          <a:blip r:embed="rId4">
            <a:alphaModFix/>
          </a:blip>
          <a:stretch>
            <a:fillRect/>
          </a:stretch>
        </p:blipFill>
        <p:spPr>
          <a:xfrm>
            <a:off x="4757913" y="3114408"/>
            <a:ext cx="567536" cy="425652"/>
          </a:xfrm>
          <a:prstGeom prst="rect">
            <a:avLst/>
          </a:prstGeom>
          <a:noFill/>
          <a:ln>
            <a:noFill/>
          </a:ln>
        </p:spPr>
      </p:pic>
      <p:sp>
        <p:nvSpPr>
          <p:cNvPr id="36" name="Shape 92"/>
          <p:cNvSpPr txBox="1">
            <a:spLocks/>
          </p:cNvSpPr>
          <p:nvPr/>
        </p:nvSpPr>
        <p:spPr>
          <a:xfrm>
            <a:off x="7309909" y="2972635"/>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0.03</a:t>
            </a:r>
          </a:p>
        </p:txBody>
      </p:sp>
      <p:sp>
        <p:nvSpPr>
          <p:cNvPr id="37" name="Shape 162"/>
          <p:cNvSpPr txBox="1"/>
          <p:nvPr/>
        </p:nvSpPr>
        <p:spPr>
          <a:xfrm>
            <a:off x="301781" y="3714308"/>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38" name="Shape 92"/>
          <p:cNvSpPr txBox="1">
            <a:spLocks/>
          </p:cNvSpPr>
          <p:nvPr/>
        </p:nvSpPr>
        <p:spPr>
          <a:xfrm>
            <a:off x="8114086" y="3669227"/>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+0.01</a:t>
            </a:r>
          </a:p>
        </p:txBody>
      </p:sp>
      <p:pic>
        <p:nvPicPr>
          <p:cNvPr id="39" name="Shape 493"/>
          <p:cNvPicPr preferRelativeResize="0"/>
          <p:nvPr/>
        </p:nvPicPr>
        <p:blipFill>
          <a:blip r:embed="rId4">
            <a:alphaModFix/>
          </a:blip>
          <a:stretch>
            <a:fillRect/>
          </a:stretch>
        </p:blipFill>
        <p:spPr>
          <a:xfrm>
            <a:off x="3120499" y="3811000"/>
            <a:ext cx="567536" cy="425652"/>
          </a:xfrm>
          <a:prstGeom prst="rect">
            <a:avLst/>
          </a:prstGeom>
          <a:noFill/>
          <a:ln>
            <a:noFill/>
          </a:ln>
        </p:spPr>
      </p:pic>
      <p:pic>
        <p:nvPicPr>
          <p:cNvPr id="40" name="Shape 493"/>
          <p:cNvPicPr preferRelativeResize="0"/>
          <p:nvPr/>
        </p:nvPicPr>
        <p:blipFill>
          <a:blip r:embed="rId4">
            <a:alphaModFix/>
          </a:blip>
          <a:stretch>
            <a:fillRect/>
          </a:stretch>
        </p:blipFill>
        <p:spPr>
          <a:xfrm>
            <a:off x="4757913" y="3811000"/>
            <a:ext cx="567536" cy="425652"/>
          </a:xfrm>
          <a:prstGeom prst="rect">
            <a:avLst/>
          </a:prstGeom>
          <a:noFill/>
          <a:ln>
            <a:noFill/>
          </a:ln>
        </p:spPr>
      </p:pic>
      <p:sp>
        <p:nvSpPr>
          <p:cNvPr id="41" name="Shape 92"/>
          <p:cNvSpPr txBox="1">
            <a:spLocks/>
          </p:cNvSpPr>
          <p:nvPr/>
        </p:nvSpPr>
        <p:spPr>
          <a:xfrm>
            <a:off x="7309909" y="3669227"/>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0.04</a:t>
            </a:r>
          </a:p>
        </p:txBody>
      </p:sp>
      <p:sp>
        <p:nvSpPr>
          <p:cNvPr id="29" name="Shape 91"/>
          <p:cNvSpPr txBox="1">
            <a:spLocks/>
          </p:cNvSpPr>
          <p:nvPr/>
        </p:nvSpPr>
        <p:spPr>
          <a:xfrm>
            <a:off x="8355799" y="961187"/>
            <a:ext cx="738797"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buClr>
                <a:srgbClr val="000000"/>
              </a:buClr>
              <a:buSzPct val="45833"/>
              <a:buFont typeface="Arial"/>
              <a:buNone/>
            </a:pPr>
            <a:r>
              <a:rPr lang="en-AU" dirty="0"/>
              <a:t>Lift</a:t>
            </a:r>
            <a:endParaRPr lang="en" dirty="0"/>
          </a:p>
        </p:txBody>
      </p:sp>
      <p:sp>
        <p:nvSpPr>
          <p:cNvPr id="34" name="Shape 91"/>
          <p:cNvSpPr txBox="1">
            <a:spLocks/>
          </p:cNvSpPr>
          <p:nvPr/>
        </p:nvSpPr>
        <p:spPr>
          <a:xfrm>
            <a:off x="301780" y="4367222"/>
            <a:ext cx="218610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buClr>
                <a:srgbClr val="000000"/>
              </a:buClr>
              <a:buSzPct val="45833"/>
              <a:buFont typeface="Arial"/>
              <a:buNone/>
            </a:pPr>
            <a:r>
              <a:rPr lang="en-AU" sz="1800" dirty="0"/>
              <a:t>Attribution</a:t>
            </a:r>
            <a:endParaRPr lang="en" sz="1800" dirty="0"/>
          </a:p>
        </p:txBody>
      </p:sp>
      <p:cxnSp>
        <p:nvCxnSpPr>
          <p:cNvPr id="43" name="Straight Arrow Connector 42"/>
          <p:cNvCxnSpPr>
            <a:cxnSpLocks/>
            <a:stCxn id="33" idx="1"/>
          </p:cNvCxnSpPr>
          <p:nvPr/>
        </p:nvCxnSpPr>
        <p:spPr>
          <a:xfrm flipH="1">
            <a:off x="4946266" y="3258985"/>
            <a:ext cx="3167820" cy="140232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4" name="Straight Arrow Connector 43"/>
          <p:cNvCxnSpPr>
            <a:cxnSpLocks/>
            <a:stCxn id="38" idx="1"/>
          </p:cNvCxnSpPr>
          <p:nvPr/>
        </p:nvCxnSpPr>
        <p:spPr>
          <a:xfrm flipH="1">
            <a:off x="3308852" y="3955577"/>
            <a:ext cx="4805234" cy="75754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2" name="Arrow: Down 21"/>
          <p:cNvSpPr/>
          <p:nvPr/>
        </p:nvSpPr>
        <p:spPr>
          <a:xfrm>
            <a:off x="7610475" y="2091429"/>
            <a:ext cx="226194" cy="98038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3" name="Arrow: Down 22"/>
          <p:cNvSpPr/>
          <p:nvPr/>
        </p:nvSpPr>
        <p:spPr>
          <a:xfrm>
            <a:off x="7611259" y="3466138"/>
            <a:ext cx="225410" cy="34486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91081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62850" y="143811"/>
            <a:ext cx="8827800" cy="553800"/>
          </a:xfrm>
          <a:prstGeom prst="rect">
            <a:avLst/>
          </a:prstGeom>
        </p:spPr>
        <p:txBody>
          <a:bodyPr lIns="91425" tIns="91425" rIns="91425" bIns="91425" anchor="ctr" anchorCtr="0">
            <a:noAutofit/>
          </a:bodyPr>
          <a:lstStyle/>
          <a:p>
            <a:pPr lvl="0" rtl="0">
              <a:spcBef>
                <a:spcPts val="0"/>
              </a:spcBef>
              <a:buNone/>
            </a:pPr>
            <a:r>
              <a:rPr lang="en-AU" dirty="0">
                <a:solidFill>
                  <a:srgbClr val="22486B"/>
                </a:solidFill>
              </a:rPr>
              <a:t>Customer B: What If?</a:t>
            </a:r>
            <a:endParaRPr lang="en" dirty="0">
              <a:solidFill>
                <a:srgbClr val="22486B"/>
              </a:solidFill>
            </a:endParaRPr>
          </a:p>
        </p:txBody>
      </p:sp>
      <p:sp>
        <p:nvSpPr>
          <p:cNvPr id="32" name="Shape 162"/>
          <p:cNvSpPr txBox="1"/>
          <p:nvPr/>
        </p:nvSpPr>
        <p:spPr>
          <a:xfrm>
            <a:off x="302507" y="231406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18" name="Shape 166"/>
          <p:cNvSpPr txBox="1"/>
          <p:nvPr/>
        </p:nvSpPr>
        <p:spPr>
          <a:xfrm>
            <a:off x="2823033" y="852928"/>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Email</a:t>
            </a:r>
            <a:endParaRPr lang="en" sz="1800" dirty="0">
              <a:solidFill>
                <a:srgbClr val="FFFFFF"/>
              </a:solidFill>
              <a:latin typeface="Roboto"/>
              <a:ea typeface="Roboto"/>
              <a:cs typeface="Roboto"/>
              <a:sym typeface="Roboto"/>
            </a:endParaRPr>
          </a:p>
        </p:txBody>
      </p:sp>
      <p:sp>
        <p:nvSpPr>
          <p:cNvPr id="19" name="Shape 170"/>
          <p:cNvSpPr txBox="1"/>
          <p:nvPr/>
        </p:nvSpPr>
        <p:spPr>
          <a:xfrm>
            <a:off x="4376852"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SMS</a:t>
            </a:r>
            <a:endParaRPr lang="en" sz="1800" dirty="0">
              <a:solidFill>
                <a:srgbClr val="FFFFFF"/>
              </a:solidFill>
              <a:latin typeface="Roboto"/>
              <a:ea typeface="Roboto"/>
              <a:cs typeface="Roboto"/>
              <a:sym typeface="Roboto"/>
            </a:endParaRPr>
          </a:p>
        </p:txBody>
      </p:sp>
      <p:sp>
        <p:nvSpPr>
          <p:cNvPr id="20" name="Shape 170"/>
          <p:cNvSpPr txBox="1"/>
          <p:nvPr/>
        </p:nvSpPr>
        <p:spPr>
          <a:xfrm>
            <a:off x="5930671"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Google Ad</a:t>
            </a:r>
            <a:endParaRPr lang="en" sz="1800" dirty="0">
              <a:solidFill>
                <a:srgbClr val="FFFFFF"/>
              </a:solidFill>
              <a:latin typeface="Roboto"/>
              <a:ea typeface="Roboto"/>
              <a:cs typeface="Roboto"/>
              <a:sym typeface="Roboto"/>
            </a:endParaRPr>
          </a:p>
        </p:txBody>
      </p:sp>
      <p:sp>
        <p:nvSpPr>
          <p:cNvPr id="21" name="Shape 91"/>
          <p:cNvSpPr txBox="1">
            <a:spLocks/>
          </p:cNvSpPr>
          <p:nvPr/>
        </p:nvSpPr>
        <p:spPr>
          <a:xfrm>
            <a:off x="2311217" y="4248152"/>
            <a:ext cx="2186099" cy="721663"/>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buClr>
                <a:srgbClr val="000000"/>
              </a:buClr>
              <a:buSzPct val="45833"/>
              <a:buFont typeface="Arial"/>
              <a:buNone/>
            </a:pPr>
            <a:r>
              <a:rPr lang="en-AU" sz="1100" dirty="0"/>
              <a:t>(0.025 + 0.01) / 2 = </a:t>
            </a:r>
            <a:br>
              <a:rPr lang="en-AU" sz="1100" dirty="0"/>
            </a:br>
            <a:r>
              <a:rPr lang="en-AU" sz="1800" dirty="0"/>
              <a:t>0.0175</a:t>
            </a:r>
            <a:endParaRPr lang="en" sz="1800" dirty="0"/>
          </a:p>
        </p:txBody>
      </p:sp>
      <p:sp>
        <p:nvSpPr>
          <p:cNvPr id="23" name="Shape 92"/>
          <p:cNvSpPr txBox="1">
            <a:spLocks/>
          </p:cNvSpPr>
          <p:nvPr/>
        </p:nvSpPr>
        <p:spPr>
          <a:xfrm>
            <a:off x="8114812" y="226898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0.025</a:t>
            </a:r>
          </a:p>
        </p:txBody>
      </p:sp>
      <p:pic>
        <p:nvPicPr>
          <p:cNvPr id="26" name="Shape 493"/>
          <p:cNvPicPr preferRelativeResize="0"/>
          <p:nvPr/>
        </p:nvPicPr>
        <p:blipFill>
          <a:blip r:embed="rId3">
            <a:alphaModFix/>
          </a:blip>
          <a:stretch>
            <a:fillRect/>
          </a:stretch>
        </p:blipFill>
        <p:spPr>
          <a:xfrm>
            <a:off x="3121225" y="2410755"/>
            <a:ext cx="567536" cy="425652"/>
          </a:xfrm>
          <a:prstGeom prst="rect">
            <a:avLst/>
          </a:prstGeom>
          <a:noFill/>
          <a:ln>
            <a:noFill/>
          </a:ln>
        </p:spPr>
      </p:pic>
      <p:pic>
        <p:nvPicPr>
          <p:cNvPr id="17" name="Shape 354"/>
          <p:cNvPicPr preferRelativeResize="0"/>
          <p:nvPr/>
        </p:nvPicPr>
        <p:blipFill>
          <a:blip r:embed="rId4">
            <a:alphaModFix/>
          </a:blip>
          <a:stretch>
            <a:fillRect/>
          </a:stretch>
        </p:blipFill>
        <p:spPr>
          <a:xfrm>
            <a:off x="7543693" y="867587"/>
            <a:ext cx="417567" cy="497633"/>
          </a:xfrm>
          <a:prstGeom prst="rect">
            <a:avLst/>
          </a:prstGeom>
          <a:noFill/>
          <a:ln>
            <a:noFill/>
          </a:ln>
        </p:spPr>
      </p:pic>
      <p:sp>
        <p:nvSpPr>
          <p:cNvPr id="22" name="Shape 92"/>
          <p:cNvSpPr txBox="1">
            <a:spLocks/>
          </p:cNvSpPr>
          <p:nvPr/>
        </p:nvSpPr>
        <p:spPr>
          <a:xfrm>
            <a:off x="7310635" y="226898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0.035</a:t>
            </a:r>
          </a:p>
        </p:txBody>
      </p:sp>
      <p:sp>
        <p:nvSpPr>
          <p:cNvPr id="24" name="Shape 162"/>
          <p:cNvSpPr txBox="1"/>
          <p:nvPr/>
        </p:nvSpPr>
        <p:spPr>
          <a:xfrm>
            <a:off x="301781" y="161079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30" name="Shape 92"/>
          <p:cNvSpPr txBox="1">
            <a:spLocks/>
          </p:cNvSpPr>
          <p:nvPr/>
        </p:nvSpPr>
        <p:spPr>
          <a:xfrm>
            <a:off x="7309909" y="156571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0.01</a:t>
            </a:r>
          </a:p>
        </p:txBody>
      </p:sp>
      <p:sp>
        <p:nvSpPr>
          <p:cNvPr id="31" name="Shape 162"/>
          <p:cNvSpPr txBox="1"/>
          <p:nvPr/>
        </p:nvSpPr>
        <p:spPr>
          <a:xfrm>
            <a:off x="301781" y="3017716"/>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33" name="Shape 92"/>
          <p:cNvSpPr txBox="1">
            <a:spLocks/>
          </p:cNvSpPr>
          <p:nvPr/>
        </p:nvSpPr>
        <p:spPr>
          <a:xfrm>
            <a:off x="8114086" y="2972635"/>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0.02</a:t>
            </a:r>
          </a:p>
        </p:txBody>
      </p:sp>
      <p:pic>
        <p:nvPicPr>
          <p:cNvPr id="35" name="Shape 493"/>
          <p:cNvPicPr preferRelativeResize="0"/>
          <p:nvPr/>
        </p:nvPicPr>
        <p:blipFill>
          <a:blip r:embed="rId3">
            <a:alphaModFix/>
          </a:blip>
          <a:stretch>
            <a:fillRect/>
          </a:stretch>
        </p:blipFill>
        <p:spPr>
          <a:xfrm>
            <a:off x="4757913" y="3114408"/>
            <a:ext cx="567536" cy="425652"/>
          </a:xfrm>
          <a:prstGeom prst="rect">
            <a:avLst/>
          </a:prstGeom>
          <a:noFill/>
          <a:ln>
            <a:noFill/>
          </a:ln>
        </p:spPr>
      </p:pic>
      <p:sp>
        <p:nvSpPr>
          <p:cNvPr id="36" name="Shape 92"/>
          <p:cNvSpPr txBox="1">
            <a:spLocks/>
          </p:cNvSpPr>
          <p:nvPr/>
        </p:nvSpPr>
        <p:spPr>
          <a:xfrm>
            <a:off x="7309909" y="2972635"/>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0.03</a:t>
            </a:r>
          </a:p>
        </p:txBody>
      </p:sp>
      <p:sp>
        <p:nvSpPr>
          <p:cNvPr id="37" name="Shape 162"/>
          <p:cNvSpPr txBox="1"/>
          <p:nvPr/>
        </p:nvSpPr>
        <p:spPr>
          <a:xfrm>
            <a:off x="301781" y="3714308"/>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38" name="Shape 92"/>
          <p:cNvSpPr txBox="1">
            <a:spLocks/>
          </p:cNvSpPr>
          <p:nvPr/>
        </p:nvSpPr>
        <p:spPr>
          <a:xfrm>
            <a:off x="8114086" y="3669227"/>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0.03</a:t>
            </a:r>
          </a:p>
        </p:txBody>
      </p:sp>
      <p:pic>
        <p:nvPicPr>
          <p:cNvPr id="39" name="Shape 493"/>
          <p:cNvPicPr preferRelativeResize="0"/>
          <p:nvPr/>
        </p:nvPicPr>
        <p:blipFill>
          <a:blip r:embed="rId3">
            <a:alphaModFix/>
          </a:blip>
          <a:stretch>
            <a:fillRect/>
          </a:stretch>
        </p:blipFill>
        <p:spPr>
          <a:xfrm>
            <a:off x="3120499" y="3811000"/>
            <a:ext cx="567536" cy="425652"/>
          </a:xfrm>
          <a:prstGeom prst="rect">
            <a:avLst/>
          </a:prstGeom>
          <a:noFill/>
          <a:ln>
            <a:noFill/>
          </a:ln>
        </p:spPr>
      </p:pic>
      <p:pic>
        <p:nvPicPr>
          <p:cNvPr id="40" name="Shape 493"/>
          <p:cNvPicPr preferRelativeResize="0"/>
          <p:nvPr/>
        </p:nvPicPr>
        <p:blipFill>
          <a:blip r:embed="rId3">
            <a:alphaModFix/>
          </a:blip>
          <a:stretch>
            <a:fillRect/>
          </a:stretch>
        </p:blipFill>
        <p:spPr>
          <a:xfrm>
            <a:off x="4757913" y="3811000"/>
            <a:ext cx="567536" cy="425652"/>
          </a:xfrm>
          <a:prstGeom prst="rect">
            <a:avLst/>
          </a:prstGeom>
          <a:noFill/>
          <a:ln>
            <a:noFill/>
          </a:ln>
        </p:spPr>
      </p:pic>
      <p:sp>
        <p:nvSpPr>
          <p:cNvPr id="41" name="Shape 92"/>
          <p:cNvSpPr txBox="1">
            <a:spLocks/>
          </p:cNvSpPr>
          <p:nvPr/>
        </p:nvSpPr>
        <p:spPr>
          <a:xfrm>
            <a:off x="7309909" y="3669227"/>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0.04</a:t>
            </a:r>
          </a:p>
        </p:txBody>
      </p:sp>
      <p:sp>
        <p:nvSpPr>
          <p:cNvPr id="29" name="Shape 91"/>
          <p:cNvSpPr txBox="1">
            <a:spLocks/>
          </p:cNvSpPr>
          <p:nvPr/>
        </p:nvSpPr>
        <p:spPr>
          <a:xfrm>
            <a:off x="8355799" y="961187"/>
            <a:ext cx="738797"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buClr>
                <a:srgbClr val="000000"/>
              </a:buClr>
              <a:buSzPct val="45833"/>
              <a:buFont typeface="Arial"/>
              <a:buNone/>
            </a:pPr>
            <a:r>
              <a:rPr lang="en-AU" dirty="0"/>
              <a:t>Lift</a:t>
            </a:r>
            <a:endParaRPr lang="en" dirty="0"/>
          </a:p>
        </p:txBody>
      </p:sp>
      <p:sp>
        <p:nvSpPr>
          <p:cNvPr id="34" name="Shape 91"/>
          <p:cNvSpPr txBox="1">
            <a:spLocks/>
          </p:cNvSpPr>
          <p:nvPr/>
        </p:nvSpPr>
        <p:spPr>
          <a:xfrm>
            <a:off x="301781" y="4389052"/>
            <a:ext cx="2186099"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buClr>
                <a:srgbClr val="000000"/>
              </a:buClr>
              <a:buSzPct val="45833"/>
              <a:buFont typeface="Arial"/>
              <a:buNone/>
            </a:pPr>
            <a:r>
              <a:rPr lang="en-AU" sz="1800" dirty="0"/>
              <a:t>Attribution</a:t>
            </a:r>
            <a:endParaRPr lang="en" sz="1800" dirty="0"/>
          </a:p>
        </p:txBody>
      </p:sp>
      <p:sp>
        <p:nvSpPr>
          <p:cNvPr id="42" name="Shape 91"/>
          <p:cNvSpPr txBox="1">
            <a:spLocks/>
          </p:cNvSpPr>
          <p:nvPr/>
        </p:nvSpPr>
        <p:spPr>
          <a:xfrm>
            <a:off x="3961677" y="4169408"/>
            <a:ext cx="2186099" cy="7251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buClr>
                <a:srgbClr val="000000"/>
              </a:buClr>
              <a:buSzPct val="45833"/>
              <a:buFont typeface="Arial"/>
              <a:buNone/>
            </a:pPr>
            <a:r>
              <a:rPr lang="en-AU" sz="1100" dirty="0"/>
              <a:t>(0.02 + 0.005) / 2 =</a:t>
            </a:r>
            <a:r>
              <a:rPr lang="en-AU" sz="1800" dirty="0"/>
              <a:t> </a:t>
            </a:r>
            <a:br>
              <a:rPr lang="en-AU" sz="1800" dirty="0"/>
            </a:br>
            <a:r>
              <a:rPr lang="en-AU" sz="1800" dirty="0"/>
              <a:t>0.0125</a:t>
            </a:r>
            <a:endParaRPr lang="en" sz="1800" dirty="0"/>
          </a:p>
        </p:txBody>
      </p:sp>
    </p:spTree>
    <p:extLst>
      <p:ext uri="{BB962C8B-B14F-4D97-AF65-F5344CB8AC3E}">
        <p14:creationId xmlns:p14="http://schemas.microsoft.com/office/powerpoint/2010/main" val="1671628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62850" y="143811"/>
            <a:ext cx="8827800" cy="553800"/>
          </a:xfrm>
          <a:prstGeom prst="rect">
            <a:avLst/>
          </a:prstGeom>
        </p:spPr>
        <p:txBody>
          <a:bodyPr lIns="91425" tIns="91425" rIns="91425" bIns="91425" anchor="ctr" anchorCtr="0">
            <a:noAutofit/>
          </a:bodyPr>
          <a:lstStyle/>
          <a:p>
            <a:pPr lvl="0" rtl="0">
              <a:spcBef>
                <a:spcPts val="0"/>
              </a:spcBef>
              <a:buNone/>
            </a:pPr>
            <a:r>
              <a:rPr lang="en-AU" dirty="0">
                <a:solidFill>
                  <a:srgbClr val="22486B"/>
                </a:solidFill>
              </a:rPr>
              <a:t>Customer B: What If?</a:t>
            </a:r>
            <a:endParaRPr lang="en" dirty="0">
              <a:solidFill>
                <a:srgbClr val="22486B"/>
              </a:solidFill>
            </a:endParaRPr>
          </a:p>
        </p:txBody>
      </p:sp>
      <p:sp>
        <p:nvSpPr>
          <p:cNvPr id="32" name="Shape 162"/>
          <p:cNvSpPr txBox="1"/>
          <p:nvPr/>
        </p:nvSpPr>
        <p:spPr>
          <a:xfrm>
            <a:off x="302507" y="231406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18" name="Shape 166"/>
          <p:cNvSpPr txBox="1"/>
          <p:nvPr/>
        </p:nvSpPr>
        <p:spPr>
          <a:xfrm>
            <a:off x="2823033" y="852928"/>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Email</a:t>
            </a:r>
            <a:endParaRPr lang="en" sz="1800" dirty="0">
              <a:solidFill>
                <a:srgbClr val="FFFFFF"/>
              </a:solidFill>
              <a:latin typeface="Roboto"/>
              <a:ea typeface="Roboto"/>
              <a:cs typeface="Roboto"/>
              <a:sym typeface="Roboto"/>
            </a:endParaRPr>
          </a:p>
        </p:txBody>
      </p:sp>
      <p:sp>
        <p:nvSpPr>
          <p:cNvPr id="19" name="Shape 170"/>
          <p:cNvSpPr txBox="1"/>
          <p:nvPr/>
        </p:nvSpPr>
        <p:spPr>
          <a:xfrm>
            <a:off x="4376852"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SMS</a:t>
            </a:r>
            <a:endParaRPr lang="en" sz="1800" dirty="0">
              <a:solidFill>
                <a:srgbClr val="FFFFFF"/>
              </a:solidFill>
              <a:latin typeface="Roboto"/>
              <a:ea typeface="Roboto"/>
              <a:cs typeface="Roboto"/>
              <a:sym typeface="Roboto"/>
            </a:endParaRPr>
          </a:p>
        </p:txBody>
      </p:sp>
      <p:sp>
        <p:nvSpPr>
          <p:cNvPr id="20" name="Shape 170"/>
          <p:cNvSpPr txBox="1"/>
          <p:nvPr/>
        </p:nvSpPr>
        <p:spPr>
          <a:xfrm>
            <a:off x="5930671"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Google Ad</a:t>
            </a:r>
            <a:endParaRPr lang="en" sz="1800" dirty="0">
              <a:solidFill>
                <a:srgbClr val="FFFFFF"/>
              </a:solidFill>
              <a:latin typeface="Roboto"/>
              <a:ea typeface="Roboto"/>
              <a:cs typeface="Roboto"/>
              <a:sym typeface="Roboto"/>
            </a:endParaRPr>
          </a:p>
        </p:txBody>
      </p:sp>
      <p:sp>
        <p:nvSpPr>
          <p:cNvPr id="21" name="Shape 91"/>
          <p:cNvSpPr txBox="1">
            <a:spLocks/>
          </p:cNvSpPr>
          <p:nvPr/>
        </p:nvSpPr>
        <p:spPr>
          <a:xfrm>
            <a:off x="2311217" y="4314570"/>
            <a:ext cx="2186099" cy="721663"/>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buClr>
                <a:srgbClr val="000000"/>
              </a:buClr>
              <a:buSzPct val="45833"/>
              <a:buFont typeface="Arial"/>
              <a:buNone/>
            </a:pPr>
            <a:r>
              <a:rPr lang="en-AU" sz="1800" dirty="0"/>
              <a:t>0.0175 = </a:t>
            </a:r>
            <a:r>
              <a:rPr lang="en-AU" sz="1800" dirty="0">
                <a:solidFill>
                  <a:srgbClr val="FF0000"/>
                </a:solidFill>
              </a:rPr>
              <a:t>58%</a:t>
            </a:r>
            <a:endParaRPr lang="en" sz="1800" dirty="0">
              <a:solidFill>
                <a:srgbClr val="FF0000"/>
              </a:solidFill>
            </a:endParaRPr>
          </a:p>
        </p:txBody>
      </p:sp>
      <p:sp>
        <p:nvSpPr>
          <p:cNvPr id="23" name="Shape 92"/>
          <p:cNvSpPr txBox="1">
            <a:spLocks/>
          </p:cNvSpPr>
          <p:nvPr/>
        </p:nvSpPr>
        <p:spPr>
          <a:xfrm>
            <a:off x="8114812" y="226898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0.025</a:t>
            </a:r>
          </a:p>
        </p:txBody>
      </p:sp>
      <p:pic>
        <p:nvPicPr>
          <p:cNvPr id="26" name="Shape 493"/>
          <p:cNvPicPr preferRelativeResize="0"/>
          <p:nvPr/>
        </p:nvPicPr>
        <p:blipFill>
          <a:blip r:embed="rId3">
            <a:alphaModFix/>
          </a:blip>
          <a:stretch>
            <a:fillRect/>
          </a:stretch>
        </p:blipFill>
        <p:spPr>
          <a:xfrm>
            <a:off x="3121225" y="2410755"/>
            <a:ext cx="567536" cy="425652"/>
          </a:xfrm>
          <a:prstGeom prst="rect">
            <a:avLst/>
          </a:prstGeom>
          <a:noFill/>
          <a:ln>
            <a:noFill/>
          </a:ln>
        </p:spPr>
      </p:pic>
      <p:pic>
        <p:nvPicPr>
          <p:cNvPr id="17" name="Shape 354"/>
          <p:cNvPicPr preferRelativeResize="0"/>
          <p:nvPr/>
        </p:nvPicPr>
        <p:blipFill>
          <a:blip r:embed="rId4">
            <a:alphaModFix/>
          </a:blip>
          <a:stretch>
            <a:fillRect/>
          </a:stretch>
        </p:blipFill>
        <p:spPr>
          <a:xfrm>
            <a:off x="7543693" y="867587"/>
            <a:ext cx="417567" cy="497633"/>
          </a:xfrm>
          <a:prstGeom prst="rect">
            <a:avLst/>
          </a:prstGeom>
          <a:noFill/>
          <a:ln>
            <a:noFill/>
          </a:ln>
        </p:spPr>
      </p:pic>
      <p:sp>
        <p:nvSpPr>
          <p:cNvPr id="22" name="Shape 92"/>
          <p:cNvSpPr txBox="1">
            <a:spLocks/>
          </p:cNvSpPr>
          <p:nvPr/>
        </p:nvSpPr>
        <p:spPr>
          <a:xfrm>
            <a:off x="7310635" y="226898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0.035</a:t>
            </a:r>
          </a:p>
        </p:txBody>
      </p:sp>
      <p:sp>
        <p:nvSpPr>
          <p:cNvPr id="24" name="Shape 162"/>
          <p:cNvSpPr txBox="1"/>
          <p:nvPr/>
        </p:nvSpPr>
        <p:spPr>
          <a:xfrm>
            <a:off x="301781" y="161079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30" name="Shape 92"/>
          <p:cNvSpPr txBox="1">
            <a:spLocks/>
          </p:cNvSpPr>
          <p:nvPr/>
        </p:nvSpPr>
        <p:spPr>
          <a:xfrm>
            <a:off x="7309909" y="1565712"/>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0.01</a:t>
            </a:r>
          </a:p>
        </p:txBody>
      </p:sp>
      <p:sp>
        <p:nvSpPr>
          <p:cNvPr id="31" name="Shape 162"/>
          <p:cNvSpPr txBox="1"/>
          <p:nvPr/>
        </p:nvSpPr>
        <p:spPr>
          <a:xfrm>
            <a:off x="301781" y="3017716"/>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33" name="Shape 92"/>
          <p:cNvSpPr txBox="1">
            <a:spLocks/>
          </p:cNvSpPr>
          <p:nvPr/>
        </p:nvSpPr>
        <p:spPr>
          <a:xfrm>
            <a:off x="8114086" y="2972635"/>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0.02</a:t>
            </a:r>
          </a:p>
        </p:txBody>
      </p:sp>
      <p:pic>
        <p:nvPicPr>
          <p:cNvPr id="35" name="Shape 493"/>
          <p:cNvPicPr preferRelativeResize="0"/>
          <p:nvPr/>
        </p:nvPicPr>
        <p:blipFill>
          <a:blip r:embed="rId3">
            <a:alphaModFix/>
          </a:blip>
          <a:stretch>
            <a:fillRect/>
          </a:stretch>
        </p:blipFill>
        <p:spPr>
          <a:xfrm>
            <a:off x="4757913" y="3114408"/>
            <a:ext cx="567536" cy="425652"/>
          </a:xfrm>
          <a:prstGeom prst="rect">
            <a:avLst/>
          </a:prstGeom>
          <a:noFill/>
          <a:ln>
            <a:noFill/>
          </a:ln>
        </p:spPr>
      </p:pic>
      <p:sp>
        <p:nvSpPr>
          <p:cNvPr id="36" name="Shape 92"/>
          <p:cNvSpPr txBox="1">
            <a:spLocks/>
          </p:cNvSpPr>
          <p:nvPr/>
        </p:nvSpPr>
        <p:spPr>
          <a:xfrm>
            <a:off x="7309909" y="2972635"/>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0.03</a:t>
            </a:r>
          </a:p>
        </p:txBody>
      </p:sp>
      <p:sp>
        <p:nvSpPr>
          <p:cNvPr id="37" name="Shape 162"/>
          <p:cNvSpPr txBox="1"/>
          <p:nvPr/>
        </p:nvSpPr>
        <p:spPr>
          <a:xfrm>
            <a:off x="301781" y="3714308"/>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38" name="Shape 92"/>
          <p:cNvSpPr txBox="1">
            <a:spLocks/>
          </p:cNvSpPr>
          <p:nvPr/>
        </p:nvSpPr>
        <p:spPr>
          <a:xfrm>
            <a:off x="8114086" y="3669227"/>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FF0000"/>
                </a:solidFill>
              </a:rPr>
              <a:t>0.03</a:t>
            </a:r>
          </a:p>
        </p:txBody>
      </p:sp>
      <p:pic>
        <p:nvPicPr>
          <p:cNvPr id="39" name="Shape 493"/>
          <p:cNvPicPr preferRelativeResize="0"/>
          <p:nvPr/>
        </p:nvPicPr>
        <p:blipFill>
          <a:blip r:embed="rId3">
            <a:alphaModFix/>
          </a:blip>
          <a:stretch>
            <a:fillRect/>
          </a:stretch>
        </p:blipFill>
        <p:spPr>
          <a:xfrm>
            <a:off x="3120499" y="3811000"/>
            <a:ext cx="567536" cy="425652"/>
          </a:xfrm>
          <a:prstGeom prst="rect">
            <a:avLst/>
          </a:prstGeom>
          <a:noFill/>
          <a:ln>
            <a:noFill/>
          </a:ln>
        </p:spPr>
      </p:pic>
      <p:pic>
        <p:nvPicPr>
          <p:cNvPr id="40" name="Shape 493"/>
          <p:cNvPicPr preferRelativeResize="0"/>
          <p:nvPr/>
        </p:nvPicPr>
        <p:blipFill>
          <a:blip r:embed="rId3">
            <a:alphaModFix/>
          </a:blip>
          <a:stretch>
            <a:fillRect/>
          </a:stretch>
        </p:blipFill>
        <p:spPr>
          <a:xfrm>
            <a:off x="4757913" y="3811000"/>
            <a:ext cx="567536" cy="425652"/>
          </a:xfrm>
          <a:prstGeom prst="rect">
            <a:avLst/>
          </a:prstGeom>
          <a:noFill/>
          <a:ln>
            <a:noFill/>
          </a:ln>
        </p:spPr>
      </p:pic>
      <p:sp>
        <p:nvSpPr>
          <p:cNvPr id="41" name="Shape 92"/>
          <p:cNvSpPr txBox="1">
            <a:spLocks/>
          </p:cNvSpPr>
          <p:nvPr/>
        </p:nvSpPr>
        <p:spPr>
          <a:xfrm>
            <a:off x="7309909" y="3669227"/>
            <a:ext cx="828110"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r>
              <a:rPr lang="en" sz="1800" b="1" dirty="0">
                <a:solidFill>
                  <a:srgbClr val="2D8FE2"/>
                </a:solidFill>
              </a:rPr>
              <a:t>0.04</a:t>
            </a:r>
          </a:p>
        </p:txBody>
      </p:sp>
      <p:sp>
        <p:nvSpPr>
          <p:cNvPr id="29" name="Shape 91"/>
          <p:cNvSpPr txBox="1">
            <a:spLocks/>
          </p:cNvSpPr>
          <p:nvPr/>
        </p:nvSpPr>
        <p:spPr>
          <a:xfrm>
            <a:off x="8355799" y="961187"/>
            <a:ext cx="738797"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buClr>
                <a:srgbClr val="000000"/>
              </a:buClr>
              <a:buSzPct val="45833"/>
              <a:buFont typeface="Arial"/>
              <a:buNone/>
            </a:pPr>
            <a:r>
              <a:rPr lang="en-AU" dirty="0"/>
              <a:t>Lift</a:t>
            </a:r>
            <a:endParaRPr lang="en" dirty="0"/>
          </a:p>
        </p:txBody>
      </p:sp>
      <p:sp>
        <p:nvSpPr>
          <p:cNvPr id="34" name="Shape 91"/>
          <p:cNvSpPr txBox="1">
            <a:spLocks/>
          </p:cNvSpPr>
          <p:nvPr/>
        </p:nvSpPr>
        <p:spPr>
          <a:xfrm>
            <a:off x="301781" y="4389052"/>
            <a:ext cx="2186099" cy="5727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buClr>
                <a:srgbClr val="000000"/>
              </a:buClr>
              <a:buSzPct val="45833"/>
              <a:buFont typeface="Arial"/>
              <a:buNone/>
            </a:pPr>
            <a:r>
              <a:rPr lang="en-AU" sz="1800" dirty="0"/>
              <a:t>Attribution</a:t>
            </a:r>
            <a:endParaRPr lang="en" sz="1800" dirty="0"/>
          </a:p>
        </p:txBody>
      </p:sp>
      <p:sp>
        <p:nvSpPr>
          <p:cNvPr id="27" name="Shape 91"/>
          <p:cNvSpPr txBox="1">
            <a:spLocks/>
          </p:cNvSpPr>
          <p:nvPr/>
        </p:nvSpPr>
        <p:spPr>
          <a:xfrm>
            <a:off x="3948631" y="4314570"/>
            <a:ext cx="2186099" cy="721663"/>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buClr>
                <a:srgbClr val="000000"/>
              </a:buClr>
              <a:buSzPct val="45833"/>
              <a:buFont typeface="Arial"/>
              <a:buNone/>
            </a:pPr>
            <a:r>
              <a:rPr lang="en-AU" sz="1800" dirty="0"/>
              <a:t>0.0125 = </a:t>
            </a:r>
            <a:r>
              <a:rPr lang="en-AU" sz="1800" dirty="0">
                <a:solidFill>
                  <a:srgbClr val="FF0000"/>
                </a:solidFill>
              </a:rPr>
              <a:t>42%</a:t>
            </a:r>
            <a:endParaRPr lang="en" sz="1800" dirty="0">
              <a:solidFill>
                <a:srgbClr val="FF0000"/>
              </a:solidFill>
            </a:endParaRPr>
          </a:p>
        </p:txBody>
      </p:sp>
    </p:spTree>
    <p:extLst>
      <p:ext uri="{BB962C8B-B14F-4D97-AF65-F5344CB8AC3E}">
        <p14:creationId xmlns:p14="http://schemas.microsoft.com/office/powerpoint/2010/main" val="3039553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433839" y="340397"/>
            <a:ext cx="7562155" cy="4351743"/>
          </a:xfrm>
          <a:prstGeom prst="rect">
            <a:avLst/>
          </a:prstGeom>
        </p:spPr>
        <p:txBody>
          <a:bodyPr lIns="91425" tIns="91425" rIns="91425" bIns="91425" anchor="ctr" anchorCtr="0">
            <a:noAutofit/>
          </a:bodyPr>
          <a:lstStyle/>
          <a:p>
            <a:pPr lvl="0">
              <a:lnSpc>
                <a:spcPct val="150000"/>
              </a:lnSpc>
            </a:pPr>
            <a:r>
              <a:rPr lang="en-SG" sz="2800" dirty="0">
                <a:solidFill>
                  <a:srgbClr val="FF0000"/>
                </a:solidFill>
              </a:rPr>
              <a:t>“Companies spend a lot on marketing </a:t>
            </a:r>
            <a:r>
              <a:rPr lang="en-SG" sz="2800" dirty="0"/>
              <a:t>communications. In fact, global spending on media is expected to reach $2.1 trillion</a:t>
            </a:r>
            <a:r>
              <a:rPr lang="en-SG" sz="2800" dirty="0">
                <a:solidFill>
                  <a:srgbClr val="FF0000"/>
                </a:solidFill>
              </a:rPr>
              <a:t> </a:t>
            </a:r>
            <a:r>
              <a:rPr lang="en-SG" sz="2800" dirty="0"/>
              <a:t>in 2019, up from $1.6 trillion in 2014. </a:t>
            </a:r>
            <a:r>
              <a:rPr lang="en-SG" sz="2800" dirty="0">
                <a:solidFill>
                  <a:srgbClr val="FF0000"/>
                </a:solidFill>
              </a:rPr>
              <a:t>But is all that money well spent? </a:t>
            </a:r>
            <a:r>
              <a:rPr lang="en-SG" sz="2800" dirty="0"/>
              <a:t>And more fundamentally, does marketing actually work?”</a:t>
            </a:r>
            <a:endParaRPr lang="en" sz="2800" dirty="0"/>
          </a:p>
        </p:txBody>
      </p:sp>
      <p:sp>
        <p:nvSpPr>
          <p:cNvPr id="2" name="Rectangle 1">
            <a:extLst>
              <a:ext uri="{FF2B5EF4-FFF2-40B4-BE49-F238E27FC236}">
                <a16:creationId xmlns:a16="http://schemas.microsoft.com/office/drawing/2014/main" id="{FB60170B-44CE-473D-9EF8-FEA5B61C584E}"/>
              </a:ext>
            </a:extLst>
          </p:cNvPr>
          <p:cNvSpPr/>
          <p:nvPr/>
        </p:nvSpPr>
        <p:spPr>
          <a:xfrm>
            <a:off x="533956" y="4498278"/>
            <a:ext cx="7919238" cy="261610"/>
          </a:xfrm>
          <a:prstGeom prst="rect">
            <a:avLst/>
          </a:prstGeom>
        </p:spPr>
        <p:txBody>
          <a:bodyPr wrap="square">
            <a:spAutoFit/>
          </a:bodyPr>
          <a:lstStyle/>
          <a:p>
            <a:r>
              <a:rPr lang="en-AU" sz="1100" dirty="0"/>
              <a:t>Source: </a:t>
            </a:r>
            <a:r>
              <a:rPr lang="en-AU" sz="1100" dirty="0">
                <a:hlinkClick r:id="rId3"/>
              </a:rPr>
              <a:t>https://hbr.org/2017/07/a-refresher-on-marketing-roi?utm_campaign=hbr&amp;utm_source=twitter&amp;utm_medium=social</a:t>
            </a:r>
            <a:r>
              <a:rPr lang="en-AU" sz="1100" dirty="0"/>
              <a:t> </a:t>
            </a:r>
          </a:p>
        </p:txBody>
      </p:sp>
      <p:pic>
        <p:nvPicPr>
          <p:cNvPr id="1026" name="Picture 2" descr="Image result for harvard business review logo">
            <a:extLst>
              <a:ext uri="{FF2B5EF4-FFF2-40B4-BE49-F238E27FC236}">
                <a16:creationId xmlns:a16="http://schemas.microsoft.com/office/drawing/2014/main" id="{BE13236F-C718-4DDD-ACF6-4A4892279C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0184" y="340397"/>
            <a:ext cx="1488820" cy="883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324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94975" y="2419971"/>
            <a:ext cx="7954200" cy="1824554"/>
          </a:xfrm>
          <a:prstGeom prst="rect">
            <a:avLst/>
          </a:prstGeom>
        </p:spPr>
        <p:txBody>
          <a:bodyPr lIns="91425" tIns="91425" rIns="91425" bIns="91425" anchor="ctr" anchorCtr="0">
            <a:noAutofit/>
          </a:bodyPr>
          <a:lstStyle/>
          <a:p>
            <a:pPr lvl="0" rtl="0">
              <a:lnSpc>
                <a:spcPct val="150000"/>
              </a:lnSpc>
              <a:spcBef>
                <a:spcPts val="0"/>
              </a:spcBef>
              <a:buNone/>
            </a:pPr>
            <a:r>
              <a:rPr lang="en-AU" sz="4000" dirty="0"/>
              <a:t>Question: How Does DataRobot Calculate the What-If Values Used for a Shapely Value?</a:t>
            </a:r>
            <a:endParaRPr lang="en" sz="4000" dirty="0"/>
          </a:p>
        </p:txBody>
      </p:sp>
      <p:pic>
        <p:nvPicPr>
          <p:cNvPr id="4" name="Shape 388"/>
          <p:cNvPicPr preferRelativeResize="0"/>
          <p:nvPr/>
        </p:nvPicPr>
        <p:blipFill>
          <a:blip r:embed="rId3">
            <a:alphaModFix/>
          </a:blip>
          <a:stretch>
            <a:fillRect/>
          </a:stretch>
        </p:blipFill>
        <p:spPr>
          <a:xfrm>
            <a:off x="4029150" y="971325"/>
            <a:ext cx="1085850" cy="1114425"/>
          </a:xfrm>
          <a:prstGeom prst="rect">
            <a:avLst/>
          </a:prstGeom>
          <a:noFill/>
          <a:ln>
            <a:noFill/>
          </a:ln>
        </p:spPr>
      </p:pic>
    </p:spTree>
    <p:extLst>
      <p:ext uri="{BB962C8B-B14F-4D97-AF65-F5344CB8AC3E}">
        <p14:creationId xmlns:p14="http://schemas.microsoft.com/office/powerpoint/2010/main" val="1856621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62850" y="143811"/>
            <a:ext cx="8827800" cy="553800"/>
          </a:xfrm>
          <a:prstGeom prst="rect">
            <a:avLst/>
          </a:prstGeom>
        </p:spPr>
        <p:txBody>
          <a:bodyPr lIns="91425" tIns="91425" rIns="91425" bIns="91425" anchor="ctr" anchorCtr="0">
            <a:noAutofit/>
          </a:bodyPr>
          <a:lstStyle/>
          <a:p>
            <a:pPr lvl="0" rtl="0">
              <a:spcBef>
                <a:spcPts val="0"/>
              </a:spcBef>
              <a:buNone/>
            </a:pPr>
            <a:r>
              <a:rPr lang="en-AU" dirty="0">
                <a:solidFill>
                  <a:srgbClr val="22486B"/>
                </a:solidFill>
              </a:rPr>
              <a:t>Step 1: Build a Purchase Model in DataRobot</a:t>
            </a:r>
            <a:endParaRPr lang="en" dirty="0">
              <a:solidFill>
                <a:srgbClr val="22486B"/>
              </a:solidFill>
            </a:endParaRPr>
          </a:p>
        </p:txBody>
      </p:sp>
      <p:pic>
        <p:nvPicPr>
          <p:cNvPr id="26" name="Shape 446"/>
          <p:cNvPicPr preferRelativeResize="0"/>
          <p:nvPr/>
        </p:nvPicPr>
        <p:blipFill>
          <a:blip r:embed="rId3">
            <a:alphaModFix/>
          </a:blip>
          <a:stretch>
            <a:fillRect/>
          </a:stretch>
        </p:blipFill>
        <p:spPr>
          <a:xfrm>
            <a:off x="1192263" y="1497830"/>
            <a:ext cx="857250" cy="1143000"/>
          </a:xfrm>
          <a:prstGeom prst="rect">
            <a:avLst/>
          </a:prstGeom>
          <a:noFill/>
          <a:ln>
            <a:noFill/>
          </a:ln>
        </p:spPr>
      </p:pic>
      <p:pic>
        <p:nvPicPr>
          <p:cNvPr id="27" name="Shape 353"/>
          <p:cNvPicPr preferRelativeResize="0"/>
          <p:nvPr/>
        </p:nvPicPr>
        <p:blipFill>
          <a:blip r:embed="rId4">
            <a:alphaModFix/>
          </a:blip>
          <a:stretch>
            <a:fillRect/>
          </a:stretch>
        </p:blipFill>
        <p:spPr>
          <a:xfrm>
            <a:off x="3882860" y="1385888"/>
            <a:ext cx="1146961" cy="1366884"/>
          </a:xfrm>
          <a:prstGeom prst="rect">
            <a:avLst/>
          </a:prstGeom>
          <a:noFill/>
          <a:ln>
            <a:noFill/>
          </a:ln>
        </p:spPr>
      </p:pic>
      <p:pic>
        <p:nvPicPr>
          <p:cNvPr id="28" name="Shape 391"/>
          <p:cNvPicPr preferRelativeResize="0"/>
          <p:nvPr/>
        </p:nvPicPr>
        <p:blipFill>
          <a:blip r:embed="rId5">
            <a:alphaModFix/>
          </a:blip>
          <a:stretch>
            <a:fillRect/>
          </a:stretch>
        </p:blipFill>
        <p:spPr>
          <a:xfrm>
            <a:off x="6734600" y="1512117"/>
            <a:ext cx="1228725" cy="1114425"/>
          </a:xfrm>
          <a:prstGeom prst="rect">
            <a:avLst/>
          </a:prstGeom>
          <a:noFill/>
          <a:ln>
            <a:noFill/>
          </a:ln>
        </p:spPr>
      </p:pic>
      <p:sp>
        <p:nvSpPr>
          <p:cNvPr id="29" name="Shape 122"/>
          <p:cNvSpPr txBox="1">
            <a:spLocks/>
          </p:cNvSpPr>
          <p:nvPr/>
        </p:nvSpPr>
        <p:spPr>
          <a:xfrm>
            <a:off x="279225" y="2752771"/>
            <a:ext cx="2602088" cy="203830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nSpc>
                <a:spcPct val="150000"/>
              </a:lnSpc>
              <a:buClr>
                <a:schemeClr val="dk1"/>
              </a:buClr>
              <a:buSzPct val="61111"/>
              <a:buFont typeface="Arial"/>
              <a:buNone/>
            </a:pPr>
            <a:r>
              <a:rPr lang="en-GB" dirty="0">
                <a:solidFill>
                  <a:srgbClr val="7D91A3"/>
                </a:solidFill>
              </a:rPr>
              <a:t>Collect customer details for each time period, showing where they purchased or not, and including which marketing actions were in place for each customer for each period.</a:t>
            </a:r>
          </a:p>
          <a:p>
            <a:pPr>
              <a:lnSpc>
                <a:spcPct val="150000"/>
              </a:lnSpc>
              <a:buClr>
                <a:schemeClr val="dk1"/>
              </a:buClr>
              <a:buSzPct val="61111"/>
              <a:buFont typeface="Arial"/>
              <a:buNone/>
            </a:pPr>
            <a:endParaRPr lang="en-GB" dirty="0">
              <a:solidFill>
                <a:srgbClr val="7D91A3"/>
              </a:solidFill>
            </a:endParaRPr>
          </a:p>
          <a:p>
            <a:pPr>
              <a:lnSpc>
                <a:spcPct val="150000"/>
              </a:lnSpc>
              <a:buClr>
                <a:schemeClr val="dk1"/>
              </a:buClr>
              <a:buSzPct val="78571"/>
              <a:buFont typeface="Arial"/>
              <a:buNone/>
            </a:pPr>
            <a:endParaRPr lang="en-GB" dirty="0">
              <a:solidFill>
                <a:srgbClr val="7D91A3"/>
              </a:solidFill>
            </a:endParaRPr>
          </a:p>
        </p:txBody>
      </p:sp>
      <p:sp>
        <p:nvSpPr>
          <p:cNvPr id="30" name="Shape 122"/>
          <p:cNvSpPr txBox="1">
            <a:spLocks/>
          </p:cNvSpPr>
          <p:nvPr/>
        </p:nvSpPr>
        <p:spPr>
          <a:xfrm>
            <a:off x="3275706" y="2752771"/>
            <a:ext cx="2602088" cy="203830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nSpc>
                <a:spcPct val="150000"/>
              </a:lnSpc>
              <a:buClr>
                <a:schemeClr val="dk1"/>
              </a:buClr>
              <a:buSzPct val="61111"/>
              <a:buFont typeface="Arial"/>
              <a:buNone/>
            </a:pPr>
            <a:r>
              <a:rPr lang="en-GB" dirty="0">
                <a:solidFill>
                  <a:srgbClr val="7D91A3"/>
                </a:solidFill>
              </a:rPr>
              <a:t>DataRobot will build hundreds of models, finding the best one for your data.</a:t>
            </a:r>
          </a:p>
          <a:p>
            <a:pPr>
              <a:lnSpc>
                <a:spcPct val="150000"/>
              </a:lnSpc>
              <a:buClr>
                <a:schemeClr val="dk1"/>
              </a:buClr>
              <a:buSzPct val="61111"/>
              <a:buFont typeface="Arial"/>
              <a:buNone/>
            </a:pPr>
            <a:endParaRPr lang="en-GB" dirty="0">
              <a:solidFill>
                <a:srgbClr val="7D91A3"/>
              </a:solidFill>
            </a:endParaRPr>
          </a:p>
          <a:p>
            <a:pPr>
              <a:lnSpc>
                <a:spcPct val="150000"/>
              </a:lnSpc>
              <a:buClr>
                <a:schemeClr val="dk1"/>
              </a:buClr>
              <a:buSzPct val="78571"/>
              <a:buFont typeface="Arial"/>
              <a:buNone/>
            </a:pPr>
            <a:endParaRPr lang="en-GB" dirty="0">
              <a:solidFill>
                <a:srgbClr val="7D91A3"/>
              </a:solidFill>
            </a:endParaRPr>
          </a:p>
        </p:txBody>
      </p:sp>
      <p:sp>
        <p:nvSpPr>
          <p:cNvPr id="2" name="Arrow: Right 1"/>
          <p:cNvSpPr/>
          <p:nvPr/>
        </p:nvSpPr>
        <p:spPr>
          <a:xfrm>
            <a:off x="2638425" y="1838348"/>
            <a:ext cx="637281" cy="4619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32" name="Arrow: Right 31"/>
          <p:cNvSpPr/>
          <p:nvPr/>
        </p:nvSpPr>
        <p:spPr>
          <a:xfrm>
            <a:off x="5712727" y="1838348"/>
            <a:ext cx="637281" cy="4619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33" name="Shape 122"/>
          <p:cNvSpPr txBox="1">
            <a:spLocks/>
          </p:cNvSpPr>
          <p:nvPr/>
        </p:nvSpPr>
        <p:spPr>
          <a:xfrm>
            <a:off x="6090344" y="2748127"/>
            <a:ext cx="2602088" cy="203830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nSpc>
                <a:spcPct val="150000"/>
              </a:lnSpc>
              <a:buClr>
                <a:schemeClr val="dk1"/>
              </a:buClr>
              <a:buSzPct val="61111"/>
              <a:buFont typeface="Arial"/>
              <a:buNone/>
            </a:pPr>
            <a:r>
              <a:rPr lang="en-GB" dirty="0">
                <a:solidFill>
                  <a:srgbClr val="7D91A3"/>
                </a:solidFill>
              </a:rPr>
              <a:t>DataRobot is now ready to score your data.</a:t>
            </a:r>
          </a:p>
          <a:p>
            <a:pPr>
              <a:lnSpc>
                <a:spcPct val="150000"/>
              </a:lnSpc>
              <a:buClr>
                <a:schemeClr val="dk1"/>
              </a:buClr>
              <a:buSzPct val="61111"/>
              <a:buFont typeface="Arial"/>
              <a:buNone/>
            </a:pPr>
            <a:endParaRPr lang="en-GB" dirty="0">
              <a:solidFill>
                <a:srgbClr val="7D91A3"/>
              </a:solidFill>
            </a:endParaRPr>
          </a:p>
          <a:p>
            <a:pPr>
              <a:lnSpc>
                <a:spcPct val="150000"/>
              </a:lnSpc>
              <a:buClr>
                <a:schemeClr val="dk1"/>
              </a:buClr>
              <a:buSzPct val="78571"/>
              <a:buFont typeface="Arial"/>
              <a:buNone/>
            </a:pPr>
            <a:endParaRPr lang="en-GB" dirty="0">
              <a:solidFill>
                <a:srgbClr val="7D91A3"/>
              </a:solidFill>
            </a:endParaRPr>
          </a:p>
        </p:txBody>
      </p:sp>
    </p:spTree>
    <p:extLst>
      <p:ext uri="{BB962C8B-B14F-4D97-AF65-F5344CB8AC3E}">
        <p14:creationId xmlns:p14="http://schemas.microsoft.com/office/powerpoint/2010/main" val="241931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62850" y="143811"/>
            <a:ext cx="8827800" cy="553800"/>
          </a:xfrm>
          <a:prstGeom prst="rect">
            <a:avLst/>
          </a:prstGeom>
        </p:spPr>
        <p:txBody>
          <a:bodyPr lIns="91425" tIns="91425" rIns="91425" bIns="91425" anchor="ctr" anchorCtr="0">
            <a:noAutofit/>
          </a:bodyPr>
          <a:lstStyle/>
          <a:p>
            <a:pPr lvl="0" rtl="0">
              <a:spcBef>
                <a:spcPts val="0"/>
              </a:spcBef>
              <a:buNone/>
            </a:pPr>
            <a:r>
              <a:rPr lang="en-AU" dirty="0">
                <a:solidFill>
                  <a:srgbClr val="22486B"/>
                </a:solidFill>
              </a:rPr>
              <a:t>Step 2: Build a Synthetic Dataset</a:t>
            </a:r>
            <a:endParaRPr lang="en" dirty="0">
              <a:solidFill>
                <a:srgbClr val="22486B"/>
              </a:solidFill>
            </a:endParaRPr>
          </a:p>
        </p:txBody>
      </p:sp>
      <p:pic>
        <p:nvPicPr>
          <p:cNvPr id="26" name="Shape 446"/>
          <p:cNvPicPr preferRelativeResize="0"/>
          <p:nvPr/>
        </p:nvPicPr>
        <p:blipFill>
          <a:blip r:embed="rId3">
            <a:alphaModFix/>
          </a:blip>
          <a:stretch>
            <a:fillRect/>
          </a:stretch>
        </p:blipFill>
        <p:spPr>
          <a:xfrm>
            <a:off x="825551" y="831058"/>
            <a:ext cx="857250" cy="1143000"/>
          </a:xfrm>
          <a:prstGeom prst="rect">
            <a:avLst/>
          </a:prstGeom>
          <a:noFill/>
          <a:ln>
            <a:noFill/>
          </a:ln>
        </p:spPr>
      </p:pic>
      <p:sp>
        <p:nvSpPr>
          <p:cNvPr id="29" name="Shape 122"/>
          <p:cNvSpPr txBox="1">
            <a:spLocks/>
          </p:cNvSpPr>
          <p:nvPr/>
        </p:nvSpPr>
        <p:spPr>
          <a:xfrm>
            <a:off x="279225" y="2085999"/>
            <a:ext cx="2182988" cy="203830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nSpc>
                <a:spcPct val="150000"/>
              </a:lnSpc>
              <a:buClr>
                <a:schemeClr val="dk1"/>
              </a:buClr>
              <a:buSzPct val="61111"/>
              <a:buFont typeface="Arial"/>
              <a:buNone/>
            </a:pPr>
            <a:r>
              <a:rPr lang="en-GB" dirty="0">
                <a:solidFill>
                  <a:srgbClr val="7D91A3"/>
                </a:solidFill>
              </a:rPr>
              <a:t>Start with the actual historical data that you used to build the DataRobot project.</a:t>
            </a:r>
          </a:p>
          <a:p>
            <a:pPr>
              <a:lnSpc>
                <a:spcPct val="150000"/>
              </a:lnSpc>
              <a:buClr>
                <a:schemeClr val="dk1"/>
              </a:buClr>
              <a:buSzPct val="61111"/>
              <a:buFont typeface="Arial"/>
              <a:buNone/>
            </a:pPr>
            <a:endParaRPr lang="en-GB" dirty="0">
              <a:solidFill>
                <a:srgbClr val="7D91A3"/>
              </a:solidFill>
            </a:endParaRPr>
          </a:p>
          <a:p>
            <a:pPr>
              <a:lnSpc>
                <a:spcPct val="150000"/>
              </a:lnSpc>
              <a:buClr>
                <a:schemeClr val="dk1"/>
              </a:buClr>
              <a:buSzPct val="78571"/>
              <a:buFont typeface="Arial"/>
              <a:buNone/>
            </a:pPr>
            <a:endParaRPr lang="en-GB" dirty="0">
              <a:solidFill>
                <a:srgbClr val="7D91A3"/>
              </a:solidFill>
            </a:endParaRPr>
          </a:p>
        </p:txBody>
      </p:sp>
      <p:sp>
        <p:nvSpPr>
          <p:cNvPr id="30" name="Shape 122"/>
          <p:cNvSpPr txBox="1">
            <a:spLocks/>
          </p:cNvSpPr>
          <p:nvPr/>
        </p:nvSpPr>
        <p:spPr>
          <a:xfrm>
            <a:off x="2867025" y="2085999"/>
            <a:ext cx="3010769" cy="203830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nSpc>
                <a:spcPct val="150000"/>
              </a:lnSpc>
              <a:buClr>
                <a:schemeClr val="dk1"/>
              </a:buClr>
              <a:buSzPct val="61111"/>
              <a:buFont typeface="Arial"/>
              <a:buNone/>
            </a:pPr>
            <a:r>
              <a:rPr lang="en-GB" dirty="0">
                <a:solidFill>
                  <a:srgbClr val="7D91A3"/>
                </a:solidFill>
              </a:rPr>
              <a:t>For each record in the historical data that had a purchase, generate a row for each possible permutation of attribution order that could have led to the actual combination of marketing touch points. Replace the actual marketing values with the what-if values.</a:t>
            </a:r>
          </a:p>
          <a:p>
            <a:pPr>
              <a:lnSpc>
                <a:spcPct val="150000"/>
              </a:lnSpc>
              <a:buClr>
                <a:schemeClr val="dk1"/>
              </a:buClr>
              <a:buSzPct val="61111"/>
              <a:buFont typeface="Arial"/>
              <a:buNone/>
            </a:pPr>
            <a:endParaRPr lang="en-GB" dirty="0">
              <a:solidFill>
                <a:srgbClr val="7D91A3"/>
              </a:solidFill>
            </a:endParaRPr>
          </a:p>
          <a:p>
            <a:pPr>
              <a:lnSpc>
                <a:spcPct val="150000"/>
              </a:lnSpc>
              <a:buClr>
                <a:schemeClr val="dk1"/>
              </a:buClr>
              <a:buSzPct val="78571"/>
              <a:buFont typeface="Arial"/>
              <a:buNone/>
            </a:pPr>
            <a:endParaRPr lang="en-GB" dirty="0">
              <a:solidFill>
                <a:srgbClr val="7D91A3"/>
              </a:solidFill>
            </a:endParaRPr>
          </a:p>
        </p:txBody>
      </p:sp>
      <p:sp>
        <p:nvSpPr>
          <p:cNvPr id="2" name="Arrow: Right 1"/>
          <p:cNvSpPr/>
          <p:nvPr/>
        </p:nvSpPr>
        <p:spPr>
          <a:xfrm>
            <a:off x="2418456" y="1171577"/>
            <a:ext cx="637281" cy="4619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pic>
        <p:nvPicPr>
          <p:cNvPr id="11" name="Shape 446"/>
          <p:cNvPicPr preferRelativeResize="0"/>
          <p:nvPr/>
        </p:nvPicPr>
        <p:blipFill>
          <a:blip r:embed="rId3">
            <a:alphaModFix/>
          </a:blip>
          <a:stretch>
            <a:fillRect/>
          </a:stretch>
        </p:blipFill>
        <p:spPr>
          <a:xfrm>
            <a:off x="3882925" y="831058"/>
            <a:ext cx="857250" cy="1143000"/>
          </a:xfrm>
          <a:prstGeom prst="rect">
            <a:avLst/>
          </a:prstGeom>
          <a:noFill/>
          <a:ln>
            <a:noFill/>
          </a:ln>
        </p:spPr>
      </p:pic>
      <p:sp>
        <p:nvSpPr>
          <p:cNvPr id="12" name="Shape 122"/>
          <p:cNvSpPr txBox="1">
            <a:spLocks/>
          </p:cNvSpPr>
          <p:nvPr/>
        </p:nvSpPr>
        <p:spPr>
          <a:xfrm>
            <a:off x="6204644" y="914400"/>
            <a:ext cx="2602088" cy="387667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nSpc>
                <a:spcPct val="150000"/>
              </a:lnSpc>
              <a:buClr>
                <a:schemeClr val="dk1"/>
              </a:buClr>
              <a:buSzPct val="61111"/>
              <a:buFont typeface="Arial"/>
              <a:buNone/>
            </a:pPr>
            <a:r>
              <a:rPr lang="en-GB" b="1" dirty="0">
                <a:solidFill>
                  <a:srgbClr val="7D91A3"/>
                </a:solidFill>
              </a:rPr>
              <a:t>For example:</a:t>
            </a:r>
          </a:p>
          <a:p>
            <a:pPr>
              <a:lnSpc>
                <a:spcPct val="150000"/>
              </a:lnSpc>
              <a:buClr>
                <a:schemeClr val="dk1"/>
              </a:buClr>
              <a:buSzPct val="61111"/>
              <a:buFont typeface="Arial"/>
              <a:buNone/>
            </a:pPr>
            <a:r>
              <a:rPr lang="en-GB" dirty="0">
                <a:solidFill>
                  <a:srgbClr val="7D91A3"/>
                </a:solidFill>
              </a:rPr>
              <a:t>If the marketing touch points for this customer were A, B and C, then the rows are:</a:t>
            </a:r>
          </a:p>
          <a:p>
            <a:pPr>
              <a:lnSpc>
                <a:spcPct val="150000"/>
              </a:lnSpc>
              <a:buClr>
                <a:schemeClr val="dk1"/>
              </a:buClr>
              <a:buSzPct val="61111"/>
              <a:buFont typeface="Arial"/>
              <a:buNone/>
            </a:pPr>
            <a:r>
              <a:rPr lang="en-GB" dirty="0">
                <a:solidFill>
                  <a:srgbClr val="7D91A3"/>
                </a:solidFill>
              </a:rPr>
              <a:t>- - -</a:t>
            </a:r>
          </a:p>
          <a:p>
            <a:pPr>
              <a:lnSpc>
                <a:spcPct val="150000"/>
              </a:lnSpc>
              <a:buClr>
                <a:schemeClr val="dk1"/>
              </a:buClr>
              <a:buSzPct val="61111"/>
              <a:buFont typeface="Arial"/>
              <a:buNone/>
            </a:pPr>
            <a:r>
              <a:rPr lang="en-GB" dirty="0">
                <a:solidFill>
                  <a:srgbClr val="7D91A3"/>
                </a:solidFill>
              </a:rPr>
              <a:t>A - -</a:t>
            </a:r>
          </a:p>
          <a:p>
            <a:pPr>
              <a:lnSpc>
                <a:spcPct val="150000"/>
              </a:lnSpc>
              <a:buClr>
                <a:schemeClr val="dk1"/>
              </a:buClr>
              <a:buSzPct val="61111"/>
              <a:buFont typeface="Arial"/>
              <a:buNone/>
            </a:pPr>
            <a:r>
              <a:rPr lang="en-GB" dirty="0">
                <a:solidFill>
                  <a:srgbClr val="7D91A3"/>
                </a:solidFill>
              </a:rPr>
              <a:t>- B -</a:t>
            </a:r>
          </a:p>
          <a:p>
            <a:pPr>
              <a:lnSpc>
                <a:spcPct val="150000"/>
              </a:lnSpc>
              <a:buClr>
                <a:schemeClr val="dk1"/>
              </a:buClr>
              <a:buSzPct val="61111"/>
              <a:buFont typeface="Arial"/>
              <a:buNone/>
            </a:pPr>
            <a:r>
              <a:rPr lang="en-GB" dirty="0">
                <a:solidFill>
                  <a:srgbClr val="7D91A3"/>
                </a:solidFill>
              </a:rPr>
              <a:t>- - C</a:t>
            </a:r>
          </a:p>
          <a:p>
            <a:pPr>
              <a:lnSpc>
                <a:spcPct val="150000"/>
              </a:lnSpc>
              <a:buClr>
                <a:schemeClr val="dk1"/>
              </a:buClr>
              <a:buSzPct val="61111"/>
              <a:buFont typeface="Arial"/>
              <a:buNone/>
            </a:pPr>
            <a:r>
              <a:rPr lang="en-GB" dirty="0">
                <a:solidFill>
                  <a:srgbClr val="7D91A3"/>
                </a:solidFill>
              </a:rPr>
              <a:t>A - C</a:t>
            </a:r>
          </a:p>
          <a:p>
            <a:pPr>
              <a:lnSpc>
                <a:spcPct val="150000"/>
              </a:lnSpc>
              <a:buClr>
                <a:schemeClr val="dk1"/>
              </a:buClr>
              <a:buSzPct val="61111"/>
              <a:buFont typeface="Arial"/>
              <a:buNone/>
            </a:pPr>
            <a:r>
              <a:rPr lang="en-GB" dirty="0">
                <a:solidFill>
                  <a:srgbClr val="7D91A3"/>
                </a:solidFill>
              </a:rPr>
              <a:t>A B -</a:t>
            </a:r>
          </a:p>
          <a:p>
            <a:pPr>
              <a:lnSpc>
                <a:spcPct val="150000"/>
              </a:lnSpc>
              <a:buClr>
                <a:schemeClr val="dk1"/>
              </a:buClr>
              <a:buSzPct val="61111"/>
              <a:buFont typeface="Arial"/>
              <a:buNone/>
            </a:pPr>
            <a:r>
              <a:rPr lang="en-GB" dirty="0">
                <a:solidFill>
                  <a:srgbClr val="7D91A3"/>
                </a:solidFill>
              </a:rPr>
              <a:t>- B C</a:t>
            </a:r>
          </a:p>
          <a:p>
            <a:pPr>
              <a:lnSpc>
                <a:spcPct val="150000"/>
              </a:lnSpc>
              <a:buClr>
                <a:schemeClr val="dk1"/>
              </a:buClr>
              <a:buSzPct val="61111"/>
              <a:buFont typeface="Arial"/>
              <a:buNone/>
            </a:pPr>
            <a:r>
              <a:rPr lang="en-GB" dirty="0">
                <a:solidFill>
                  <a:srgbClr val="7D91A3"/>
                </a:solidFill>
              </a:rPr>
              <a:t>A B C</a:t>
            </a:r>
          </a:p>
        </p:txBody>
      </p:sp>
    </p:spTree>
    <p:extLst>
      <p:ext uri="{BB962C8B-B14F-4D97-AF65-F5344CB8AC3E}">
        <p14:creationId xmlns:p14="http://schemas.microsoft.com/office/powerpoint/2010/main" val="1187873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62850" y="143811"/>
            <a:ext cx="8827800" cy="553800"/>
          </a:xfrm>
          <a:prstGeom prst="rect">
            <a:avLst/>
          </a:prstGeom>
        </p:spPr>
        <p:txBody>
          <a:bodyPr lIns="91425" tIns="91425" rIns="91425" bIns="91425" anchor="ctr" anchorCtr="0">
            <a:noAutofit/>
          </a:bodyPr>
          <a:lstStyle/>
          <a:p>
            <a:pPr lvl="0" rtl="0">
              <a:spcBef>
                <a:spcPts val="0"/>
              </a:spcBef>
              <a:buNone/>
            </a:pPr>
            <a:r>
              <a:rPr lang="en-AU" dirty="0">
                <a:solidFill>
                  <a:srgbClr val="22486B"/>
                </a:solidFill>
              </a:rPr>
              <a:t>Step 3: Score the Synthetic Data</a:t>
            </a:r>
            <a:endParaRPr lang="en" dirty="0">
              <a:solidFill>
                <a:srgbClr val="22486B"/>
              </a:solidFill>
            </a:endParaRPr>
          </a:p>
        </p:txBody>
      </p:sp>
      <p:pic>
        <p:nvPicPr>
          <p:cNvPr id="27" name="Shape 353"/>
          <p:cNvPicPr preferRelativeResize="0"/>
          <p:nvPr/>
        </p:nvPicPr>
        <p:blipFill>
          <a:blip r:embed="rId3">
            <a:alphaModFix/>
          </a:blip>
          <a:stretch>
            <a:fillRect/>
          </a:stretch>
        </p:blipFill>
        <p:spPr>
          <a:xfrm>
            <a:off x="3882860" y="1385888"/>
            <a:ext cx="1146961" cy="1366884"/>
          </a:xfrm>
          <a:prstGeom prst="rect">
            <a:avLst/>
          </a:prstGeom>
          <a:noFill/>
          <a:ln>
            <a:noFill/>
          </a:ln>
        </p:spPr>
      </p:pic>
      <p:sp>
        <p:nvSpPr>
          <p:cNvPr id="29" name="Shape 122"/>
          <p:cNvSpPr txBox="1">
            <a:spLocks/>
          </p:cNvSpPr>
          <p:nvPr/>
        </p:nvSpPr>
        <p:spPr>
          <a:xfrm>
            <a:off x="279225" y="2752771"/>
            <a:ext cx="2602088" cy="203830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nSpc>
                <a:spcPct val="150000"/>
              </a:lnSpc>
              <a:buClr>
                <a:schemeClr val="dk1"/>
              </a:buClr>
              <a:buSzPct val="61111"/>
              <a:buFont typeface="Arial"/>
              <a:buNone/>
            </a:pPr>
            <a:r>
              <a:rPr lang="en-GB" dirty="0">
                <a:solidFill>
                  <a:srgbClr val="7D91A3"/>
                </a:solidFill>
              </a:rPr>
              <a:t>Synthetic data set created in Step 2.</a:t>
            </a:r>
          </a:p>
          <a:p>
            <a:pPr>
              <a:lnSpc>
                <a:spcPct val="150000"/>
              </a:lnSpc>
              <a:buClr>
                <a:schemeClr val="dk1"/>
              </a:buClr>
              <a:buSzPct val="61111"/>
              <a:buFont typeface="Arial"/>
              <a:buNone/>
            </a:pPr>
            <a:endParaRPr lang="en-GB" dirty="0">
              <a:solidFill>
                <a:srgbClr val="7D91A3"/>
              </a:solidFill>
            </a:endParaRPr>
          </a:p>
          <a:p>
            <a:pPr>
              <a:lnSpc>
                <a:spcPct val="150000"/>
              </a:lnSpc>
              <a:buClr>
                <a:schemeClr val="dk1"/>
              </a:buClr>
              <a:buSzPct val="78571"/>
              <a:buFont typeface="Arial"/>
              <a:buNone/>
            </a:pPr>
            <a:endParaRPr lang="en-GB" dirty="0">
              <a:solidFill>
                <a:srgbClr val="7D91A3"/>
              </a:solidFill>
            </a:endParaRPr>
          </a:p>
        </p:txBody>
      </p:sp>
      <p:sp>
        <p:nvSpPr>
          <p:cNvPr id="30" name="Shape 122"/>
          <p:cNvSpPr txBox="1">
            <a:spLocks/>
          </p:cNvSpPr>
          <p:nvPr/>
        </p:nvSpPr>
        <p:spPr>
          <a:xfrm>
            <a:off x="3275706" y="2752771"/>
            <a:ext cx="2602088" cy="203830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nSpc>
                <a:spcPct val="150000"/>
              </a:lnSpc>
              <a:buClr>
                <a:schemeClr val="dk1"/>
              </a:buClr>
              <a:buSzPct val="61111"/>
              <a:buFont typeface="Arial"/>
              <a:buNone/>
            </a:pPr>
            <a:r>
              <a:rPr lang="en-GB" dirty="0">
                <a:solidFill>
                  <a:srgbClr val="7D91A3"/>
                </a:solidFill>
              </a:rPr>
              <a:t>DataRobot will score each row in the dataset.</a:t>
            </a:r>
          </a:p>
          <a:p>
            <a:pPr>
              <a:lnSpc>
                <a:spcPct val="150000"/>
              </a:lnSpc>
              <a:buClr>
                <a:schemeClr val="dk1"/>
              </a:buClr>
              <a:buSzPct val="61111"/>
              <a:buFont typeface="Arial"/>
              <a:buNone/>
            </a:pPr>
            <a:endParaRPr lang="en-GB" dirty="0">
              <a:solidFill>
                <a:srgbClr val="7D91A3"/>
              </a:solidFill>
            </a:endParaRPr>
          </a:p>
          <a:p>
            <a:pPr>
              <a:lnSpc>
                <a:spcPct val="150000"/>
              </a:lnSpc>
              <a:buClr>
                <a:schemeClr val="dk1"/>
              </a:buClr>
              <a:buSzPct val="78571"/>
              <a:buFont typeface="Arial"/>
              <a:buNone/>
            </a:pPr>
            <a:endParaRPr lang="en-GB" dirty="0">
              <a:solidFill>
                <a:srgbClr val="7D91A3"/>
              </a:solidFill>
            </a:endParaRPr>
          </a:p>
        </p:txBody>
      </p:sp>
      <p:sp>
        <p:nvSpPr>
          <p:cNvPr id="2" name="Arrow: Right 1"/>
          <p:cNvSpPr/>
          <p:nvPr/>
        </p:nvSpPr>
        <p:spPr>
          <a:xfrm>
            <a:off x="2638425" y="1838348"/>
            <a:ext cx="637281" cy="4619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32" name="Arrow: Right 31"/>
          <p:cNvSpPr/>
          <p:nvPr/>
        </p:nvSpPr>
        <p:spPr>
          <a:xfrm>
            <a:off x="5712727" y="1838348"/>
            <a:ext cx="637281" cy="4619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33" name="Shape 122"/>
          <p:cNvSpPr txBox="1">
            <a:spLocks/>
          </p:cNvSpPr>
          <p:nvPr/>
        </p:nvSpPr>
        <p:spPr>
          <a:xfrm>
            <a:off x="6090344" y="2748127"/>
            <a:ext cx="2602088" cy="203830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nSpc>
                <a:spcPct val="150000"/>
              </a:lnSpc>
              <a:buClr>
                <a:schemeClr val="dk1"/>
              </a:buClr>
              <a:buSzPct val="61111"/>
              <a:buFont typeface="Arial"/>
              <a:buNone/>
            </a:pPr>
            <a:r>
              <a:rPr lang="en-GB" dirty="0">
                <a:solidFill>
                  <a:srgbClr val="7D91A3"/>
                </a:solidFill>
              </a:rPr>
              <a:t>Propensity scores are downloaded into a dataset.</a:t>
            </a:r>
          </a:p>
          <a:p>
            <a:pPr>
              <a:lnSpc>
                <a:spcPct val="150000"/>
              </a:lnSpc>
              <a:buClr>
                <a:schemeClr val="dk1"/>
              </a:buClr>
              <a:buSzPct val="61111"/>
              <a:buFont typeface="Arial"/>
              <a:buNone/>
            </a:pPr>
            <a:endParaRPr lang="en-GB" dirty="0">
              <a:solidFill>
                <a:srgbClr val="7D91A3"/>
              </a:solidFill>
            </a:endParaRPr>
          </a:p>
          <a:p>
            <a:pPr>
              <a:lnSpc>
                <a:spcPct val="150000"/>
              </a:lnSpc>
              <a:buClr>
                <a:schemeClr val="dk1"/>
              </a:buClr>
              <a:buSzPct val="78571"/>
              <a:buFont typeface="Arial"/>
              <a:buNone/>
            </a:pPr>
            <a:endParaRPr lang="en-GB" dirty="0">
              <a:solidFill>
                <a:srgbClr val="7D91A3"/>
              </a:solidFill>
            </a:endParaRPr>
          </a:p>
        </p:txBody>
      </p:sp>
      <p:pic>
        <p:nvPicPr>
          <p:cNvPr id="12" name="Shape 444"/>
          <p:cNvPicPr preferRelativeResize="0"/>
          <p:nvPr/>
        </p:nvPicPr>
        <p:blipFill>
          <a:blip r:embed="rId4">
            <a:alphaModFix/>
          </a:blip>
          <a:stretch>
            <a:fillRect/>
          </a:stretch>
        </p:blipFill>
        <p:spPr>
          <a:xfrm>
            <a:off x="6962763" y="1497829"/>
            <a:ext cx="857250" cy="1143000"/>
          </a:xfrm>
          <a:prstGeom prst="rect">
            <a:avLst/>
          </a:prstGeom>
          <a:noFill/>
          <a:ln>
            <a:noFill/>
          </a:ln>
        </p:spPr>
      </p:pic>
      <p:pic>
        <p:nvPicPr>
          <p:cNvPr id="13" name="Shape 445"/>
          <p:cNvPicPr preferRelativeResize="0"/>
          <p:nvPr/>
        </p:nvPicPr>
        <p:blipFill>
          <a:blip r:embed="rId5">
            <a:alphaModFix/>
          </a:blip>
          <a:stretch>
            <a:fillRect/>
          </a:stretch>
        </p:blipFill>
        <p:spPr>
          <a:xfrm>
            <a:off x="1046173" y="1497829"/>
            <a:ext cx="857250" cy="1143000"/>
          </a:xfrm>
          <a:prstGeom prst="rect">
            <a:avLst/>
          </a:prstGeom>
          <a:noFill/>
          <a:ln>
            <a:noFill/>
          </a:ln>
        </p:spPr>
      </p:pic>
    </p:spTree>
    <p:extLst>
      <p:ext uri="{BB962C8B-B14F-4D97-AF65-F5344CB8AC3E}">
        <p14:creationId xmlns:p14="http://schemas.microsoft.com/office/powerpoint/2010/main" val="1576265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Shape 235"/>
          <p:cNvSpPr txBox="1">
            <a:spLocks noGrp="1"/>
          </p:cNvSpPr>
          <p:nvPr>
            <p:ph type="title"/>
          </p:nvPr>
        </p:nvSpPr>
        <p:spPr>
          <a:xfrm>
            <a:off x="4846006" y="46208"/>
            <a:ext cx="4045200" cy="2353800"/>
          </a:xfrm>
          <a:prstGeom prst="rect">
            <a:avLst/>
          </a:prstGeom>
        </p:spPr>
        <p:txBody>
          <a:bodyPr lIns="91425" tIns="91425" rIns="91425" bIns="91425" anchor="b" anchorCtr="0">
            <a:noAutofit/>
          </a:bodyPr>
          <a:lstStyle/>
          <a:p>
            <a:pPr lvl="0">
              <a:spcBef>
                <a:spcPts val="0"/>
              </a:spcBef>
              <a:buNone/>
            </a:pPr>
            <a:r>
              <a:rPr lang="en-AU" dirty="0">
                <a:solidFill>
                  <a:schemeClr val="bg1"/>
                </a:solidFill>
              </a:rPr>
              <a:t>What-If Analysis</a:t>
            </a:r>
            <a:endParaRPr lang="en" dirty="0">
              <a:solidFill>
                <a:schemeClr val="bg1"/>
              </a:solidFill>
            </a:endParaRPr>
          </a:p>
        </p:txBody>
      </p:sp>
      <p:sp>
        <p:nvSpPr>
          <p:cNvPr id="236" name="Shape 236"/>
          <p:cNvSpPr txBox="1">
            <a:spLocks noGrp="1"/>
          </p:cNvSpPr>
          <p:nvPr>
            <p:ph type="body" idx="2"/>
          </p:nvPr>
        </p:nvSpPr>
        <p:spPr>
          <a:xfrm>
            <a:off x="340472" y="425279"/>
            <a:ext cx="3837000" cy="1043101"/>
          </a:xfrm>
          <a:prstGeom prst="rect">
            <a:avLst/>
          </a:prstGeom>
        </p:spPr>
        <p:txBody>
          <a:bodyPr lIns="91425" tIns="91425" rIns="91425" bIns="91425" anchor="ctr" anchorCtr="0">
            <a:noAutofit/>
          </a:bodyPr>
          <a:lstStyle/>
          <a:p>
            <a:pPr>
              <a:buNone/>
            </a:pPr>
            <a:r>
              <a:rPr lang="en-GB" sz="1600" dirty="0">
                <a:solidFill>
                  <a:schemeClr val="tx2">
                    <a:lumMod val="10000"/>
                  </a:schemeClr>
                </a:solidFill>
              </a:rPr>
              <a:t>You need a powerful predictive engine to power the what-if analyses.</a:t>
            </a:r>
            <a:r>
              <a:rPr lang="en" sz="1600" dirty="0">
                <a:solidFill>
                  <a:schemeClr val="tx2">
                    <a:lumMod val="10000"/>
                  </a:schemeClr>
                </a:solidFill>
              </a:rPr>
              <a:t> DataRobot is that engine:</a:t>
            </a:r>
          </a:p>
        </p:txBody>
      </p:sp>
      <p:sp>
        <p:nvSpPr>
          <p:cNvPr id="5" name="Shape 216">
            <a:extLst>
              <a:ext uri="{FF2B5EF4-FFF2-40B4-BE49-F238E27FC236}">
                <a16:creationId xmlns:a16="http://schemas.microsoft.com/office/drawing/2014/main" id="{94F421A0-77B4-4D93-9878-6A39B879E78B}"/>
              </a:ext>
            </a:extLst>
          </p:cNvPr>
          <p:cNvSpPr txBox="1">
            <a:spLocks/>
          </p:cNvSpPr>
          <p:nvPr/>
        </p:nvSpPr>
        <p:spPr>
          <a:xfrm>
            <a:off x="259022" y="1394961"/>
            <a:ext cx="3999900" cy="380381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1600"/>
              </a:spcAft>
              <a:buClr>
                <a:schemeClr val="lt1"/>
              </a:buClr>
              <a:buSzPct val="100000"/>
              <a:buFont typeface="Roboto"/>
              <a:buChar char="●"/>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1600"/>
              </a:spcAft>
              <a:buClr>
                <a:schemeClr val="lt1"/>
              </a:buClr>
              <a:buFont typeface="Roboto"/>
              <a:buChar char="○"/>
              <a:defRPr sz="14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1600"/>
              </a:spcAft>
              <a:buClr>
                <a:schemeClr val="lt1"/>
              </a:buClr>
              <a:buFont typeface="Roboto"/>
              <a:buChar char="■"/>
              <a:defRPr sz="14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1600"/>
              </a:spcAft>
              <a:buClr>
                <a:schemeClr val="lt1"/>
              </a:buClr>
              <a:buFont typeface="Roboto"/>
              <a:buChar char="●"/>
              <a:defRPr sz="14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1600"/>
              </a:spcAft>
              <a:buClr>
                <a:schemeClr val="lt1"/>
              </a:buClr>
              <a:buFont typeface="Roboto"/>
              <a:buChar char="○"/>
              <a:defRPr sz="14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1600"/>
              </a:spcAft>
              <a:buClr>
                <a:schemeClr val="lt1"/>
              </a:buClr>
              <a:buFont typeface="Roboto"/>
              <a:buChar char="■"/>
              <a:defRPr sz="14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1600"/>
              </a:spcAft>
              <a:buClr>
                <a:schemeClr val="lt1"/>
              </a:buClr>
              <a:buFont typeface="Roboto"/>
              <a:buChar char="●"/>
              <a:defRPr sz="14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1600"/>
              </a:spcAft>
              <a:buClr>
                <a:schemeClr val="lt1"/>
              </a:buClr>
              <a:buFont typeface="Roboto"/>
              <a:buChar char="○"/>
              <a:defRPr sz="14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1600"/>
              </a:spcAft>
              <a:buClr>
                <a:schemeClr val="lt1"/>
              </a:buClr>
              <a:buFont typeface="Roboto"/>
              <a:buChar char="■"/>
              <a:defRPr sz="1400" b="0" i="0" u="none" strike="noStrike" cap="none">
                <a:solidFill>
                  <a:schemeClr val="lt1"/>
                </a:solidFill>
                <a:latin typeface="Roboto"/>
                <a:ea typeface="Roboto"/>
                <a:cs typeface="Roboto"/>
                <a:sym typeface="Roboto"/>
              </a:defRPr>
            </a:lvl9pPr>
          </a:lstStyle>
          <a:p>
            <a:pPr marL="514350" indent="-285750">
              <a:lnSpc>
                <a:spcPct val="150000"/>
              </a:lnSpc>
              <a:spcAft>
                <a:spcPts val="0"/>
              </a:spcAft>
              <a:buClr>
                <a:srgbClr val="FF5600"/>
              </a:buClr>
              <a:buFont typeface="Courier New" panose="02070309020205020404" pitchFamily="49" charset="0"/>
              <a:buChar char="o"/>
            </a:pPr>
            <a:r>
              <a:rPr lang="en-SG" dirty="0">
                <a:solidFill>
                  <a:schemeClr val="tx1"/>
                </a:solidFill>
              </a:rPr>
              <a:t>Build accurate predictive models that link sales to marketing touch points to customer demographics</a:t>
            </a:r>
          </a:p>
          <a:p>
            <a:pPr marL="514350" indent="-285750">
              <a:lnSpc>
                <a:spcPct val="150000"/>
              </a:lnSpc>
              <a:spcAft>
                <a:spcPts val="0"/>
              </a:spcAft>
              <a:buClr>
                <a:srgbClr val="FF5600"/>
              </a:buClr>
              <a:buFont typeface="Courier New" panose="02070309020205020404" pitchFamily="49" charset="0"/>
              <a:buChar char="o"/>
            </a:pPr>
            <a:r>
              <a:rPr lang="en-SG" dirty="0">
                <a:solidFill>
                  <a:schemeClr val="tx1"/>
                </a:solidFill>
              </a:rPr>
              <a:t>Enterprise-level computing power for calculating many different what-if scenarios for each customer</a:t>
            </a:r>
          </a:p>
          <a:p>
            <a:pPr marL="285750" indent="-285750">
              <a:lnSpc>
                <a:spcPct val="150000"/>
              </a:lnSpc>
              <a:buFont typeface="Courier New" panose="02070309020205020404" pitchFamily="49" charset="0"/>
              <a:buChar char="o"/>
            </a:pPr>
            <a:endParaRPr lang="en-SG" sz="1400" u="sng" dirty="0">
              <a:solidFill>
                <a:schemeClr val="tx1"/>
              </a:solidFill>
            </a:endParaRPr>
          </a:p>
        </p:txBody>
      </p:sp>
    </p:spTree>
    <p:extLst>
      <p:ext uri="{BB962C8B-B14F-4D97-AF65-F5344CB8AC3E}">
        <p14:creationId xmlns:p14="http://schemas.microsoft.com/office/powerpoint/2010/main" val="2275645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62850" y="143811"/>
            <a:ext cx="8827800" cy="553800"/>
          </a:xfrm>
          <a:prstGeom prst="rect">
            <a:avLst/>
          </a:prstGeom>
        </p:spPr>
        <p:txBody>
          <a:bodyPr lIns="91425" tIns="91425" rIns="91425" bIns="91425" anchor="ctr" anchorCtr="0">
            <a:noAutofit/>
          </a:bodyPr>
          <a:lstStyle/>
          <a:p>
            <a:pPr lvl="0" rtl="0">
              <a:spcBef>
                <a:spcPts val="0"/>
              </a:spcBef>
              <a:buNone/>
            </a:pPr>
            <a:r>
              <a:rPr lang="en-AU" dirty="0">
                <a:solidFill>
                  <a:srgbClr val="22486B"/>
                </a:solidFill>
              </a:rPr>
              <a:t>Step 4: Calculate the Shapely Value for Each Customer</a:t>
            </a:r>
            <a:endParaRPr lang="en" dirty="0">
              <a:solidFill>
                <a:srgbClr val="22486B"/>
              </a:solidFill>
            </a:endParaRPr>
          </a:p>
        </p:txBody>
      </p:sp>
      <p:sp>
        <p:nvSpPr>
          <p:cNvPr id="29" name="Shape 122"/>
          <p:cNvSpPr txBox="1">
            <a:spLocks/>
          </p:cNvSpPr>
          <p:nvPr/>
        </p:nvSpPr>
        <p:spPr>
          <a:xfrm>
            <a:off x="279225" y="2752771"/>
            <a:ext cx="2602088" cy="203830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nSpc>
                <a:spcPct val="150000"/>
              </a:lnSpc>
              <a:buClr>
                <a:schemeClr val="dk1"/>
              </a:buClr>
              <a:buSzPct val="61111"/>
              <a:buFont typeface="Arial"/>
              <a:buNone/>
            </a:pPr>
            <a:r>
              <a:rPr lang="en-GB" dirty="0">
                <a:solidFill>
                  <a:srgbClr val="7D91A3"/>
                </a:solidFill>
              </a:rPr>
              <a:t>Sum the propensities for each row that includes a particular touch point.</a:t>
            </a:r>
          </a:p>
          <a:p>
            <a:pPr>
              <a:lnSpc>
                <a:spcPct val="150000"/>
              </a:lnSpc>
              <a:buClr>
                <a:schemeClr val="dk1"/>
              </a:buClr>
              <a:buSzPct val="78571"/>
              <a:buFont typeface="Arial"/>
              <a:buNone/>
            </a:pPr>
            <a:endParaRPr lang="en-GB" dirty="0">
              <a:solidFill>
                <a:srgbClr val="7D91A3"/>
              </a:solidFill>
            </a:endParaRPr>
          </a:p>
        </p:txBody>
      </p:sp>
      <p:sp>
        <p:nvSpPr>
          <p:cNvPr id="12" name="Shape 122"/>
          <p:cNvSpPr txBox="1">
            <a:spLocks/>
          </p:cNvSpPr>
          <p:nvPr/>
        </p:nvSpPr>
        <p:spPr>
          <a:xfrm>
            <a:off x="3346275" y="2752771"/>
            <a:ext cx="2602088" cy="203830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nSpc>
                <a:spcPct val="150000"/>
              </a:lnSpc>
              <a:buClr>
                <a:schemeClr val="dk1"/>
              </a:buClr>
              <a:buSzPct val="61111"/>
              <a:buFont typeface="Arial"/>
              <a:buNone/>
            </a:pPr>
            <a:r>
              <a:rPr lang="en-GB" dirty="0">
                <a:solidFill>
                  <a:srgbClr val="7D91A3"/>
                </a:solidFill>
              </a:rPr>
              <a:t>Subtract the sum of the propensities for each row that does not include a particular touch point.</a:t>
            </a:r>
          </a:p>
          <a:p>
            <a:pPr>
              <a:lnSpc>
                <a:spcPct val="150000"/>
              </a:lnSpc>
              <a:buClr>
                <a:schemeClr val="dk1"/>
              </a:buClr>
              <a:buSzPct val="78571"/>
              <a:buFont typeface="Arial"/>
              <a:buNone/>
            </a:pPr>
            <a:endParaRPr lang="en-GB" dirty="0">
              <a:solidFill>
                <a:srgbClr val="7D91A3"/>
              </a:solidFill>
            </a:endParaRPr>
          </a:p>
        </p:txBody>
      </p:sp>
      <p:sp>
        <p:nvSpPr>
          <p:cNvPr id="13" name="Shape 122"/>
          <p:cNvSpPr txBox="1">
            <a:spLocks/>
          </p:cNvSpPr>
          <p:nvPr/>
        </p:nvSpPr>
        <p:spPr>
          <a:xfrm>
            <a:off x="6465713" y="2752771"/>
            <a:ext cx="2602088" cy="2038303"/>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nSpc>
                <a:spcPct val="150000"/>
              </a:lnSpc>
              <a:buClr>
                <a:schemeClr val="dk1"/>
              </a:buClr>
              <a:buSzPct val="61111"/>
              <a:buFont typeface="Arial"/>
              <a:buNone/>
            </a:pPr>
            <a:r>
              <a:rPr lang="en-GB" dirty="0">
                <a:solidFill>
                  <a:srgbClr val="7D91A3"/>
                </a:solidFill>
              </a:rPr>
              <a:t>Allocate the value of the sale in proportion to the Shapely value for each marketing touch point for this customer.</a:t>
            </a:r>
          </a:p>
          <a:p>
            <a:pPr>
              <a:lnSpc>
                <a:spcPct val="150000"/>
              </a:lnSpc>
              <a:buClr>
                <a:schemeClr val="dk1"/>
              </a:buClr>
              <a:buSzPct val="78571"/>
              <a:buFont typeface="Arial"/>
              <a:buNone/>
            </a:pPr>
            <a:endParaRPr lang="en-GB" dirty="0">
              <a:solidFill>
                <a:srgbClr val="7D91A3"/>
              </a:solidFill>
            </a:endParaRPr>
          </a:p>
        </p:txBody>
      </p:sp>
      <p:pic>
        <p:nvPicPr>
          <p:cNvPr id="14" name="Shape 420"/>
          <p:cNvPicPr preferRelativeResize="0"/>
          <p:nvPr/>
        </p:nvPicPr>
        <p:blipFill>
          <a:blip r:embed="rId3">
            <a:alphaModFix/>
          </a:blip>
          <a:stretch>
            <a:fillRect/>
          </a:stretch>
        </p:blipFill>
        <p:spPr>
          <a:xfrm>
            <a:off x="7138650" y="938131"/>
            <a:ext cx="1514475" cy="1085850"/>
          </a:xfrm>
          <a:prstGeom prst="rect">
            <a:avLst/>
          </a:prstGeom>
          <a:noFill/>
          <a:ln>
            <a:noFill/>
          </a:ln>
        </p:spPr>
      </p:pic>
      <p:pic>
        <p:nvPicPr>
          <p:cNvPr id="15" name="Shape 306"/>
          <p:cNvPicPr preferRelativeResize="0"/>
          <p:nvPr/>
        </p:nvPicPr>
        <p:blipFill>
          <a:blip r:embed="rId4">
            <a:alphaModFix/>
          </a:blip>
          <a:stretch>
            <a:fillRect/>
          </a:stretch>
        </p:blipFill>
        <p:spPr>
          <a:xfrm>
            <a:off x="6560663" y="1481056"/>
            <a:ext cx="952500" cy="952500"/>
          </a:xfrm>
          <a:prstGeom prst="rect">
            <a:avLst/>
          </a:prstGeom>
          <a:noFill/>
          <a:ln>
            <a:noFill/>
          </a:ln>
        </p:spPr>
      </p:pic>
      <p:pic>
        <p:nvPicPr>
          <p:cNvPr id="16" name="Shape 407"/>
          <p:cNvPicPr preferRelativeResize="0"/>
          <p:nvPr/>
        </p:nvPicPr>
        <p:blipFill>
          <a:blip r:embed="rId5">
            <a:alphaModFix/>
          </a:blip>
          <a:stretch>
            <a:fillRect/>
          </a:stretch>
        </p:blipFill>
        <p:spPr>
          <a:xfrm>
            <a:off x="1094494" y="1153691"/>
            <a:ext cx="971550" cy="1143000"/>
          </a:xfrm>
          <a:prstGeom prst="rect">
            <a:avLst/>
          </a:prstGeom>
          <a:noFill/>
          <a:ln>
            <a:noFill/>
          </a:ln>
        </p:spPr>
      </p:pic>
      <p:pic>
        <p:nvPicPr>
          <p:cNvPr id="17" name="Shape 406"/>
          <p:cNvPicPr preferRelativeResize="0"/>
          <p:nvPr/>
        </p:nvPicPr>
        <p:blipFill>
          <a:blip r:embed="rId6">
            <a:alphaModFix/>
          </a:blip>
          <a:stretch>
            <a:fillRect/>
          </a:stretch>
        </p:blipFill>
        <p:spPr>
          <a:xfrm>
            <a:off x="4198689" y="1153691"/>
            <a:ext cx="971550" cy="1143000"/>
          </a:xfrm>
          <a:prstGeom prst="rect">
            <a:avLst/>
          </a:prstGeom>
          <a:noFill/>
          <a:ln>
            <a:noFill/>
          </a:ln>
        </p:spPr>
      </p:pic>
    </p:spTree>
    <p:extLst>
      <p:ext uri="{BB962C8B-B14F-4D97-AF65-F5344CB8AC3E}">
        <p14:creationId xmlns:p14="http://schemas.microsoft.com/office/powerpoint/2010/main" val="36098183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26550" y="0"/>
            <a:ext cx="8290800" cy="5143500"/>
          </a:xfrm>
          <a:prstGeom prst="rect">
            <a:avLst/>
          </a:prstGeom>
        </p:spPr>
        <p:txBody>
          <a:bodyPr lIns="91425" tIns="91425" rIns="91425" bIns="91425" anchor="ctr" anchorCtr="0">
            <a:noAutofit/>
          </a:bodyPr>
          <a:lstStyle/>
          <a:p>
            <a:pPr lvl="0" rtl="0">
              <a:lnSpc>
                <a:spcPct val="150000"/>
              </a:lnSpc>
              <a:spcBef>
                <a:spcPts val="0"/>
              </a:spcBef>
              <a:buNone/>
            </a:pPr>
            <a:r>
              <a:rPr lang="en-AU" b="1" dirty="0"/>
              <a:t>Results</a:t>
            </a:r>
            <a:endParaRPr lang="en" sz="6000" b="1" dirty="0"/>
          </a:p>
        </p:txBody>
      </p:sp>
    </p:spTree>
    <p:extLst>
      <p:ext uri="{BB962C8B-B14F-4D97-AF65-F5344CB8AC3E}">
        <p14:creationId xmlns:p14="http://schemas.microsoft.com/office/powerpoint/2010/main" val="16287622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62850" y="143811"/>
            <a:ext cx="8827800" cy="553800"/>
          </a:xfrm>
          <a:prstGeom prst="rect">
            <a:avLst/>
          </a:prstGeom>
        </p:spPr>
        <p:txBody>
          <a:bodyPr lIns="91425" tIns="91425" rIns="91425" bIns="91425" anchor="ctr" anchorCtr="0">
            <a:noAutofit/>
          </a:bodyPr>
          <a:lstStyle/>
          <a:p>
            <a:pPr lvl="0" rtl="0">
              <a:spcBef>
                <a:spcPts val="0"/>
              </a:spcBef>
              <a:buNone/>
            </a:pPr>
            <a:r>
              <a:rPr lang="en-AU" dirty="0">
                <a:solidFill>
                  <a:srgbClr val="22486B"/>
                </a:solidFill>
              </a:rPr>
              <a:t>Campaign Optimisation</a:t>
            </a:r>
            <a:endParaRPr lang="en" dirty="0">
              <a:solidFill>
                <a:srgbClr val="22486B"/>
              </a:solidFill>
            </a:endParaRPr>
          </a:p>
        </p:txBody>
      </p:sp>
      <p:pic>
        <p:nvPicPr>
          <p:cNvPr id="9" name="Picture 8" descr="A close up of a map&#10;&#10;Description generated with very high confidence">
            <a:extLst>
              <a:ext uri="{FF2B5EF4-FFF2-40B4-BE49-F238E27FC236}">
                <a16:creationId xmlns:a16="http://schemas.microsoft.com/office/drawing/2014/main" id="{62CBEEA9-1C99-4CAE-BE9C-18B05C37FAE7}"/>
              </a:ext>
            </a:extLst>
          </p:cNvPr>
          <p:cNvPicPr>
            <a:picLocks noChangeAspect="1"/>
          </p:cNvPicPr>
          <p:nvPr/>
        </p:nvPicPr>
        <p:blipFill>
          <a:blip r:embed="rId3"/>
          <a:stretch>
            <a:fillRect/>
          </a:stretch>
        </p:blipFill>
        <p:spPr>
          <a:xfrm>
            <a:off x="1572564" y="893928"/>
            <a:ext cx="6008372" cy="3710169"/>
          </a:xfrm>
          <a:prstGeom prst="rect">
            <a:avLst/>
          </a:prstGeom>
        </p:spPr>
      </p:pic>
    </p:spTree>
    <p:extLst>
      <p:ext uri="{BB962C8B-B14F-4D97-AF65-F5344CB8AC3E}">
        <p14:creationId xmlns:p14="http://schemas.microsoft.com/office/powerpoint/2010/main" val="2863776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62850" y="143811"/>
            <a:ext cx="8827800" cy="553800"/>
          </a:xfrm>
          <a:prstGeom prst="rect">
            <a:avLst/>
          </a:prstGeom>
        </p:spPr>
        <p:txBody>
          <a:bodyPr lIns="91425" tIns="91425" rIns="91425" bIns="91425" anchor="ctr" anchorCtr="0">
            <a:noAutofit/>
          </a:bodyPr>
          <a:lstStyle/>
          <a:p>
            <a:pPr lvl="0" rtl="0">
              <a:spcBef>
                <a:spcPts val="0"/>
              </a:spcBef>
              <a:buNone/>
            </a:pPr>
            <a:r>
              <a:rPr lang="en-AU" dirty="0">
                <a:solidFill>
                  <a:srgbClr val="22486B"/>
                </a:solidFill>
              </a:rPr>
              <a:t>Marketing Attribution</a:t>
            </a:r>
            <a:endParaRPr lang="en" dirty="0">
              <a:solidFill>
                <a:srgbClr val="22486B"/>
              </a:solidFill>
            </a:endParaRPr>
          </a:p>
        </p:txBody>
      </p:sp>
      <p:pic>
        <p:nvPicPr>
          <p:cNvPr id="4" name="Picture 3">
            <a:extLst>
              <a:ext uri="{FF2B5EF4-FFF2-40B4-BE49-F238E27FC236}">
                <a16:creationId xmlns:a16="http://schemas.microsoft.com/office/drawing/2014/main" id="{3E0C0BE9-6F56-48A2-8F57-D1622652DE5B}"/>
              </a:ext>
            </a:extLst>
          </p:cNvPr>
          <p:cNvPicPr>
            <a:picLocks noChangeAspect="1"/>
          </p:cNvPicPr>
          <p:nvPr/>
        </p:nvPicPr>
        <p:blipFill>
          <a:blip r:embed="rId3"/>
          <a:stretch>
            <a:fillRect/>
          </a:stretch>
        </p:blipFill>
        <p:spPr>
          <a:xfrm>
            <a:off x="4468773" y="1332664"/>
            <a:ext cx="4217188" cy="2602607"/>
          </a:xfrm>
          <a:prstGeom prst="rect">
            <a:avLst/>
          </a:prstGeom>
        </p:spPr>
      </p:pic>
      <p:pic>
        <p:nvPicPr>
          <p:cNvPr id="5" name="Picture 4">
            <a:extLst>
              <a:ext uri="{FF2B5EF4-FFF2-40B4-BE49-F238E27FC236}">
                <a16:creationId xmlns:a16="http://schemas.microsoft.com/office/drawing/2014/main" id="{AD499C86-866D-40C7-A42E-4153BCEBE082}"/>
              </a:ext>
            </a:extLst>
          </p:cNvPr>
          <p:cNvPicPr>
            <a:picLocks noChangeAspect="1"/>
          </p:cNvPicPr>
          <p:nvPr/>
        </p:nvPicPr>
        <p:blipFill>
          <a:blip r:embed="rId4"/>
          <a:stretch>
            <a:fillRect/>
          </a:stretch>
        </p:blipFill>
        <p:spPr>
          <a:xfrm>
            <a:off x="0" y="1332664"/>
            <a:ext cx="4217188" cy="2602607"/>
          </a:xfrm>
          <a:prstGeom prst="rect">
            <a:avLst/>
          </a:prstGeom>
        </p:spPr>
      </p:pic>
    </p:spTree>
    <p:extLst>
      <p:ext uri="{BB962C8B-B14F-4D97-AF65-F5344CB8AC3E}">
        <p14:creationId xmlns:p14="http://schemas.microsoft.com/office/powerpoint/2010/main" val="3203698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26550" y="0"/>
            <a:ext cx="8290800" cy="5143500"/>
          </a:xfrm>
          <a:prstGeom prst="rect">
            <a:avLst/>
          </a:prstGeom>
        </p:spPr>
        <p:txBody>
          <a:bodyPr lIns="91425" tIns="91425" rIns="91425" bIns="91425" anchor="ctr" anchorCtr="0">
            <a:noAutofit/>
          </a:bodyPr>
          <a:lstStyle/>
          <a:p>
            <a:pPr lvl="0" rtl="0">
              <a:lnSpc>
                <a:spcPct val="150000"/>
              </a:lnSpc>
              <a:spcBef>
                <a:spcPts val="0"/>
              </a:spcBef>
              <a:buNone/>
            </a:pPr>
            <a:r>
              <a:rPr lang="en-AU" b="1" dirty="0"/>
              <a:t>End-To-End Demo</a:t>
            </a:r>
            <a:endParaRPr lang="en" sz="6000" b="1" dirty="0"/>
          </a:p>
        </p:txBody>
      </p:sp>
    </p:spTree>
    <p:extLst>
      <p:ext uri="{BB962C8B-B14F-4D97-AF65-F5344CB8AC3E}">
        <p14:creationId xmlns:p14="http://schemas.microsoft.com/office/powerpoint/2010/main" val="4247599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62850" y="143811"/>
            <a:ext cx="8827800" cy="553800"/>
          </a:xfrm>
          <a:prstGeom prst="rect">
            <a:avLst/>
          </a:prstGeom>
        </p:spPr>
        <p:txBody>
          <a:bodyPr lIns="91425" tIns="91425" rIns="91425" bIns="91425" anchor="ctr" anchorCtr="0">
            <a:noAutofit/>
          </a:bodyPr>
          <a:lstStyle/>
          <a:p>
            <a:pPr lvl="0" rtl="0">
              <a:spcBef>
                <a:spcPts val="0"/>
              </a:spcBef>
              <a:buNone/>
            </a:pPr>
            <a:r>
              <a:rPr lang="en-AU" dirty="0">
                <a:solidFill>
                  <a:srgbClr val="22486B"/>
                </a:solidFill>
              </a:rPr>
              <a:t>Varying Touch Points for Each Customer</a:t>
            </a:r>
            <a:endParaRPr lang="en" dirty="0">
              <a:solidFill>
                <a:srgbClr val="22486B"/>
              </a:solidFill>
            </a:endParaRPr>
          </a:p>
        </p:txBody>
      </p:sp>
      <p:sp>
        <p:nvSpPr>
          <p:cNvPr id="162" name="Shape 162"/>
          <p:cNvSpPr txBox="1"/>
          <p:nvPr/>
        </p:nvSpPr>
        <p:spPr>
          <a:xfrm>
            <a:off x="1552895" y="1556458"/>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A</a:t>
            </a:r>
            <a:endParaRPr lang="en" sz="1800" dirty="0">
              <a:solidFill>
                <a:srgbClr val="2D8FE2"/>
              </a:solidFill>
              <a:latin typeface="Roboto"/>
              <a:ea typeface="Roboto"/>
              <a:cs typeface="Roboto"/>
              <a:sym typeface="Roboto"/>
            </a:endParaRPr>
          </a:p>
        </p:txBody>
      </p:sp>
      <p:sp>
        <p:nvSpPr>
          <p:cNvPr id="166" name="Shape 166"/>
          <p:cNvSpPr txBox="1"/>
          <p:nvPr/>
        </p:nvSpPr>
        <p:spPr>
          <a:xfrm>
            <a:off x="4498724" y="155645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Email</a:t>
            </a:r>
            <a:endParaRPr lang="en" sz="1800" dirty="0">
              <a:solidFill>
                <a:srgbClr val="FFFFFF"/>
              </a:solidFill>
              <a:latin typeface="Roboto"/>
              <a:ea typeface="Roboto"/>
              <a:cs typeface="Roboto"/>
              <a:sym typeface="Roboto"/>
            </a:endParaRPr>
          </a:p>
        </p:txBody>
      </p:sp>
      <p:sp>
        <p:nvSpPr>
          <p:cNvPr id="170" name="Shape 170"/>
          <p:cNvSpPr txBox="1"/>
          <p:nvPr/>
        </p:nvSpPr>
        <p:spPr>
          <a:xfrm>
            <a:off x="6444124" y="155645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Bank</a:t>
            </a:r>
            <a:endParaRPr lang="en" sz="1800" dirty="0">
              <a:solidFill>
                <a:srgbClr val="FFFFFF"/>
              </a:solidFill>
              <a:latin typeface="Roboto"/>
              <a:ea typeface="Roboto"/>
              <a:cs typeface="Roboto"/>
              <a:sym typeface="Roboto"/>
            </a:endParaRPr>
          </a:p>
        </p:txBody>
      </p:sp>
      <p:sp>
        <p:nvSpPr>
          <p:cNvPr id="32" name="Shape 162"/>
          <p:cNvSpPr txBox="1"/>
          <p:nvPr/>
        </p:nvSpPr>
        <p:spPr>
          <a:xfrm>
            <a:off x="1552895" y="2377858"/>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33" name="Shape 162"/>
          <p:cNvSpPr txBox="1"/>
          <p:nvPr/>
        </p:nvSpPr>
        <p:spPr>
          <a:xfrm>
            <a:off x="1552894" y="3199258"/>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A</a:t>
            </a:r>
            <a:endParaRPr lang="en" sz="1800" dirty="0">
              <a:solidFill>
                <a:srgbClr val="2D8FE2"/>
              </a:solidFill>
              <a:latin typeface="Roboto"/>
              <a:ea typeface="Roboto"/>
              <a:cs typeface="Roboto"/>
              <a:sym typeface="Roboto"/>
            </a:endParaRPr>
          </a:p>
        </p:txBody>
      </p:sp>
      <p:sp>
        <p:nvSpPr>
          <p:cNvPr id="34" name="Shape 170"/>
          <p:cNvSpPr txBox="1"/>
          <p:nvPr/>
        </p:nvSpPr>
        <p:spPr>
          <a:xfrm>
            <a:off x="4498724" y="2396095"/>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SMS</a:t>
            </a:r>
            <a:endParaRPr lang="en" sz="1800" dirty="0">
              <a:solidFill>
                <a:srgbClr val="FFFFFF"/>
              </a:solidFill>
              <a:latin typeface="Roboto"/>
              <a:ea typeface="Roboto"/>
              <a:cs typeface="Roboto"/>
              <a:sym typeface="Roboto"/>
            </a:endParaRPr>
          </a:p>
        </p:txBody>
      </p:sp>
      <p:sp>
        <p:nvSpPr>
          <p:cNvPr id="37" name="Shape 170"/>
          <p:cNvSpPr txBox="1"/>
          <p:nvPr/>
        </p:nvSpPr>
        <p:spPr>
          <a:xfrm>
            <a:off x="6444123" y="2377858"/>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Google Ad</a:t>
            </a:r>
            <a:endParaRPr lang="en" sz="1800" dirty="0">
              <a:solidFill>
                <a:srgbClr val="FFFFFF"/>
              </a:solidFill>
              <a:latin typeface="Roboto"/>
              <a:ea typeface="Roboto"/>
              <a:cs typeface="Roboto"/>
              <a:sym typeface="Roboto"/>
            </a:endParaRPr>
          </a:p>
        </p:txBody>
      </p:sp>
      <p:sp>
        <p:nvSpPr>
          <p:cNvPr id="38" name="Shape 166"/>
          <p:cNvSpPr txBox="1"/>
          <p:nvPr/>
        </p:nvSpPr>
        <p:spPr>
          <a:xfrm>
            <a:off x="4498724" y="3199258"/>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Email</a:t>
            </a:r>
            <a:endParaRPr lang="en" sz="1800" dirty="0">
              <a:solidFill>
                <a:srgbClr val="FFFFFF"/>
              </a:solidFill>
              <a:latin typeface="Roboto"/>
              <a:ea typeface="Roboto"/>
              <a:cs typeface="Roboto"/>
              <a:sym typeface="Roboto"/>
            </a:endParaRPr>
          </a:p>
        </p:txBody>
      </p:sp>
      <p:sp>
        <p:nvSpPr>
          <p:cNvPr id="39" name="Shape 170"/>
          <p:cNvSpPr txBox="1"/>
          <p:nvPr/>
        </p:nvSpPr>
        <p:spPr>
          <a:xfrm>
            <a:off x="6444123" y="3200811"/>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Google Ad</a:t>
            </a:r>
            <a:endParaRPr lang="en" sz="1800" dirty="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3641182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62850" y="143811"/>
            <a:ext cx="8827800" cy="553800"/>
          </a:xfrm>
          <a:prstGeom prst="rect">
            <a:avLst/>
          </a:prstGeom>
        </p:spPr>
        <p:txBody>
          <a:bodyPr lIns="91425" tIns="91425" rIns="91425" bIns="91425" anchor="ctr" anchorCtr="0">
            <a:noAutofit/>
          </a:bodyPr>
          <a:lstStyle/>
          <a:p>
            <a:pPr lvl="0" rtl="0">
              <a:spcBef>
                <a:spcPts val="0"/>
              </a:spcBef>
              <a:buNone/>
            </a:pPr>
            <a:r>
              <a:rPr lang="en-SG" dirty="0">
                <a:solidFill>
                  <a:srgbClr val="22486B"/>
                </a:solidFill>
              </a:rPr>
              <a:t>Download the End-to-End D</a:t>
            </a:r>
            <a:r>
              <a:rPr lang="en-AU" dirty="0">
                <a:solidFill>
                  <a:srgbClr val="22486B"/>
                </a:solidFill>
              </a:rPr>
              <a:t>emo in R</a:t>
            </a:r>
            <a:endParaRPr lang="en" dirty="0">
              <a:solidFill>
                <a:srgbClr val="22486B"/>
              </a:solidFill>
            </a:endParaRPr>
          </a:p>
        </p:txBody>
      </p:sp>
      <p:sp>
        <p:nvSpPr>
          <p:cNvPr id="2" name="Rectangle 1">
            <a:extLst>
              <a:ext uri="{FF2B5EF4-FFF2-40B4-BE49-F238E27FC236}">
                <a16:creationId xmlns:a16="http://schemas.microsoft.com/office/drawing/2014/main" id="{818A2131-0ED8-4089-95AA-99B7CBA9E616}"/>
              </a:ext>
            </a:extLst>
          </p:cNvPr>
          <p:cNvSpPr/>
          <p:nvPr/>
        </p:nvSpPr>
        <p:spPr>
          <a:xfrm>
            <a:off x="587353" y="3463890"/>
            <a:ext cx="8076087" cy="276999"/>
          </a:xfrm>
          <a:prstGeom prst="rect">
            <a:avLst/>
          </a:prstGeom>
        </p:spPr>
        <p:txBody>
          <a:bodyPr wrap="square">
            <a:spAutoFit/>
          </a:bodyPr>
          <a:lstStyle/>
          <a:p>
            <a:r>
              <a:rPr lang="en-AU" sz="1200" u="sng" dirty="0">
                <a:solidFill>
                  <a:srgbClr val="2A5C91"/>
                </a:solidFill>
                <a:latin typeface="Helvetica Neue"/>
                <a:hlinkClick r:id="rId3"/>
              </a:rPr>
              <a:t>https://s3-ap-southeast-1.amazonaws.com/datarobotfiles/marketing+attribution+end+to+end+demo.nb.html</a:t>
            </a:r>
            <a:endParaRPr lang="en-AU" sz="1200" dirty="0"/>
          </a:p>
        </p:txBody>
      </p:sp>
      <p:sp>
        <p:nvSpPr>
          <p:cNvPr id="3" name="Rectangle 2">
            <a:extLst>
              <a:ext uri="{FF2B5EF4-FFF2-40B4-BE49-F238E27FC236}">
                <a16:creationId xmlns:a16="http://schemas.microsoft.com/office/drawing/2014/main" id="{5058419B-0B0F-4EBC-B6CE-71F9DECA6EEC}"/>
              </a:ext>
            </a:extLst>
          </p:cNvPr>
          <p:cNvSpPr/>
          <p:nvPr/>
        </p:nvSpPr>
        <p:spPr>
          <a:xfrm>
            <a:off x="587352" y="1962138"/>
            <a:ext cx="8076087" cy="276999"/>
          </a:xfrm>
          <a:prstGeom prst="rect">
            <a:avLst/>
          </a:prstGeom>
        </p:spPr>
        <p:txBody>
          <a:bodyPr wrap="square">
            <a:spAutoFit/>
          </a:bodyPr>
          <a:lstStyle/>
          <a:p>
            <a:r>
              <a:rPr lang="en-AU" sz="1200" dirty="0">
                <a:solidFill>
                  <a:srgbClr val="329AD6"/>
                </a:solidFill>
                <a:latin typeface="Helvetica Neue"/>
                <a:hlinkClick r:id="rId4"/>
              </a:rPr>
              <a:t>https://s3-ap-southeast-1.amazonaws.com/datarobotfiles/marketing+attribution+end+to+end+demo.Rmd</a:t>
            </a:r>
            <a:endParaRPr lang="en-AU" sz="1200" dirty="0"/>
          </a:p>
        </p:txBody>
      </p:sp>
      <p:sp>
        <p:nvSpPr>
          <p:cNvPr id="7" name="Shape 214">
            <a:extLst>
              <a:ext uri="{FF2B5EF4-FFF2-40B4-BE49-F238E27FC236}">
                <a16:creationId xmlns:a16="http://schemas.microsoft.com/office/drawing/2014/main" id="{D4CB2EEB-0D44-4566-AA11-9ECE63CD2B28}"/>
              </a:ext>
            </a:extLst>
          </p:cNvPr>
          <p:cNvSpPr txBox="1">
            <a:spLocks/>
          </p:cNvSpPr>
          <p:nvPr/>
        </p:nvSpPr>
        <p:spPr>
          <a:xfrm>
            <a:off x="587352" y="1349665"/>
            <a:ext cx="3733500" cy="572699"/>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lgn="l"/>
            <a:r>
              <a:rPr lang="en-AU" sz="1800" b="1" dirty="0">
                <a:solidFill>
                  <a:srgbClr val="2D8FE2"/>
                </a:solidFill>
              </a:rPr>
              <a:t>R Notebook Format</a:t>
            </a:r>
            <a:endParaRPr lang="en" sz="1800" b="1" dirty="0">
              <a:solidFill>
                <a:srgbClr val="2D8FE2"/>
              </a:solidFill>
            </a:endParaRPr>
          </a:p>
        </p:txBody>
      </p:sp>
      <p:sp>
        <p:nvSpPr>
          <p:cNvPr id="8" name="Shape 214">
            <a:extLst>
              <a:ext uri="{FF2B5EF4-FFF2-40B4-BE49-F238E27FC236}">
                <a16:creationId xmlns:a16="http://schemas.microsoft.com/office/drawing/2014/main" id="{B91C52FE-633D-468F-AC34-F048B7B076E5}"/>
              </a:ext>
            </a:extLst>
          </p:cNvPr>
          <p:cNvSpPr txBox="1">
            <a:spLocks/>
          </p:cNvSpPr>
          <p:nvPr/>
        </p:nvSpPr>
        <p:spPr>
          <a:xfrm>
            <a:off x="587352" y="2930965"/>
            <a:ext cx="3733500" cy="572699"/>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44D62"/>
              </a:buClr>
              <a:buSzPct val="100000"/>
              <a:buFont typeface="Roboto"/>
              <a:buNone/>
              <a:defRPr sz="2400" b="0" i="0" u="none" strike="noStrike" cap="none">
                <a:solidFill>
                  <a:srgbClr val="344D62"/>
                </a:solidFill>
                <a:latin typeface="Roboto"/>
                <a:ea typeface="Roboto"/>
                <a:cs typeface="Roboto"/>
                <a:sym typeface="Roboto"/>
              </a:defRPr>
            </a:lvl1pPr>
            <a:lvl2pPr lvl="1" rtl="0">
              <a:spcBef>
                <a:spcPts val="0"/>
              </a:spcBef>
              <a:buClr>
                <a:schemeClr val="accent3"/>
              </a:buClr>
              <a:buSzPct val="100000"/>
              <a:buFont typeface="Roboto"/>
              <a:buNone/>
              <a:defRPr sz="3000">
                <a:solidFill>
                  <a:schemeClr val="accent3"/>
                </a:solidFill>
                <a:latin typeface="Roboto"/>
                <a:ea typeface="Roboto"/>
                <a:cs typeface="Roboto"/>
                <a:sym typeface="Roboto"/>
              </a:defRPr>
            </a:lvl2pPr>
            <a:lvl3pPr lvl="2" rtl="0">
              <a:spcBef>
                <a:spcPts val="0"/>
              </a:spcBef>
              <a:buClr>
                <a:schemeClr val="accent3"/>
              </a:buClr>
              <a:buSzPct val="100000"/>
              <a:buFont typeface="Roboto"/>
              <a:buNone/>
              <a:defRPr sz="3000">
                <a:solidFill>
                  <a:schemeClr val="accent3"/>
                </a:solidFill>
                <a:latin typeface="Roboto"/>
                <a:ea typeface="Roboto"/>
                <a:cs typeface="Roboto"/>
                <a:sym typeface="Roboto"/>
              </a:defRPr>
            </a:lvl3pPr>
            <a:lvl4pPr lvl="3" rtl="0">
              <a:spcBef>
                <a:spcPts val="0"/>
              </a:spcBef>
              <a:buClr>
                <a:schemeClr val="accent3"/>
              </a:buClr>
              <a:buSzPct val="100000"/>
              <a:buFont typeface="Roboto"/>
              <a:buNone/>
              <a:defRPr sz="3000">
                <a:solidFill>
                  <a:schemeClr val="accent3"/>
                </a:solidFill>
                <a:latin typeface="Roboto"/>
                <a:ea typeface="Roboto"/>
                <a:cs typeface="Roboto"/>
                <a:sym typeface="Roboto"/>
              </a:defRPr>
            </a:lvl4pPr>
            <a:lvl5pPr lvl="4" rtl="0">
              <a:spcBef>
                <a:spcPts val="0"/>
              </a:spcBef>
              <a:buClr>
                <a:schemeClr val="accent3"/>
              </a:buClr>
              <a:buSzPct val="100000"/>
              <a:buFont typeface="Roboto"/>
              <a:buNone/>
              <a:defRPr sz="3000">
                <a:solidFill>
                  <a:schemeClr val="accent3"/>
                </a:solidFill>
                <a:latin typeface="Roboto"/>
                <a:ea typeface="Roboto"/>
                <a:cs typeface="Roboto"/>
                <a:sym typeface="Roboto"/>
              </a:defRPr>
            </a:lvl5pPr>
            <a:lvl6pPr lvl="5" rtl="0">
              <a:spcBef>
                <a:spcPts val="0"/>
              </a:spcBef>
              <a:buClr>
                <a:schemeClr val="accent3"/>
              </a:buClr>
              <a:buSzPct val="100000"/>
              <a:buFont typeface="Roboto"/>
              <a:buNone/>
              <a:defRPr sz="3000">
                <a:solidFill>
                  <a:schemeClr val="accent3"/>
                </a:solidFill>
                <a:latin typeface="Roboto"/>
                <a:ea typeface="Roboto"/>
                <a:cs typeface="Roboto"/>
                <a:sym typeface="Roboto"/>
              </a:defRPr>
            </a:lvl6pPr>
            <a:lvl7pPr lvl="6" rtl="0">
              <a:spcBef>
                <a:spcPts val="0"/>
              </a:spcBef>
              <a:buClr>
                <a:schemeClr val="accent3"/>
              </a:buClr>
              <a:buSzPct val="100000"/>
              <a:buFont typeface="Roboto"/>
              <a:buNone/>
              <a:defRPr sz="3000">
                <a:solidFill>
                  <a:schemeClr val="accent3"/>
                </a:solidFill>
                <a:latin typeface="Roboto"/>
                <a:ea typeface="Roboto"/>
                <a:cs typeface="Roboto"/>
                <a:sym typeface="Roboto"/>
              </a:defRPr>
            </a:lvl7pPr>
            <a:lvl8pPr lvl="7" rtl="0">
              <a:spcBef>
                <a:spcPts val="0"/>
              </a:spcBef>
              <a:buClr>
                <a:schemeClr val="accent3"/>
              </a:buClr>
              <a:buSzPct val="100000"/>
              <a:buFont typeface="Roboto"/>
              <a:buNone/>
              <a:defRPr sz="3000">
                <a:solidFill>
                  <a:schemeClr val="accent3"/>
                </a:solidFill>
                <a:latin typeface="Roboto"/>
                <a:ea typeface="Roboto"/>
                <a:cs typeface="Roboto"/>
                <a:sym typeface="Roboto"/>
              </a:defRPr>
            </a:lvl8pPr>
            <a:lvl9pPr lvl="8" rtl="0">
              <a:spcBef>
                <a:spcPts val="0"/>
              </a:spcBef>
              <a:buClr>
                <a:schemeClr val="accent3"/>
              </a:buClr>
              <a:buSzPct val="100000"/>
              <a:buFont typeface="Roboto"/>
              <a:buNone/>
              <a:defRPr sz="3000">
                <a:solidFill>
                  <a:schemeClr val="accent3"/>
                </a:solidFill>
                <a:latin typeface="Roboto"/>
                <a:ea typeface="Roboto"/>
                <a:cs typeface="Roboto"/>
                <a:sym typeface="Roboto"/>
              </a:defRPr>
            </a:lvl9pPr>
          </a:lstStyle>
          <a:p>
            <a:pPr algn="l"/>
            <a:r>
              <a:rPr lang="en-AU" sz="1800" b="1" dirty="0">
                <a:solidFill>
                  <a:srgbClr val="2D8FE2"/>
                </a:solidFill>
              </a:rPr>
              <a:t>R HTML Format</a:t>
            </a:r>
            <a:endParaRPr lang="en" sz="1800" b="1" dirty="0">
              <a:solidFill>
                <a:srgbClr val="2D8FE2"/>
              </a:solidFill>
            </a:endParaRPr>
          </a:p>
        </p:txBody>
      </p:sp>
    </p:spTree>
    <p:extLst>
      <p:ext uri="{BB962C8B-B14F-4D97-AF65-F5344CB8AC3E}">
        <p14:creationId xmlns:p14="http://schemas.microsoft.com/office/powerpoint/2010/main" val="2440253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Shape 904"/>
          <p:cNvSpPr txBox="1">
            <a:spLocks noGrp="1"/>
          </p:cNvSpPr>
          <p:nvPr>
            <p:ph type="title"/>
          </p:nvPr>
        </p:nvSpPr>
        <p:spPr>
          <a:xfrm>
            <a:off x="-1107216" y="3243125"/>
            <a:ext cx="7954200" cy="1001398"/>
          </a:xfrm>
          <a:prstGeom prst="rect">
            <a:avLst/>
          </a:prstGeom>
          <a:noFill/>
          <a:ln>
            <a:noFill/>
          </a:ln>
        </p:spPr>
        <p:txBody>
          <a:bodyPr lIns="91425" tIns="91425" rIns="91425" bIns="91425" anchor="ctr" anchorCtr="0">
            <a:noAutofit/>
          </a:bodyPr>
          <a:lstStyle/>
          <a:p>
            <a:pPr marL="0" marR="0" lvl="0" indent="0" algn="ctr" rtl="0">
              <a:lnSpc>
                <a:spcPct val="150000"/>
              </a:lnSpc>
              <a:spcBef>
                <a:spcPts val="0"/>
              </a:spcBef>
              <a:spcAft>
                <a:spcPts val="0"/>
              </a:spcAft>
              <a:buClr>
                <a:srgbClr val="008DD1"/>
              </a:buClr>
              <a:buSzPct val="25000"/>
              <a:buFont typeface="Roboto"/>
              <a:buNone/>
            </a:pPr>
            <a:r>
              <a:rPr lang="en" sz="4800" b="0" i="0" u="none" strike="noStrike" cap="none">
                <a:solidFill>
                  <a:srgbClr val="008DD1"/>
                </a:solidFill>
                <a:latin typeface="Roboto"/>
                <a:ea typeface="Roboto"/>
                <a:cs typeface="Roboto"/>
                <a:sym typeface="Roboto"/>
              </a:rPr>
              <a:t>Questions?</a:t>
            </a:r>
          </a:p>
        </p:txBody>
      </p:sp>
      <p:pic>
        <p:nvPicPr>
          <p:cNvPr id="905" name="Shape 905"/>
          <p:cNvPicPr preferRelativeResize="0"/>
          <p:nvPr/>
        </p:nvPicPr>
        <p:blipFill rotWithShape="1">
          <a:blip r:embed="rId3">
            <a:alphaModFix/>
          </a:blip>
          <a:srcRect/>
          <a:stretch/>
        </p:blipFill>
        <p:spPr>
          <a:xfrm>
            <a:off x="2075602" y="1356337"/>
            <a:ext cx="1285874" cy="1314449"/>
          </a:xfrm>
          <a:prstGeom prst="rect">
            <a:avLst/>
          </a:prstGeom>
          <a:noFill/>
          <a:ln>
            <a:noFill/>
          </a:ln>
        </p:spPr>
      </p:pic>
      <p:sp>
        <p:nvSpPr>
          <p:cNvPr id="906" name="Shape 906"/>
          <p:cNvSpPr/>
          <p:nvPr/>
        </p:nvSpPr>
        <p:spPr>
          <a:xfrm>
            <a:off x="6407833" y="2965910"/>
            <a:ext cx="1277056"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900" b="0" i="0" u="none" strike="noStrike" cap="none">
                <a:solidFill>
                  <a:srgbClr val="000000"/>
                </a:solidFill>
                <a:latin typeface="Arial"/>
                <a:ea typeface="Arial"/>
                <a:cs typeface="Arial"/>
                <a:sym typeface="Arial"/>
              </a:rPr>
              <a:t>Colin Priest</a:t>
            </a:r>
          </a:p>
          <a:p>
            <a:pPr marL="0" marR="0" lvl="0" indent="0" algn="l" rtl="0">
              <a:lnSpc>
                <a:spcPct val="100000"/>
              </a:lnSpc>
              <a:spcBef>
                <a:spcPts val="0"/>
              </a:spcBef>
              <a:spcAft>
                <a:spcPts val="0"/>
              </a:spcAft>
              <a:buClr>
                <a:srgbClr val="0070C0"/>
              </a:buClr>
              <a:buSzPct val="25000"/>
              <a:buFont typeface="Arial"/>
              <a:buNone/>
            </a:pPr>
            <a:r>
              <a:rPr lang="en" sz="900" b="0" i="0" u="none" strike="noStrike" cap="none">
                <a:solidFill>
                  <a:srgbClr val="0070C0"/>
                </a:solidFill>
                <a:latin typeface="Arial"/>
                <a:ea typeface="Arial"/>
                <a:cs typeface="Arial"/>
                <a:sym typeface="Arial"/>
              </a:rPr>
              <a:t>colin@datarobot.com </a:t>
            </a:r>
          </a:p>
        </p:txBody>
      </p:sp>
      <p:pic>
        <p:nvPicPr>
          <p:cNvPr id="907" name="Shape 907"/>
          <p:cNvPicPr preferRelativeResize="0"/>
          <p:nvPr/>
        </p:nvPicPr>
        <p:blipFill rotWithShape="1">
          <a:blip r:embed="rId4">
            <a:alphaModFix/>
          </a:blip>
          <a:srcRect/>
          <a:stretch/>
        </p:blipFill>
        <p:spPr>
          <a:xfrm>
            <a:off x="6407832" y="1356337"/>
            <a:ext cx="1277056" cy="1506466"/>
          </a:xfrm>
          <a:prstGeom prst="rect">
            <a:avLst/>
          </a:prstGeom>
          <a:noFill/>
          <a:ln>
            <a:noFill/>
          </a:ln>
        </p:spPr>
      </p:pic>
    </p:spTree>
    <p:extLst>
      <p:ext uri="{BB962C8B-B14F-4D97-AF65-F5344CB8AC3E}">
        <p14:creationId xmlns:p14="http://schemas.microsoft.com/office/powerpoint/2010/main" val="3524852780"/>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62850" y="143811"/>
            <a:ext cx="8827800" cy="553800"/>
          </a:xfrm>
          <a:prstGeom prst="rect">
            <a:avLst/>
          </a:prstGeom>
        </p:spPr>
        <p:txBody>
          <a:bodyPr lIns="91425" tIns="91425" rIns="91425" bIns="91425" anchor="ctr" anchorCtr="0">
            <a:noAutofit/>
          </a:bodyPr>
          <a:lstStyle/>
          <a:p>
            <a:pPr lvl="0" rtl="0">
              <a:spcBef>
                <a:spcPts val="0"/>
              </a:spcBef>
              <a:buNone/>
            </a:pPr>
            <a:r>
              <a:rPr lang="en-AU" dirty="0">
                <a:solidFill>
                  <a:srgbClr val="22486B"/>
                </a:solidFill>
              </a:rPr>
              <a:t>What Was the Contribution of Each Touch Point?</a:t>
            </a:r>
            <a:endParaRPr lang="en" dirty="0">
              <a:solidFill>
                <a:srgbClr val="22486B"/>
              </a:solidFill>
            </a:endParaRPr>
          </a:p>
        </p:txBody>
      </p:sp>
      <p:sp>
        <p:nvSpPr>
          <p:cNvPr id="166" name="Shape 166"/>
          <p:cNvSpPr txBox="1"/>
          <p:nvPr/>
        </p:nvSpPr>
        <p:spPr>
          <a:xfrm>
            <a:off x="696521" y="2589941"/>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Email</a:t>
            </a:r>
            <a:endParaRPr lang="en" sz="1800" dirty="0">
              <a:solidFill>
                <a:srgbClr val="FFFFFF"/>
              </a:solidFill>
              <a:latin typeface="Roboto"/>
              <a:ea typeface="Roboto"/>
              <a:cs typeface="Roboto"/>
              <a:sym typeface="Roboto"/>
            </a:endParaRPr>
          </a:p>
        </p:txBody>
      </p:sp>
      <p:sp>
        <p:nvSpPr>
          <p:cNvPr id="170" name="Shape 170"/>
          <p:cNvSpPr txBox="1"/>
          <p:nvPr/>
        </p:nvSpPr>
        <p:spPr>
          <a:xfrm>
            <a:off x="3764417" y="2589941"/>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SMS</a:t>
            </a:r>
            <a:endParaRPr lang="en" sz="1800" dirty="0">
              <a:solidFill>
                <a:srgbClr val="FFFFFF"/>
              </a:solidFill>
              <a:latin typeface="Roboto"/>
              <a:ea typeface="Roboto"/>
              <a:cs typeface="Roboto"/>
              <a:sym typeface="Roboto"/>
            </a:endParaRPr>
          </a:p>
        </p:txBody>
      </p:sp>
      <p:sp>
        <p:nvSpPr>
          <p:cNvPr id="39" name="Shape 170"/>
          <p:cNvSpPr txBox="1"/>
          <p:nvPr/>
        </p:nvSpPr>
        <p:spPr>
          <a:xfrm>
            <a:off x="6622750" y="2558604"/>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Google Ad</a:t>
            </a:r>
            <a:endParaRPr lang="en" sz="1800" dirty="0">
              <a:solidFill>
                <a:srgbClr val="FFFFFF"/>
              </a:solidFill>
              <a:latin typeface="Roboto"/>
              <a:ea typeface="Roboto"/>
              <a:cs typeface="Roboto"/>
              <a:sym typeface="Roboto"/>
            </a:endParaRPr>
          </a:p>
        </p:txBody>
      </p:sp>
      <p:pic>
        <p:nvPicPr>
          <p:cNvPr id="18" name="Shape 388"/>
          <p:cNvPicPr preferRelativeResize="0"/>
          <p:nvPr/>
        </p:nvPicPr>
        <p:blipFill>
          <a:blip r:embed="rId3">
            <a:alphaModFix/>
          </a:blip>
          <a:stretch>
            <a:fillRect/>
          </a:stretch>
        </p:blipFill>
        <p:spPr>
          <a:xfrm>
            <a:off x="1810753" y="1899437"/>
            <a:ext cx="672798" cy="690503"/>
          </a:xfrm>
          <a:prstGeom prst="rect">
            <a:avLst/>
          </a:prstGeom>
          <a:noFill/>
          <a:ln>
            <a:noFill/>
          </a:ln>
        </p:spPr>
      </p:pic>
      <p:pic>
        <p:nvPicPr>
          <p:cNvPr id="19" name="Shape 388"/>
          <p:cNvPicPr preferRelativeResize="0"/>
          <p:nvPr/>
        </p:nvPicPr>
        <p:blipFill>
          <a:blip r:embed="rId3">
            <a:alphaModFix/>
          </a:blip>
          <a:stretch>
            <a:fillRect/>
          </a:stretch>
        </p:blipFill>
        <p:spPr>
          <a:xfrm>
            <a:off x="4876689" y="1899438"/>
            <a:ext cx="672798" cy="690503"/>
          </a:xfrm>
          <a:prstGeom prst="rect">
            <a:avLst/>
          </a:prstGeom>
          <a:noFill/>
          <a:ln>
            <a:noFill/>
          </a:ln>
        </p:spPr>
      </p:pic>
      <p:pic>
        <p:nvPicPr>
          <p:cNvPr id="20" name="Shape 388"/>
          <p:cNvPicPr preferRelativeResize="0"/>
          <p:nvPr/>
        </p:nvPicPr>
        <p:blipFill>
          <a:blip r:embed="rId3">
            <a:alphaModFix/>
          </a:blip>
          <a:stretch>
            <a:fillRect/>
          </a:stretch>
        </p:blipFill>
        <p:spPr>
          <a:xfrm>
            <a:off x="7761398" y="1899437"/>
            <a:ext cx="672798" cy="690503"/>
          </a:xfrm>
          <a:prstGeom prst="rect">
            <a:avLst/>
          </a:prstGeom>
          <a:noFill/>
          <a:ln>
            <a:noFill/>
          </a:ln>
        </p:spPr>
      </p:pic>
    </p:spTree>
    <p:extLst>
      <p:ext uri="{BB962C8B-B14F-4D97-AF65-F5344CB8AC3E}">
        <p14:creationId xmlns:p14="http://schemas.microsoft.com/office/powerpoint/2010/main" val="964779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26550" y="0"/>
            <a:ext cx="8290800" cy="5143500"/>
          </a:xfrm>
          <a:prstGeom prst="rect">
            <a:avLst/>
          </a:prstGeom>
        </p:spPr>
        <p:txBody>
          <a:bodyPr lIns="91425" tIns="91425" rIns="91425" bIns="91425" anchor="ctr" anchorCtr="0">
            <a:noAutofit/>
          </a:bodyPr>
          <a:lstStyle/>
          <a:p>
            <a:pPr lvl="0" rtl="0">
              <a:lnSpc>
                <a:spcPct val="150000"/>
              </a:lnSpc>
              <a:spcBef>
                <a:spcPts val="0"/>
              </a:spcBef>
              <a:buNone/>
            </a:pPr>
            <a:r>
              <a:rPr lang="en-AU" b="1" dirty="0"/>
              <a:t>Solution</a:t>
            </a:r>
            <a:endParaRPr lang="en" sz="6000" b="1" dirty="0"/>
          </a:p>
        </p:txBody>
      </p:sp>
    </p:spTree>
    <p:extLst>
      <p:ext uri="{BB962C8B-B14F-4D97-AF65-F5344CB8AC3E}">
        <p14:creationId xmlns:p14="http://schemas.microsoft.com/office/powerpoint/2010/main" val="3783445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62850" y="143811"/>
            <a:ext cx="8827800" cy="553800"/>
          </a:xfrm>
          <a:prstGeom prst="rect">
            <a:avLst/>
          </a:prstGeom>
        </p:spPr>
        <p:txBody>
          <a:bodyPr lIns="91425" tIns="91425" rIns="91425" bIns="91425" anchor="ctr" anchorCtr="0">
            <a:noAutofit/>
          </a:bodyPr>
          <a:lstStyle/>
          <a:p>
            <a:pPr lvl="0" rtl="0">
              <a:spcBef>
                <a:spcPts val="0"/>
              </a:spcBef>
              <a:buNone/>
            </a:pPr>
            <a:r>
              <a:rPr lang="en-AU" dirty="0">
                <a:solidFill>
                  <a:srgbClr val="22486B"/>
                </a:solidFill>
              </a:rPr>
              <a:t>Keep History of Touch Points and Purchasing Behaviour</a:t>
            </a:r>
            <a:endParaRPr lang="en" dirty="0">
              <a:solidFill>
                <a:srgbClr val="22486B"/>
              </a:solidFill>
            </a:endParaRPr>
          </a:p>
        </p:txBody>
      </p:sp>
      <p:sp>
        <p:nvSpPr>
          <p:cNvPr id="162" name="Shape 162"/>
          <p:cNvSpPr txBox="1"/>
          <p:nvPr/>
        </p:nvSpPr>
        <p:spPr>
          <a:xfrm>
            <a:off x="302507" y="149266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A</a:t>
            </a:r>
            <a:endParaRPr lang="en" sz="1800" dirty="0">
              <a:solidFill>
                <a:srgbClr val="2D8FE2"/>
              </a:solidFill>
              <a:latin typeface="Roboto"/>
              <a:ea typeface="Roboto"/>
              <a:cs typeface="Roboto"/>
              <a:sym typeface="Roboto"/>
            </a:endParaRPr>
          </a:p>
        </p:txBody>
      </p:sp>
      <p:sp>
        <p:nvSpPr>
          <p:cNvPr id="32" name="Shape 162"/>
          <p:cNvSpPr txBox="1"/>
          <p:nvPr/>
        </p:nvSpPr>
        <p:spPr>
          <a:xfrm>
            <a:off x="302507" y="231406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B</a:t>
            </a:r>
            <a:endParaRPr lang="en" sz="1800" dirty="0">
              <a:solidFill>
                <a:srgbClr val="2D8FE2"/>
              </a:solidFill>
              <a:latin typeface="Roboto"/>
              <a:ea typeface="Roboto"/>
              <a:cs typeface="Roboto"/>
              <a:sym typeface="Roboto"/>
            </a:endParaRPr>
          </a:p>
        </p:txBody>
      </p:sp>
      <p:sp>
        <p:nvSpPr>
          <p:cNvPr id="33" name="Shape 162"/>
          <p:cNvSpPr txBox="1"/>
          <p:nvPr/>
        </p:nvSpPr>
        <p:spPr>
          <a:xfrm>
            <a:off x="302506" y="3135463"/>
            <a:ext cx="2186099" cy="455100"/>
          </a:xfrm>
          <a:prstGeom prst="rect">
            <a:avLst/>
          </a:prstGeom>
          <a:solidFill>
            <a:srgbClr val="FFFFFF"/>
          </a:solidFill>
          <a:ln w="19050" cap="flat" cmpd="sng">
            <a:solidFill>
              <a:srgbClr val="2D8FE2"/>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AU" sz="1800" dirty="0">
                <a:solidFill>
                  <a:srgbClr val="2D8FE2"/>
                </a:solidFill>
                <a:latin typeface="Roboto"/>
                <a:ea typeface="Roboto"/>
                <a:cs typeface="Roboto"/>
                <a:sym typeface="Roboto"/>
              </a:rPr>
              <a:t>Customer C</a:t>
            </a:r>
            <a:endParaRPr lang="en" sz="1800" dirty="0">
              <a:solidFill>
                <a:srgbClr val="2D8FE2"/>
              </a:solidFill>
              <a:latin typeface="Roboto"/>
              <a:ea typeface="Roboto"/>
              <a:cs typeface="Roboto"/>
              <a:sym typeface="Roboto"/>
            </a:endParaRPr>
          </a:p>
        </p:txBody>
      </p:sp>
      <p:sp>
        <p:nvSpPr>
          <p:cNvPr id="18" name="Shape 166"/>
          <p:cNvSpPr txBox="1"/>
          <p:nvPr/>
        </p:nvSpPr>
        <p:spPr>
          <a:xfrm>
            <a:off x="2823033" y="852928"/>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Email</a:t>
            </a:r>
            <a:endParaRPr lang="en" sz="1800" dirty="0">
              <a:solidFill>
                <a:srgbClr val="FFFFFF"/>
              </a:solidFill>
              <a:latin typeface="Roboto"/>
              <a:ea typeface="Roboto"/>
              <a:cs typeface="Roboto"/>
              <a:sym typeface="Roboto"/>
            </a:endParaRPr>
          </a:p>
        </p:txBody>
      </p:sp>
      <p:sp>
        <p:nvSpPr>
          <p:cNvPr id="19" name="Shape 170"/>
          <p:cNvSpPr txBox="1"/>
          <p:nvPr/>
        </p:nvSpPr>
        <p:spPr>
          <a:xfrm>
            <a:off x="4376852"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SMS</a:t>
            </a:r>
            <a:endParaRPr lang="en" sz="1800" dirty="0">
              <a:solidFill>
                <a:srgbClr val="FFFFFF"/>
              </a:solidFill>
              <a:latin typeface="Roboto"/>
              <a:ea typeface="Roboto"/>
              <a:cs typeface="Roboto"/>
              <a:sym typeface="Roboto"/>
            </a:endParaRPr>
          </a:p>
        </p:txBody>
      </p:sp>
      <p:sp>
        <p:nvSpPr>
          <p:cNvPr id="20" name="Shape 170"/>
          <p:cNvSpPr txBox="1"/>
          <p:nvPr/>
        </p:nvSpPr>
        <p:spPr>
          <a:xfrm>
            <a:off x="5930671" y="867587"/>
            <a:ext cx="1250399" cy="455100"/>
          </a:xfrm>
          <a:prstGeom prst="rect">
            <a:avLst/>
          </a:prstGeom>
          <a:solidFill>
            <a:srgbClr val="2D8FE2"/>
          </a:solidFill>
          <a:ln>
            <a:noFill/>
          </a:ln>
        </p:spPr>
        <p:txBody>
          <a:bodyPr lIns="91425" tIns="91425" rIns="91425" bIns="91425" anchor="t" anchorCtr="0">
            <a:noAutofit/>
          </a:bodyPr>
          <a:lstStyle/>
          <a:p>
            <a:pPr lvl="0" algn="ctr" rtl="0">
              <a:spcBef>
                <a:spcPts val="0"/>
              </a:spcBef>
              <a:buNone/>
            </a:pPr>
            <a:r>
              <a:rPr lang="en-AU" sz="1800" dirty="0">
                <a:solidFill>
                  <a:srgbClr val="FFFFFF"/>
                </a:solidFill>
                <a:latin typeface="Roboto"/>
                <a:ea typeface="Roboto"/>
                <a:cs typeface="Roboto"/>
                <a:sym typeface="Roboto"/>
              </a:rPr>
              <a:t>Google Ad</a:t>
            </a:r>
            <a:endParaRPr lang="en" sz="1800" dirty="0">
              <a:solidFill>
                <a:srgbClr val="FFFFFF"/>
              </a:solidFill>
              <a:latin typeface="Roboto"/>
              <a:ea typeface="Roboto"/>
              <a:cs typeface="Roboto"/>
              <a:sym typeface="Roboto"/>
            </a:endParaRPr>
          </a:p>
        </p:txBody>
      </p:sp>
      <p:pic>
        <p:nvPicPr>
          <p:cNvPr id="21" name="Shape 420"/>
          <p:cNvPicPr preferRelativeResize="0"/>
          <p:nvPr/>
        </p:nvPicPr>
        <p:blipFill>
          <a:blip r:embed="rId3">
            <a:alphaModFix/>
          </a:blip>
          <a:stretch>
            <a:fillRect/>
          </a:stretch>
        </p:blipFill>
        <p:spPr>
          <a:xfrm>
            <a:off x="7669383" y="867588"/>
            <a:ext cx="634745" cy="455100"/>
          </a:xfrm>
          <a:prstGeom prst="rect">
            <a:avLst/>
          </a:prstGeom>
          <a:noFill/>
          <a:ln>
            <a:noFill/>
          </a:ln>
        </p:spPr>
      </p:pic>
      <p:pic>
        <p:nvPicPr>
          <p:cNvPr id="22" name="Shape 493"/>
          <p:cNvPicPr preferRelativeResize="0"/>
          <p:nvPr/>
        </p:nvPicPr>
        <p:blipFill>
          <a:blip r:embed="rId4">
            <a:alphaModFix/>
          </a:blip>
          <a:stretch>
            <a:fillRect/>
          </a:stretch>
        </p:blipFill>
        <p:spPr>
          <a:xfrm>
            <a:off x="4758639" y="3164911"/>
            <a:ext cx="567536" cy="425652"/>
          </a:xfrm>
          <a:prstGeom prst="rect">
            <a:avLst/>
          </a:prstGeom>
          <a:noFill/>
          <a:ln>
            <a:noFill/>
          </a:ln>
        </p:spPr>
      </p:pic>
      <p:pic>
        <p:nvPicPr>
          <p:cNvPr id="23" name="Shape 493"/>
          <p:cNvPicPr preferRelativeResize="0"/>
          <p:nvPr/>
        </p:nvPicPr>
        <p:blipFill>
          <a:blip r:embed="rId4">
            <a:alphaModFix/>
          </a:blip>
          <a:stretch>
            <a:fillRect/>
          </a:stretch>
        </p:blipFill>
        <p:spPr>
          <a:xfrm>
            <a:off x="7757825" y="1552353"/>
            <a:ext cx="567536" cy="425652"/>
          </a:xfrm>
          <a:prstGeom prst="rect">
            <a:avLst/>
          </a:prstGeom>
          <a:noFill/>
          <a:ln>
            <a:noFill/>
          </a:ln>
        </p:spPr>
      </p:pic>
      <p:pic>
        <p:nvPicPr>
          <p:cNvPr id="24" name="Shape 493"/>
          <p:cNvPicPr preferRelativeResize="0"/>
          <p:nvPr/>
        </p:nvPicPr>
        <p:blipFill>
          <a:blip r:embed="rId4">
            <a:alphaModFix/>
          </a:blip>
          <a:stretch>
            <a:fillRect/>
          </a:stretch>
        </p:blipFill>
        <p:spPr>
          <a:xfrm>
            <a:off x="3121225" y="2410755"/>
            <a:ext cx="567536" cy="425652"/>
          </a:xfrm>
          <a:prstGeom prst="rect">
            <a:avLst/>
          </a:prstGeom>
          <a:noFill/>
          <a:ln>
            <a:noFill/>
          </a:ln>
        </p:spPr>
      </p:pic>
      <p:pic>
        <p:nvPicPr>
          <p:cNvPr id="25" name="Shape 493"/>
          <p:cNvPicPr preferRelativeResize="0"/>
          <p:nvPr/>
        </p:nvPicPr>
        <p:blipFill>
          <a:blip r:embed="rId4">
            <a:alphaModFix/>
          </a:blip>
          <a:stretch>
            <a:fillRect/>
          </a:stretch>
        </p:blipFill>
        <p:spPr>
          <a:xfrm>
            <a:off x="4758639" y="2410755"/>
            <a:ext cx="567536" cy="425652"/>
          </a:xfrm>
          <a:prstGeom prst="rect">
            <a:avLst/>
          </a:prstGeom>
          <a:noFill/>
          <a:ln>
            <a:noFill/>
          </a:ln>
        </p:spPr>
      </p:pic>
      <p:pic>
        <p:nvPicPr>
          <p:cNvPr id="26" name="Shape 493"/>
          <p:cNvPicPr preferRelativeResize="0"/>
          <p:nvPr/>
        </p:nvPicPr>
        <p:blipFill>
          <a:blip r:embed="rId4">
            <a:alphaModFix/>
          </a:blip>
          <a:stretch>
            <a:fillRect/>
          </a:stretch>
        </p:blipFill>
        <p:spPr>
          <a:xfrm>
            <a:off x="3164464" y="1587512"/>
            <a:ext cx="567536" cy="425652"/>
          </a:xfrm>
          <a:prstGeom prst="rect">
            <a:avLst/>
          </a:prstGeom>
          <a:noFill/>
          <a:ln>
            <a:noFill/>
          </a:ln>
        </p:spPr>
      </p:pic>
      <p:pic>
        <p:nvPicPr>
          <p:cNvPr id="27" name="Shape 493"/>
          <p:cNvPicPr preferRelativeResize="0"/>
          <p:nvPr/>
        </p:nvPicPr>
        <p:blipFill>
          <a:blip r:embed="rId4">
            <a:alphaModFix/>
          </a:blip>
          <a:stretch>
            <a:fillRect/>
          </a:stretch>
        </p:blipFill>
        <p:spPr>
          <a:xfrm>
            <a:off x="6272102" y="3152475"/>
            <a:ext cx="567536" cy="425652"/>
          </a:xfrm>
          <a:prstGeom prst="rect">
            <a:avLst/>
          </a:prstGeom>
          <a:noFill/>
          <a:ln>
            <a:noFill/>
          </a:ln>
        </p:spPr>
      </p:pic>
      <p:pic>
        <p:nvPicPr>
          <p:cNvPr id="28" name="Shape 493"/>
          <p:cNvPicPr preferRelativeResize="0"/>
          <p:nvPr/>
        </p:nvPicPr>
        <p:blipFill>
          <a:blip r:embed="rId4">
            <a:alphaModFix/>
          </a:blip>
          <a:stretch>
            <a:fillRect/>
          </a:stretch>
        </p:blipFill>
        <p:spPr>
          <a:xfrm>
            <a:off x="7757825" y="2343511"/>
            <a:ext cx="567536" cy="425652"/>
          </a:xfrm>
          <a:prstGeom prst="rect">
            <a:avLst/>
          </a:prstGeom>
          <a:noFill/>
          <a:ln>
            <a:noFill/>
          </a:ln>
        </p:spPr>
      </p:pic>
    </p:spTree>
    <p:extLst>
      <p:ext uri="{BB962C8B-B14F-4D97-AF65-F5344CB8AC3E}">
        <p14:creationId xmlns:p14="http://schemas.microsoft.com/office/powerpoint/2010/main" val="36847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94975" y="1875521"/>
            <a:ext cx="7954200" cy="2369004"/>
          </a:xfrm>
          <a:prstGeom prst="rect">
            <a:avLst/>
          </a:prstGeom>
        </p:spPr>
        <p:txBody>
          <a:bodyPr lIns="91425" tIns="91425" rIns="91425" bIns="91425" anchor="ctr" anchorCtr="0">
            <a:noAutofit/>
          </a:bodyPr>
          <a:lstStyle/>
          <a:p>
            <a:pPr lvl="0" rtl="0">
              <a:lnSpc>
                <a:spcPct val="150000"/>
              </a:lnSpc>
              <a:spcBef>
                <a:spcPts val="0"/>
              </a:spcBef>
              <a:buNone/>
            </a:pPr>
            <a:r>
              <a:rPr lang="en-AU" sz="4000" dirty="0"/>
              <a:t>But I Don’t Know Which Customers Saw My Google Ads and Who Saw My TV Ads!</a:t>
            </a:r>
            <a:endParaRPr lang="en" sz="4000" dirty="0"/>
          </a:p>
        </p:txBody>
      </p:sp>
      <p:pic>
        <p:nvPicPr>
          <p:cNvPr id="4" name="Shape 384">
            <a:extLst>
              <a:ext uri="{FF2B5EF4-FFF2-40B4-BE49-F238E27FC236}">
                <a16:creationId xmlns:a16="http://schemas.microsoft.com/office/drawing/2014/main" id="{3B4F34EF-FEA8-438B-997A-D70CA355F237}"/>
              </a:ext>
            </a:extLst>
          </p:cNvPr>
          <p:cNvPicPr preferRelativeResize="0"/>
          <p:nvPr/>
        </p:nvPicPr>
        <p:blipFill>
          <a:blip r:embed="rId3">
            <a:alphaModFix/>
          </a:blip>
          <a:stretch>
            <a:fillRect/>
          </a:stretch>
        </p:blipFill>
        <p:spPr>
          <a:xfrm>
            <a:off x="3972000" y="429544"/>
            <a:ext cx="1200150" cy="1114425"/>
          </a:xfrm>
          <a:prstGeom prst="rect">
            <a:avLst/>
          </a:prstGeom>
          <a:noFill/>
          <a:ln>
            <a:noFill/>
          </a:ln>
        </p:spPr>
      </p:pic>
    </p:spTree>
    <p:extLst>
      <p:ext uri="{BB962C8B-B14F-4D97-AF65-F5344CB8AC3E}">
        <p14:creationId xmlns:p14="http://schemas.microsoft.com/office/powerpoint/2010/main" val="1085087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94975" y="2142499"/>
            <a:ext cx="7954200" cy="2556316"/>
          </a:xfrm>
          <a:prstGeom prst="rect">
            <a:avLst/>
          </a:prstGeom>
        </p:spPr>
        <p:txBody>
          <a:bodyPr lIns="91425" tIns="91425" rIns="91425" bIns="91425" anchor="ctr" anchorCtr="0">
            <a:noAutofit/>
          </a:bodyPr>
          <a:lstStyle/>
          <a:p>
            <a:pPr lvl="0" rtl="0">
              <a:spcBef>
                <a:spcPts val="0"/>
              </a:spcBef>
              <a:buNone/>
            </a:pPr>
            <a:r>
              <a:rPr lang="en-SG" sz="3200" dirty="0"/>
              <a:t>Best Practice: Use A/B Testing. Exclude control groups from your direct contact marketing. Have control time periods where you don’t run Google ads, Facebook ads, TV ads etc.</a:t>
            </a:r>
            <a:endParaRPr lang="en" sz="3200" dirty="0"/>
          </a:p>
        </p:txBody>
      </p:sp>
      <p:pic>
        <p:nvPicPr>
          <p:cNvPr id="5" name="Shape 385">
            <a:extLst>
              <a:ext uri="{FF2B5EF4-FFF2-40B4-BE49-F238E27FC236}">
                <a16:creationId xmlns:a16="http://schemas.microsoft.com/office/drawing/2014/main" id="{E87003B6-F58D-4D0C-BFCE-CB22D79B1BF8}"/>
              </a:ext>
            </a:extLst>
          </p:cNvPr>
          <p:cNvPicPr preferRelativeResize="0"/>
          <p:nvPr/>
        </p:nvPicPr>
        <p:blipFill>
          <a:blip r:embed="rId3">
            <a:alphaModFix/>
          </a:blip>
          <a:stretch>
            <a:fillRect/>
          </a:stretch>
        </p:blipFill>
        <p:spPr>
          <a:xfrm>
            <a:off x="4014862" y="375073"/>
            <a:ext cx="1114425" cy="1400175"/>
          </a:xfrm>
          <a:prstGeom prst="rect">
            <a:avLst/>
          </a:prstGeom>
          <a:noFill/>
          <a:ln>
            <a:noFill/>
          </a:ln>
        </p:spPr>
      </p:pic>
    </p:spTree>
    <p:extLst>
      <p:ext uri="{BB962C8B-B14F-4D97-AF65-F5344CB8AC3E}">
        <p14:creationId xmlns:p14="http://schemas.microsoft.com/office/powerpoint/2010/main" val="1488715792"/>
      </p:ext>
    </p:extLst>
  </p:cSld>
  <p:clrMapOvr>
    <a:masterClrMapping/>
  </p:clrMapOvr>
</p:sld>
</file>

<file path=ppt/theme/theme1.xml><?xml version="1.0" encoding="utf-8"?>
<a:theme xmlns:a="http://schemas.openxmlformats.org/drawingml/2006/main" name="DataRobot">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TotalTime>
  <Words>1280</Words>
  <Application>Microsoft Office PowerPoint</Application>
  <PresentationFormat>On-screen Show (16:9)</PresentationFormat>
  <Paragraphs>244</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Courier New</vt:lpstr>
      <vt:lpstr>Proxima Nova</vt:lpstr>
      <vt:lpstr>Roboto Mono</vt:lpstr>
      <vt:lpstr>Roboto</vt:lpstr>
      <vt:lpstr>Arial</vt:lpstr>
      <vt:lpstr>Helvetica Neue</vt:lpstr>
      <vt:lpstr>DataRobot</vt:lpstr>
      <vt:lpstr>Marketing Attribution CFDS Team Meeting 31-July-2017</vt:lpstr>
      <vt:lpstr>Problem Statement</vt:lpstr>
      <vt:lpstr>“Companies spend a lot on marketing communications. In fact, global spending on media is expected to reach $2.1 trillion in 2019, up from $1.6 trillion in 2014. But is all that money well spent? And more fundamentally, does marketing actually work?”</vt:lpstr>
      <vt:lpstr>Varying Touch Points for Each Customer</vt:lpstr>
      <vt:lpstr>What Was the Contribution of Each Touch Point?</vt:lpstr>
      <vt:lpstr>Solution</vt:lpstr>
      <vt:lpstr>Keep History of Touch Points and Purchasing Behaviour</vt:lpstr>
      <vt:lpstr>But I Don’t Know Which Customers Saw My Google Ads and Who Saw My TV Ads!</vt:lpstr>
      <vt:lpstr>Best Practice: Use A/B Testing. Exclude control groups from your direct contact marketing. Have control time periods where you don’t run Google ads, Facebook ads, TV ads etc.</vt:lpstr>
      <vt:lpstr>If you have time periods when you didn’t run ads, then even without direct attribution, DataRobot can infer how the ads increase sales, and the type of people who responded best to your ads.</vt:lpstr>
      <vt:lpstr>Build a Propensity Model Using DataRobot</vt:lpstr>
      <vt:lpstr>Start With the Baseline Scenario – No Marketing Actions</vt:lpstr>
      <vt:lpstr>Customer A Is Easy: There’s Only One Marketing Touch Point</vt:lpstr>
      <vt:lpstr>Customer A: We Know That Email Caused The Lift</vt:lpstr>
      <vt:lpstr>Customer C Is Easy: They Did Not Purchase, So No Contribution</vt:lpstr>
      <vt:lpstr>Customer C: Did Not Purchase, So Zero Attribution</vt:lpstr>
      <vt:lpstr>Problem: Customer B has multiple marketing touch points. What was the contribution split for each touch point?</vt:lpstr>
      <vt:lpstr>Customer B: Email and Bank Together Caused Lift</vt:lpstr>
      <vt:lpstr>We want to know the marketing lift from marketing actions. This involves comparing the propensities with and without the marketing.</vt:lpstr>
      <vt:lpstr>Customer B: What If?</vt:lpstr>
      <vt:lpstr>Problem: The Individual Contribution of Each Marketing Campaign is NOT EQUAL To The Actual Total Result</vt:lpstr>
      <vt:lpstr>Customer B: What If?</vt:lpstr>
      <vt:lpstr>Solution: Calculate the  Shapely Value</vt:lpstr>
      <vt:lpstr>Shapely Value</vt:lpstr>
      <vt:lpstr>Shapely Value</vt:lpstr>
      <vt:lpstr>Customer B: Attribution Order (Email then Bank)</vt:lpstr>
      <vt:lpstr>Customer B: Attribution Order (Bank then Email)</vt:lpstr>
      <vt:lpstr>Customer B: What If?</vt:lpstr>
      <vt:lpstr>Customer B: What If?</vt:lpstr>
      <vt:lpstr>Question: How Does DataRobot Calculate the What-If Values Used for a Shapely Value?</vt:lpstr>
      <vt:lpstr>Step 1: Build a Purchase Model in DataRobot</vt:lpstr>
      <vt:lpstr>Step 2: Build a Synthetic Dataset</vt:lpstr>
      <vt:lpstr>Step 3: Score the Synthetic Data</vt:lpstr>
      <vt:lpstr>What-If Analysis</vt:lpstr>
      <vt:lpstr>Step 4: Calculate the Shapely Value for Each Customer</vt:lpstr>
      <vt:lpstr>Results</vt:lpstr>
      <vt:lpstr>Campaign Optimisation</vt:lpstr>
      <vt:lpstr>Marketing Attribution</vt:lpstr>
      <vt:lpstr>End-To-End Demo</vt:lpstr>
      <vt:lpstr>Download the End-to-End Demo in R</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Attribution</dc:title>
  <cp:lastModifiedBy>Colin Priest</cp:lastModifiedBy>
  <cp:revision>32</cp:revision>
  <dcterms:modified xsi:type="dcterms:W3CDTF">2018-04-10T00:40:05Z</dcterms:modified>
</cp:coreProperties>
</file>