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Bebas Neue" panose="020B0606020202050201" pitchFamily="34" charset="77"/>
      <p:regular r:id="rId36"/>
    </p:embeddedFont>
    <p:embeddedFont>
      <p:font typeface="Darker Grotesque" pitchFamily="2" charset="0"/>
      <p:regular r:id="rId37"/>
      <p:bold r:id="rId38"/>
    </p:embeddedFont>
    <p:embeddedFont>
      <p:font typeface="Darker Grotesque Medium" pitchFamily="2" charset="0"/>
      <p:regular r:id="rId39"/>
      <p:bold r:id="rId40"/>
    </p:embeddedFont>
    <p:embeddedFont>
      <p:font typeface="Merriweather" pitchFamily="2" charset="77"/>
      <p:regular r:id="rId41"/>
      <p:bold r:id="rId42"/>
      <p:italic r:id="rId43"/>
      <p:boldItalic r:id="rId44"/>
    </p:embeddedFont>
    <p:embeddedFont>
      <p:font typeface="Roboto Condensed Light" panose="020F0302020204030204" pitchFamily="34" charset="0"/>
      <p:regular r:id="rId45"/>
      <p:italic r:id="rId46"/>
    </p:embeddedFont>
    <p:embeddedFont>
      <p:font typeface="Source Sans Pro" panose="020B050303040302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24"/>
  </p:normalViewPr>
  <p:slideViewPr>
    <p:cSldViewPr snapToGrid="0">
      <p:cViewPr varScale="1">
        <p:scale>
          <a:sx n="148" d="100"/>
          <a:sy n="148" d="100"/>
        </p:scale>
        <p:origin x="6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4351be878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4351be878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470e4cd284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470e4cd284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3470e4cd284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3470e4cd284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470e4cd28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470e4cd28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470e4cd284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470e4cd284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470e4cd284_0_3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3470e4cd284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4cbe62b466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34cbe62b46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470e4cd284_0_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470e4cd284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470e4cd284_0_5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470e4cd284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4cbe62b46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4cbe62b46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3470e4cd284_0_5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3470e4cd284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37bb5ce1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d37bb5ce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3470e4cd284_0_4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3470e4cd284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4cbe62b466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4cbe62b46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3470e4cd284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3470e4cd28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470e4cd284_0_5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3470e4cd284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3470e4cd284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3470e4cd28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470e4cd284_0_5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470e4cd284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4cbe62b466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34cbe62b46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3470e4cd284_0_6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3470e4cd284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3470e4cd284_0_6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3470e4cd284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470e4cd284_0_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470e4cd284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d4351be878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d4351be87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34cbe62b466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34cbe62b46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3470e4cd284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3470e4cd28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d046fce6c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d046fce6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d4351be878_1_249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d4351be878_1_24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470e4cd284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470e4cd284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470e4cd284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470e4cd284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470e4cd284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470e4cd28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470e4cd284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470e4cd284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470e4cd284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470e4cd28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470e4cd284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470e4cd28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50" y="286050"/>
            <a:ext cx="9144449" cy="4571700"/>
            <a:chOff x="-450" y="286050"/>
            <a:chExt cx="9144449" cy="4571700"/>
          </a:xfrm>
        </p:grpSpPr>
        <p:sp>
          <p:nvSpPr>
            <p:cNvPr id="10" name="Google Shape;10;p2"/>
            <p:cNvSpPr/>
            <p:nvPr/>
          </p:nvSpPr>
          <p:spPr>
            <a:xfrm>
              <a:off x="315300" y="286050"/>
              <a:ext cx="8513400" cy="4571700"/>
            </a:xfrm>
            <a:prstGeom prst="roundRect">
              <a:avLst>
                <a:gd name="adj"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50" y="58563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984848" y="58563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1653000" y="1238850"/>
            <a:ext cx="5838000" cy="21804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191919"/>
              </a:buClr>
              <a:buSzPts val="5200"/>
              <a:buNone/>
              <a:defRPr sz="4800" b="1">
                <a:solidFill>
                  <a:srgbClr val="000000"/>
                </a:solidFill>
                <a:latin typeface="Merriweather"/>
                <a:ea typeface="Merriweather"/>
                <a:cs typeface="Merriweather"/>
                <a:sym typeface="Merriweather"/>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2053525" y="3317525"/>
            <a:ext cx="50367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400">
                <a:solidFill>
                  <a:srgbClr val="000000"/>
                </a:solidFill>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11"/>
          <p:cNvSpPr txBox="1">
            <a:spLocks noGrp="1"/>
          </p:cNvSpPr>
          <p:nvPr>
            <p:ph type="title" hasCustomPrompt="1"/>
          </p:nvPr>
        </p:nvSpPr>
        <p:spPr>
          <a:xfrm>
            <a:off x="1284000" y="1721200"/>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5" name="Google Shape;55;p11"/>
          <p:cNvSpPr txBox="1">
            <a:spLocks noGrp="1"/>
          </p:cNvSpPr>
          <p:nvPr>
            <p:ph type="subTitle" idx="1"/>
          </p:nvPr>
        </p:nvSpPr>
        <p:spPr>
          <a:xfrm>
            <a:off x="1284000" y="3274400"/>
            <a:ext cx="6576000" cy="4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6" name="Google Shape;56;p11"/>
          <p:cNvSpPr/>
          <p:nvPr/>
        </p:nvSpPr>
        <p:spPr>
          <a:xfrm>
            <a:off x="-450" y="58548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530025" y="1271153"/>
            <a:ext cx="2640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800">
                <a:solidFill>
                  <a:srgbClr val="000000"/>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13"/>
          <p:cNvSpPr txBox="1">
            <a:spLocks noGrp="1"/>
          </p:cNvSpPr>
          <p:nvPr>
            <p:ph type="title" idx="2" hasCustomPrompt="1"/>
          </p:nvPr>
        </p:nvSpPr>
        <p:spPr>
          <a:xfrm>
            <a:off x="720000" y="1271153"/>
            <a:ext cx="8043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800">
                <a:solidFill>
                  <a:srgbClr val="0000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1"/>
          </p:nvPr>
        </p:nvSpPr>
        <p:spPr>
          <a:xfrm>
            <a:off x="1530025" y="1803603"/>
            <a:ext cx="2640300" cy="527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1400"/>
              <a:buNone/>
              <a:defRPr sz="1600">
                <a:solidFill>
                  <a:srgbClr val="000000"/>
                </a:solidFill>
                <a:latin typeface="Darker Grotesque Medium"/>
                <a:ea typeface="Darker Grotesque Medium"/>
                <a:cs typeface="Darker Grotesque Medium"/>
                <a:sym typeface="Darker Grotesque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2" name="Google Shape;62;p13"/>
          <p:cNvSpPr txBox="1">
            <a:spLocks noGrp="1"/>
          </p:cNvSpPr>
          <p:nvPr>
            <p:ph type="title" idx="3"/>
          </p:nvPr>
        </p:nvSpPr>
        <p:spPr>
          <a:xfrm>
            <a:off x="5200664" y="1271153"/>
            <a:ext cx="2640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800">
                <a:solidFill>
                  <a:srgbClr val="000000"/>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3" name="Google Shape;63;p13"/>
          <p:cNvSpPr txBox="1">
            <a:spLocks noGrp="1"/>
          </p:cNvSpPr>
          <p:nvPr>
            <p:ph type="title" idx="4" hasCustomPrompt="1"/>
          </p:nvPr>
        </p:nvSpPr>
        <p:spPr>
          <a:xfrm>
            <a:off x="4397687" y="1271153"/>
            <a:ext cx="8043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800">
                <a:solidFill>
                  <a:srgbClr val="0000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5"/>
          </p:nvPr>
        </p:nvSpPr>
        <p:spPr>
          <a:xfrm>
            <a:off x="5200663" y="1803603"/>
            <a:ext cx="2640300" cy="527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1400"/>
              <a:buNone/>
              <a:defRPr sz="1600">
                <a:solidFill>
                  <a:srgbClr val="000000"/>
                </a:solidFill>
                <a:latin typeface="Darker Grotesque Medium"/>
                <a:ea typeface="Darker Grotesque Medium"/>
                <a:cs typeface="Darker Grotesque Medium"/>
                <a:sym typeface="Darker Grotesque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 name="Google Shape;65;p13"/>
          <p:cNvSpPr txBox="1">
            <a:spLocks noGrp="1"/>
          </p:cNvSpPr>
          <p:nvPr>
            <p:ph type="title" idx="6"/>
          </p:nvPr>
        </p:nvSpPr>
        <p:spPr>
          <a:xfrm>
            <a:off x="1530025" y="3060553"/>
            <a:ext cx="2640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800">
                <a:solidFill>
                  <a:srgbClr val="000000"/>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6" name="Google Shape;66;p13"/>
          <p:cNvSpPr txBox="1">
            <a:spLocks noGrp="1"/>
          </p:cNvSpPr>
          <p:nvPr>
            <p:ph type="title" idx="7" hasCustomPrompt="1"/>
          </p:nvPr>
        </p:nvSpPr>
        <p:spPr>
          <a:xfrm>
            <a:off x="720000" y="3060553"/>
            <a:ext cx="8043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800">
                <a:solidFill>
                  <a:srgbClr val="0000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subTitle" idx="8"/>
          </p:nvPr>
        </p:nvSpPr>
        <p:spPr>
          <a:xfrm>
            <a:off x="1530025" y="3593003"/>
            <a:ext cx="2640300" cy="527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1400"/>
              <a:buNone/>
              <a:defRPr sz="1600">
                <a:solidFill>
                  <a:srgbClr val="000000"/>
                </a:solidFill>
                <a:latin typeface="Darker Grotesque Medium"/>
                <a:ea typeface="Darker Grotesque Medium"/>
                <a:cs typeface="Darker Grotesque Medium"/>
                <a:sym typeface="Darker Grotesque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8" name="Google Shape;68;p13"/>
          <p:cNvSpPr txBox="1">
            <a:spLocks noGrp="1"/>
          </p:cNvSpPr>
          <p:nvPr>
            <p:ph type="title" idx="9"/>
          </p:nvPr>
        </p:nvSpPr>
        <p:spPr>
          <a:xfrm>
            <a:off x="5200664" y="3060553"/>
            <a:ext cx="2640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800">
                <a:solidFill>
                  <a:srgbClr val="000000"/>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9" name="Google Shape;69;p13"/>
          <p:cNvSpPr txBox="1">
            <a:spLocks noGrp="1"/>
          </p:cNvSpPr>
          <p:nvPr>
            <p:ph type="title" idx="13" hasCustomPrompt="1"/>
          </p:nvPr>
        </p:nvSpPr>
        <p:spPr>
          <a:xfrm>
            <a:off x="4397684" y="3060553"/>
            <a:ext cx="8043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800">
                <a:solidFill>
                  <a:srgbClr val="000000"/>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subTitle" idx="14"/>
          </p:nvPr>
        </p:nvSpPr>
        <p:spPr>
          <a:xfrm>
            <a:off x="5200663" y="3593003"/>
            <a:ext cx="2640300" cy="527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1400"/>
              <a:buNone/>
              <a:defRPr sz="1600">
                <a:solidFill>
                  <a:srgbClr val="000000"/>
                </a:solidFill>
                <a:latin typeface="Darker Grotesque Medium"/>
                <a:ea typeface="Darker Grotesque Medium"/>
                <a:cs typeface="Darker Grotesque Medium"/>
                <a:sym typeface="Darker Grotesque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 name="Google Shape;71;p13"/>
          <p:cNvSpPr/>
          <p:nvPr/>
        </p:nvSpPr>
        <p:spPr>
          <a:xfrm>
            <a:off x="7984848" y="58563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13"/>
          <p:cNvCxnSpPr/>
          <p:nvPr/>
        </p:nvCxnSpPr>
        <p:spPr>
          <a:xfrm rot="10800000">
            <a:off x="300" y="1021850"/>
            <a:ext cx="7581600" cy="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73"/>
        <p:cNvGrpSpPr/>
        <p:nvPr/>
      </p:nvGrpSpPr>
      <p:grpSpPr>
        <a:xfrm>
          <a:off x="0" y="0"/>
          <a:ext cx="0" cy="0"/>
          <a:chOff x="0" y="0"/>
          <a:chExt cx="0" cy="0"/>
        </a:xfrm>
      </p:grpSpPr>
      <p:sp>
        <p:nvSpPr>
          <p:cNvPr id="74" name="Google Shape;74;p14"/>
          <p:cNvSpPr/>
          <p:nvPr/>
        </p:nvSpPr>
        <p:spPr>
          <a:xfrm>
            <a:off x="-450" y="58563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7984848" y="58563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 name="Google Shape;76;p14"/>
          <p:cNvCxnSpPr/>
          <p:nvPr/>
        </p:nvCxnSpPr>
        <p:spPr>
          <a:xfrm rot="10800000">
            <a:off x="781200" y="2319219"/>
            <a:ext cx="7581600" cy="0"/>
          </a:xfrm>
          <a:prstGeom prst="straightConnector1">
            <a:avLst/>
          </a:prstGeom>
          <a:noFill/>
          <a:ln w="9525" cap="flat" cmpd="sng">
            <a:solidFill>
              <a:srgbClr val="000000"/>
            </a:solidFill>
            <a:prstDash val="solid"/>
            <a:round/>
            <a:headEnd type="none" w="med" len="med"/>
            <a:tailEnd type="none" w="med" len="med"/>
          </a:ln>
        </p:spPr>
      </p:cxnSp>
      <p:sp>
        <p:nvSpPr>
          <p:cNvPr id="77" name="Google Shape;77;p14"/>
          <p:cNvSpPr txBox="1">
            <a:spLocks noGrp="1"/>
          </p:cNvSpPr>
          <p:nvPr>
            <p:ph type="title"/>
          </p:nvPr>
        </p:nvSpPr>
        <p:spPr>
          <a:xfrm>
            <a:off x="1732500" y="2408225"/>
            <a:ext cx="5679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820">
                <a:solidFill>
                  <a:srgbClr val="000000"/>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 name="Google Shape;78;p14"/>
          <p:cNvSpPr txBox="1">
            <a:spLocks noGrp="1"/>
          </p:cNvSpPr>
          <p:nvPr>
            <p:ph type="title" idx="2" hasCustomPrompt="1"/>
          </p:nvPr>
        </p:nvSpPr>
        <p:spPr>
          <a:xfrm>
            <a:off x="1732500" y="1357581"/>
            <a:ext cx="2836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600">
                <a:solidFill>
                  <a:srgbClr val="000000"/>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9" name="Google Shape;79;p14"/>
          <p:cNvSpPr txBox="1">
            <a:spLocks noGrp="1"/>
          </p:cNvSpPr>
          <p:nvPr>
            <p:ph type="subTitle" idx="1"/>
          </p:nvPr>
        </p:nvSpPr>
        <p:spPr>
          <a:xfrm>
            <a:off x="1732500" y="3239900"/>
            <a:ext cx="5679000" cy="431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1400"/>
              <a:buNone/>
              <a:defRPr sz="1800">
                <a:solidFill>
                  <a:srgbClr val="000000"/>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82" name="Google Shape;82;p15"/>
          <p:cNvCxnSpPr/>
          <p:nvPr/>
        </p:nvCxnSpPr>
        <p:spPr>
          <a:xfrm rot="10800000">
            <a:off x="300" y="1021850"/>
            <a:ext cx="7581600" cy="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2290025" y="3316500"/>
            <a:ext cx="4563900" cy="531900"/>
          </a:xfrm>
          <a:prstGeom prst="rect">
            <a:avLst/>
          </a:prstGeom>
        </p:spPr>
        <p:txBody>
          <a:bodyPr spcFirstLastPara="1" wrap="square" lIns="91425" tIns="91425" rIns="91425" bIns="91425" anchor="ctr" anchorCtr="0">
            <a:noAutofit/>
          </a:bodyPr>
          <a:lstStyle>
            <a:lvl1pPr marR="457200" lvl="0" algn="ctr" rtl="0">
              <a:spcBef>
                <a:spcPts val="0"/>
              </a:spcBef>
              <a:spcAft>
                <a:spcPts val="0"/>
              </a:spcAft>
              <a:buSzPts val="3000"/>
              <a:buNone/>
              <a:defRPr sz="1620">
                <a:solidFill>
                  <a:srgbClr val="000000"/>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85" name="Google Shape;85;p16"/>
          <p:cNvSpPr txBox="1">
            <a:spLocks noGrp="1"/>
          </p:cNvSpPr>
          <p:nvPr>
            <p:ph type="subTitle" idx="1"/>
          </p:nvPr>
        </p:nvSpPr>
        <p:spPr>
          <a:xfrm>
            <a:off x="1458125" y="1721500"/>
            <a:ext cx="6227700" cy="15951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500"/>
              <a:buNone/>
              <a:defRPr sz="2900">
                <a:solidFill>
                  <a:srgbClr val="000000"/>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86"/>
        <p:cNvGrpSpPr/>
        <p:nvPr/>
      </p:nvGrpSpPr>
      <p:grpSpPr>
        <a:xfrm>
          <a:off x="0" y="0"/>
          <a:ext cx="0" cy="0"/>
          <a:chOff x="0" y="0"/>
          <a:chExt cx="0" cy="0"/>
        </a:xfrm>
      </p:grpSpPr>
      <p:sp>
        <p:nvSpPr>
          <p:cNvPr id="87" name="Google Shape;87;p17"/>
          <p:cNvSpPr txBox="1">
            <a:spLocks noGrp="1"/>
          </p:cNvSpPr>
          <p:nvPr>
            <p:ph type="subTitle" idx="1"/>
          </p:nvPr>
        </p:nvSpPr>
        <p:spPr>
          <a:xfrm>
            <a:off x="1574400" y="1212525"/>
            <a:ext cx="5995200" cy="339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sz="16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88" name="Google Shape;88;p1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89" name="Google Shape;89;p17"/>
          <p:cNvCxnSpPr/>
          <p:nvPr/>
        </p:nvCxnSpPr>
        <p:spPr>
          <a:xfrm>
            <a:off x="1574394" y="1021850"/>
            <a:ext cx="7581600" cy="0"/>
          </a:xfrm>
          <a:prstGeom prst="straightConnector1">
            <a:avLst/>
          </a:prstGeom>
          <a:noFill/>
          <a:ln w="9525" cap="flat" cmpd="sng">
            <a:solidFill>
              <a:srgbClr val="000000"/>
            </a:solidFill>
            <a:prstDash val="solid"/>
            <a:round/>
            <a:headEnd type="none" w="med" len="med"/>
            <a:tailEnd type="none" w="med" len="med"/>
          </a:ln>
        </p:spPr>
      </p:cxnSp>
      <p:sp>
        <p:nvSpPr>
          <p:cNvPr id="90" name="Google Shape;90;p17"/>
          <p:cNvSpPr/>
          <p:nvPr/>
        </p:nvSpPr>
        <p:spPr>
          <a:xfrm>
            <a:off x="7984848" y="58548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a:off x="-450" y="58548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92"/>
        <p:cNvGrpSpPr/>
        <p:nvPr/>
      </p:nvGrpSpPr>
      <p:grpSpPr>
        <a:xfrm>
          <a:off x="0" y="0"/>
          <a:ext cx="0" cy="0"/>
          <a:chOff x="0" y="0"/>
          <a:chExt cx="0" cy="0"/>
        </a:xfrm>
      </p:grpSpPr>
      <p:sp>
        <p:nvSpPr>
          <p:cNvPr id="93" name="Google Shape;93;p18"/>
          <p:cNvSpPr txBox="1">
            <a:spLocks noGrp="1"/>
          </p:cNvSpPr>
          <p:nvPr>
            <p:ph type="subTitle" idx="1"/>
          </p:nvPr>
        </p:nvSpPr>
        <p:spPr>
          <a:xfrm>
            <a:off x="5058475" y="2431600"/>
            <a:ext cx="3372300" cy="15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8"/>
          <p:cNvSpPr txBox="1">
            <a:spLocks noGrp="1"/>
          </p:cNvSpPr>
          <p:nvPr>
            <p:ph type="title"/>
          </p:nvPr>
        </p:nvSpPr>
        <p:spPr>
          <a:xfrm>
            <a:off x="5058475" y="1173800"/>
            <a:ext cx="3372300" cy="12579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95" name="Google Shape;95;p18"/>
          <p:cNvCxnSpPr/>
          <p:nvPr/>
        </p:nvCxnSpPr>
        <p:spPr>
          <a:xfrm rot="10800000">
            <a:off x="300" y="1021850"/>
            <a:ext cx="7581600" cy="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96"/>
        <p:cNvGrpSpPr/>
        <p:nvPr/>
      </p:nvGrpSpPr>
      <p:grpSpPr>
        <a:xfrm>
          <a:off x="0" y="0"/>
          <a:ext cx="0" cy="0"/>
          <a:chOff x="0" y="0"/>
          <a:chExt cx="0" cy="0"/>
        </a:xfrm>
      </p:grpSpPr>
      <p:sp>
        <p:nvSpPr>
          <p:cNvPr id="97" name="Google Shape;97;p19"/>
          <p:cNvSpPr txBox="1">
            <a:spLocks noGrp="1"/>
          </p:cNvSpPr>
          <p:nvPr>
            <p:ph type="subTitle" idx="1"/>
          </p:nvPr>
        </p:nvSpPr>
        <p:spPr>
          <a:xfrm>
            <a:off x="4799407" y="2382277"/>
            <a:ext cx="3372300" cy="93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9"/>
          <p:cNvSpPr txBox="1">
            <a:spLocks noGrp="1"/>
          </p:cNvSpPr>
          <p:nvPr>
            <p:ph type="title"/>
          </p:nvPr>
        </p:nvSpPr>
        <p:spPr>
          <a:xfrm>
            <a:off x="4799407" y="1445077"/>
            <a:ext cx="3372300" cy="9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99" name="Google Shape;99;p19"/>
          <p:cNvCxnSpPr/>
          <p:nvPr/>
        </p:nvCxnSpPr>
        <p:spPr>
          <a:xfrm rot="10800000">
            <a:off x="300" y="1021850"/>
            <a:ext cx="7581600" cy="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712850" y="3323800"/>
            <a:ext cx="2095200" cy="37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20"/>
          <p:cNvSpPr txBox="1">
            <a:spLocks noGrp="1"/>
          </p:cNvSpPr>
          <p:nvPr>
            <p:ph type="subTitle" idx="1"/>
          </p:nvPr>
        </p:nvSpPr>
        <p:spPr>
          <a:xfrm>
            <a:off x="712850" y="3619470"/>
            <a:ext cx="2095200" cy="86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20"/>
          <p:cNvSpPr txBox="1">
            <a:spLocks noGrp="1"/>
          </p:cNvSpPr>
          <p:nvPr>
            <p:ph type="title" idx="2"/>
          </p:nvPr>
        </p:nvSpPr>
        <p:spPr>
          <a:xfrm>
            <a:off x="3524400" y="2333200"/>
            <a:ext cx="2095200" cy="37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20"/>
          <p:cNvSpPr txBox="1">
            <a:spLocks noGrp="1"/>
          </p:cNvSpPr>
          <p:nvPr>
            <p:ph type="subTitle" idx="3"/>
          </p:nvPr>
        </p:nvSpPr>
        <p:spPr>
          <a:xfrm>
            <a:off x="3524400" y="2628870"/>
            <a:ext cx="2095200" cy="86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0"/>
          <p:cNvSpPr txBox="1">
            <a:spLocks noGrp="1"/>
          </p:cNvSpPr>
          <p:nvPr>
            <p:ph type="title" idx="4"/>
          </p:nvPr>
        </p:nvSpPr>
        <p:spPr>
          <a:xfrm>
            <a:off x="6334525" y="3323800"/>
            <a:ext cx="2095200" cy="372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20"/>
          <p:cNvSpPr txBox="1">
            <a:spLocks noGrp="1"/>
          </p:cNvSpPr>
          <p:nvPr>
            <p:ph type="subTitle" idx="5"/>
          </p:nvPr>
        </p:nvSpPr>
        <p:spPr>
          <a:xfrm>
            <a:off x="6334525" y="3619470"/>
            <a:ext cx="2095200" cy="86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20"/>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108" name="Google Shape;108;p20"/>
          <p:cNvCxnSpPr/>
          <p:nvPr/>
        </p:nvCxnSpPr>
        <p:spPr>
          <a:xfrm rot="10800000">
            <a:off x="300" y="1021850"/>
            <a:ext cx="7581600" cy="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450" y="58563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984848" y="58563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720000" y="2612920"/>
            <a:ext cx="7704000" cy="47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820">
                <a:solidFill>
                  <a:srgbClr val="000000"/>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2996550" y="1253162"/>
            <a:ext cx="3150900" cy="104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rgbClr val="000000"/>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2391900" y="3158078"/>
            <a:ext cx="4360200" cy="5832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1400"/>
              <a:buNone/>
              <a:defRPr sz="1800">
                <a:solidFill>
                  <a:srgbClr val="000000"/>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09"/>
        <p:cNvGrpSpPr/>
        <p:nvPr/>
      </p:nvGrpSpPr>
      <p:grpSpPr>
        <a:xfrm>
          <a:off x="0" y="0"/>
          <a:ext cx="0" cy="0"/>
          <a:chOff x="0" y="0"/>
          <a:chExt cx="0" cy="0"/>
        </a:xfrm>
      </p:grpSpPr>
      <p:cxnSp>
        <p:nvCxnSpPr>
          <p:cNvPr id="110" name="Google Shape;110;p21"/>
          <p:cNvCxnSpPr/>
          <p:nvPr/>
        </p:nvCxnSpPr>
        <p:spPr>
          <a:xfrm rot="10800000">
            <a:off x="300" y="1021850"/>
            <a:ext cx="7581600" cy="0"/>
          </a:xfrm>
          <a:prstGeom prst="straightConnector1">
            <a:avLst/>
          </a:prstGeom>
          <a:noFill/>
          <a:ln w="9525" cap="flat" cmpd="sng">
            <a:solidFill>
              <a:srgbClr val="000000"/>
            </a:solidFill>
            <a:prstDash val="solid"/>
            <a:round/>
            <a:headEnd type="none" w="med" len="med"/>
            <a:tailEnd type="none" w="med" len="med"/>
          </a:ln>
        </p:spPr>
      </p:cxnSp>
      <p:sp>
        <p:nvSpPr>
          <p:cNvPr id="111" name="Google Shape;111;p21"/>
          <p:cNvSpPr/>
          <p:nvPr/>
        </p:nvSpPr>
        <p:spPr>
          <a:xfrm>
            <a:off x="-450" y="58563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1"/>
          <p:cNvSpPr/>
          <p:nvPr/>
        </p:nvSpPr>
        <p:spPr>
          <a:xfrm>
            <a:off x="7984848" y="58563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1"/>
          <p:cNvSpPr txBox="1">
            <a:spLocks noGrp="1"/>
          </p:cNvSpPr>
          <p:nvPr>
            <p:ph type="title"/>
          </p:nvPr>
        </p:nvSpPr>
        <p:spPr>
          <a:xfrm>
            <a:off x="1439750" y="1834347"/>
            <a:ext cx="25110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4" name="Google Shape;114;p21"/>
          <p:cNvSpPr txBox="1">
            <a:spLocks noGrp="1"/>
          </p:cNvSpPr>
          <p:nvPr>
            <p:ph type="subTitle" idx="1"/>
          </p:nvPr>
        </p:nvSpPr>
        <p:spPr>
          <a:xfrm>
            <a:off x="1439750" y="2249722"/>
            <a:ext cx="2511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21"/>
          <p:cNvSpPr txBox="1">
            <a:spLocks noGrp="1"/>
          </p:cNvSpPr>
          <p:nvPr>
            <p:ph type="title" idx="2"/>
          </p:nvPr>
        </p:nvSpPr>
        <p:spPr>
          <a:xfrm>
            <a:off x="5193250" y="1834347"/>
            <a:ext cx="25110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21"/>
          <p:cNvSpPr txBox="1">
            <a:spLocks noGrp="1"/>
          </p:cNvSpPr>
          <p:nvPr>
            <p:ph type="subTitle" idx="3"/>
          </p:nvPr>
        </p:nvSpPr>
        <p:spPr>
          <a:xfrm>
            <a:off x="5193250" y="2249722"/>
            <a:ext cx="2511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21"/>
          <p:cNvSpPr txBox="1">
            <a:spLocks noGrp="1"/>
          </p:cNvSpPr>
          <p:nvPr>
            <p:ph type="title" idx="4"/>
          </p:nvPr>
        </p:nvSpPr>
        <p:spPr>
          <a:xfrm>
            <a:off x="1439750" y="3560056"/>
            <a:ext cx="25110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8" name="Google Shape;118;p21"/>
          <p:cNvSpPr txBox="1">
            <a:spLocks noGrp="1"/>
          </p:cNvSpPr>
          <p:nvPr>
            <p:ph type="subTitle" idx="5"/>
          </p:nvPr>
        </p:nvSpPr>
        <p:spPr>
          <a:xfrm>
            <a:off x="1439750" y="3975456"/>
            <a:ext cx="2511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21"/>
          <p:cNvSpPr txBox="1">
            <a:spLocks noGrp="1"/>
          </p:cNvSpPr>
          <p:nvPr>
            <p:ph type="title" idx="6"/>
          </p:nvPr>
        </p:nvSpPr>
        <p:spPr>
          <a:xfrm>
            <a:off x="5193250" y="3560056"/>
            <a:ext cx="2511000" cy="41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21"/>
          <p:cNvSpPr txBox="1">
            <a:spLocks noGrp="1"/>
          </p:cNvSpPr>
          <p:nvPr>
            <p:ph type="subTitle" idx="7"/>
          </p:nvPr>
        </p:nvSpPr>
        <p:spPr>
          <a:xfrm>
            <a:off x="5193250" y="3975456"/>
            <a:ext cx="2511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21"/>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859775" y="1910413"/>
            <a:ext cx="20259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4" name="Google Shape;124;p22"/>
          <p:cNvSpPr txBox="1">
            <a:spLocks noGrp="1"/>
          </p:cNvSpPr>
          <p:nvPr>
            <p:ph type="subTitle" idx="1"/>
          </p:nvPr>
        </p:nvSpPr>
        <p:spPr>
          <a:xfrm>
            <a:off x="859775" y="2319163"/>
            <a:ext cx="2025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22"/>
          <p:cNvSpPr txBox="1">
            <a:spLocks noGrp="1"/>
          </p:cNvSpPr>
          <p:nvPr>
            <p:ph type="title" idx="2"/>
          </p:nvPr>
        </p:nvSpPr>
        <p:spPr>
          <a:xfrm>
            <a:off x="3559075" y="1910413"/>
            <a:ext cx="20259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6" name="Google Shape;126;p22"/>
          <p:cNvSpPr txBox="1">
            <a:spLocks noGrp="1"/>
          </p:cNvSpPr>
          <p:nvPr>
            <p:ph type="subTitle" idx="3"/>
          </p:nvPr>
        </p:nvSpPr>
        <p:spPr>
          <a:xfrm>
            <a:off x="3559074" y="2319163"/>
            <a:ext cx="2025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22"/>
          <p:cNvSpPr txBox="1">
            <a:spLocks noGrp="1"/>
          </p:cNvSpPr>
          <p:nvPr>
            <p:ph type="title" idx="4"/>
          </p:nvPr>
        </p:nvSpPr>
        <p:spPr>
          <a:xfrm>
            <a:off x="859775" y="3696675"/>
            <a:ext cx="20259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8" name="Google Shape;128;p22"/>
          <p:cNvSpPr txBox="1">
            <a:spLocks noGrp="1"/>
          </p:cNvSpPr>
          <p:nvPr>
            <p:ph type="subTitle" idx="5"/>
          </p:nvPr>
        </p:nvSpPr>
        <p:spPr>
          <a:xfrm>
            <a:off x="859775" y="4119053"/>
            <a:ext cx="2025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2"/>
          <p:cNvSpPr txBox="1">
            <a:spLocks noGrp="1"/>
          </p:cNvSpPr>
          <p:nvPr>
            <p:ph type="title" idx="6"/>
          </p:nvPr>
        </p:nvSpPr>
        <p:spPr>
          <a:xfrm>
            <a:off x="3559075" y="3696675"/>
            <a:ext cx="20259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0" name="Google Shape;130;p22"/>
          <p:cNvSpPr txBox="1">
            <a:spLocks noGrp="1"/>
          </p:cNvSpPr>
          <p:nvPr>
            <p:ph type="subTitle" idx="7"/>
          </p:nvPr>
        </p:nvSpPr>
        <p:spPr>
          <a:xfrm>
            <a:off x="3559074" y="4119053"/>
            <a:ext cx="2025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22"/>
          <p:cNvSpPr txBox="1">
            <a:spLocks noGrp="1"/>
          </p:cNvSpPr>
          <p:nvPr>
            <p:ph type="title" idx="8"/>
          </p:nvPr>
        </p:nvSpPr>
        <p:spPr>
          <a:xfrm>
            <a:off x="6258350" y="1910413"/>
            <a:ext cx="20259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2" name="Google Shape;132;p22"/>
          <p:cNvSpPr txBox="1">
            <a:spLocks noGrp="1"/>
          </p:cNvSpPr>
          <p:nvPr>
            <p:ph type="subTitle" idx="9"/>
          </p:nvPr>
        </p:nvSpPr>
        <p:spPr>
          <a:xfrm>
            <a:off x="6258349" y="2319163"/>
            <a:ext cx="2025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22"/>
          <p:cNvSpPr txBox="1">
            <a:spLocks noGrp="1"/>
          </p:cNvSpPr>
          <p:nvPr>
            <p:ph type="title" idx="13"/>
          </p:nvPr>
        </p:nvSpPr>
        <p:spPr>
          <a:xfrm>
            <a:off x="6258350" y="3696675"/>
            <a:ext cx="20259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4" name="Google Shape;134;p22"/>
          <p:cNvSpPr txBox="1">
            <a:spLocks noGrp="1"/>
          </p:cNvSpPr>
          <p:nvPr>
            <p:ph type="subTitle" idx="14"/>
          </p:nvPr>
        </p:nvSpPr>
        <p:spPr>
          <a:xfrm>
            <a:off x="6258349" y="4119053"/>
            <a:ext cx="2025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22"/>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136" name="Google Shape;136;p22"/>
          <p:cNvCxnSpPr/>
          <p:nvPr/>
        </p:nvCxnSpPr>
        <p:spPr>
          <a:xfrm rot="10800000">
            <a:off x="300" y="1021850"/>
            <a:ext cx="7581600" cy="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37"/>
        <p:cNvGrpSpPr/>
        <p:nvPr/>
      </p:nvGrpSpPr>
      <p:grpSpPr>
        <a:xfrm>
          <a:off x="0" y="0"/>
          <a:ext cx="0" cy="0"/>
          <a:chOff x="0" y="0"/>
          <a:chExt cx="0" cy="0"/>
        </a:xfrm>
      </p:grpSpPr>
      <p:sp>
        <p:nvSpPr>
          <p:cNvPr id="138" name="Google Shape;138;p23"/>
          <p:cNvSpPr txBox="1">
            <a:spLocks noGrp="1"/>
          </p:cNvSpPr>
          <p:nvPr>
            <p:ph type="title" hasCustomPrompt="1"/>
          </p:nvPr>
        </p:nvSpPr>
        <p:spPr>
          <a:xfrm>
            <a:off x="2208400" y="540000"/>
            <a:ext cx="47271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9" name="Google Shape;139;p23"/>
          <p:cNvSpPr txBox="1">
            <a:spLocks noGrp="1"/>
          </p:cNvSpPr>
          <p:nvPr>
            <p:ph type="subTitle" idx="1"/>
          </p:nvPr>
        </p:nvSpPr>
        <p:spPr>
          <a:xfrm>
            <a:off x="2208400" y="1411325"/>
            <a:ext cx="4727100" cy="3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23"/>
          <p:cNvSpPr txBox="1">
            <a:spLocks noGrp="1"/>
          </p:cNvSpPr>
          <p:nvPr>
            <p:ph type="title" idx="2" hasCustomPrompt="1"/>
          </p:nvPr>
        </p:nvSpPr>
        <p:spPr>
          <a:xfrm>
            <a:off x="2208400" y="1996149"/>
            <a:ext cx="47271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41" name="Google Shape;141;p23"/>
          <p:cNvSpPr txBox="1">
            <a:spLocks noGrp="1"/>
          </p:cNvSpPr>
          <p:nvPr>
            <p:ph type="subTitle" idx="3"/>
          </p:nvPr>
        </p:nvSpPr>
        <p:spPr>
          <a:xfrm>
            <a:off x="2208400" y="2845962"/>
            <a:ext cx="4727100" cy="3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 name="Google Shape;142;p23"/>
          <p:cNvSpPr txBox="1">
            <a:spLocks noGrp="1"/>
          </p:cNvSpPr>
          <p:nvPr>
            <p:ph type="title" idx="4" hasCustomPrompt="1"/>
          </p:nvPr>
        </p:nvSpPr>
        <p:spPr>
          <a:xfrm>
            <a:off x="2208400" y="3452297"/>
            <a:ext cx="47271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43" name="Google Shape;143;p23"/>
          <p:cNvSpPr txBox="1">
            <a:spLocks noGrp="1"/>
          </p:cNvSpPr>
          <p:nvPr>
            <p:ph type="subTitle" idx="5"/>
          </p:nvPr>
        </p:nvSpPr>
        <p:spPr>
          <a:xfrm>
            <a:off x="2208400" y="4280600"/>
            <a:ext cx="4727100" cy="3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23"/>
          <p:cNvSpPr/>
          <p:nvPr/>
        </p:nvSpPr>
        <p:spPr>
          <a:xfrm>
            <a:off x="-450" y="58548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a:off x="7984848" y="58548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 name="Google Shape;146;p23"/>
          <p:cNvCxnSpPr/>
          <p:nvPr/>
        </p:nvCxnSpPr>
        <p:spPr>
          <a:xfrm rot="10800000">
            <a:off x="2836375" y="1831175"/>
            <a:ext cx="3471300" cy="0"/>
          </a:xfrm>
          <a:prstGeom prst="straightConnector1">
            <a:avLst/>
          </a:prstGeom>
          <a:noFill/>
          <a:ln w="9525" cap="flat" cmpd="sng">
            <a:solidFill>
              <a:srgbClr val="000000"/>
            </a:solidFill>
            <a:prstDash val="solid"/>
            <a:round/>
            <a:headEnd type="none" w="med" len="med"/>
            <a:tailEnd type="none" w="med" len="med"/>
          </a:ln>
        </p:spPr>
      </p:cxnSp>
      <p:cxnSp>
        <p:nvCxnSpPr>
          <p:cNvPr id="147" name="Google Shape;147;p23"/>
          <p:cNvCxnSpPr/>
          <p:nvPr/>
        </p:nvCxnSpPr>
        <p:spPr>
          <a:xfrm rot="10800000">
            <a:off x="2836375" y="3269325"/>
            <a:ext cx="3471300" cy="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48"/>
        <p:cNvGrpSpPr/>
        <p:nvPr/>
      </p:nvGrpSpPr>
      <p:grpSpPr>
        <a:xfrm>
          <a:off x="0" y="0"/>
          <a:ext cx="0" cy="0"/>
          <a:chOff x="0" y="0"/>
          <a:chExt cx="0" cy="0"/>
        </a:xfrm>
      </p:grpSpPr>
      <p:sp>
        <p:nvSpPr>
          <p:cNvPr id="149" name="Google Shape;149;p24"/>
          <p:cNvSpPr txBox="1"/>
          <p:nvPr/>
        </p:nvSpPr>
        <p:spPr>
          <a:xfrm>
            <a:off x="2212650" y="3534362"/>
            <a:ext cx="4718700" cy="558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solidFill>
                  <a:srgbClr val="434343"/>
                </a:solidFill>
                <a:latin typeface="Darker Grotesque Medium"/>
                <a:ea typeface="Darker Grotesque Medium"/>
                <a:cs typeface="Darker Grotesque Medium"/>
                <a:sym typeface="Darker Grotesque Medium"/>
              </a:rPr>
              <a:t>CREDITS: This presentation template was created by </a:t>
            </a:r>
            <a:r>
              <a:rPr lang="en" sz="1200">
                <a:solidFill>
                  <a:srgbClr val="434343"/>
                </a:solidFill>
                <a:uFill>
                  <a:noFill/>
                </a:uFill>
                <a:latin typeface="Darker Grotesque Medium"/>
                <a:ea typeface="Darker Grotesque Medium"/>
                <a:cs typeface="Darker Grotesque Medium"/>
                <a:sym typeface="Darker Grotesque Medium"/>
                <a:hlinkClick r:id="rId2">
                  <a:extLst>
                    <a:ext uri="{A12FA001-AC4F-418D-AE19-62706E023703}">
                      <ahyp:hlinkClr xmlns:ahyp="http://schemas.microsoft.com/office/drawing/2018/hyperlinkcolor" val="tx"/>
                    </a:ext>
                  </a:extLst>
                </a:hlinkClick>
              </a:rPr>
              <a:t>Slidesgo</a:t>
            </a:r>
            <a:r>
              <a:rPr lang="en" sz="1200">
                <a:solidFill>
                  <a:srgbClr val="434343"/>
                </a:solidFill>
                <a:latin typeface="Darker Grotesque Medium"/>
                <a:ea typeface="Darker Grotesque Medium"/>
                <a:cs typeface="Darker Grotesque Medium"/>
                <a:sym typeface="Darker Grotesque Medium"/>
              </a:rPr>
              <a:t>, including icons by </a:t>
            </a:r>
            <a:r>
              <a:rPr lang="en" sz="1200">
                <a:solidFill>
                  <a:srgbClr val="434343"/>
                </a:solidFill>
                <a:uFill>
                  <a:noFill/>
                </a:uFill>
                <a:latin typeface="Darker Grotesque Medium"/>
                <a:ea typeface="Darker Grotesque Medium"/>
                <a:cs typeface="Darker Grotesque Medium"/>
                <a:sym typeface="Darker Grotesque Medium"/>
                <a:hlinkClick r:id="rId3">
                  <a:extLst>
                    <a:ext uri="{A12FA001-AC4F-418D-AE19-62706E023703}">
                      <ahyp:hlinkClr xmlns:ahyp="http://schemas.microsoft.com/office/drawing/2018/hyperlinkcolor" val="tx"/>
                    </a:ext>
                  </a:extLst>
                </a:hlinkClick>
              </a:rPr>
              <a:t>Flaticon</a:t>
            </a:r>
            <a:r>
              <a:rPr lang="en" sz="1200">
                <a:solidFill>
                  <a:srgbClr val="434343"/>
                </a:solidFill>
                <a:latin typeface="Darker Grotesque Medium"/>
                <a:ea typeface="Darker Grotesque Medium"/>
                <a:cs typeface="Darker Grotesque Medium"/>
                <a:sym typeface="Darker Grotesque Medium"/>
              </a:rPr>
              <a:t>, infographics &amp; images by </a:t>
            </a:r>
            <a:r>
              <a:rPr lang="en" sz="1200">
                <a:solidFill>
                  <a:srgbClr val="434343"/>
                </a:solidFill>
                <a:uFill>
                  <a:noFill/>
                </a:uFill>
                <a:latin typeface="Darker Grotesque Medium"/>
                <a:ea typeface="Darker Grotesque Medium"/>
                <a:cs typeface="Darker Grotesque Medium"/>
                <a:sym typeface="Darker Grotesque Medium"/>
                <a:hlinkClick r:id="rId4">
                  <a:extLst>
                    <a:ext uri="{A12FA001-AC4F-418D-AE19-62706E023703}">
                      <ahyp:hlinkClr xmlns:ahyp="http://schemas.microsoft.com/office/drawing/2018/hyperlinkcolor" val="tx"/>
                    </a:ext>
                  </a:extLst>
                </a:hlinkClick>
              </a:rPr>
              <a:t>Freepik</a:t>
            </a:r>
            <a:endParaRPr sz="1200">
              <a:solidFill>
                <a:srgbClr val="434343"/>
              </a:solidFill>
              <a:latin typeface="Darker Grotesque Medium"/>
              <a:ea typeface="Darker Grotesque Medium"/>
              <a:cs typeface="Darker Grotesque Medium"/>
              <a:sym typeface="Darker Grotesque Medium"/>
            </a:endParaRPr>
          </a:p>
        </p:txBody>
      </p:sp>
      <p:sp>
        <p:nvSpPr>
          <p:cNvPr id="150" name="Google Shape;150;p24"/>
          <p:cNvSpPr/>
          <p:nvPr/>
        </p:nvSpPr>
        <p:spPr>
          <a:xfrm>
            <a:off x="-450" y="58548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4"/>
          <p:cNvSpPr/>
          <p:nvPr/>
        </p:nvSpPr>
        <p:spPr>
          <a:xfrm>
            <a:off x="7984848" y="58548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p:cNvSpPr txBox="1">
            <a:spLocks noGrp="1"/>
          </p:cNvSpPr>
          <p:nvPr>
            <p:ph type="ctrTitle"/>
          </p:nvPr>
        </p:nvSpPr>
        <p:spPr>
          <a:xfrm>
            <a:off x="2187150" y="538592"/>
            <a:ext cx="47697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3" name="Google Shape;153;p24"/>
          <p:cNvSpPr txBox="1">
            <a:spLocks noGrp="1"/>
          </p:cNvSpPr>
          <p:nvPr>
            <p:ph type="subTitle" idx="1"/>
          </p:nvPr>
        </p:nvSpPr>
        <p:spPr>
          <a:xfrm>
            <a:off x="713250" y="1829515"/>
            <a:ext cx="7717500" cy="89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4"/>
        <p:cNvGrpSpPr/>
        <p:nvPr/>
      </p:nvGrpSpPr>
      <p:grpSpPr>
        <a:xfrm>
          <a:off x="0" y="0"/>
          <a:ext cx="0" cy="0"/>
          <a:chOff x="0" y="0"/>
          <a:chExt cx="0" cy="0"/>
        </a:xfrm>
      </p:grpSpPr>
      <p:grpSp>
        <p:nvGrpSpPr>
          <p:cNvPr id="155" name="Google Shape;155;p25"/>
          <p:cNvGrpSpPr/>
          <p:nvPr/>
        </p:nvGrpSpPr>
        <p:grpSpPr>
          <a:xfrm>
            <a:off x="-450" y="286050"/>
            <a:ext cx="9144449" cy="4571700"/>
            <a:chOff x="-450" y="286050"/>
            <a:chExt cx="9144449" cy="4571700"/>
          </a:xfrm>
        </p:grpSpPr>
        <p:sp>
          <p:nvSpPr>
            <p:cNvPr id="156" name="Google Shape;156;p25"/>
            <p:cNvSpPr/>
            <p:nvPr/>
          </p:nvSpPr>
          <p:spPr>
            <a:xfrm>
              <a:off x="315300" y="286050"/>
              <a:ext cx="8513400" cy="4571700"/>
            </a:xfrm>
            <a:prstGeom prst="roundRect">
              <a:avLst>
                <a:gd name="adj"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5"/>
            <p:cNvSpPr/>
            <p:nvPr/>
          </p:nvSpPr>
          <p:spPr>
            <a:xfrm>
              <a:off x="-450" y="58563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5"/>
            <p:cNvSpPr/>
            <p:nvPr/>
          </p:nvSpPr>
          <p:spPr>
            <a:xfrm>
              <a:off x="7984848" y="58563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 name="Google Shape;23;p4"/>
          <p:cNvSpPr txBox="1">
            <a:spLocks noGrp="1"/>
          </p:cNvSpPr>
          <p:nvPr>
            <p:ph type="body" idx="1"/>
          </p:nvPr>
        </p:nvSpPr>
        <p:spPr>
          <a:xfrm>
            <a:off x="720000" y="1152475"/>
            <a:ext cx="7704000" cy="3451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000000"/>
              </a:buClr>
              <a:buSzPts val="1200"/>
              <a:buFont typeface="Source Sans Pro"/>
              <a:buAutoNum type="arabicPeriod"/>
              <a:defRPr sz="1200">
                <a:solidFill>
                  <a:srgbClr val="434343"/>
                </a:solidFill>
                <a:latin typeface="Darker Grotesque Medium"/>
                <a:ea typeface="Darker Grotesque Medium"/>
                <a:cs typeface="Darker Grotesque Medium"/>
                <a:sym typeface="Darker Grotesque Medium"/>
              </a:defRPr>
            </a:lvl1pPr>
            <a:lvl2pPr marL="914400" lvl="1" indent="-304800" rtl="0">
              <a:lnSpc>
                <a:spcPct val="115000"/>
              </a:lnSpc>
              <a:spcBef>
                <a:spcPts val="0"/>
              </a:spcBef>
              <a:spcAft>
                <a:spcPts val="0"/>
              </a:spcAft>
              <a:buClr>
                <a:srgbClr val="000000"/>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000000"/>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000000"/>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000000"/>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000000"/>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000000"/>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000000"/>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000000"/>
              </a:buClr>
              <a:buSzPts val="1200"/>
              <a:buFont typeface="Roboto Condensed Light"/>
              <a:buAutoNum type="romanLcPeriod"/>
              <a:defRPr>
                <a:solidFill>
                  <a:srgbClr val="434343"/>
                </a:solidFill>
              </a:defRPr>
            </a:lvl9pPr>
          </a:lstStyle>
          <a:p>
            <a:endParaRPr/>
          </a:p>
        </p:txBody>
      </p:sp>
      <p:cxnSp>
        <p:nvCxnSpPr>
          <p:cNvPr id="24" name="Google Shape;24;p4"/>
          <p:cNvCxnSpPr/>
          <p:nvPr/>
        </p:nvCxnSpPr>
        <p:spPr>
          <a:xfrm rot="10800000">
            <a:off x="300" y="1021850"/>
            <a:ext cx="7581600" cy="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p:nvPr/>
        </p:nvSpPr>
        <p:spPr>
          <a:xfrm>
            <a:off x="-450" y="58563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7984848" y="58563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28;p5"/>
          <p:cNvCxnSpPr/>
          <p:nvPr/>
        </p:nvCxnSpPr>
        <p:spPr>
          <a:xfrm rot="10800000">
            <a:off x="781200" y="2571750"/>
            <a:ext cx="7581600" cy="0"/>
          </a:xfrm>
          <a:prstGeom prst="straightConnector1">
            <a:avLst/>
          </a:prstGeom>
          <a:noFill/>
          <a:ln w="9525" cap="flat" cmpd="sng">
            <a:solidFill>
              <a:srgbClr val="000000"/>
            </a:solidFill>
            <a:prstDash val="solid"/>
            <a:round/>
            <a:headEnd type="none" w="med" len="med"/>
            <a:tailEnd type="none" w="med" len="med"/>
          </a:ln>
        </p:spPr>
      </p:cxnSp>
      <p:sp>
        <p:nvSpPr>
          <p:cNvPr id="29" name="Google Shape;29;p5"/>
          <p:cNvSpPr txBox="1">
            <a:spLocks noGrp="1"/>
          </p:cNvSpPr>
          <p:nvPr>
            <p:ph type="subTitle" idx="1"/>
          </p:nvPr>
        </p:nvSpPr>
        <p:spPr>
          <a:xfrm>
            <a:off x="2801125" y="921596"/>
            <a:ext cx="3541800" cy="713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b="1">
                <a:latin typeface="Merriweather"/>
                <a:ea typeface="Merriweather"/>
                <a:cs typeface="Merriweather"/>
                <a:sym typeface="Merriweather"/>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2801125" y="2820471"/>
            <a:ext cx="3541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b="1">
                <a:latin typeface="Merriweather"/>
                <a:ea typeface="Merriweather"/>
                <a:cs typeface="Merriweather"/>
                <a:sym typeface="Merriweather"/>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1" name="Google Shape;31;p5"/>
          <p:cNvSpPr txBox="1">
            <a:spLocks noGrp="1"/>
          </p:cNvSpPr>
          <p:nvPr>
            <p:ph type="subTitle" idx="3"/>
          </p:nvPr>
        </p:nvSpPr>
        <p:spPr>
          <a:xfrm>
            <a:off x="2801125" y="1634996"/>
            <a:ext cx="3541800" cy="61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4"/>
          </p:nvPr>
        </p:nvSpPr>
        <p:spPr>
          <a:xfrm>
            <a:off x="2801125" y="3533796"/>
            <a:ext cx="3541800" cy="61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35" name="Google Shape;35;p6"/>
          <p:cNvCxnSpPr/>
          <p:nvPr/>
        </p:nvCxnSpPr>
        <p:spPr>
          <a:xfrm rot="10800000">
            <a:off x="1552479" y="1021850"/>
            <a:ext cx="7581600" cy="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315300" y="286050"/>
            <a:ext cx="8513400" cy="4571700"/>
          </a:xfrm>
          <a:prstGeom prst="roundRect">
            <a:avLst>
              <a:gd name="adj"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1782300" y="1690350"/>
            <a:ext cx="55794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 name="Google Shape;39;p7"/>
          <p:cNvSpPr txBox="1">
            <a:spLocks noGrp="1"/>
          </p:cNvSpPr>
          <p:nvPr>
            <p:ph type="subTitle" idx="1"/>
          </p:nvPr>
        </p:nvSpPr>
        <p:spPr>
          <a:xfrm>
            <a:off x="1782500" y="2263050"/>
            <a:ext cx="5579400" cy="119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p:nvPr/>
        </p:nvSpPr>
        <p:spPr>
          <a:xfrm>
            <a:off x="-450" y="58563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p:nvPr/>
        </p:nvSpPr>
        <p:spPr>
          <a:xfrm>
            <a:off x="7984848" y="58563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txBox="1">
            <a:spLocks noGrp="1"/>
          </p:cNvSpPr>
          <p:nvPr>
            <p:ph type="title"/>
          </p:nvPr>
        </p:nvSpPr>
        <p:spPr>
          <a:xfrm>
            <a:off x="1783150" y="835763"/>
            <a:ext cx="5577600" cy="27939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450" y="58563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a:off x="7984848" y="58563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720000" y="790225"/>
            <a:ext cx="7704000" cy="22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9"/>
          <p:cNvSpPr txBox="1">
            <a:spLocks noGrp="1"/>
          </p:cNvSpPr>
          <p:nvPr>
            <p:ph type="subTitle" idx="1"/>
          </p:nvPr>
        </p:nvSpPr>
        <p:spPr>
          <a:xfrm>
            <a:off x="1622700" y="3021626"/>
            <a:ext cx="5898600" cy="70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1255925" y="562075"/>
            <a:ext cx="6632400" cy="77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2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1" name="Google Shape;51;p10"/>
          <p:cNvSpPr/>
          <p:nvPr/>
        </p:nvSpPr>
        <p:spPr>
          <a:xfrm>
            <a:off x="-450" y="58563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a:off x="7984848" y="585630"/>
            <a:ext cx="1159152" cy="3972541"/>
          </a:xfrm>
          <a:custGeom>
            <a:avLst/>
            <a:gdLst/>
            <a:ahLst/>
            <a:cxnLst/>
            <a:rect l="l" t="t" r="r" b="b"/>
            <a:pathLst>
              <a:path w="15935" h="54611" fill="none" extrusionOk="0">
                <a:moveTo>
                  <a:pt x="15934" y="1"/>
                </a:moveTo>
                <a:cubicBezTo>
                  <a:pt x="6420" y="5383"/>
                  <a:pt x="0" y="15596"/>
                  <a:pt x="0" y="27305"/>
                </a:cubicBezTo>
                <a:cubicBezTo>
                  <a:pt x="6" y="38616"/>
                  <a:pt x="6092" y="49042"/>
                  <a:pt x="15934"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erriweather"/>
              <a:buNone/>
              <a:defRPr sz="3500" b="1">
                <a:solidFill>
                  <a:schemeClr val="dk1"/>
                </a:solidFill>
                <a:latin typeface="Merriweather"/>
                <a:ea typeface="Merriweather"/>
                <a:cs typeface="Merriweather"/>
                <a:sym typeface="Merriweather"/>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1pPr>
            <a:lvl2pPr marL="914400" lvl="1" indent="-3175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2pPr>
            <a:lvl3pPr marL="1371600" lvl="2" indent="-3175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3pPr>
            <a:lvl4pPr marL="1828800" lvl="3" indent="-3175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4pPr>
            <a:lvl5pPr marL="2286000" lvl="4" indent="-3175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5pPr>
            <a:lvl6pPr marL="2743200" lvl="5" indent="-3175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6pPr>
            <a:lvl7pPr marL="3200400" lvl="6" indent="-3175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7pPr>
            <a:lvl8pPr marL="3657600" lvl="7" indent="-317500">
              <a:lnSpc>
                <a:spcPct val="115000"/>
              </a:lnSpc>
              <a:spcBef>
                <a:spcPts val="1600"/>
              </a:spcBef>
              <a:spcAft>
                <a:spcPts val="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8pPr>
            <a:lvl9pPr marL="4114800" lvl="8" indent="-317500">
              <a:lnSpc>
                <a:spcPct val="115000"/>
              </a:lnSpc>
              <a:spcBef>
                <a:spcPts val="1600"/>
              </a:spcBef>
              <a:spcAft>
                <a:spcPts val="1600"/>
              </a:spcAft>
              <a:buClr>
                <a:schemeClr val="dk1"/>
              </a:buClr>
              <a:buSzPts val="1400"/>
              <a:buFont typeface="Darker Grotesque Medium"/>
              <a:buChar char="■"/>
              <a:defRPr>
                <a:solidFill>
                  <a:schemeClr val="dk1"/>
                </a:solidFill>
                <a:latin typeface="Darker Grotesque Medium"/>
                <a:ea typeface="Darker Grotesque Medium"/>
                <a:cs typeface="Darker Grotesque Medium"/>
                <a:sym typeface="Darker Grotesque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1.jp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19.jp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jpg"/></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9.jpg"/></Relationships>
</file>

<file path=ppt/slides/_rels/slide2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5.xml"/><Relationship Id="rId5" Type="http://schemas.openxmlformats.org/officeDocument/2006/relationships/image" Target="../media/image38.jpg"/><Relationship Id="rId4" Type="http://schemas.openxmlformats.org/officeDocument/2006/relationships/image" Target="../media/image37.jpg"/></Relationships>
</file>

<file path=ppt/slides/_rels/slide2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3.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ctrTitle"/>
          </p:nvPr>
        </p:nvSpPr>
        <p:spPr>
          <a:xfrm>
            <a:off x="881100" y="895350"/>
            <a:ext cx="7381800" cy="26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CPI for All Urban Consumers: Information Technology, Hardware and Services in U.S. - </a:t>
            </a:r>
            <a:endParaRPr sz="3000"/>
          </a:p>
          <a:p>
            <a:pPr marL="0" lvl="0" indent="0" algn="ctr" rtl="0">
              <a:spcBef>
                <a:spcPts val="0"/>
              </a:spcBef>
              <a:spcAft>
                <a:spcPts val="0"/>
              </a:spcAft>
              <a:buNone/>
            </a:pPr>
            <a:r>
              <a:rPr lang="en" sz="3000"/>
              <a:t>Full Time Series Analysis</a:t>
            </a:r>
            <a:endParaRPr sz="3000"/>
          </a:p>
        </p:txBody>
      </p:sp>
      <p:sp>
        <p:nvSpPr>
          <p:cNvPr id="164" name="Google Shape;164;p26"/>
          <p:cNvSpPr txBox="1">
            <a:spLocks noGrp="1"/>
          </p:cNvSpPr>
          <p:nvPr>
            <p:ph type="subTitle" idx="1"/>
          </p:nvPr>
        </p:nvSpPr>
        <p:spPr>
          <a:xfrm>
            <a:off x="2053675" y="3419250"/>
            <a:ext cx="50367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By Matthew Colao</a:t>
            </a:r>
            <a:endParaRPr/>
          </a:p>
        </p:txBody>
      </p:sp>
      <p:sp>
        <p:nvSpPr>
          <p:cNvPr id="165" name="Google Shape;165;p26"/>
          <p:cNvSpPr/>
          <p:nvPr/>
        </p:nvSpPr>
        <p:spPr>
          <a:xfrm>
            <a:off x="6942000" y="495300"/>
            <a:ext cx="872400" cy="8724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1526000" y="39738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167;p26"/>
          <p:cNvGrpSpPr/>
          <p:nvPr/>
        </p:nvGrpSpPr>
        <p:grpSpPr>
          <a:xfrm>
            <a:off x="4263850" y="4031025"/>
            <a:ext cx="616350" cy="165450"/>
            <a:chOff x="4263850" y="3973875"/>
            <a:chExt cx="616350" cy="165450"/>
          </a:xfrm>
        </p:grpSpPr>
        <p:cxnSp>
          <p:nvCxnSpPr>
            <p:cNvPr id="168" name="Google Shape;168;p26"/>
            <p:cNvCxnSpPr/>
            <p:nvPr/>
          </p:nvCxnSpPr>
          <p:spPr>
            <a:xfrm>
              <a:off x="4263850" y="4056525"/>
              <a:ext cx="616200" cy="0"/>
            </a:xfrm>
            <a:prstGeom prst="straightConnector1">
              <a:avLst/>
            </a:prstGeom>
            <a:noFill/>
            <a:ln w="9525" cap="flat" cmpd="sng">
              <a:solidFill>
                <a:srgbClr val="000000"/>
              </a:solidFill>
              <a:prstDash val="solid"/>
              <a:round/>
              <a:headEnd type="none" w="med" len="med"/>
              <a:tailEnd type="none" w="med" len="med"/>
            </a:ln>
          </p:spPr>
        </p:cxnSp>
        <p:cxnSp>
          <p:nvCxnSpPr>
            <p:cNvPr id="169" name="Google Shape;169;p26"/>
            <p:cNvCxnSpPr/>
            <p:nvPr/>
          </p:nvCxnSpPr>
          <p:spPr>
            <a:xfrm>
              <a:off x="4731700" y="3973875"/>
              <a:ext cx="148500" cy="82800"/>
            </a:xfrm>
            <a:prstGeom prst="straightConnector1">
              <a:avLst/>
            </a:prstGeom>
            <a:noFill/>
            <a:ln w="9525" cap="flat" cmpd="sng">
              <a:solidFill>
                <a:srgbClr val="000000"/>
              </a:solidFill>
              <a:prstDash val="solid"/>
              <a:round/>
              <a:headEnd type="none" w="med" len="med"/>
              <a:tailEnd type="none" w="med" len="med"/>
            </a:ln>
          </p:spPr>
        </p:cxnSp>
        <p:cxnSp>
          <p:nvCxnSpPr>
            <p:cNvPr id="170" name="Google Shape;170;p26"/>
            <p:cNvCxnSpPr/>
            <p:nvPr/>
          </p:nvCxnSpPr>
          <p:spPr>
            <a:xfrm rot="10800000" flipH="1">
              <a:off x="4731700" y="4056525"/>
              <a:ext cx="148500" cy="82800"/>
            </a:xfrm>
            <a:prstGeom prst="straightConnector1">
              <a:avLst/>
            </a:prstGeom>
            <a:noFill/>
            <a:ln w="9525" cap="flat" cmpd="sng">
              <a:solidFill>
                <a:srgbClr val="000000"/>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5"/>
          <p:cNvSpPr txBox="1">
            <a:spLocks noGrp="1"/>
          </p:cNvSpPr>
          <p:nvPr>
            <p:ph type="title"/>
          </p:nvPr>
        </p:nvSpPr>
        <p:spPr>
          <a:xfrm>
            <a:off x="0" y="445025"/>
            <a:ext cx="4728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EDA: Plot &amp; ACF</a:t>
            </a:r>
            <a:endParaRPr/>
          </a:p>
        </p:txBody>
      </p:sp>
      <p:sp>
        <p:nvSpPr>
          <p:cNvPr id="323" name="Google Shape;323;p35"/>
          <p:cNvSpPr/>
          <p:nvPr/>
        </p:nvSpPr>
        <p:spPr>
          <a:xfrm>
            <a:off x="7987800" y="591425"/>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4" name="Google Shape;324;p35" title="plot_cpi_ts.jpeg"/>
          <p:cNvPicPr preferRelativeResize="0"/>
          <p:nvPr/>
        </p:nvPicPr>
        <p:blipFill>
          <a:blip r:embed="rId3">
            <a:alphaModFix/>
          </a:blip>
          <a:stretch>
            <a:fillRect/>
          </a:stretch>
        </p:blipFill>
        <p:spPr>
          <a:xfrm>
            <a:off x="1034324" y="1129750"/>
            <a:ext cx="2975701" cy="2621100"/>
          </a:xfrm>
          <a:prstGeom prst="rect">
            <a:avLst/>
          </a:prstGeom>
          <a:noFill/>
          <a:ln>
            <a:noFill/>
          </a:ln>
        </p:spPr>
      </p:pic>
      <p:pic>
        <p:nvPicPr>
          <p:cNvPr id="325" name="Google Shape;325;p35" title="Acf_cpi_ts.jpeg"/>
          <p:cNvPicPr preferRelativeResize="0"/>
          <p:nvPr/>
        </p:nvPicPr>
        <p:blipFill>
          <a:blip r:embed="rId4">
            <a:alphaModFix/>
          </a:blip>
          <a:stretch>
            <a:fillRect/>
          </a:stretch>
        </p:blipFill>
        <p:spPr>
          <a:xfrm>
            <a:off x="4930902" y="1129750"/>
            <a:ext cx="2975701" cy="2621083"/>
          </a:xfrm>
          <a:prstGeom prst="rect">
            <a:avLst/>
          </a:prstGeom>
          <a:noFill/>
          <a:ln>
            <a:noFill/>
          </a:ln>
        </p:spPr>
      </p:pic>
      <p:sp>
        <p:nvSpPr>
          <p:cNvPr id="326" name="Google Shape;326;p35"/>
          <p:cNvSpPr txBox="1"/>
          <p:nvPr/>
        </p:nvSpPr>
        <p:spPr>
          <a:xfrm>
            <a:off x="1114425" y="3971925"/>
            <a:ext cx="2895600" cy="762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Shows significant drop before 2000</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Trend levels out after</a:t>
            </a:r>
            <a:endParaRPr>
              <a:solidFill>
                <a:schemeClr val="dk1"/>
              </a:solidFill>
              <a:latin typeface="Darker Grotesque Medium"/>
              <a:ea typeface="Darker Grotesque Medium"/>
              <a:cs typeface="Darker Grotesque Medium"/>
              <a:sym typeface="Darker Grotesque Medium"/>
            </a:endParaRPr>
          </a:p>
        </p:txBody>
      </p:sp>
      <p:sp>
        <p:nvSpPr>
          <p:cNvPr id="327" name="Google Shape;327;p35"/>
          <p:cNvSpPr txBox="1"/>
          <p:nvPr/>
        </p:nvSpPr>
        <p:spPr>
          <a:xfrm>
            <a:off x="4970950" y="3971925"/>
            <a:ext cx="2895600" cy="762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Significant autocorrelation</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Cut off(window) everything before lag 109</a:t>
            </a:r>
            <a:endParaRPr>
              <a:solidFill>
                <a:schemeClr val="dk1"/>
              </a:solidFill>
              <a:latin typeface="Darker Grotesque Medium"/>
              <a:ea typeface="Darker Grotesque Medium"/>
              <a:cs typeface="Darker Grotesque Medium"/>
              <a:sym typeface="Darker Grotesque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6"/>
          <p:cNvSpPr txBox="1">
            <a:spLocks noGrp="1"/>
          </p:cNvSpPr>
          <p:nvPr>
            <p:ph type="title"/>
          </p:nvPr>
        </p:nvSpPr>
        <p:spPr>
          <a:xfrm>
            <a:off x="133275" y="309200"/>
            <a:ext cx="8553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EDA: Decomposition &amp; Seasonally Adjust</a:t>
            </a:r>
            <a:endParaRPr sz="2800"/>
          </a:p>
        </p:txBody>
      </p:sp>
      <p:sp>
        <p:nvSpPr>
          <p:cNvPr id="333" name="Google Shape;333;p36"/>
          <p:cNvSpPr/>
          <p:nvPr/>
        </p:nvSpPr>
        <p:spPr>
          <a:xfrm>
            <a:off x="7968750" y="8819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4" name="Google Shape;334;p36" title="seasonal_cpi.jpeg"/>
          <p:cNvPicPr preferRelativeResize="0"/>
          <p:nvPr/>
        </p:nvPicPr>
        <p:blipFill>
          <a:blip r:embed="rId3">
            <a:alphaModFix/>
          </a:blip>
          <a:stretch>
            <a:fillRect/>
          </a:stretch>
        </p:blipFill>
        <p:spPr>
          <a:xfrm>
            <a:off x="5133975" y="1314450"/>
            <a:ext cx="2781301" cy="2449849"/>
          </a:xfrm>
          <a:prstGeom prst="rect">
            <a:avLst/>
          </a:prstGeom>
          <a:noFill/>
          <a:ln>
            <a:noFill/>
          </a:ln>
        </p:spPr>
      </p:pic>
      <p:pic>
        <p:nvPicPr>
          <p:cNvPr id="335" name="Google Shape;335;p36" title="decomp_cpi.jpeg"/>
          <p:cNvPicPr preferRelativeResize="0"/>
          <p:nvPr/>
        </p:nvPicPr>
        <p:blipFill>
          <a:blip r:embed="rId4">
            <a:alphaModFix/>
          </a:blip>
          <a:stretch>
            <a:fillRect/>
          </a:stretch>
        </p:blipFill>
        <p:spPr>
          <a:xfrm>
            <a:off x="253524" y="1314451"/>
            <a:ext cx="4055124" cy="3571874"/>
          </a:xfrm>
          <a:prstGeom prst="rect">
            <a:avLst/>
          </a:prstGeom>
          <a:noFill/>
          <a:ln>
            <a:noFill/>
          </a:ln>
        </p:spPr>
      </p:pic>
      <p:sp>
        <p:nvSpPr>
          <p:cNvPr id="336" name="Google Shape;336;p36"/>
          <p:cNvSpPr txBox="1"/>
          <p:nvPr/>
        </p:nvSpPr>
        <p:spPr>
          <a:xfrm>
            <a:off x="5048250" y="4048125"/>
            <a:ext cx="33717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Very little seasonality</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Trend is very smooth</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No point in using seasonally adjusted data going foward</a:t>
            </a:r>
            <a:endParaRPr>
              <a:solidFill>
                <a:schemeClr val="dk1"/>
              </a:solidFill>
              <a:latin typeface="Darker Grotesque Medium"/>
              <a:ea typeface="Darker Grotesque Medium"/>
              <a:cs typeface="Darker Grotesque Medium"/>
              <a:sym typeface="Darker Grotesque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7"/>
          <p:cNvSpPr txBox="1">
            <a:spLocks noGrp="1"/>
          </p:cNvSpPr>
          <p:nvPr>
            <p:ph type="title"/>
          </p:nvPr>
        </p:nvSpPr>
        <p:spPr>
          <a:xfrm>
            <a:off x="720000" y="2765320"/>
            <a:ext cx="7704000" cy="47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990"/>
              <a:buFont typeface="Arial"/>
              <a:buNone/>
            </a:pPr>
            <a:r>
              <a:rPr lang="en"/>
              <a:t>Methodology and Models</a:t>
            </a:r>
            <a:endParaRPr/>
          </a:p>
        </p:txBody>
      </p:sp>
      <p:sp>
        <p:nvSpPr>
          <p:cNvPr id="342" name="Google Shape;342;p37"/>
          <p:cNvSpPr txBox="1">
            <a:spLocks noGrp="1"/>
          </p:cNvSpPr>
          <p:nvPr>
            <p:ph type="title" idx="2"/>
          </p:nvPr>
        </p:nvSpPr>
        <p:spPr>
          <a:xfrm>
            <a:off x="2996550" y="1491287"/>
            <a:ext cx="3150900" cy="104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343" name="Google Shape;343;p37"/>
          <p:cNvGrpSpPr/>
          <p:nvPr/>
        </p:nvGrpSpPr>
        <p:grpSpPr>
          <a:xfrm>
            <a:off x="2768100" y="2489025"/>
            <a:ext cx="6123825" cy="1822875"/>
            <a:chOff x="2768100" y="2489025"/>
            <a:chExt cx="6123825" cy="1822875"/>
          </a:xfrm>
        </p:grpSpPr>
        <p:cxnSp>
          <p:nvCxnSpPr>
            <p:cNvPr id="344" name="Google Shape;344;p37"/>
            <p:cNvCxnSpPr/>
            <p:nvPr/>
          </p:nvCxnSpPr>
          <p:spPr>
            <a:xfrm rot="10800000">
              <a:off x="3390900" y="4171950"/>
              <a:ext cx="2362200" cy="0"/>
            </a:xfrm>
            <a:prstGeom prst="straightConnector1">
              <a:avLst/>
            </a:prstGeom>
            <a:noFill/>
            <a:ln w="9525" cap="flat" cmpd="sng">
              <a:solidFill>
                <a:srgbClr val="000000"/>
              </a:solidFill>
              <a:prstDash val="solid"/>
              <a:round/>
              <a:headEnd type="none" w="med" len="med"/>
              <a:tailEnd type="none" w="med" len="med"/>
            </a:ln>
          </p:spPr>
        </p:cxnSp>
        <p:sp>
          <p:nvSpPr>
            <p:cNvPr id="345" name="Google Shape;345;p37"/>
            <p:cNvSpPr/>
            <p:nvPr/>
          </p:nvSpPr>
          <p:spPr>
            <a:xfrm>
              <a:off x="2768100" y="40320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6096000" y="40320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37"/>
            <p:cNvGrpSpPr/>
            <p:nvPr/>
          </p:nvGrpSpPr>
          <p:grpSpPr>
            <a:xfrm>
              <a:off x="8275575" y="2489025"/>
              <a:ext cx="616350" cy="165450"/>
              <a:chOff x="4263850" y="3973875"/>
              <a:chExt cx="616350" cy="165450"/>
            </a:xfrm>
          </p:grpSpPr>
          <p:cxnSp>
            <p:nvCxnSpPr>
              <p:cNvPr id="348" name="Google Shape;348;p37"/>
              <p:cNvCxnSpPr/>
              <p:nvPr/>
            </p:nvCxnSpPr>
            <p:spPr>
              <a:xfrm>
                <a:off x="4263850" y="4056525"/>
                <a:ext cx="616200" cy="0"/>
              </a:xfrm>
              <a:prstGeom prst="straightConnector1">
                <a:avLst/>
              </a:prstGeom>
              <a:noFill/>
              <a:ln w="9525" cap="flat" cmpd="sng">
                <a:solidFill>
                  <a:srgbClr val="000000"/>
                </a:solidFill>
                <a:prstDash val="solid"/>
                <a:round/>
                <a:headEnd type="none" w="med" len="med"/>
                <a:tailEnd type="none" w="med" len="med"/>
              </a:ln>
            </p:spPr>
          </p:cxnSp>
          <p:cxnSp>
            <p:nvCxnSpPr>
              <p:cNvPr id="349" name="Google Shape;349;p37"/>
              <p:cNvCxnSpPr/>
              <p:nvPr/>
            </p:nvCxnSpPr>
            <p:spPr>
              <a:xfrm>
                <a:off x="4731700" y="3973875"/>
                <a:ext cx="148500" cy="82800"/>
              </a:xfrm>
              <a:prstGeom prst="straightConnector1">
                <a:avLst/>
              </a:prstGeom>
              <a:noFill/>
              <a:ln w="9525" cap="flat" cmpd="sng">
                <a:solidFill>
                  <a:srgbClr val="000000"/>
                </a:solidFill>
                <a:prstDash val="solid"/>
                <a:round/>
                <a:headEnd type="none" w="med" len="med"/>
                <a:tailEnd type="none" w="med" len="med"/>
              </a:ln>
            </p:spPr>
          </p:cxnSp>
          <p:cxnSp>
            <p:nvCxnSpPr>
              <p:cNvPr id="350" name="Google Shape;350;p37"/>
              <p:cNvCxnSpPr/>
              <p:nvPr/>
            </p:nvCxnSpPr>
            <p:spPr>
              <a:xfrm rot="10800000" flipH="1">
                <a:off x="4731700" y="4056525"/>
                <a:ext cx="148500" cy="82800"/>
              </a:xfrm>
              <a:prstGeom prst="straightConnector1">
                <a:avLst/>
              </a:prstGeom>
              <a:noFill/>
              <a:ln w="9525" cap="flat" cmpd="sng">
                <a:solidFill>
                  <a:srgbClr val="000000"/>
                </a:solidFill>
                <a:prstDash val="solid"/>
                <a:round/>
                <a:headEnd type="none" w="med" len="med"/>
                <a:tailEnd type="none" w="med" len="med"/>
              </a:ln>
            </p:spPr>
          </p:cxn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8"/>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M&amp;M: Models &amp; Tests to Use</a:t>
            </a:r>
            <a:endParaRPr/>
          </a:p>
        </p:txBody>
      </p:sp>
      <p:sp>
        <p:nvSpPr>
          <p:cNvPr id="356" name="Google Shape;356;p38"/>
          <p:cNvSpPr txBox="1">
            <a:spLocks noGrp="1"/>
          </p:cNvSpPr>
          <p:nvPr>
            <p:ph type="title"/>
          </p:nvPr>
        </p:nvSpPr>
        <p:spPr>
          <a:xfrm>
            <a:off x="999350" y="1017725"/>
            <a:ext cx="3257700" cy="300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Models</a:t>
            </a:r>
            <a:endParaRPr/>
          </a:p>
          <a:p>
            <a:pPr marL="457200" lvl="0" indent="-387350" algn="l" rtl="0">
              <a:spcBef>
                <a:spcPts val="0"/>
              </a:spcBef>
              <a:spcAft>
                <a:spcPts val="0"/>
              </a:spcAft>
              <a:buSzPts val="2500"/>
              <a:buChar char="●"/>
            </a:pPr>
            <a:r>
              <a:rPr lang="en" b="0"/>
              <a:t>Naive</a:t>
            </a:r>
            <a:endParaRPr b="0"/>
          </a:p>
          <a:p>
            <a:pPr marL="457200" lvl="0" indent="-387350" algn="l" rtl="0">
              <a:spcBef>
                <a:spcPts val="0"/>
              </a:spcBef>
              <a:spcAft>
                <a:spcPts val="0"/>
              </a:spcAft>
              <a:buSzPts val="2500"/>
              <a:buChar char="●"/>
            </a:pPr>
            <a:r>
              <a:rPr lang="en" b="0"/>
              <a:t>Simple Moving Average</a:t>
            </a:r>
            <a:endParaRPr b="0"/>
          </a:p>
          <a:p>
            <a:pPr marL="457200" lvl="0" indent="-387350" algn="l" rtl="0">
              <a:spcBef>
                <a:spcPts val="0"/>
              </a:spcBef>
              <a:spcAft>
                <a:spcPts val="0"/>
              </a:spcAft>
              <a:buSzPts val="2500"/>
              <a:buChar char="●"/>
            </a:pPr>
            <a:r>
              <a:rPr lang="en" b="0"/>
              <a:t>Holt-Winters</a:t>
            </a:r>
            <a:endParaRPr b="0"/>
          </a:p>
          <a:p>
            <a:pPr marL="457200" lvl="0" indent="-387350" algn="l" rtl="0">
              <a:spcBef>
                <a:spcPts val="0"/>
              </a:spcBef>
              <a:spcAft>
                <a:spcPts val="0"/>
              </a:spcAft>
              <a:buSzPts val="2500"/>
              <a:buChar char="●"/>
            </a:pPr>
            <a:r>
              <a:rPr lang="en" b="0"/>
              <a:t>ARIMA</a:t>
            </a:r>
            <a:endParaRPr b="0"/>
          </a:p>
          <a:p>
            <a:pPr marL="457200" lvl="0" indent="0" algn="l" rtl="0">
              <a:spcBef>
                <a:spcPts val="0"/>
              </a:spcBef>
              <a:spcAft>
                <a:spcPts val="0"/>
              </a:spcAft>
              <a:buNone/>
            </a:pPr>
            <a:endParaRPr b="0"/>
          </a:p>
        </p:txBody>
      </p:sp>
      <p:sp>
        <p:nvSpPr>
          <p:cNvPr id="357" name="Google Shape;357;p38"/>
          <p:cNvSpPr txBox="1">
            <a:spLocks noGrp="1"/>
          </p:cNvSpPr>
          <p:nvPr>
            <p:ph type="title" idx="8"/>
          </p:nvPr>
        </p:nvSpPr>
        <p:spPr>
          <a:xfrm>
            <a:off x="4991250" y="1209675"/>
            <a:ext cx="2977500" cy="380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Tests/Observations</a:t>
            </a:r>
            <a:endParaRPr/>
          </a:p>
          <a:p>
            <a:pPr marL="457200" lvl="0" indent="-387350" algn="l" rtl="0">
              <a:spcBef>
                <a:spcPts val="0"/>
              </a:spcBef>
              <a:spcAft>
                <a:spcPts val="0"/>
              </a:spcAft>
              <a:buSzPts val="2500"/>
              <a:buChar char="●"/>
            </a:pPr>
            <a:r>
              <a:rPr lang="en" b="0"/>
              <a:t>Plot, ACF, &amp; Histogram of residuals</a:t>
            </a:r>
            <a:endParaRPr b="0"/>
          </a:p>
          <a:p>
            <a:pPr marL="457200" lvl="0" indent="-387350" algn="l" rtl="0">
              <a:spcBef>
                <a:spcPts val="0"/>
              </a:spcBef>
              <a:spcAft>
                <a:spcPts val="0"/>
              </a:spcAft>
              <a:buSzPts val="2500"/>
              <a:buChar char="●"/>
            </a:pPr>
            <a:r>
              <a:rPr lang="en" b="0"/>
              <a:t>Fitted/Actuals vs Residuals</a:t>
            </a:r>
            <a:endParaRPr b="0"/>
          </a:p>
          <a:p>
            <a:pPr marL="457200" lvl="0" indent="-387350" algn="l" rtl="0">
              <a:spcBef>
                <a:spcPts val="0"/>
              </a:spcBef>
              <a:spcAft>
                <a:spcPts val="0"/>
              </a:spcAft>
              <a:buSzPts val="2500"/>
              <a:buChar char="●"/>
            </a:pPr>
            <a:r>
              <a:rPr lang="en" b="0"/>
              <a:t>Coefficients</a:t>
            </a:r>
            <a:endParaRPr b="0"/>
          </a:p>
          <a:p>
            <a:pPr marL="457200" lvl="0" indent="-387350" algn="l" rtl="0">
              <a:spcBef>
                <a:spcPts val="0"/>
              </a:spcBef>
              <a:spcAft>
                <a:spcPts val="0"/>
              </a:spcAft>
              <a:buSzPts val="2500"/>
              <a:buChar char="●"/>
            </a:pPr>
            <a:r>
              <a:rPr lang="en" b="0"/>
              <a:t>Ljung-Box Test</a:t>
            </a:r>
            <a:endParaRPr b="0"/>
          </a:p>
          <a:p>
            <a:pPr marL="457200" lvl="0" indent="-387350" algn="l" rtl="0">
              <a:spcBef>
                <a:spcPts val="0"/>
              </a:spcBef>
              <a:spcAft>
                <a:spcPts val="0"/>
              </a:spcAft>
              <a:buSzPts val="2500"/>
              <a:buChar char="●"/>
            </a:pPr>
            <a:r>
              <a:rPr lang="en" b="0"/>
              <a:t>Shapiro-Wilk Normality Test</a:t>
            </a:r>
            <a:endParaRPr b="0"/>
          </a:p>
          <a:p>
            <a:pPr marL="0" lvl="0" indent="0" algn="l" rtl="0">
              <a:spcBef>
                <a:spcPts val="0"/>
              </a:spcBef>
              <a:spcAft>
                <a:spcPts val="0"/>
              </a:spcAft>
              <a:buNone/>
            </a:pPr>
            <a:endParaRPr/>
          </a:p>
        </p:txBody>
      </p:sp>
      <p:sp>
        <p:nvSpPr>
          <p:cNvPr id="358" name="Google Shape;358;p38"/>
          <p:cNvSpPr/>
          <p:nvPr/>
        </p:nvSpPr>
        <p:spPr>
          <a:xfrm>
            <a:off x="7968750" y="8819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txBox="1">
            <a:spLocks noGrp="1"/>
          </p:cNvSpPr>
          <p:nvPr>
            <p:ph type="title"/>
          </p:nvPr>
        </p:nvSpPr>
        <p:spPr>
          <a:xfrm>
            <a:off x="999350" y="3686175"/>
            <a:ext cx="3105300" cy="169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Accuracy Measure</a:t>
            </a:r>
            <a:endParaRPr/>
          </a:p>
          <a:p>
            <a:pPr marL="457200" lvl="0" indent="-387350" algn="l" rtl="0">
              <a:spcBef>
                <a:spcPts val="0"/>
              </a:spcBef>
              <a:spcAft>
                <a:spcPts val="0"/>
              </a:spcAft>
              <a:buSzPts val="2500"/>
              <a:buChar char="●"/>
            </a:pPr>
            <a:r>
              <a:rPr lang="en"/>
              <a:t>MAPE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M&amp;M: Naive</a:t>
            </a:r>
            <a:endParaRPr/>
          </a:p>
        </p:txBody>
      </p:sp>
      <p:sp>
        <p:nvSpPr>
          <p:cNvPr id="365" name="Google Shape;365;p39"/>
          <p:cNvSpPr/>
          <p:nvPr/>
        </p:nvSpPr>
        <p:spPr>
          <a:xfrm flipH="1">
            <a:off x="555219" y="377075"/>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6" name="Google Shape;366;p39" title="check_residuals_naive.jpeg"/>
          <p:cNvPicPr preferRelativeResize="0"/>
          <p:nvPr/>
        </p:nvPicPr>
        <p:blipFill>
          <a:blip r:embed="rId3">
            <a:alphaModFix/>
          </a:blip>
          <a:stretch>
            <a:fillRect/>
          </a:stretch>
        </p:blipFill>
        <p:spPr>
          <a:xfrm>
            <a:off x="152400" y="1170125"/>
            <a:ext cx="4337912" cy="3820973"/>
          </a:xfrm>
          <a:prstGeom prst="rect">
            <a:avLst/>
          </a:prstGeom>
          <a:noFill/>
          <a:ln>
            <a:noFill/>
          </a:ln>
        </p:spPr>
      </p:pic>
      <p:sp>
        <p:nvSpPr>
          <p:cNvPr id="367" name="Google Shape;367;p39"/>
          <p:cNvSpPr txBox="1"/>
          <p:nvPr/>
        </p:nvSpPr>
        <p:spPr>
          <a:xfrm>
            <a:off x="4886325" y="1419225"/>
            <a:ext cx="3753000" cy="329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Darker Grotesque"/>
                <a:ea typeface="Darker Grotesque"/>
                <a:cs typeface="Darker Grotesque"/>
                <a:sym typeface="Darker Grotesque"/>
              </a:rPr>
              <a:t>Residual Plot</a:t>
            </a:r>
            <a:endParaRPr b="1">
              <a:solidFill>
                <a:schemeClr val="dk1"/>
              </a:solidFill>
              <a:latin typeface="Darker Grotesque"/>
              <a:ea typeface="Darker Grotesque"/>
              <a:cs typeface="Darker Grotesque"/>
              <a:sym typeface="Darker Grotesque"/>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Not as random looking as wanted</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Clear autocorrelation at certain points</a:t>
            </a:r>
            <a:endParaRPr>
              <a:solidFill>
                <a:schemeClr val="dk1"/>
              </a:solidFill>
              <a:latin typeface="Darker Grotesque Medium"/>
              <a:ea typeface="Darker Grotesque Medium"/>
              <a:cs typeface="Darker Grotesque Medium"/>
              <a:sym typeface="Darker Grotesque Medium"/>
            </a:endParaRPr>
          </a:p>
          <a:p>
            <a:pPr marL="0" lvl="0" indent="0" algn="l" rtl="0">
              <a:spcBef>
                <a:spcPts val="0"/>
              </a:spcBef>
              <a:spcAft>
                <a:spcPts val="0"/>
              </a:spcAft>
              <a:buNone/>
            </a:pPr>
            <a:r>
              <a:rPr lang="en" b="1">
                <a:solidFill>
                  <a:schemeClr val="dk1"/>
                </a:solidFill>
                <a:latin typeface="Darker Grotesque"/>
                <a:ea typeface="Darker Grotesque"/>
                <a:cs typeface="Darker Grotesque"/>
                <a:sym typeface="Darker Grotesque"/>
              </a:rPr>
              <a:t>Acf of Residuals</a:t>
            </a:r>
            <a:endParaRPr b="1">
              <a:solidFill>
                <a:schemeClr val="dk1"/>
              </a:solidFill>
              <a:latin typeface="Darker Grotesque"/>
              <a:ea typeface="Darker Grotesque"/>
              <a:cs typeface="Darker Grotesque"/>
              <a:sym typeface="Darker Grotesque"/>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Extreme autocorrelation</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Spikes at lags 1,12,14, and 36</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Residuals not acting like white noise</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Model does not fully capture the data</a:t>
            </a:r>
            <a:endParaRPr>
              <a:solidFill>
                <a:schemeClr val="dk1"/>
              </a:solidFill>
              <a:latin typeface="Darker Grotesque Medium"/>
              <a:ea typeface="Darker Grotesque Medium"/>
              <a:cs typeface="Darker Grotesque Medium"/>
              <a:sym typeface="Darker Grotesque Medium"/>
            </a:endParaRPr>
          </a:p>
          <a:p>
            <a:pPr marL="0" lvl="0" indent="0" algn="l" rtl="0">
              <a:spcBef>
                <a:spcPts val="0"/>
              </a:spcBef>
              <a:spcAft>
                <a:spcPts val="0"/>
              </a:spcAft>
              <a:buNone/>
            </a:pPr>
            <a:r>
              <a:rPr lang="en" b="1">
                <a:solidFill>
                  <a:schemeClr val="dk1"/>
                </a:solidFill>
                <a:latin typeface="Darker Grotesque"/>
                <a:ea typeface="Darker Grotesque"/>
                <a:cs typeface="Darker Grotesque"/>
                <a:sym typeface="Darker Grotesque"/>
              </a:rPr>
              <a:t>Histogram of Residuals</a:t>
            </a:r>
            <a:endParaRPr b="1">
              <a:solidFill>
                <a:schemeClr val="dk1"/>
              </a:solidFill>
              <a:latin typeface="Darker Grotesque"/>
              <a:ea typeface="Darker Grotesque"/>
              <a:cs typeface="Darker Grotesque"/>
              <a:sym typeface="Darker Grotesque"/>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Looks normally distributed</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Slight skewness</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Overall not bad</a:t>
            </a:r>
            <a:endParaRPr>
              <a:solidFill>
                <a:schemeClr val="dk1"/>
              </a:solidFill>
              <a:latin typeface="Darker Grotesque Medium"/>
              <a:ea typeface="Darker Grotesque Medium"/>
              <a:cs typeface="Darker Grotesque Medium"/>
              <a:sym typeface="Darker Grotesque Medium"/>
            </a:endParaRPr>
          </a:p>
        </p:txBody>
      </p:sp>
      <p:sp>
        <p:nvSpPr>
          <p:cNvPr id="368" name="Google Shape;368;p39"/>
          <p:cNvSpPr/>
          <p:nvPr/>
        </p:nvSpPr>
        <p:spPr>
          <a:xfrm>
            <a:off x="3722125" y="1832900"/>
            <a:ext cx="279900" cy="367500"/>
          </a:xfrm>
          <a:prstGeom prst="rect">
            <a:avLst/>
          </a:prstGeom>
          <a:solidFill>
            <a:srgbClr val="F20606">
              <a:alpha val="5062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Medium"/>
              <a:ea typeface="Darker Grotesque Medium"/>
              <a:cs typeface="Darker Grotesque Medium"/>
              <a:sym typeface="Darker Grotesque Medium"/>
            </a:endParaRPr>
          </a:p>
        </p:txBody>
      </p:sp>
      <p:sp>
        <p:nvSpPr>
          <p:cNvPr id="369" name="Google Shape;369;p39"/>
          <p:cNvSpPr/>
          <p:nvPr/>
        </p:nvSpPr>
        <p:spPr>
          <a:xfrm>
            <a:off x="3045850" y="1832900"/>
            <a:ext cx="279900" cy="367500"/>
          </a:xfrm>
          <a:prstGeom prst="rect">
            <a:avLst/>
          </a:prstGeom>
          <a:solidFill>
            <a:srgbClr val="F20606">
              <a:alpha val="5062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Medium"/>
              <a:ea typeface="Darker Grotesque Medium"/>
              <a:cs typeface="Darker Grotesque Medium"/>
              <a:sym typeface="Darker Grotesque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M&amp;M: Naive</a:t>
            </a:r>
            <a:endParaRPr/>
          </a:p>
        </p:txBody>
      </p:sp>
      <p:sp>
        <p:nvSpPr>
          <p:cNvPr id="375" name="Google Shape;375;p40"/>
          <p:cNvSpPr/>
          <p:nvPr/>
        </p:nvSpPr>
        <p:spPr>
          <a:xfrm flipH="1">
            <a:off x="555219" y="377075"/>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6" name="Google Shape;376;p40" title="Screenshot 2025-04-03 at 10.41.41 AM.png"/>
          <p:cNvPicPr preferRelativeResize="0"/>
          <p:nvPr/>
        </p:nvPicPr>
        <p:blipFill>
          <a:blip r:embed="rId3">
            <a:alphaModFix/>
          </a:blip>
          <a:stretch>
            <a:fillRect/>
          </a:stretch>
        </p:blipFill>
        <p:spPr>
          <a:xfrm>
            <a:off x="295347" y="4029077"/>
            <a:ext cx="2099729" cy="878400"/>
          </a:xfrm>
          <a:prstGeom prst="rect">
            <a:avLst/>
          </a:prstGeom>
          <a:noFill/>
          <a:ln>
            <a:noFill/>
          </a:ln>
        </p:spPr>
      </p:pic>
      <p:pic>
        <p:nvPicPr>
          <p:cNvPr id="377" name="Google Shape;377;p40" title="Screenshot 2025-04-03 at 10.41.53 AM.png"/>
          <p:cNvPicPr preferRelativeResize="0"/>
          <p:nvPr/>
        </p:nvPicPr>
        <p:blipFill>
          <a:blip r:embed="rId4">
            <a:alphaModFix/>
          </a:blip>
          <a:stretch>
            <a:fillRect/>
          </a:stretch>
        </p:blipFill>
        <p:spPr>
          <a:xfrm>
            <a:off x="2432625" y="4029075"/>
            <a:ext cx="2126579" cy="878400"/>
          </a:xfrm>
          <a:prstGeom prst="rect">
            <a:avLst/>
          </a:prstGeom>
          <a:noFill/>
          <a:ln>
            <a:noFill/>
          </a:ln>
        </p:spPr>
      </p:pic>
      <p:pic>
        <p:nvPicPr>
          <p:cNvPr id="378" name="Google Shape;378;p40" title="resvsfit.jpeg"/>
          <p:cNvPicPr preferRelativeResize="0"/>
          <p:nvPr/>
        </p:nvPicPr>
        <p:blipFill>
          <a:blip r:embed="rId5">
            <a:alphaModFix/>
          </a:blip>
          <a:stretch>
            <a:fillRect/>
          </a:stretch>
        </p:blipFill>
        <p:spPr>
          <a:xfrm>
            <a:off x="295349" y="1218475"/>
            <a:ext cx="4263849" cy="2706551"/>
          </a:xfrm>
          <a:prstGeom prst="rect">
            <a:avLst/>
          </a:prstGeom>
          <a:noFill/>
          <a:ln>
            <a:noFill/>
          </a:ln>
        </p:spPr>
      </p:pic>
      <p:sp>
        <p:nvSpPr>
          <p:cNvPr id="379" name="Google Shape;379;p40"/>
          <p:cNvSpPr txBox="1"/>
          <p:nvPr/>
        </p:nvSpPr>
        <p:spPr>
          <a:xfrm>
            <a:off x="4905375" y="1295400"/>
            <a:ext cx="3743400" cy="3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Darker Grotesque"/>
                <a:ea typeface="Darker Grotesque"/>
                <a:cs typeface="Darker Grotesque"/>
                <a:sym typeface="Darker Grotesque"/>
              </a:rPr>
              <a:t>Residuals vs Fitted</a:t>
            </a:r>
            <a:endParaRPr b="1">
              <a:solidFill>
                <a:schemeClr val="dk1"/>
              </a:solidFill>
              <a:latin typeface="Darker Grotesque"/>
              <a:ea typeface="Darker Grotesque"/>
              <a:cs typeface="Darker Grotesque"/>
              <a:sym typeface="Darker Grotesque"/>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Looks somewhat random</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Not as spread out as would hope</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Small clusters indicating the model fails to capture some aspects of the data</a:t>
            </a:r>
            <a:endParaRPr>
              <a:solidFill>
                <a:schemeClr val="dk1"/>
              </a:solidFill>
              <a:latin typeface="Darker Grotesque Medium"/>
              <a:ea typeface="Darker Grotesque Medium"/>
              <a:cs typeface="Darker Grotesque Medium"/>
              <a:sym typeface="Darker Grotesque Medium"/>
            </a:endParaRPr>
          </a:p>
          <a:p>
            <a:pPr marL="0" lvl="0" indent="0" algn="l" rtl="0">
              <a:spcBef>
                <a:spcPts val="0"/>
              </a:spcBef>
              <a:spcAft>
                <a:spcPts val="0"/>
              </a:spcAft>
              <a:buNone/>
            </a:pPr>
            <a:r>
              <a:rPr lang="en" b="1">
                <a:solidFill>
                  <a:schemeClr val="dk1"/>
                </a:solidFill>
                <a:latin typeface="Darker Grotesque"/>
                <a:ea typeface="Darker Grotesque"/>
                <a:cs typeface="Darker Grotesque"/>
                <a:sym typeface="Darker Grotesque"/>
              </a:rPr>
              <a:t>Ljung-Box Test</a:t>
            </a:r>
            <a:endParaRPr b="1">
              <a:solidFill>
                <a:schemeClr val="dk1"/>
              </a:solidFill>
              <a:latin typeface="Darker Grotesque"/>
              <a:ea typeface="Darker Grotesque"/>
              <a:cs typeface="Darker Grotesque"/>
              <a:sym typeface="Darker Grotesque"/>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P-value of 7.524e-05 less than 0.05 threshold</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Disproves that the residuals have no autocorrelation</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Fails the test</a:t>
            </a:r>
            <a:endParaRPr>
              <a:solidFill>
                <a:schemeClr val="dk1"/>
              </a:solidFill>
              <a:latin typeface="Darker Grotesque Medium"/>
              <a:ea typeface="Darker Grotesque Medium"/>
              <a:cs typeface="Darker Grotesque Medium"/>
              <a:sym typeface="Darker Grotesque Medium"/>
            </a:endParaRPr>
          </a:p>
          <a:p>
            <a:pPr marL="0" lvl="0" indent="0" algn="l" rtl="0">
              <a:spcBef>
                <a:spcPts val="0"/>
              </a:spcBef>
              <a:spcAft>
                <a:spcPts val="0"/>
              </a:spcAft>
              <a:buNone/>
            </a:pPr>
            <a:r>
              <a:rPr lang="en" b="1">
                <a:solidFill>
                  <a:schemeClr val="dk1"/>
                </a:solidFill>
                <a:latin typeface="Darker Grotesque"/>
                <a:ea typeface="Darker Grotesque"/>
                <a:cs typeface="Darker Grotesque"/>
                <a:sym typeface="Darker Grotesque"/>
              </a:rPr>
              <a:t>Shapiro-Wilk Normality Test</a:t>
            </a:r>
            <a:endParaRPr b="1">
              <a:solidFill>
                <a:schemeClr val="dk1"/>
              </a:solidFill>
              <a:latin typeface="Darker Grotesque"/>
              <a:ea typeface="Darker Grotesque"/>
              <a:cs typeface="Darker Grotesque"/>
              <a:sym typeface="Darker Grotesque"/>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P-value of 0.4095 greater than 0.05 threshold</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Proves normally distributed residuals</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Passes the test</a:t>
            </a:r>
            <a:endParaRPr>
              <a:solidFill>
                <a:schemeClr val="dk1"/>
              </a:solidFill>
              <a:latin typeface="Darker Grotesque Medium"/>
              <a:ea typeface="Darker Grotesque Medium"/>
              <a:cs typeface="Darker Grotesque Medium"/>
              <a:sym typeface="Darker Grotesque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M&amp;M: Simple Moving Averages</a:t>
            </a:r>
            <a:endParaRPr/>
          </a:p>
        </p:txBody>
      </p:sp>
      <p:sp>
        <p:nvSpPr>
          <p:cNvPr id="385" name="Google Shape;385;p41"/>
          <p:cNvSpPr/>
          <p:nvPr/>
        </p:nvSpPr>
        <p:spPr>
          <a:xfrm flipH="1">
            <a:off x="555219" y="377075"/>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6" name="Google Shape;386;p41" title="ma3_cpi.jpeg"/>
          <p:cNvPicPr preferRelativeResize="0"/>
          <p:nvPr/>
        </p:nvPicPr>
        <p:blipFill>
          <a:blip r:embed="rId3">
            <a:alphaModFix/>
          </a:blip>
          <a:stretch>
            <a:fillRect/>
          </a:stretch>
        </p:blipFill>
        <p:spPr>
          <a:xfrm>
            <a:off x="152400" y="1170125"/>
            <a:ext cx="4337912" cy="3820973"/>
          </a:xfrm>
          <a:prstGeom prst="rect">
            <a:avLst/>
          </a:prstGeom>
          <a:noFill/>
          <a:ln>
            <a:noFill/>
          </a:ln>
        </p:spPr>
      </p:pic>
      <p:pic>
        <p:nvPicPr>
          <p:cNvPr id="387" name="Google Shape;387;p41" title="Screenshot 2025-04-03 at 11.00.54 AM.png"/>
          <p:cNvPicPr preferRelativeResize="0"/>
          <p:nvPr/>
        </p:nvPicPr>
        <p:blipFill>
          <a:blip r:embed="rId4">
            <a:alphaModFix/>
          </a:blip>
          <a:stretch>
            <a:fillRect/>
          </a:stretch>
        </p:blipFill>
        <p:spPr>
          <a:xfrm>
            <a:off x="6917425" y="1170125"/>
            <a:ext cx="2052901" cy="762897"/>
          </a:xfrm>
          <a:prstGeom prst="rect">
            <a:avLst/>
          </a:prstGeom>
          <a:noFill/>
          <a:ln>
            <a:noFill/>
          </a:ln>
        </p:spPr>
      </p:pic>
      <p:pic>
        <p:nvPicPr>
          <p:cNvPr id="388" name="Google Shape;388;p41" title="Screenshot 2025-04-03 at 11.01.12 AM.png"/>
          <p:cNvPicPr preferRelativeResize="0"/>
          <p:nvPr/>
        </p:nvPicPr>
        <p:blipFill>
          <a:blip r:embed="rId5">
            <a:alphaModFix/>
          </a:blip>
          <a:stretch>
            <a:fillRect/>
          </a:stretch>
        </p:blipFill>
        <p:spPr>
          <a:xfrm>
            <a:off x="4595550" y="1170125"/>
            <a:ext cx="2216626" cy="762900"/>
          </a:xfrm>
          <a:prstGeom prst="rect">
            <a:avLst/>
          </a:prstGeom>
          <a:noFill/>
          <a:ln>
            <a:noFill/>
          </a:ln>
        </p:spPr>
      </p:pic>
      <p:sp>
        <p:nvSpPr>
          <p:cNvPr id="389" name="Google Shape;389;p41"/>
          <p:cNvSpPr txBox="1"/>
          <p:nvPr/>
        </p:nvSpPr>
        <p:spPr>
          <a:xfrm>
            <a:off x="4686300" y="1856825"/>
            <a:ext cx="4229100" cy="321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1"/>
                </a:solidFill>
                <a:latin typeface="Darker Grotesque"/>
                <a:ea typeface="Darker Grotesque"/>
                <a:cs typeface="Darker Grotesque"/>
                <a:sym typeface="Darker Grotesque"/>
              </a:rPr>
              <a:t>Residual Plot</a:t>
            </a:r>
            <a:endParaRPr sz="1200" b="1">
              <a:solidFill>
                <a:schemeClr val="dk1"/>
              </a:solidFill>
              <a:latin typeface="Darker Grotesque"/>
              <a:ea typeface="Darker Grotesque"/>
              <a:cs typeface="Darker Grotesque"/>
              <a:sym typeface="Darker Grotesque"/>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More random looking then Naive model</a:t>
            </a:r>
            <a:endParaRPr sz="1200">
              <a:solidFill>
                <a:schemeClr val="dk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Slight instances of autocorrelation</a:t>
            </a:r>
            <a:endParaRPr sz="1200">
              <a:solidFill>
                <a:schemeClr val="dk1"/>
              </a:solidFill>
              <a:latin typeface="Darker Grotesque Medium"/>
              <a:ea typeface="Darker Grotesque Medium"/>
              <a:cs typeface="Darker Grotesque Medium"/>
              <a:sym typeface="Darker Grotesque Medium"/>
            </a:endParaRPr>
          </a:p>
          <a:p>
            <a:pPr marL="0" lvl="0" indent="0" algn="l" rtl="0">
              <a:spcBef>
                <a:spcPts val="0"/>
              </a:spcBef>
              <a:spcAft>
                <a:spcPts val="0"/>
              </a:spcAft>
              <a:buNone/>
            </a:pPr>
            <a:r>
              <a:rPr lang="en" sz="1200" b="1">
                <a:solidFill>
                  <a:schemeClr val="dk1"/>
                </a:solidFill>
                <a:latin typeface="Darker Grotesque"/>
                <a:ea typeface="Darker Grotesque"/>
                <a:cs typeface="Darker Grotesque"/>
                <a:sym typeface="Darker Grotesque"/>
              </a:rPr>
              <a:t>Acf of Residuals</a:t>
            </a:r>
            <a:endParaRPr sz="1200" b="1">
              <a:solidFill>
                <a:schemeClr val="dk1"/>
              </a:solidFill>
              <a:latin typeface="Darker Grotesque"/>
              <a:ea typeface="Darker Grotesque"/>
              <a:cs typeface="Darker Grotesque"/>
              <a:sym typeface="Darker Grotesque"/>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Significantly better looking than Naive model</a:t>
            </a:r>
            <a:endParaRPr sz="1200">
              <a:solidFill>
                <a:schemeClr val="dk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Some spikes indicating the model doesn’t completely capture everything</a:t>
            </a:r>
            <a:endParaRPr sz="1200">
              <a:solidFill>
                <a:schemeClr val="dk1"/>
              </a:solidFill>
              <a:latin typeface="Darker Grotesque Medium"/>
              <a:ea typeface="Darker Grotesque Medium"/>
              <a:cs typeface="Darker Grotesque Medium"/>
              <a:sym typeface="Darker Grotesque Medium"/>
            </a:endParaRPr>
          </a:p>
          <a:p>
            <a:pPr marL="0" lvl="0" indent="0" algn="l" rtl="0">
              <a:spcBef>
                <a:spcPts val="0"/>
              </a:spcBef>
              <a:spcAft>
                <a:spcPts val="0"/>
              </a:spcAft>
              <a:buNone/>
            </a:pPr>
            <a:r>
              <a:rPr lang="en" sz="1200" b="1">
                <a:solidFill>
                  <a:schemeClr val="dk1"/>
                </a:solidFill>
                <a:latin typeface="Darker Grotesque"/>
                <a:ea typeface="Darker Grotesque"/>
                <a:cs typeface="Darker Grotesque"/>
                <a:sym typeface="Darker Grotesque"/>
              </a:rPr>
              <a:t>Histogram of Residuals</a:t>
            </a:r>
            <a:endParaRPr sz="1200" b="1">
              <a:solidFill>
                <a:schemeClr val="dk1"/>
              </a:solidFill>
              <a:latin typeface="Darker Grotesque"/>
              <a:ea typeface="Darker Grotesque"/>
              <a:cs typeface="Darker Grotesque"/>
              <a:sym typeface="Darker Grotesque"/>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Very normally distributed</a:t>
            </a:r>
            <a:endParaRPr sz="1200">
              <a:solidFill>
                <a:schemeClr val="dk1"/>
              </a:solidFill>
              <a:latin typeface="Darker Grotesque Medium"/>
              <a:ea typeface="Darker Grotesque Medium"/>
              <a:cs typeface="Darker Grotesque Medium"/>
              <a:sym typeface="Darker Grotesque Medium"/>
            </a:endParaRPr>
          </a:p>
          <a:p>
            <a:pPr marL="0" lvl="0" indent="0" algn="l" rtl="0">
              <a:spcBef>
                <a:spcPts val="0"/>
              </a:spcBef>
              <a:spcAft>
                <a:spcPts val="0"/>
              </a:spcAft>
              <a:buNone/>
            </a:pPr>
            <a:r>
              <a:rPr lang="en" sz="1200" b="1">
                <a:solidFill>
                  <a:schemeClr val="dk1"/>
                </a:solidFill>
                <a:latin typeface="Darker Grotesque"/>
                <a:ea typeface="Darker Grotesque"/>
                <a:cs typeface="Darker Grotesque"/>
                <a:sym typeface="Darker Grotesque"/>
              </a:rPr>
              <a:t>Ljung-Box Test</a:t>
            </a:r>
            <a:endParaRPr sz="1200" b="1">
              <a:solidFill>
                <a:schemeClr val="dk1"/>
              </a:solidFill>
              <a:latin typeface="Darker Grotesque"/>
              <a:ea typeface="Darker Grotesque"/>
              <a:cs typeface="Darker Grotesque"/>
              <a:sym typeface="Darker Grotesque"/>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P-value of 0.01142 less than 0.05 threshold</a:t>
            </a:r>
            <a:endParaRPr sz="1200">
              <a:solidFill>
                <a:schemeClr val="dk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Disproves that the residuals have no autocorrelation</a:t>
            </a:r>
            <a:endParaRPr sz="1200">
              <a:solidFill>
                <a:schemeClr val="dk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Fails the test but different threshold could change this</a:t>
            </a:r>
            <a:endParaRPr sz="1200">
              <a:solidFill>
                <a:schemeClr val="dk1"/>
              </a:solidFill>
              <a:latin typeface="Darker Grotesque Medium"/>
              <a:ea typeface="Darker Grotesque Medium"/>
              <a:cs typeface="Darker Grotesque Medium"/>
              <a:sym typeface="Darker Grotesque Medium"/>
            </a:endParaRPr>
          </a:p>
          <a:p>
            <a:pPr marL="0" lvl="0" indent="0" algn="l" rtl="0">
              <a:spcBef>
                <a:spcPts val="0"/>
              </a:spcBef>
              <a:spcAft>
                <a:spcPts val="0"/>
              </a:spcAft>
              <a:buNone/>
            </a:pPr>
            <a:r>
              <a:rPr lang="en" sz="1200" b="1">
                <a:solidFill>
                  <a:schemeClr val="dk1"/>
                </a:solidFill>
                <a:latin typeface="Darker Grotesque"/>
                <a:ea typeface="Darker Grotesque"/>
                <a:cs typeface="Darker Grotesque"/>
                <a:sym typeface="Darker Grotesque"/>
              </a:rPr>
              <a:t>Shapiro-Wilk Normality Test</a:t>
            </a:r>
            <a:endParaRPr sz="1200" b="1">
              <a:solidFill>
                <a:schemeClr val="dk1"/>
              </a:solidFill>
              <a:latin typeface="Darker Grotesque"/>
              <a:ea typeface="Darker Grotesque"/>
              <a:cs typeface="Darker Grotesque"/>
              <a:sym typeface="Darker Grotesque"/>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P-value of 0.7637greater than 0.05 threshold</a:t>
            </a:r>
            <a:endParaRPr sz="1200">
              <a:solidFill>
                <a:schemeClr val="dk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Proves normally distributed residuals</a:t>
            </a:r>
            <a:endParaRPr sz="1200">
              <a:solidFill>
                <a:schemeClr val="dk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dk1"/>
              </a:buClr>
              <a:buSzPts val="1200"/>
              <a:buFont typeface="Darker Grotesque Medium"/>
              <a:buChar char="●"/>
            </a:pPr>
            <a:r>
              <a:rPr lang="en" sz="1200">
                <a:solidFill>
                  <a:schemeClr val="dk1"/>
                </a:solidFill>
                <a:latin typeface="Darker Grotesque Medium"/>
                <a:ea typeface="Darker Grotesque Medium"/>
                <a:cs typeface="Darker Grotesque Medium"/>
                <a:sym typeface="Darker Grotesque Medium"/>
              </a:rPr>
              <a:t>Passes the test </a:t>
            </a:r>
            <a:endParaRPr sz="1200">
              <a:solidFill>
                <a:schemeClr val="dk1"/>
              </a:solidFill>
              <a:latin typeface="Darker Grotesque Medium"/>
              <a:ea typeface="Darker Grotesque Medium"/>
              <a:cs typeface="Darker Grotesque Medium"/>
              <a:sym typeface="Darker Grotesque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M&amp;M: Holt-Winters </a:t>
            </a:r>
            <a:r>
              <a:rPr lang="en" sz="1500"/>
              <a:t>cont.</a:t>
            </a:r>
            <a:endParaRPr sz="1500"/>
          </a:p>
        </p:txBody>
      </p:sp>
      <p:sp>
        <p:nvSpPr>
          <p:cNvPr id="395" name="Google Shape;395;p42"/>
          <p:cNvSpPr/>
          <p:nvPr/>
        </p:nvSpPr>
        <p:spPr>
          <a:xfrm flipH="1">
            <a:off x="555219" y="377075"/>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6" name="Google Shape;396;p42" title="hw_checkres.jpeg"/>
          <p:cNvPicPr preferRelativeResize="0"/>
          <p:nvPr/>
        </p:nvPicPr>
        <p:blipFill>
          <a:blip r:embed="rId3">
            <a:alphaModFix/>
          </a:blip>
          <a:stretch>
            <a:fillRect/>
          </a:stretch>
        </p:blipFill>
        <p:spPr>
          <a:xfrm>
            <a:off x="2528225" y="1185325"/>
            <a:ext cx="4087550" cy="3600450"/>
          </a:xfrm>
          <a:prstGeom prst="rect">
            <a:avLst/>
          </a:prstGeom>
          <a:noFill/>
          <a:ln>
            <a:noFill/>
          </a:ln>
        </p:spPr>
      </p:pic>
      <p:pic>
        <p:nvPicPr>
          <p:cNvPr id="397" name="Google Shape;397;p42" title="Screenshot 2025-04-03 at 12.00.42 PM.png"/>
          <p:cNvPicPr preferRelativeResize="0"/>
          <p:nvPr/>
        </p:nvPicPr>
        <p:blipFill rotWithShape="1">
          <a:blip r:embed="rId4">
            <a:alphaModFix/>
          </a:blip>
          <a:srcRect/>
          <a:stretch/>
        </p:blipFill>
        <p:spPr>
          <a:xfrm>
            <a:off x="294100" y="1185325"/>
            <a:ext cx="2068100" cy="1681600"/>
          </a:xfrm>
          <a:prstGeom prst="rect">
            <a:avLst/>
          </a:prstGeom>
          <a:noFill/>
          <a:ln>
            <a:noFill/>
          </a:ln>
        </p:spPr>
      </p:pic>
      <p:sp>
        <p:nvSpPr>
          <p:cNvPr id="398" name="Google Shape;398;p42"/>
          <p:cNvSpPr txBox="1"/>
          <p:nvPr/>
        </p:nvSpPr>
        <p:spPr>
          <a:xfrm>
            <a:off x="123825" y="3076575"/>
            <a:ext cx="2238300" cy="17091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SzPts val="1100"/>
              <a:buFont typeface="Darker Grotesque"/>
              <a:buChar char="●"/>
            </a:pPr>
            <a:r>
              <a:rPr lang="en" sz="1100" b="1">
                <a:latin typeface="Darker Grotesque"/>
                <a:ea typeface="Darker Grotesque"/>
                <a:cs typeface="Darker Grotesque"/>
                <a:sym typeface="Darker Grotesque"/>
              </a:rPr>
              <a:t>Alpha (0.73)</a:t>
            </a:r>
            <a:r>
              <a:rPr lang="en" sz="1100">
                <a:latin typeface="Darker Grotesque"/>
                <a:ea typeface="Darker Grotesque"/>
                <a:cs typeface="Darker Grotesque"/>
                <a:sym typeface="Darker Grotesque"/>
              </a:rPr>
              <a:t>: Model reacts quickly to new data.</a:t>
            </a:r>
            <a:endParaRPr sz="1100">
              <a:latin typeface="Darker Grotesque"/>
              <a:ea typeface="Darker Grotesque"/>
              <a:cs typeface="Darker Grotesque"/>
              <a:sym typeface="Darker Grotesque"/>
            </a:endParaRPr>
          </a:p>
          <a:p>
            <a:pPr marL="457200" lvl="0" indent="-298450" algn="l" rtl="0">
              <a:spcBef>
                <a:spcPts val="0"/>
              </a:spcBef>
              <a:spcAft>
                <a:spcPts val="0"/>
              </a:spcAft>
              <a:buSzPts val="1100"/>
              <a:buFont typeface="Darker Grotesque"/>
              <a:buChar char="●"/>
            </a:pPr>
            <a:r>
              <a:rPr lang="en" sz="1100" b="1">
                <a:latin typeface="Darker Grotesque"/>
                <a:ea typeface="Darker Grotesque"/>
                <a:cs typeface="Darker Grotesque"/>
                <a:sym typeface="Darker Grotesque"/>
              </a:rPr>
              <a:t>Beta (0.0094)</a:t>
            </a:r>
            <a:r>
              <a:rPr lang="en" sz="1100">
                <a:latin typeface="Darker Grotesque"/>
                <a:ea typeface="Darker Grotesque"/>
                <a:cs typeface="Darker Grotesque"/>
                <a:sym typeface="Darker Grotesque"/>
              </a:rPr>
              <a:t>: Stable Trend</a:t>
            </a:r>
            <a:endParaRPr sz="1100">
              <a:latin typeface="Darker Grotesque"/>
              <a:ea typeface="Darker Grotesque"/>
              <a:cs typeface="Darker Grotesque"/>
              <a:sym typeface="Darker Grotesque"/>
            </a:endParaRPr>
          </a:p>
          <a:p>
            <a:pPr marL="457200" lvl="0" indent="-298450" algn="l" rtl="0">
              <a:spcBef>
                <a:spcPts val="0"/>
              </a:spcBef>
              <a:spcAft>
                <a:spcPts val="0"/>
              </a:spcAft>
              <a:buSzPts val="1100"/>
              <a:buFont typeface="Darker Grotesque"/>
              <a:buChar char="●"/>
            </a:pPr>
            <a:r>
              <a:rPr lang="en" sz="1100" b="1">
                <a:latin typeface="Darker Grotesque"/>
                <a:ea typeface="Darker Grotesque"/>
                <a:cs typeface="Darker Grotesque"/>
                <a:sym typeface="Darker Grotesque"/>
              </a:rPr>
              <a:t>Gamma (1.0)</a:t>
            </a:r>
            <a:r>
              <a:rPr lang="en" sz="1100">
                <a:latin typeface="Darker Grotesque"/>
                <a:ea typeface="Darker Grotesque"/>
                <a:cs typeface="Darker Grotesque"/>
                <a:sym typeface="Darker Grotesque"/>
              </a:rPr>
              <a:t>: Strong seasonal updates each period.</a:t>
            </a:r>
            <a:endParaRPr sz="1100">
              <a:latin typeface="Darker Grotesque"/>
              <a:ea typeface="Darker Grotesque"/>
              <a:cs typeface="Darker Grotesque"/>
              <a:sym typeface="Darker Grotesque"/>
            </a:endParaRPr>
          </a:p>
          <a:p>
            <a:pPr marL="457200" lvl="0" indent="-298450" algn="l" rtl="0">
              <a:spcBef>
                <a:spcPts val="0"/>
              </a:spcBef>
              <a:spcAft>
                <a:spcPts val="0"/>
              </a:spcAft>
              <a:buSzPts val="1100"/>
              <a:buFont typeface="Darker Grotesque"/>
              <a:buChar char="●"/>
            </a:pPr>
            <a:r>
              <a:rPr lang="en" sz="1100" b="1">
                <a:latin typeface="Darker Grotesque"/>
                <a:ea typeface="Darker Grotesque"/>
                <a:cs typeface="Darker Grotesque"/>
                <a:sym typeface="Darker Grotesque"/>
              </a:rPr>
              <a:t>RMSE (0.0466)</a:t>
            </a:r>
            <a:r>
              <a:rPr lang="en" sz="1100">
                <a:latin typeface="Darker Grotesque"/>
                <a:ea typeface="Darker Grotesque"/>
                <a:cs typeface="Darker Grotesque"/>
                <a:sym typeface="Darker Grotesque"/>
              </a:rPr>
              <a:t>: Low prediction error overall.</a:t>
            </a:r>
            <a:endParaRPr sz="1100">
              <a:latin typeface="Darker Grotesque"/>
              <a:ea typeface="Darker Grotesque"/>
              <a:cs typeface="Darker Grotesque"/>
              <a:sym typeface="Darker Grotesque"/>
            </a:endParaRPr>
          </a:p>
          <a:p>
            <a:pPr marL="0" lvl="0" indent="0" algn="l" rtl="0">
              <a:spcBef>
                <a:spcPts val="0"/>
              </a:spcBef>
              <a:spcAft>
                <a:spcPts val="0"/>
              </a:spcAft>
              <a:buNone/>
            </a:pPr>
            <a:endParaRPr>
              <a:solidFill>
                <a:schemeClr val="dk1"/>
              </a:solidFill>
              <a:latin typeface="Darker Grotesque Medium"/>
              <a:ea typeface="Darker Grotesque Medium"/>
              <a:cs typeface="Darker Grotesque Medium"/>
              <a:sym typeface="Darker Grotesque Medium"/>
            </a:endParaRPr>
          </a:p>
        </p:txBody>
      </p:sp>
      <p:sp>
        <p:nvSpPr>
          <p:cNvPr id="399" name="Google Shape;399;p42"/>
          <p:cNvSpPr txBox="1"/>
          <p:nvPr/>
        </p:nvSpPr>
        <p:spPr>
          <a:xfrm>
            <a:off x="6781800" y="1294375"/>
            <a:ext cx="2238300" cy="34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latin typeface="Darker Grotesque"/>
                <a:ea typeface="Darker Grotesque"/>
                <a:cs typeface="Darker Grotesque"/>
                <a:sym typeface="Darker Grotesque"/>
              </a:rPr>
              <a:t>Residual Plot</a:t>
            </a:r>
            <a:endParaRPr sz="1300" b="1">
              <a:solidFill>
                <a:schemeClr val="dk1"/>
              </a:solidFill>
              <a:latin typeface="Darker Grotesque"/>
              <a:ea typeface="Darker Grotesque"/>
              <a:cs typeface="Darker Grotesque"/>
              <a:sym typeface="Darker Grotesque"/>
            </a:endParaRPr>
          </a:p>
          <a:p>
            <a:pPr marL="457200" lvl="0" indent="-311150" algn="l" rtl="0">
              <a:spcBef>
                <a:spcPts val="0"/>
              </a:spcBef>
              <a:spcAft>
                <a:spcPts val="0"/>
              </a:spcAft>
              <a:buClr>
                <a:schemeClr val="dk1"/>
              </a:buClr>
              <a:buSzPts val="1300"/>
              <a:buFont typeface="Darker Grotesque Medium"/>
              <a:buChar char="●"/>
            </a:pPr>
            <a:r>
              <a:rPr lang="en" sz="1300">
                <a:solidFill>
                  <a:schemeClr val="dk1"/>
                </a:solidFill>
                <a:latin typeface="Darker Grotesque Medium"/>
                <a:ea typeface="Darker Grotesque Medium"/>
                <a:cs typeface="Darker Grotesque Medium"/>
                <a:sym typeface="Darker Grotesque Medium"/>
              </a:rPr>
              <a:t>Not as random as wanted</a:t>
            </a:r>
            <a:endParaRPr sz="1300">
              <a:solidFill>
                <a:schemeClr val="dk1"/>
              </a:solidFill>
              <a:latin typeface="Darker Grotesque Medium"/>
              <a:ea typeface="Darker Grotesque Medium"/>
              <a:cs typeface="Darker Grotesque Medium"/>
              <a:sym typeface="Darker Grotesque Medium"/>
            </a:endParaRPr>
          </a:p>
          <a:p>
            <a:pPr marL="457200" lvl="0" indent="-311150" algn="l" rtl="0">
              <a:spcBef>
                <a:spcPts val="0"/>
              </a:spcBef>
              <a:spcAft>
                <a:spcPts val="0"/>
              </a:spcAft>
              <a:buClr>
                <a:schemeClr val="dk1"/>
              </a:buClr>
              <a:buSzPts val="1300"/>
              <a:buFont typeface="Darker Grotesque Medium"/>
              <a:buChar char="●"/>
            </a:pPr>
            <a:r>
              <a:rPr lang="en" sz="1300">
                <a:solidFill>
                  <a:schemeClr val="dk1"/>
                </a:solidFill>
                <a:latin typeface="Darker Grotesque Medium"/>
                <a:ea typeface="Darker Grotesque Medium"/>
                <a:cs typeface="Darker Grotesque Medium"/>
                <a:sym typeface="Darker Grotesque Medium"/>
              </a:rPr>
              <a:t>Clear autocorrelation at certain points</a:t>
            </a:r>
            <a:endParaRPr sz="1300">
              <a:solidFill>
                <a:schemeClr val="dk1"/>
              </a:solidFill>
              <a:latin typeface="Darker Grotesque Medium"/>
              <a:ea typeface="Darker Grotesque Medium"/>
              <a:cs typeface="Darker Grotesque Medium"/>
              <a:sym typeface="Darker Grotesque Medium"/>
            </a:endParaRPr>
          </a:p>
          <a:p>
            <a:pPr marL="0" lvl="0" indent="0" algn="l" rtl="0">
              <a:spcBef>
                <a:spcPts val="0"/>
              </a:spcBef>
              <a:spcAft>
                <a:spcPts val="0"/>
              </a:spcAft>
              <a:buNone/>
            </a:pPr>
            <a:r>
              <a:rPr lang="en" sz="1300" b="1">
                <a:solidFill>
                  <a:schemeClr val="dk1"/>
                </a:solidFill>
                <a:latin typeface="Darker Grotesque"/>
                <a:ea typeface="Darker Grotesque"/>
                <a:cs typeface="Darker Grotesque"/>
                <a:sym typeface="Darker Grotesque"/>
              </a:rPr>
              <a:t>Acf of Residuals</a:t>
            </a:r>
            <a:endParaRPr sz="1300" b="1">
              <a:solidFill>
                <a:schemeClr val="dk1"/>
              </a:solidFill>
              <a:latin typeface="Darker Grotesque"/>
              <a:ea typeface="Darker Grotesque"/>
              <a:cs typeface="Darker Grotesque"/>
              <a:sym typeface="Darker Grotesque"/>
            </a:endParaRPr>
          </a:p>
          <a:p>
            <a:pPr marL="457200" lvl="0" indent="-311150" algn="l" rtl="0">
              <a:spcBef>
                <a:spcPts val="0"/>
              </a:spcBef>
              <a:spcAft>
                <a:spcPts val="0"/>
              </a:spcAft>
              <a:buClr>
                <a:schemeClr val="dk1"/>
              </a:buClr>
              <a:buSzPts val="1300"/>
              <a:buFont typeface="Darker Grotesque Medium"/>
              <a:buChar char="●"/>
            </a:pPr>
            <a:r>
              <a:rPr lang="en" sz="1300">
                <a:solidFill>
                  <a:schemeClr val="dk1"/>
                </a:solidFill>
                <a:latin typeface="Darker Grotesque Medium"/>
                <a:ea typeface="Darker Grotesque Medium"/>
                <a:cs typeface="Darker Grotesque Medium"/>
                <a:sym typeface="Darker Grotesque Medium"/>
              </a:rPr>
              <a:t>Extreme autocorrelation</a:t>
            </a:r>
            <a:endParaRPr sz="1300">
              <a:solidFill>
                <a:schemeClr val="dk1"/>
              </a:solidFill>
              <a:latin typeface="Darker Grotesque Medium"/>
              <a:ea typeface="Darker Grotesque Medium"/>
              <a:cs typeface="Darker Grotesque Medium"/>
              <a:sym typeface="Darker Grotesque Medium"/>
            </a:endParaRPr>
          </a:p>
          <a:p>
            <a:pPr marL="457200" lvl="0" indent="-311150" algn="l" rtl="0">
              <a:spcBef>
                <a:spcPts val="0"/>
              </a:spcBef>
              <a:spcAft>
                <a:spcPts val="0"/>
              </a:spcAft>
              <a:buClr>
                <a:schemeClr val="dk1"/>
              </a:buClr>
              <a:buSzPts val="1300"/>
              <a:buFont typeface="Darker Grotesque Medium"/>
              <a:buChar char="●"/>
            </a:pPr>
            <a:r>
              <a:rPr lang="en" sz="1300">
                <a:solidFill>
                  <a:schemeClr val="dk1"/>
                </a:solidFill>
                <a:latin typeface="Darker Grotesque Medium"/>
                <a:ea typeface="Darker Grotesque Medium"/>
                <a:cs typeface="Darker Grotesque Medium"/>
                <a:sym typeface="Darker Grotesque Medium"/>
              </a:rPr>
              <a:t>Spikes at many lags</a:t>
            </a:r>
            <a:endParaRPr sz="1300">
              <a:solidFill>
                <a:schemeClr val="dk1"/>
              </a:solidFill>
              <a:latin typeface="Darker Grotesque Medium"/>
              <a:ea typeface="Darker Grotesque Medium"/>
              <a:cs typeface="Darker Grotesque Medium"/>
              <a:sym typeface="Darker Grotesque Medium"/>
            </a:endParaRPr>
          </a:p>
          <a:p>
            <a:pPr marL="457200" lvl="0" indent="-311150" algn="l" rtl="0">
              <a:spcBef>
                <a:spcPts val="0"/>
              </a:spcBef>
              <a:spcAft>
                <a:spcPts val="0"/>
              </a:spcAft>
              <a:buClr>
                <a:schemeClr val="dk1"/>
              </a:buClr>
              <a:buSzPts val="1300"/>
              <a:buFont typeface="Darker Grotesque Medium"/>
              <a:buChar char="●"/>
            </a:pPr>
            <a:r>
              <a:rPr lang="en" sz="1300">
                <a:solidFill>
                  <a:schemeClr val="dk1"/>
                </a:solidFill>
                <a:latin typeface="Darker Grotesque Medium"/>
                <a:ea typeface="Darker Grotesque Medium"/>
                <a:cs typeface="Darker Grotesque Medium"/>
                <a:sym typeface="Darker Grotesque Medium"/>
              </a:rPr>
              <a:t>Model does not fully capture the data</a:t>
            </a:r>
            <a:endParaRPr sz="1300">
              <a:solidFill>
                <a:schemeClr val="dk1"/>
              </a:solidFill>
              <a:latin typeface="Darker Grotesque Medium"/>
              <a:ea typeface="Darker Grotesque Medium"/>
              <a:cs typeface="Darker Grotesque Medium"/>
              <a:sym typeface="Darker Grotesque Medium"/>
            </a:endParaRPr>
          </a:p>
          <a:p>
            <a:pPr marL="0" lvl="0" indent="0" algn="l" rtl="0">
              <a:spcBef>
                <a:spcPts val="0"/>
              </a:spcBef>
              <a:spcAft>
                <a:spcPts val="0"/>
              </a:spcAft>
              <a:buNone/>
            </a:pPr>
            <a:r>
              <a:rPr lang="en" sz="1300" b="1">
                <a:solidFill>
                  <a:schemeClr val="dk1"/>
                </a:solidFill>
                <a:latin typeface="Darker Grotesque"/>
                <a:ea typeface="Darker Grotesque"/>
                <a:cs typeface="Darker Grotesque"/>
                <a:sym typeface="Darker Grotesque"/>
              </a:rPr>
              <a:t>Histogram of Residuals</a:t>
            </a:r>
            <a:endParaRPr sz="1300" b="1">
              <a:solidFill>
                <a:schemeClr val="dk1"/>
              </a:solidFill>
              <a:latin typeface="Darker Grotesque"/>
              <a:ea typeface="Darker Grotesque"/>
              <a:cs typeface="Darker Grotesque"/>
              <a:sym typeface="Darker Grotesque"/>
            </a:endParaRPr>
          </a:p>
          <a:p>
            <a:pPr marL="457200" lvl="0" indent="-311150" algn="l" rtl="0">
              <a:spcBef>
                <a:spcPts val="0"/>
              </a:spcBef>
              <a:spcAft>
                <a:spcPts val="0"/>
              </a:spcAft>
              <a:buClr>
                <a:schemeClr val="dk1"/>
              </a:buClr>
              <a:buSzPts val="1300"/>
              <a:buFont typeface="Darker Grotesque Medium"/>
              <a:buChar char="●"/>
            </a:pPr>
            <a:r>
              <a:rPr lang="en" sz="1300">
                <a:solidFill>
                  <a:schemeClr val="dk1"/>
                </a:solidFill>
                <a:latin typeface="Darker Grotesque Medium"/>
                <a:ea typeface="Darker Grotesque Medium"/>
                <a:cs typeface="Darker Grotesque Medium"/>
                <a:sym typeface="Darker Grotesque Medium"/>
              </a:rPr>
              <a:t>Roughly bell shaped</a:t>
            </a:r>
            <a:endParaRPr sz="1300">
              <a:solidFill>
                <a:schemeClr val="dk1"/>
              </a:solidFill>
              <a:latin typeface="Darker Grotesque Medium"/>
              <a:ea typeface="Darker Grotesque Medium"/>
              <a:cs typeface="Darker Grotesque Medium"/>
              <a:sym typeface="Darker Grotesque Medium"/>
            </a:endParaRPr>
          </a:p>
          <a:p>
            <a:pPr marL="457200" lvl="0" indent="-311150" algn="l" rtl="0">
              <a:spcBef>
                <a:spcPts val="0"/>
              </a:spcBef>
              <a:spcAft>
                <a:spcPts val="0"/>
              </a:spcAft>
              <a:buClr>
                <a:schemeClr val="dk1"/>
              </a:buClr>
              <a:buSzPts val="1300"/>
              <a:buFont typeface="Darker Grotesque Medium"/>
              <a:buChar char="●"/>
            </a:pPr>
            <a:r>
              <a:rPr lang="en" sz="1300">
                <a:solidFill>
                  <a:schemeClr val="dk1"/>
                </a:solidFill>
                <a:latin typeface="Darker Grotesque Medium"/>
                <a:ea typeface="Darker Grotesque Medium"/>
                <a:cs typeface="Darker Grotesque Medium"/>
                <a:sym typeface="Darker Grotesque Medium"/>
              </a:rPr>
              <a:t>Slight skewness</a:t>
            </a:r>
            <a:endParaRPr sz="1300">
              <a:solidFill>
                <a:schemeClr val="dk1"/>
              </a:solidFill>
              <a:latin typeface="Darker Grotesque Medium"/>
              <a:ea typeface="Darker Grotesque Medium"/>
              <a:cs typeface="Darker Grotesque Medium"/>
              <a:sym typeface="Darker Grotesque Medium"/>
            </a:endParaRPr>
          </a:p>
          <a:p>
            <a:pPr marL="457200" lvl="0" indent="-311150" algn="l" rtl="0">
              <a:spcBef>
                <a:spcPts val="0"/>
              </a:spcBef>
              <a:spcAft>
                <a:spcPts val="0"/>
              </a:spcAft>
              <a:buClr>
                <a:schemeClr val="dk1"/>
              </a:buClr>
              <a:buSzPts val="1300"/>
              <a:buFont typeface="Darker Grotesque Medium"/>
              <a:buChar char="●"/>
            </a:pPr>
            <a:r>
              <a:rPr lang="en" sz="1300">
                <a:solidFill>
                  <a:schemeClr val="dk1"/>
                </a:solidFill>
                <a:latin typeface="Darker Grotesque Medium"/>
                <a:ea typeface="Darker Grotesque Medium"/>
                <a:cs typeface="Darker Grotesque Medium"/>
                <a:sym typeface="Darker Grotesque Medium"/>
              </a:rPr>
              <a:t>Overall not bad</a:t>
            </a:r>
            <a:endParaRPr sz="1300">
              <a:solidFill>
                <a:schemeClr val="dk1"/>
              </a:solidFill>
              <a:latin typeface="Darker Grotesque Medium"/>
              <a:ea typeface="Darker Grotesque Medium"/>
              <a:cs typeface="Darker Grotesque Medium"/>
              <a:sym typeface="Darker Grotesque Medium"/>
            </a:endParaRPr>
          </a:p>
          <a:p>
            <a:pPr marL="0" lvl="0" indent="0" algn="l" rtl="0">
              <a:spcBef>
                <a:spcPts val="0"/>
              </a:spcBef>
              <a:spcAft>
                <a:spcPts val="0"/>
              </a:spcAft>
              <a:buNone/>
            </a:pPr>
            <a:endParaRPr sz="1300" b="1">
              <a:solidFill>
                <a:schemeClr val="dk1"/>
              </a:solidFill>
              <a:latin typeface="Darker Grotesque"/>
              <a:ea typeface="Darker Grotesque"/>
              <a:cs typeface="Darker Grotesque"/>
              <a:sym typeface="Darker Grotesqu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M&amp;M: Holt-Winters </a:t>
            </a:r>
            <a:r>
              <a:rPr lang="en" sz="1500"/>
              <a:t>cont.</a:t>
            </a:r>
            <a:endParaRPr sz="1500"/>
          </a:p>
        </p:txBody>
      </p:sp>
      <p:sp>
        <p:nvSpPr>
          <p:cNvPr id="405" name="Google Shape;405;p43"/>
          <p:cNvSpPr/>
          <p:nvPr/>
        </p:nvSpPr>
        <p:spPr>
          <a:xfrm flipH="1">
            <a:off x="555219" y="377075"/>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6" name="Google Shape;406;p43" title="Screenshot 2025-04-03 at 12.08.38 PM.png"/>
          <p:cNvPicPr preferRelativeResize="0"/>
          <p:nvPr/>
        </p:nvPicPr>
        <p:blipFill>
          <a:blip r:embed="rId3">
            <a:alphaModFix/>
          </a:blip>
          <a:stretch>
            <a:fillRect/>
          </a:stretch>
        </p:blipFill>
        <p:spPr>
          <a:xfrm>
            <a:off x="133750" y="3932875"/>
            <a:ext cx="2224399" cy="805525"/>
          </a:xfrm>
          <a:prstGeom prst="rect">
            <a:avLst/>
          </a:prstGeom>
          <a:noFill/>
          <a:ln>
            <a:noFill/>
          </a:ln>
        </p:spPr>
      </p:pic>
      <p:pic>
        <p:nvPicPr>
          <p:cNvPr id="407" name="Google Shape;407;p43" title="Screenshot 2025-04-03 at 12.09.54 PM.png"/>
          <p:cNvPicPr preferRelativeResize="0"/>
          <p:nvPr/>
        </p:nvPicPr>
        <p:blipFill>
          <a:blip r:embed="rId4">
            <a:alphaModFix/>
          </a:blip>
          <a:stretch>
            <a:fillRect/>
          </a:stretch>
        </p:blipFill>
        <p:spPr>
          <a:xfrm>
            <a:off x="2486375" y="3932875"/>
            <a:ext cx="2432401" cy="805525"/>
          </a:xfrm>
          <a:prstGeom prst="rect">
            <a:avLst/>
          </a:prstGeom>
          <a:noFill/>
          <a:ln>
            <a:noFill/>
          </a:ln>
        </p:spPr>
      </p:pic>
      <p:pic>
        <p:nvPicPr>
          <p:cNvPr id="408" name="Google Shape;408;p43" title="Rplot03.jpeg"/>
          <p:cNvPicPr preferRelativeResize="0"/>
          <p:nvPr/>
        </p:nvPicPr>
        <p:blipFill>
          <a:blip r:embed="rId5">
            <a:alphaModFix/>
          </a:blip>
          <a:stretch>
            <a:fillRect/>
          </a:stretch>
        </p:blipFill>
        <p:spPr>
          <a:xfrm>
            <a:off x="133750" y="1181100"/>
            <a:ext cx="4785014" cy="2532701"/>
          </a:xfrm>
          <a:prstGeom prst="rect">
            <a:avLst/>
          </a:prstGeom>
          <a:noFill/>
          <a:ln>
            <a:noFill/>
          </a:ln>
        </p:spPr>
      </p:pic>
      <p:sp>
        <p:nvSpPr>
          <p:cNvPr id="409" name="Google Shape;409;p43"/>
          <p:cNvSpPr txBox="1"/>
          <p:nvPr/>
        </p:nvSpPr>
        <p:spPr>
          <a:xfrm>
            <a:off x="5047000" y="1228725"/>
            <a:ext cx="3743400" cy="3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Darker Grotesque"/>
                <a:ea typeface="Darker Grotesque"/>
                <a:cs typeface="Darker Grotesque"/>
                <a:sym typeface="Darker Grotesque"/>
              </a:rPr>
              <a:t>Residuals vs Fitted &amp; Residuals vs Actuals</a:t>
            </a:r>
            <a:endParaRPr b="1">
              <a:solidFill>
                <a:schemeClr val="dk1"/>
              </a:solidFill>
              <a:latin typeface="Darker Grotesque"/>
              <a:ea typeface="Darker Grotesque"/>
              <a:cs typeface="Darker Grotesque"/>
              <a:sym typeface="Darker Grotesque"/>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No clear signs of relationship</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Not as spread out as would hope</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Small clusters indicating the model fails to capture some aspects of the data</a:t>
            </a:r>
            <a:endParaRPr>
              <a:solidFill>
                <a:schemeClr val="dk1"/>
              </a:solidFill>
              <a:latin typeface="Darker Grotesque Medium"/>
              <a:ea typeface="Darker Grotesque Medium"/>
              <a:cs typeface="Darker Grotesque Medium"/>
              <a:sym typeface="Darker Grotesque Medium"/>
            </a:endParaRPr>
          </a:p>
          <a:p>
            <a:pPr marL="0" lvl="0" indent="0" algn="l" rtl="0">
              <a:spcBef>
                <a:spcPts val="0"/>
              </a:spcBef>
              <a:spcAft>
                <a:spcPts val="0"/>
              </a:spcAft>
              <a:buNone/>
            </a:pPr>
            <a:r>
              <a:rPr lang="en" b="1">
                <a:solidFill>
                  <a:schemeClr val="dk1"/>
                </a:solidFill>
                <a:latin typeface="Darker Grotesque"/>
                <a:ea typeface="Darker Grotesque"/>
                <a:cs typeface="Darker Grotesque"/>
                <a:sym typeface="Darker Grotesque"/>
              </a:rPr>
              <a:t>Ljung-Box Test</a:t>
            </a:r>
            <a:endParaRPr b="1">
              <a:solidFill>
                <a:schemeClr val="dk1"/>
              </a:solidFill>
              <a:latin typeface="Darker Grotesque"/>
              <a:ea typeface="Darker Grotesque"/>
              <a:cs typeface="Darker Grotesque"/>
              <a:sym typeface="Darker Grotesque"/>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P-value of 2.2e-16 less than 0.05 threshold</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Disproves that the residuals have no autocorrelation</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Fails the test</a:t>
            </a:r>
            <a:endParaRPr>
              <a:solidFill>
                <a:schemeClr val="dk1"/>
              </a:solidFill>
              <a:latin typeface="Darker Grotesque Medium"/>
              <a:ea typeface="Darker Grotesque Medium"/>
              <a:cs typeface="Darker Grotesque Medium"/>
              <a:sym typeface="Darker Grotesque Medium"/>
            </a:endParaRPr>
          </a:p>
          <a:p>
            <a:pPr marL="0" lvl="0" indent="0" algn="l" rtl="0">
              <a:spcBef>
                <a:spcPts val="0"/>
              </a:spcBef>
              <a:spcAft>
                <a:spcPts val="0"/>
              </a:spcAft>
              <a:buNone/>
            </a:pPr>
            <a:r>
              <a:rPr lang="en" b="1">
                <a:solidFill>
                  <a:schemeClr val="dk1"/>
                </a:solidFill>
                <a:latin typeface="Darker Grotesque"/>
                <a:ea typeface="Darker Grotesque"/>
                <a:cs typeface="Darker Grotesque"/>
                <a:sym typeface="Darker Grotesque"/>
              </a:rPr>
              <a:t>Shapiro-Wilk Normality Test</a:t>
            </a:r>
            <a:endParaRPr b="1">
              <a:solidFill>
                <a:schemeClr val="dk1"/>
              </a:solidFill>
              <a:latin typeface="Darker Grotesque"/>
              <a:ea typeface="Darker Grotesque"/>
              <a:cs typeface="Darker Grotesque"/>
              <a:sym typeface="Darker Grotesque"/>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P-value of 0.2392 greater than 0.05 threshold</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Proves normally distributed residuals</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Passes the test</a:t>
            </a:r>
            <a:endParaRPr>
              <a:solidFill>
                <a:schemeClr val="dk1"/>
              </a:solidFill>
              <a:latin typeface="Darker Grotesque Medium"/>
              <a:ea typeface="Darker Grotesque Medium"/>
              <a:cs typeface="Darker Grotesque Medium"/>
              <a:sym typeface="Darker Grotesque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M&amp;M: ARIMA</a:t>
            </a:r>
            <a:endParaRPr/>
          </a:p>
        </p:txBody>
      </p:sp>
      <p:sp>
        <p:nvSpPr>
          <p:cNvPr id="415" name="Google Shape;415;p44"/>
          <p:cNvSpPr/>
          <p:nvPr/>
        </p:nvSpPr>
        <p:spPr>
          <a:xfrm flipH="1">
            <a:off x="555219" y="377075"/>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6" name="Google Shape;416;p44" title="diff2_tsdisplay_cpi.jpeg"/>
          <p:cNvPicPr preferRelativeResize="0"/>
          <p:nvPr/>
        </p:nvPicPr>
        <p:blipFill>
          <a:blip r:embed="rId3">
            <a:alphaModFix/>
          </a:blip>
          <a:stretch>
            <a:fillRect/>
          </a:stretch>
        </p:blipFill>
        <p:spPr>
          <a:xfrm>
            <a:off x="126575" y="1143000"/>
            <a:ext cx="4076726" cy="3590926"/>
          </a:xfrm>
          <a:prstGeom prst="rect">
            <a:avLst/>
          </a:prstGeom>
          <a:noFill/>
          <a:ln>
            <a:noFill/>
          </a:ln>
        </p:spPr>
      </p:pic>
      <p:pic>
        <p:nvPicPr>
          <p:cNvPr id="417" name="Google Shape;417;p44" title="Screenshot 2025-04-03 at 11.41.59 AM.png"/>
          <p:cNvPicPr preferRelativeResize="0"/>
          <p:nvPr/>
        </p:nvPicPr>
        <p:blipFill>
          <a:blip r:embed="rId4">
            <a:alphaModFix/>
          </a:blip>
          <a:stretch>
            <a:fillRect/>
          </a:stretch>
        </p:blipFill>
        <p:spPr>
          <a:xfrm>
            <a:off x="5048250" y="1142997"/>
            <a:ext cx="2847975" cy="1537125"/>
          </a:xfrm>
          <a:prstGeom prst="rect">
            <a:avLst/>
          </a:prstGeom>
          <a:noFill/>
          <a:ln>
            <a:noFill/>
          </a:ln>
        </p:spPr>
      </p:pic>
      <p:sp>
        <p:nvSpPr>
          <p:cNvPr id="418" name="Google Shape;418;p44"/>
          <p:cNvSpPr txBox="1"/>
          <p:nvPr/>
        </p:nvSpPr>
        <p:spPr>
          <a:xfrm>
            <a:off x="4371975" y="2680125"/>
            <a:ext cx="4591200" cy="20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Darker Grotesque Medium"/>
                <a:ea typeface="Darker Grotesque Medium"/>
                <a:cs typeface="Darker Grotesque Medium"/>
                <a:sym typeface="Darker Grotesque Medium"/>
              </a:rPr>
              <a:t>Differenced Plot</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0 Seasonal differences and 2 non-seasonal differences</a:t>
            </a:r>
            <a:endParaRPr>
              <a:solidFill>
                <a:schemeClr val="dk1"/>
              </a:solidFill>
              <a:latin typeface="Darker Grotesque Medium"/>
              <a:ea typeface="Darker Grotesque Medium"/>
              <a:cs typeface="Darker Grotesque Medium"/>
              <a:sym typeface="Darker Grotesque Medium"/>
            </a:endParaRPr>
          </a:p>
          <a:p>
            <a:pPr marL="0" lvl="0" indent="0" algn="l" rtl="0">
              <a:spcBef>
                <a:spcPts val="0"/>
              </a:spcBef>
              <a:spcAft>
                <a:spcPts val="0"/>
              </a:spcAft>
              <a:buNone/>
            </a:pPr>
            <a:r>
              <a:rPr lang="en">
                <a:solidFill>
                  <a:schemeClr val="dk1"/>
                </a:solidFill>
                <a:latin typeface="Darker Grotesque Medium"/>
                <a:ea typeface="Darker Grotesque Medium"/>
                <a:cs typeface="Darker Grotesque Medium"/>
                <a:sym typeface="Darker Grotesque Medium"/>
              </a:rPr>
              <a:t>Acf</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Suggests no strong autocorrelation</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Most components have been removed</a:t>
            </a:r>
            <a:endParaRPr>
              <a:solidFill>
                <a:schemeClr val="dk1"/>
              </a:solidFill>
              <a:latin typeface="Darker Grotesque Medium"/>
              <a:ea typeface="Darker Grotesque Medium"/>
              <a:cs typeface="Darker Grotesque Medium"/>
              <a:sym typeface="Darker Grotesque Medium"/>
            </a:endParaRPr>
          </a:p>
          <a:p>
            <a:pPr marL="0" lvl="0" indent="0" algn="l" rtl="0">
              <a:spcBef>
                <a:spcPts val="0"/>
              </a:spcBef>
              <a:spcAft>
                <a:spcPts val="0"/>
              </a:spcAft>
              <a:buNone/>
            </a:pPr>
            <a:r>
              <a:rPr lang="en">
                <a:solidFill>
                  <a:schemeClr val="dk1"/>
                </a:solidFill>
                <a:latin typeface="Darker Grotesque Medium"/>
                <a:ea typeface="Darker Grotesque Medium"/>
                <a:cs typeface="Darker Grotesque Medium"/>
                <a:sym typeface="Darker Grotesque Medium"/>
              </a:rPr>
              <a:t>Pacf</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No clear AR structure remaining</a:t>
            </a:r>
            <a:endParaRPr>
              <a:solidFill>
                <a:schemeClr val="dk1"/>
              </a:solidFill>
              <a:latin typeface="Darker Grotesque Medium"/>
              <a:ea typeface="Darker Grotesque Medium"/>
              <a:cs typeface="Darker Grotesque Medium"/>
              <a:sym typeface="Darker Grotesque Medium"/>
            </a:endParaRPr>
          </a:p>
          <a:p>
            <a:pPr marL="0" lvl="0" indent="0" algn="l" rtl="0">
              <a:spcBef>
                <a:spcPts val="0"/>
              </a:spcBef>
              <a:spcAft>
                <a:spcPts val="0"/>
              </a:spcAft>
              <a:buNone/>
            </a:pPr>
            <a:r>
              <a:rPr lang="en">
                <a:solidFill>
                  <a:schemeClr val="dk1"/>
                </a:solidFill>
                <a:latin typeface="Darker Grotesque Medium"/>
                <a:ea typeface="Darker Grotesque Medium"/>
                <a:cs typeface="Darker Grotesque Medium"/>
                <a:sym typeface="Darker Grotesque Medium"/>
              </a:rPr>
              <a:t>Coefficients</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Variance is small which is good</a:t>
            </a:r>
            <a:endParaRPr>
              <a:solidFill>
                <a:schemeClr val="dk1"/>
              </a:solidFill>
              <a:latin typeface="Darker Grotesque Medium"/>
              <a:ea typeface="Darker Grotesque Medium"/>
              <a:cs typeface="Darker Grotesque Medium"/>
              <a:sym typeface="Darker Grotesque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1183275" y="1252100"/>
            <a:ext cx="2830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0"/>
              <a:t>The Problem</a:t>
            </a:r>
            <a:endParaRPr b="0"/>
          </a:p>
        </p:txBody>
      </p:sp>
      <p:sp>
        <p:nvSpPr>
          <p:cNvPr id="176" name="Google Shape;176;p27"/>
          <p:cNvSpPr txBox="1">
            <a:spLocks noGrp="1"/>
          </p:cNvSpPr>
          <p:nvPr>
            <p:ph type="title" idx="2"/>
          </p:nvPr>
        </p:nvSpPr>
        <p:spPr>
          <a:xfrm>
            <a:off x="373250" y="1252103"/>
            <a:ext cx="8043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77" name="Google Shape;177;p27"/>
          <p:cNvSpPr txBox="1">
            <a:spLocks noGrp="1"/>
          </p:cNvSpPr>
          <p:nvPr>
            <p:ph type="title" idx="3"/>
          </p:nvPr>
        </p:nvSpPr>
        <p:spPr>
          <a:xfrm>
            <a:off x="4853914" y="1252103"/>
            <a:ext cx="26403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0"/>
              <a:t>The Data</a:t>
            </a:r>
            <a:endParaRPr b="0"/>
          </a:p>
        </p:txBody>
      </p:sp>
      <p:sp>
        <p:nvSpPr>
          <p:cNvPr id="178" name="Google Shape;178;p27"/>
          <p:cNvSpPr txBox="1">
            <a:spLocks noGrp="1"/>
          </p:cNvSpPr>
          <p:nvPr>
            <p:ph type="title" idx="4"/>
          </p:nvPr>
        </p:nvSpPr>
        <p:spPr>
          <a:xfrm>
            <a:off x="4050937" y="1252103"/>
            <a:ext cx="8043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79" name="Google Shape;179;p27"/>
          <p:cNvSpPr txBox="1">
            <a:spLocks noGrp="1"/>
          </p:cNvSpPr>
          <p:nvPr>
            <p:ph type="title" idx="6"/>
          </p:nvPr>
        </p:nvSpPr>
        <p:spPr>
          <a:xfrm>
            <a:off x="1188263" y="2150075"/>
            <a:ext cx="2830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0"/>
              <a:t>Exploratory Data Analysis</a:t>
            </a:r>
            <a:endParaRPr b="0"/>
          </a:p>
        </p:txBody>
      </p:sp>
      <p:sp>
        <p:nvSpPr>
          <p:cNvPr id="180" name="Google Shape;180;p27"/>
          <p:cNvSpPr txBox="1">
            <a:spLocks noGrp="1"/>
          </p:cNvSpPr>
          <p:nvPr>
            <p:ph type="title" idx="7"/>
          </p:nvPr>
        </p:nvSpPr>
        <p:spPr>
          <a:xfrm>
            <a:off x="378238" y="2150078"/>
            <a:ext cx="8043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181" name="Google Shape;181;p27"/>
          <p:cNvSpPr txBox="1">
            <a:spLocks noGrp="1"/>
          </p:cNvSpPr>
          <p:nvPr>
            <p:ph type="title" idx="9"/>
          </p:nvPr>
        </p:nvSpPr>
        <p:spPr>
          <a:xfrm>
            <a:off x="4858901" y="2150078"/>
            <a:ext cx="26403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0"/>
              <a:t>Methodology &amp; Models</a:t>
            </a:r>
            <a:endParaRPr b="0"/>
          </a:p>
        </p:txBody>
      </p:sp>
      <p:sp>
        <p:nvSpPr>
          <p:cNvPr id="182" name="Google Shape;182;p27"/>
          <p:cNvSpPr txBox="1">
            <a:spLocks noGrp="1"/>
          </p:cNvSpPr>
          <p:nvPr>
            <p:ph type="title" idx="13"/>
          </p:nvPr>
        </p:nvSpPr>
        <p:spPr>
          <a:xfrm>
            <a:off x="4055921" y="2150078"/>
            <a:ext cx="8043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183" name="Google Shape;183;p27"/>
          <p:cNvSpPr/>
          <p:nvPr/>
        </p:nvSpPr>
        <p:spPr>
          <a:xfrm>
            <a:off x="277025" y="4120700"/>
            <a:ext cx="872400" cy="8724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373250" y="54595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27"/>
          <p:cNvGrpSpPr/>
          <p:nvPr/>
        </p:nvGrpSpPr>
        <p:grpSpPr>
          <a:xfrm>
            <a:off x="8275575" y="2489025"/>
            <a:ext cx="616350" cy="165450"/>
            <a:chOff x="4263850" y="3973875"/>
            <a:chExt cx="616350" cy="165450"/>
          </a:xfrm>
        </p:grpSpPr>
        <p:cxnSp>
          <p:nvCxnSpPr>
            <p:cNvPr id="186" name="Google Shape;186;p27"/>
            <p:cNvCxnSpPr/>
            <p:nvPr/>
          </p:nvCxnSpPr>
          <p:spPr>
            <a:xfrm>
              <a:off x="4263850" y="4056525"/>
              <a:ext cx="616200" cy="0"/>
            </a:xfrm>
            <a:prstGeom prst="straightConnector1">
              <a:avLst/>
            </a:prstGeom>
            <a:noFill/>
            <a:ln w="9525" cap="flat" cmpd="sng">
              <a:solidFill>
                <a:srgbClr val="000000"/>
              </a:solidFill>
              <a:prstDash val="solid"/>
              <a:round/>
              <a:headEnd type="none" w="med" len="med"/>
              <a:tailEnd type="none" w="med" len="med"/>
            </a:ln>
          </p:spPr>
        </p:cxnSp>
        <p:cxnSp>
          <p:nvCxnSpPr>
            <p:cNvPr id="187" name="Google Shape;187;p27"/>
            <p:cNvCxnSpPr/>
            <p:nvPr/>
          </p:nvCxnSpPr>
          <p:spPr>
            <a:xfrm>
              <a:off x="4731700" y="3973875"/>
              <a:ext cx="148500" cy="82800"/>
            </a:xfrm>
            <a:prstGeom prst="straightConnector1">
              <a:avLst/>
            </a:prstGeom>
            <a:noFill/>
            <a:ln w="9525" cap="flat" cmpd="sng">
              <a:solidFill>
                <a:srgbClr val="000000"/>
              </a:solidFill>
              <a:prstDash val="solid"/>
              <a:round/>
              <a:headEnd type="none" w="med" len="med"/>
              <a:tailEnd type="none" w="med" len="med"/>
            </a:ln>
          </p:spPr>
        </p:cxnSp>
        <p:cxnSp>
          <p:nvCxnSpPr>
            <p:cNvPr id="188" name="Google Shape;188;p27"/>
            <p:cNvCxnSpPr/>
            <p:nvPr/>
          </p:nvCxnSpPr>
          <p:spPr>
            <a:xfrm rot="10800000" flipH="1">
              <a:off x="4731700" y="4056525"/>
              <a:ext cx="148500" cy="82800"/>
            </a:xfrm>
            <a:prstGeom prst="straightConnector1">
              <a:avLst/>
            </a:prstGeom>
            <a:noFill/>
            <a:ln w="9525" cap="flat" cmpd="sng">
              <a:solidFill>
                <a:srgbClr val="000000"/>
              </a:solidFill>
              <a:prstDash val="solid"/>
              <a:round/>
              <a:headEnd type="none" w="med" len="med"/>
              <a:tailEnd type="none" w="med" len="med"/>
            </a:ln>
          </p:spPr>
        </p:cxnSp>
      </p:grpSp>
      <p:sp>
        <p:nvSpPr>
          <p:cNvPr id="189" name="Google Shape;189;p27"/>
          <p:cNvSpPr/>
          <p:nvPr/>
        </p:nvSpPr>
        <p:spPr>
          <a:xfrm>
            <a:off x="7968750" y="8819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txBox="1">
            <a:spLocks noGrp="1"/>
          </p:cNvSpPr>
          <p:nvPr>
            <p:ph type="title"/>
          </p:nvPr>
        </p:nvSpPr>
        <p:spPr>
          <a:xfrm>
            <a:off x="853175" y="39955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191" name="Google Shape;191;p27"/>
          <p:cNvSpPr txBox="1">
            <a:spLocks noGrp="1"/>
          </p:cNvSpPr>
          <p:nvPr>
            <p:ph type="title" idx="6"/>
          </p:nvPr>
        </p:nvSpPr>
        <p:spPr>
          <a:xfrm>
            <a:off x="1188275" y="3135375"/>
            <a:ext cx="2830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0"/>
              <a:t>Final Model Selection</a:t>
            </a:r>
            <a:endParaRPr b="0"/>
          </a:p>
        </p:txBody>
      </p:sp>
      <p:sp>
        <p:nvSpPr>
          <p:cNvPr id="192" name="Google Shape;192;p27"/>
          <p:cNvSpPr txBox="1">
            <a:spLocks noGrp="1"/>
          </p:cNvSpPr>
          <p:nvPr>
            <p:ph type="title" idx="7"/>
          </p:nvPr>
        </p:nvSpPr>
        <p:spPr>
          <a:xfrm>
            <a:off x="378250" y="3135378"/>
            <a:ext cx="8043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193" name="Google Shape;193;p27"/>
          <p:cNvSpPr txBox="1">
            <a:spLocks noGrp="1"/>
          </p:cNvSpPr>
          <p:nvPr>
            <p:ph type="title" idx="9"/>
          </p:nvPr>
        </p:nvSpPr>
        <p:spPr>
          <a:xfrm>
            <a:off x="4858914" y="3135378"/>
            <a:ext cx="26403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0"/>
              <a:t>Forecast</a:t>
            </a:r>
            <a:endParaRPr b="0"/>
          </a:p>
        </p:txBody>
      </p:sp>
      <p:sp>
        <p:nvSpPr>
          <p:cNvPr id="194" name="Google Shape;194;p27"/>
          <p:cNvSpPr txBox="1">
            <a:spLocks noGrp="1"/>
          </p:cNvSpPr>
          <p:nvPr>
            <p:ph type="title" idx="13"/>
          </p:nvPr>
        </p:nvSpPr>
        <p:spPr>
          <a:xfrm>
            <a:off x="4055934" y="3135378"/>
            <a:ext cx="8043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
        <p:nvSpPr>
          <p:cNvPr id="195" name="Google Shape;195;p27"/>
          <p:cNvSpPr txBox="1">
            <a:spLocks noGrp="1"/>
          </p:cNvSpPr>
          <p:nvPr>
            <p:ph type="title" idx="9"/>
          </p:nvPr>
        </p:nvSpPr>
        <p:spPr>
          <a:xfrm>
            <a:off x="4858914" y="4002028"/>
            <a:ext cx="26403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0"/>
              <a:t>Conclusion</a:t>
            </a:r>
            <a:endParaRPr b="0"/>
          </a:p>
        </p:txBody>
      </p:sp>
      <p:sp>
        <p:nvSpPr>
          <p:cNvPr id="196" name="Google Shape;196;p27"/>
          <p:cNvSpPr txBox="1">
            <a:spLocks noGrp="1"/>
          </p:cNvSpPr>
          <p:nvPr>
            <p:ph type="title" idx="13"/>
          </p:nvPr>
        </p:nvSpPr>
        <p:spPr>
          <a:xfrm>
            <a:off x="4013484" y="4002028"/>
            <a:ext cx="8043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07.</a:t>
            </a:r>
            <a:endParaRPr/>
          </a:p>
        </p:txBody>
      </p:sp>
      <p:cxnSp>
        <p:nvCxnSpPr>
          <p:cNvPr id="197" name="Google Shape;197;p27"/>
          <p:cNvCxnSpPr/>
          <p:nvPr/>
        </p:nvCxnSpPr>
        <p:spPr>
          <a:xfrm>
            <a:off x="171450" y="1828800"/>
            <a:ext cx="7648500" cy="9600"/>
          </a:xfrm>
          <a:prstGeom prst="straightConnector1">
            <a:avLst/>
          </a:prstGeom>
          <a:noFill/>
          <a:ln w="9525" cap="flat" cmpd="sng">
            <a:solidFill>
              <a:schemeClr val="dk2"/>
            </a:solidFill>
            <a:prstDash val="solid"/>
            <a:round/>
            <a:headEnd type="none" w="med" len="med"/>
            <a:tailEnd type="none" w="med" len="med"/>
          </a:ln>
        </p:spPr>
      </p:cxnSp>
      <p:cxnSp>
        <p:nvCxnSpPr>
          <p:cNvPr id="198" name="Google Shape;198;p27"/>
          <p:cNvCxnSpPr/>
          <p:nvPr/>
        </p:nvCxnSpPr>
        <p:spPr>
          <a:xfrm>
            <a:off x="171450" y="2901775"/>
            <a:ext cx="7648500" cy="9600"/>
          </a:xfrm>
          <a:prstGeom prst="straightConnector1">
            <a:avLst/>
          </a:prstGeom>
          <a:noFill/>
          <a:ln w="9525" cap="flat" cmpd="sng">
            <a:solidFill>
              <a:schemeClr val="dk2"/>
            </a:solidFill>
            <a:prstDash val="solid"/>
            <a:round/>
            <a:headEnd type="none" w="med" len="med"/>
            <a:tailEnd type="none" w="med" len="med"/>
          </a:ln>
        </p:spPr>
      </p:cxnSp>
      <p:cxnSp>
        <p:nvCxnSpPr>
          <p:cNvPr id="199" name="Google Shape;199;p27"/>
          <p:cNvCxnSpPr/>
          <p:nvPr/>
        </p:nvCxnSpPr>
        <p:spPr>
          <a:xfrm>
            <a:off x="171450" y="3887088"/>
            <a:ext cx="7648500" cy="9600"/>
          </a:xfrm>
          <a:prstGeom prst="straightConnector1">
            <a:avLst/>
          </a:prstGeom>
          <a:noFill/>
          <a:ln w="9525" cap="flat" cmpd="sng">
            <a:solidFill>
              <a:schemeClr val="dk2"/>
            </a:solidFill>
            <a:prstDash val="solid"/>
            <a:round/>
            <a:headEnd type="none" w="med" len="med"/>
            <a:tailEnd type="none" w="med" len="med"/>
          </a:ln>
        </p:spPr>
      </p:cxnSp>
      <p:cxnSp>
        <p:nvCxnSpPr>
          <p:cNvPr id="200" name="Google Shape;200;p27"/>
          <p:cNvCxnSpPr/>
          <p:nvPr/>
        </p:nvCxnSpPr>
        <p:spPr>
          <a:xfrm rot="10800000" flipH="1">
            <a:off x="3848100" y="1143000"/>
            <a:ext cx="300" cy="3352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M&amp;M: ARIMA </a:t>
            </a:r>
            <a:r>
              <a:rPr lang="en" sz="1500"/>
              <a:t>cont.</a:t>
            </a:r>
            <a:endParaRPr sz="1500"/>
          </a:p>
        </p:txBody>
      </p:sp>
      <p:sp>
        <p:nvSpPr>
          <p:cNvPr id="424" name="Google Shape;424;p45"/>
          <p:cNvSpPr/>
          <p:nvPr/>
        </p:nvSpPr>
        <p:spPr>
          <a:xfrm flipH="1">
            <a:off x="555219" y="377075"/>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5" name="Google Shape;425;p45" title="check_arima_cpi.jpeg"/>
          <p:cNvPicPr preferRelativeResize="0"/>
          <p:nvPr/>
        </p:nvPicPr>
        <p:blipFill>
          <a:blip r:embed="rId3">
            <a:alphaModFix/>
          </a:blip>
          <a:stretch>
            <a:fillRect/>
          </a:stretch>
        </p:blipFill>
        <p:spPr>
          <a:xfrm>
            <a:off x="152400" y="1170125"/>
            <a:ext cx="4337912" cy="3820973"/>
          </a:xfrm>
          <a:prstGeom prst="rect">
            <a:avLst/>
          </a:prstGeom>
          <a:noFill/>
          <a:ln>
            <a:noFill/>
          </a:ln>
        </p:spPr>
      </p:pic>
      <p:pic>
        <p:nvPicPr>
          <p:cNvPr id="426" name="Google Shape;426;p45" title="fittedvsres_arima.jpeg"/>
          <p:cNvPicPr preferRelativeResize="0"/>
          <p:nvPr/>
        </p:nvPicPr>
        <p:blipFill>
          <a:blip r:embed="rId4">
            <a:alphaModFix/>
          </a:blip>
          <a:stretch>
            <a:fillRect/>
          </a:stretch>
        </p:blipFill>
        <p:spPr>
          <a:xfrm>
            <a:off x="4747475" y="1170125"/>
            <a:ext cx="4015524" cy="1982651"/>
          </a:xfrm>
          <a:prstGeom prst="rect">
            <a:avLst/>
          </a:prstGeom>
          <a:noFill/>
          <a:ln>
            <a:noFill/>
          </a:ln>
        </p:spPr>
      </p:pic>
      <p:pic>
        <p:nvPicPr>
          <p:cNvPr id="427" name="Google Shape;427;p45" title="Screenshot 2025-04-03 at 11.46.08 AM.png"/>
          <p:cNvPicPr preferRelativeResize="0"/>
          <p:nvPr/>
        </p:nvPicPr>
        <p:blipFill>
          <a:blip r:embed="rId5">
            <a:alphaModFix/>
          </a:blip>
          <a:stretch>
            <a:fillRect/>
          </a:stretch>
        </p:blipFill>
        <p:spPr>
          <a:xfrm>
            <a:off x="5395533" y="3213258"/>
            <a:ext cx="2719400" cy="877700"/>
          </a:xfrm>
          <a:prstGeom prst="rect">
            <a:avLst/>
          </a:prstGeom>
          <a:noFill/>
          <a:ln>
            <a:noFill/>
          </a:ln>
        </p:spPr>
      </p:pic>
      <p:pic>
        <p:nvPicPr>
          <p:cNvPr id="428" name="Google Shape;428;p45" title="Screenshot 2025-04-03 at 11.46.24 AM.png"/>
          <p:cNvPicPr preferRelativeResize="0"/>
          <p:nvPr/>
        </p:nvPicPr>
        <p:blipFill>
          <a:blip r:embed="rId6">
            <a:alphaModFix/>
          </a:blip>
          <a:stretch>
            <a:fillRect/>
          </a:stretch>
        </p:blipFill>
        <p:spPr>
          <a:xfrm>
            <a:off x="5395525" y="4151413"/>
            <a:ext cx="2719399" cy="8536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M&amp;M: ARIMA </a:t>
            </a:r>
            <a:r>
              <a:rPr lang="en" sz="1500"/>
              <a:t>cont.</a:t>
            </a:r>
            <a:endParaRPr sz="1500"/>
          </a:p>
        </p:txBody>
      </p:sp>
      <p:sp>
        <p:nvSpPr>
          <p:cNvPr id="434" name="Google Shape;434;p46"/>
          <p:cNvSpPr/>
          <p:nvPr/>
        </p:nvSpPr>
        <p:spPr>
          <a:xfrm flipH="1">
            <a:off x="555219" y="377075"/>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5" name="Google Shape;435;p46" title="fittedvsres_arima.jpeg"/>
          <p:cNvPicPr preferRelativeResize="0"/>
          <p:nvPr/>
        </p:nvPicPr>
        <p:blipFill>
          <a:blip r:embed="rId3">
            <a:alphaModFix/>
          </a:blip>
          <a:stretch>
            <a:fillRect/>
          </a:stretch>
        </p:blipFill>
        <p:spPr>
          <a:xfrm>
            <a:off x="242150" y="1322525"/>
            <a:ext cx="4510828" cy="2227201"/>
          </a:xfrm>
          <a:prstGeom prst="rect">
            <a:avLst/>
          </a:prstGeom>
          <a:noFill/>
          <a:ln>
            <a:noFill/>
          </a:ln>
        </p:spPr>
      </p:pic>
      <p:pic>
        <p:nvPicPr>
          <p:cNvPr id="436" name="Google Shape;436;p46" title="Screenshot 2025-04-03 at 11.46.08 AM.png"/>
          <p:cNvPicPr preferRelativeResize="0"/>
          <p:nvPr/>
        </p:nvPicPr>
        <p:blipFill>
          <a:blip r:embed="rId4">
            <a:alphaModFix/>
          </a:blip>
          <a:stretch>
            <a:fillRect/>
          </a:stretch>
        </p:blipFill>
        <p:spPr>
          <a:xfrm>
            <a:off x="242150" y="3709875"/>
            <a:ext cx="2215299" cy="913675"/>
          </a:xfrm>
          <a:prstGeom prst="rect">
            <a:avLst/>
          </a:prstGeom>
          <a:noFill/>
          <a:ln>
            <a:noFill/>
          </a:ln>
        </p:spPr>
      </p:pic>
      <p:pic>
        <p:nvPicPr>
          <p:cNvPr id="437" name="Google Shape;437;p46" title="Screenshot 2025-04-03 at 11.46.24 AM.png"/>
          <p:cNvPicPr preferRelativeResize="0"/>
          <p:nvPr/>
        </p:nvPicPr>
        <p:blipFill>
          <a:blip r:embed="rId5">
            <a:alphaModFix/>
          </a:blip>
          <a:stretch>
            <a:fillRect/>
          </a:stretch>
        </p:blipFill>
        <p:spPr>
          <a:xfrm>
            <a:off x="2537675" y="3709875"/>
            <a:ext cx="2215300" cy="913675"/>
          </a:xfrm>
          <a:prstGeom prst="rect">
            <a:avLst/>
          </a:prstGeom>
          <a:noFill/>
          <a:ln>
            <a:noFill/>
          </a:ln>
        </p:spPr>
      </p:pic>
      <p:sp>
        <p:nvSpPr>
          <p:cNvPr id="438" name="Google Shape;438;p46"/>
          <p:cNvSpPr txBox="1"/>
          <p:nvPr/>
        </p:nvSpPr>
        <p:spPr>
          <a:xfrm>
            <a:off x="5010150" y="1322525"/>
            <a:ext cx="3781500" cy="33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Darker Grotesque"/>
                <a:ea typeface="Darker Grotesque"/>
                <a:cs typeface="Darker Grotesque"/>
                <a:sym typeface="Darker Grotesque"/>
              </a:rPr>
              <a:t>Residuals vs Fitted </a:t>
            </a:r>
            <a:endParaRPr b="1">
              <a:solidFill>
                <a:schemeClr val="dk1"/>
              </a:solidFill>
              <a:latin typeface="Darker Grotesque"/>
              <a:ea typeface="Darker Grotesque"/>
              <a:cs typeface="Darker Grotesque"/>
              <a:sym typeface="Darker Grotesque"/>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No clear signs of relationship</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Looks a little more spread out than other models</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Small clusters indicating the model fails to capture some aspects of the data</a:t>
            </a:r>
            <a:endParaRPr>
              <a:solidFill>
                <a:schemeClr val="dk1"/>
              </a:solidFill>
              <a:latin typeface="Darker Grotesque Medium"/>
              <a:ea typeface="Darker Grotesque Medium"/>
              <a:cs typeface="Darker Grotesque Medium"/>
              <a:sym typeface="Darker Grotesque Medium"/>
            </a:endParaRPr>
          </a:p>
          <a:p>
            <a:pPr marL="0" lvl="0" indent="0" algn="l" rtl="0">
              <a:spcBef>
                <a:spcPts val="0"/>
              </a:spcBef>
              <a:spcAft>
                <a:spcPts val="0"/>
              </a:spcAft>
              <a:buNone/>
            </a:pPr>
            <a:r>
              <a:rPr lang="en" b="1">
                <a:solidFill>
                  <a:schemeClr val="dk1"/>
                </a:solidFill>
                <a:latin typeface="Darker Grotesque"/>
                <a:ea typeface="Darker Grotesque"/>
                <a:cs typeface="Darker Grotesque"/>
                <a:sym typeface="Darker Grotesque"/>
              </a:rPr>
              <a:t>Ljung-Box Test</a:t>
            </a:r>
            <a:endParaRPr b="1">
              <a:solidFill>
                <a:schemeClr val="dk1"/>
              </a:solidFill>
              <a:latin typeface="Darker Grotesque"/>
              <a:ea typeface="Darker Grotesque"/>
              <a:cs typeface="Darker Grotesque"/>
              <a:sym typeface="Darker Grotesque"/>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P-value of 0.8212 greater than 0.05 threshold</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Proves that the residuals have no autocorrelation</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Passes the test</a:t>
            </a:r>
            <a:endParaRPr>
              <a:solidFill>
                <a:schemeClr val="dk1"/>
              </a:solidFill>
              <a:latin typeface="Darker Grotesque Medium"/>
              <a:ea typeface="Darker Grotesque Medium"/>
              <a:cs typeface="Darker Grotesque Medium"/>
              <a:sym typeface="Darker Grotesque Medium"/>
            </a:endParaRPr>
          </a:p>
          <a:p>
            <a:pPr marL="0" lvl="0" indent="0" algn="l" rtl="0">
              <a:spcBef>
                <a:spcPts val="0"/>
              </a:spcBef>
              <a:spcAft>
                <a:spcPts val="0"/>
              </a:spcAft>
              <a:buNone/>
            </a:pPr>
            <a:r>
              <a:rPr lang="en" b="1">
                <a:solidFill>
                  <a:schemeClr val="dk1"/>
                </a:solidFill>
                <a:latin typeface="Darker Grotesque"/>
                <a:ea typeface="Darker Grotesque"/>
                <a:cs typeface="Darker Grotesque"/>
                <a:sym typeface="Darker Grotesque"/>
              </a:rPr>
              <a:t>Shapiro-Wilk Normality Test</a:t>
            </a:r>
            <a:endParaRPr b="1">
              <a:solidFill>
                <a:schemeClr val="dk1"/>
              </a:solidFill>
              <a:latin typeface="Darker Grotesque"/>
              <a:ea typeface="Darker Grotesque"/>
              <a:cs typeface="Darker Grotesque"/>
              <a:sym typeface="Darker Grotesque"/>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P-value of 0.487 greater than 0.05 threshold</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Proves normally distributed residuals</a:t>
            </a:r>
            <a:endParaRPr>
              <a:solidFill>
                <a:schemeClr val="dk1"/>
              </a:solidFill>
              <a:latin typeface="Darker Grotesque Medium"/>
              <a:ea typeface="Darker Grotesque Medium"/>
              <a:cs typeface="Darker Grotesque Medium"/>
              <a:sym typeface="Darker Grotesque Medium"/>
            </a:endParaRPr>
          </a:p>
          <a:p>
            <a:pPr marL="457200" lvl="0" indent="-317500" algn="l" rtl="0">
              <a:spcBef>
                <a:spcPts val="0"/>
              </a:spcBef>
              <a:spcAft>
                <a:spcPts val="0"/>
              </a:spcAft>
              <a:buClr>
                <a:schemeClr val="dk1"/>
              </a:buClr>
              <a:buSzPts val="1400"/>
              <a:buFont typeface="Darker Grotesque Medium"/>
              <a:buChar char="●"/>
            </a:pPr>
            <a:r>
              <a:rPr lang="en">
                <a:solidFill>
                  <a:schemeClr val="dk1"/>
                </a:solidFill>
                <a:latin typeface="Darker Grotesque Medium"/>
                <a:ea typeface="Darker Grotesque Medium"/>
                <a:cs typeface="Darker Grotesque Medium"/>
                <a:sym typeface="Darker Grotesque Medium"/>
              </a:rPr>
              <a:t>Passes the test</a:t>
            </a:r>
            <a:endParaRPr>
              <a:solidFill>
                <a:schemeClr val="dk1"/>
              </a:solidFill>
              <a:latin typeface="Darker Grotesque Medium"/>
              <a:ea typeface="Darker Grotesque Medium"/>
              <a:cs typeface="Darker Grotesque Medium"/>
              <a:sym typeface="Darker Grotesque Medium"/>
            </a:endParaRPr>
          </a:p>
          <a:p>
            <a:pPr marL="0" lvl="0" indent="0" algn="l" rtl="0">
              <a:spcBef>
                <a:spcPts val="0"/>
              </a:spcBef>
              <a:spcAft>
                <a:spcPts val="0"/>
              </a:spcAft>
              <a:buNone/>
            </a:pPr>
            <a:endParaRPr>
              <a:solidFill>
                <a:schemeClr val="dk1"/>
              </a:solidFill>
              <a:latin typeface="Darker Grotesque Medium"/>
              <a:ea typeface="Darker Grotesque Medium"/>
              <a:cs typeface="Darker Grotesque Medium"/>
              <a:sym typeface="Darker Grotesque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7"/>
          <p:cNvSpPr txBox="1">
            <a:spLocks noGrp="1"/>
          </p:cNvSpPr>
          <p:nvPr>
            <p:ph type="title"/>
          </p:nvPr>
        </p:nvSpPr>
        <p:spPr>
          <a:xfrm>
            <a:off x="720000" y="2765320"/>
            <a:ext cx="7704000" cy="47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990"/>
              <a:buFont typeface="Arial"/>
              <a:buNone/>
            </a:pPr>
            <a:r>
              <a:rPr lang="en"/>
              <a:t>Final Model Selection</a:t>
            </a:r>
            <a:endParaRPr/>
          </a:p>
        </p:txBody>
      </p:sp>
      <p:sp>
        <p:nvSpPr>
          <p:cNvPr id="444" name="Google Shape;444;p47"/>
          <p:cNvSpPr txBox="1">
            <a:spLocks noGrp="1"/>
          </p:cNvSpPr>
          <p:nvPr>
            <p:ph type="title" idx="2"/>
          </p:nvPr>
        </p:nvSpPr>
        <p:spPr>
          <a:xfrm>
            <a:off x="2996550" y="1491287"/>
            <a:ext cx="3150900" cy="104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445" name="Google Shape;445;p47"/>
          <p:cNvGrpSpPr/>
          <p:nvPr/>
        </p:nvGrpSpPr>
        <p:grpSpPr>
          <a:xfrm>
            <a:off x="2768100" y="2489025"/>
            <a:ext cx="6123825" cy="1822875"/>
            <a:chOff x="2768100" y="2489025"/>
            <a:chExt cx="6123825" cy="1822875"/>
          </a:xfrm>
        </p:grpSpPr>
        <p:cxnSp>
          <p:nvCxnSpPr>
            <p:cNvPr id="446" name="Google Shape;446;p47"/>
            <p:cNvCxnSpPr/>
            <p:nvPr/>
          </p:nvCxnSpPr>
          <p:spPr>
            <a:xfrm rot="10800000">
              <a:off x="3390900" y="4171950"/>
              <a:ext cx="2362200" cy="0"/>
            </a:xfrm>
            <a:prstGeom prst="straightConnector1">
              <a:avLst/>
            </a:prstGeom>
            <a:noFill/>
            <a:ln w="9525" cap="flat" cmpd="sng">
              <a:solidFill>
                <a:srgbClr val="000000"/>
              </a:solidFill>
              <a:prstDash val="solid"/>
              <a:round/>
              <a:headEnd type="none" w="med" len="med"/>
              <a:tailEnd type="none" w="med" len="med"/>
            </a:ln>
          </p:spPr>
        </p:cxnSp>
        <p:sp>
          <p:nvSpPr>
            <p:cNvPr id="447" name="Google Shape;447;p47"/>
            <p:cNvSpPr/>
            <p:nvPr/>
          </p:nvSpPr>
          <p:spPr>
            <a:xfrm>
              <a:off x="2768100" y="40320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7"/>
            <p:cNvSpPr/>
            <p:nvPr/>
          </p:nvSpPr>
          <p:spPr>
            <a:xfrm>
              <a:off x="6096000" y="40320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47"/>
            <p:cNvGrpSpPr/>
            <p:nvPr/>
          </p:nvGrpSpPr>
          <p:grpSpPr>
            <a:xfrm>
              <a:off x="8275575" y="2489025"/>
              <a:ext cx="616350" cy="165450"/>
              <a:chOff x="4263850" y="3973875"/>
              <a:chExt cx="616350" cy="165450"/>
            </a:xfrm>
          </p:grpSpPr>
          <p:cxnSp>
            <p:nvCxnSpPr>
              <p:cNvPr id="450" name="Google Shape;450;p47"/>
              <p:cNvCxnSpPr/>
              <p:nvPr/>
            </p:nvCxnSpPr>
            <p:spPr>
              <a:xfrm>
                <a:off x="4263850" y="4056525"/>
                <a:ext cx="616200" cy="0"/>
              </a:xfrm>
              <a:prstGeom prst="straightConnector1">
                <a:avLst/>
              </a:prstGeom>
              <a:noFill/>
              <a:ln w="9525" cap="flat" cmpd="sng">
                <a:solidFill>
                  <a:srgbClr val="000000"/>
                </a:solidFill>
                <a:prstDash val="solid"/>
                <a:round/>
                <a:headEnd type="none" w="med" len="med"/>
                <a:tailEnd type="none" w="med" len="med"/>
              </a:ln>
            </p:spPr>
          </p:cxnSp>
          <p:cxnSp>
            <p:nvCxnSpPr>
              <p:cNvPr id="451" name="Google Shape;451;p47"/>
              <p:cNvCxnSpPr/>
              <p:nvPr/>
            </p:nvCxnSpPr>
            <p:spPr>
              <a:xfrm>
                <a:off x="4731700" y="3973875"/>
                <a:ext cx="148500" cy="82800"/>
              </a:xfrm>
              <a:prstGeom prst="straightConnector1">
                <a:avLst/>
              </a:prstGeom>
              <a:noFill/>
              <a:ln w="9525" cap="flat" cmpd="sng">
                <a:solidFill>
                  <a:srgbClr val="000000"/>
                </a:solidFill>
                <a:prstDash val="solid"/>
                <a:round/>
                <a:headEnd type="none" w="med" len="med"/>
                <a:tailEnd type="none" w="med" len="med"/>
              </a:ln>
            </p:spPr>
          </p:cxnSp>
          <p:cxnSp>
            <p:nvCxnSpPr>
              <p:cNvPr id="452" name="Google Shape;452;p47"/>
              <p:cNvCxnSpPr/>
              <p:nvPr/>
            </p:nvCxnSpPr>
            <p:spPr>
              <a:xfrm rot="10800000" flipH="1">
                <a:off x="4731700" y="4056525"/>
                <a:ext cx="148500" cy="82800"/>
              </a:xfrm>
              <a:prstGeom prst="straightConnector1">
                <a:avLst/>
              </a:prstGeom>
              <a:noFill/>
              <a:ln w="9525" cap="flat" cmpd="sng">
                <a:solidFill>
                  <a:srgbClr val="000000"/>
                </a:solidFill>
                <a:prstDash val="solid"/>
                <a:round/>
                <a:headEnd type="none" w="med" len="med"/>
                <a:tailEnd type="none" w="med" len="med"/>
              </a:ln>
            </p:spPr>
          </p:cxn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8"/>
          <p:cNvSpPr txBox="1">
            <a:spLocks noGrp="1"/>
          </p:cNvSpPr>
          <p:nvPr>
            <p:ph type="title"/>
          </p:nvPr>
        </p:nvSpPr>
        <p:spPr>
          <a:xfrm>
            <a:off x="377550" y="157450"/>
            <a:ext cx="8388900" cy="125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300"/>
              <a:t>Two Best Models: ARIMA and Simple Moving Average</a:t>
            </a:r>
            <a:endParaRPr sz="2300"/>
          </a:p>
        </p:txBody>
      </p:sp>
      <p:sp>
        <p:nvSpPr>
          <p:cNvPr id="458" name="Google Shape;458;p48"/>
          <p:cNvSpPr txBox="1">
            <a:spLocks noGrp="1"/>
          </p:cNvSpPr>
          <p:nvPr>
            <p:ph type="subTitle" idx="1"/>
          </p:nvPr>
        </p:nvSpPr>
        <p:spPr>
          <a:xfrm>
            <a:off x="1237050" y="1298125"/>
            <a:ext cx="3714000" cy="372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b="1">
                <a:latin typeface="Darker Grotesque"/>
                <a:ea typeface="Darker Grotesque"/>
                <a:cs typeface="Darker Grotesque"/>
                <a:sym typeface="Darker Grotesque"/>
              </a:rPr>
              <a:t>ARIMA</a:t>
            </a:r>
            <a:endParaRPr sz="2100" b="1">
              <a:latin typeface="Darker Grotesque"/>
              <a:ea typeface="Darker Grotesque"/>
              <a:cs typeface="Darker Grotesque"/>
              <a:sym typeface="Darker Grotesque"/>
            </a:endParaRPr>
          </a:p>
          <a:p>
            <a:pPr marL="457200" lvl="0" indent="-361950" algn="l" rtl="0">
              <a:spcBef>
                <a:spcPts val="0"/>
              </a:spcBef>
              <a:spcAft>
                <a:spcPts val="0"/>
              </a:spcAft>
              <a:buSzPts val="2100"/>
              <a:buChar char="●"/>
            </a:pPr>
            <a:r>
              <a:rPr lang="en" sz="2100"/>
              <a:t>Best residual plot, Acf, and Histogram</a:t>
            </a:r>
            <a:endParaRPr sz="2100"/>
          </a:p>
          <a:p>
            <a:pPr marL="457200" lvl="0" indent="-361950" algn="l" rtl="0">
              <a:spcBef>
                <a:spcPts val="0"/>
              </a:spcBef>
              <a:spcAft>
                <a:spcPts val="0"/>
              </a:spcAft>
              <a:buSzPts val="2100"/>
              <a:buChar char="●"/>
            </a:pPr>
            <a:r>
              <a:rPr lang="en" sz="2100"/>
              <a:t>Fitted vs Actuals seems random and spread out</a:t>
            </a:r>
            <a:endParaRPr sz="2100"/>
          </a:p>
          <a:p>
            <a:pPr marL="457200" lvl="0" indent="-361950" algn="l" rtl="0">
              <a:spcBef>
                <a:spcPts val="0"/>
              </a:spcBef>
              <a:spcAft>
                <a:spcPts val="0"/>
              </a:spcAft>
              <a:buSzPts val="2100"/>
              <a:buChar char="●"/>
            </a:pPr>
            <a:r>
              <a:rPr lang="en" sz="2100"/>
              <a:t>Very low sigma^2 indicating less variance in model errors</a:t>
            </a:r>
            <a:endParaRPr sz="2100"/>
          </a:p>
          <a:p>
            <a:pPr marL="457200" lvl="0" indent="-361950" algn="l" rtl="0">
              <a:spcBef>
                <a:spcPts val="0"/>
              </a:spcBef>
              <a:spcAft>
                <a:spcPts val="0"/>
              </a:spcAft>
              <a:buSzPts val="2100"/>
              <a:buChar char="●"/>
            </a:pPr>
            <a:r>
              <a:rPr lang="en" sz="2100"/>
              <a:t>Only model to pass both Ljung-Box test and Shapiro-Wilk Test. </a:t>
            </a:r>
            <a:endParaRPr sz="2100"/>
          </a:p>
        </p:txBody>
      </p:sp>
      <p:sp>
        <p:nvSpPr>
          <p:cNvPr id="459" name="Google Shape;459;p48"/>
          <p:cNvSpPr/>
          <p:nvPr/>
        </p:nvSpPr>
        <p:spPr>
          <a:xfrm>
            <a:off x="8137625" y="4148725"/>
            <a:ext cx="872400" cy="8724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8"/>
          <p:cNvSpPr/>
          <p:nvPr/>
        </p:nvSpPr>
        <p:spPr>
          <a:xfrm>
            <a:off x="-450" y="585630"/>
            <a:ext cx="1159588" cy="3972541"/>
          </a:xfrm>
          <a:custGeom>
            <a:avLst/>
            <a:gdLst/>
            <a:ahLst/>
            <a:cxnLst/>
            <a:rect l="l" t="t" r="r" b="b"/>
            <a:pathLst>
              <a:path w="15941" h="54611" fill="none" extrusionOk="0">
                <a:moveTo>
                  <a:pt x="1" y="1"/>
                </a:moveTo>
                <a:cubicBezTo>
                  <a:pt x="9510" y="5383"/>
                  <a:pt x="15930" y="15596"/>
                  <a:pt x="15930" y="27305"/>
                </a:cubicBezTo>
                <a:cubicBezTo>
                  <a:pt x="15941" y="35625"/>
                  <a:pt x="12638" y="43605"/>
                  <a:pt x="6748" y="49479"/>
                </a:cubicBezTo>
                <a:cubicBezTo>
                  <a:pt x="4739" y="51488"/>
                  <a:pt x="2468" y="53213"/>
                  <a:pt x="1" y="54610"/>
                </a:cubicBezTo>
              </a:path>
            </a:pathLst>
          </a:custGeom>
          <a:noFill/>
          <a:ln w="9525" cap="flat" cmpd="sng">
            <a:solidFill>
              <a:srgbClr val="000000"/>
            </a:solidFill>
            <a:prstDash val="solid"/>
            <a:miter lim="54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8"/>
          <p:cNvSpPr/>
          <p:nvPr/>
        </p:nvSpPr>
        <p:spPr>
          <a:xfrm>
            <a:off x="8598875" y="8994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8"/>
          <p:cNvSpPr/>
          <p:nvPr/>
        </p:nvSpPr>
        <p:spPr>
          <a:xfrm>
            <a:off x="834525" y="4278275"/>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8"/>
          <p:cNvSpPr txBox="1">
            <a:spLocks noGrp="1"/>
          </p:cNvSpPr>
          <p:nvPr>
            <p:ph type="subTitle" idx="1"/>
          </p:nvPr>
        </p:nvSpPr>
        <p:spPr>
          <a:xfrm>
            <a:off x="4792225" y="1336800"/>
            <a:ext cx="3714000" cy="372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b="1">
                <a:latin typeface="Darker Grotesque"/>
                <a:ea typeface="Darker Grotesque"/>
                <a:cs typeface="Darker Grotesque"/>
                <a:sym typeface="Darker Grotesque"/>
              </a:rPr>
              <a:t>Simple Moving Average</a:t>
            </a:r>
            <a:endParaRPr sz="2100" b="1">
              <a:latin typeface="Darker Grotesque"/>
              <a:ea typeface="Darker Grotesque"/>
              <a:cs typeface="Darker Grotesque"/>
              <a:sym typeface="Darker Grotesque"/>
            </a:endParaRPr>
          </a:p>
          <a:p>
            <a:pPr marL="457200" lvl="0" indent="-361950" algn="l" rtl="0">
              <a:spcBef>
                <a:spcPts val="0"/>
              </a:spcBef>
              <a:spcAft>
                <a:spcPts val="0"/>
              </a:spcAft>
              <a:buSzPts val="2100"/>
              <a:buChar char="●"/>
            </a:pPr>
            <a:r>
              <a:rPr lang="en" sz="2100"/>
              <a:t>Also very good residual plot, and Acf but a better Histogram</a:t>
            </a:r>
            <a:endParaRPr sz="2100"/>
          </a:p>
          <a:p>
            <a:pPr marL="457200" lvl="0" indent="-361950" algn="l" rtl="0">
              <a:spcBef>
                <a:spcPts val="0"/>
              </a:spcBef>
              <a:spcAft>
                <a:spcPts val="0"/>
              </a:spcAft>
              <a:buSzPts val="2100"/>
              <a:buChar char="●"/>
            </a:pPr>
            <a:r>
              <a:rPr lang="en" sz="2100"/>
              <a:t>Better Shapiro-Wilk Test than ARIMA and was the next closest model to passing Ljung-Box Test</a:t>
            </a:r>
            <a:endParaRPr sz="21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9"/>
          <p:cNvSpPr txBox="1">
            <a:spLocks noGrp="1"/>
          </p:cNvSpPr>
          <p:nvPr>
            <p:ph type="title"/>
          </p:nvPr>
        </p:nvSpPr>
        <p:spPr>
          <a:xfrm>
            <a:off x="1732500" y="2408225"/>
            <a:ext cx="5679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20"/>
              <a:t>Forecast</a:t>
            </a:r>
            <a:endParaRPr sz="4520"/>
          </a:p>
        </p:txBody>
      </p:sp>
      <p:sp>
        <p:nvSpPr>
          <p:cNvPr id="469" name="Google Shape;469;p49"/>
          <p:cNvSpPr txBox="1">
            <a:spLocks noGrp="1"/>
          </p:cNvSpPr>
          <p:nvPr>
            <p:ph type="title" idx="2"/>
          </p:nvPr>
        </p:nvSpPr>
        <p:spPr>
          <a:xfrm>
            <a:off x="1732500" y="1357581"/>
            <a:ext cx="2836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grpSp>
        <p:nvGrpSpPr>
          <p:cNvPr id="470" name="Google Shape;470;p49"/>
          <p:cNvGrpSpPr/>
          <p:nvPr/>
        </p:nvGrpSpPr>
        <p:grpSpPr>
          <a:xfrm>
            <a:off x="4263850" y="821675"/>
            <a:ext cx="4628075" cy="3374800"/>
            <a:chOff x="4263850" y="821675"/>
            <a:chExt cx="4628075" cy="3374800"/>
          </a:xfrm>
        </p:grpSpPr>
        <p:sp>
          <p:nvSpPr>
            <p:cNvPr id="471" name="Google Shape;471;p49"/>
            <p:cNvSpPr/>
            <p:nvPr/>
          </p:nvSpPr>
          <p:spPr>
            <a:xfrm>
              <a:off x="5840575" y="821675"/>
              <a:ext cx="872400" cy="8724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9"/>
            <p:cNvSpPr/>
            <p:nvPr/>
          </p:nvSpPr>
          <p:spPr>
            <a:xfrm>
              <a:off x="8612025" y="2179269"/>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3" name="Google Shape;473;p49"/>
            <p:cNvGrpSpPr/>
            <p:nvPr/>
          </p:nvGrpSpPr>
          <p:grpSpPr>
            <a:xfrm>
              <a:off x="4263850" y="4031025"/>
              <a:ext cx="616350" cy="165450"/>
              <a:chOff x="4263850" y="3973875"/>
              <a:chExt cx="616350" cy="165450"/>
            </a:xfrm>
          </p:grpSpPr>
          <p:cxnSp>
            <p:nvCxnSpPr>
              <p:cNvPr id="474" name="Google Shape;474;p49"/>
              <p:cNvCxnSpPr/>
              <p:nvPr/>
            </p:nvCxnSpPr>
            <p:spPr>
              <a:xfrm>
                <a:off x="4263850" y="4056525"/>
                <a:ext cx="616200" cy="0"/>
              </a:xfrm>
              <a:prstGeom prst="straightConnector1">
                <a:avLst/>
              </a:prstGeom>
              <a:noFill/>
              <a:ln w="9525" cap="flat" cmpd="sng">
                <a:solidFill>
                  <a:srgbClr val="000000"/>
                </a:solidFill>
                <a:prstDash val="solid"/>
                <a:round/>
                <a:headEnd type="none" w="med" len="med"/>
                <a:tailEnd type="none" w="med" len="med"/>
              </a:ln>
            </p:spPr>
          </p:cxnSp>
          <p:cxnSp>
            <p:nvCxnSpPr>
              <p:cNvPr id="475" name="Google Shape;475;p49"/>
              <p:cNvCxnSpPr/>
              <p:nvPr/>
            </p:nvCxnSpPr>
            <p:spPr>
              <a:xfrm>
                <a:off x="4731700" y="3973875"/>
                <a:ext cx="148500" cy="82800"/>
              </a:xfrm>
              <a:prstGeom prst="straightConnector1">
                <a:avLst/>
              </a:prstGeom>
              <a:noFill/>
              <a:ln w="9525" cap="flat" cmpd="sng">
                <a:solidFill>
                  <a:srgbClr val="000000"/>
                </a:solidFill>
                <a:prstDash val="solid"/>
                <a:round/>
                <a:headEnd type="none" w="med" len="med"/>
                <a:tailEnd type="none" w="med" len="med"/>
              </a:ln>
            </p:spPr>
          </p:cxnSp>
          <p:cxnSp>
            <p:nvCxnSpPr>
              <p:cNvPr id="476" name="Google Shape;476;p49"/>
              <p:cNvCxnSpPr/>
              <p:nvPr/>
            </p:nvCxnSpPr>
            <p:spPr>
              <a:xfrm rot="10800000" flipH="1">
                <a:off x="4731700" y="4056525"/>
                <a:ext cx="148500" cy="82800"/>
              </a:xfrm>
              <a:prstGeom prst="straightConnector1">
                <a:avLst/>
              </a:prstGeom>
              <a:noFill/>
              <a:ln w="9525" cap="flat" cmpd="sng">
                <a:solidFill>
                  <a:srgbClr val="000000"/>
                </a:solidFill>
                <a:prstDash val="solid"/>
                <a:round/>
                <a:headEnd type="none" w="med" len="med"/>
                <a:tailEnd type="none" w="med" len="med"/>
              </a:ln>
            </p:spPr>
          </p:cxn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5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Forecast: ARIMA(2,2,1)(1,0,0)[12]</a:t>
            </a:r>
            <a:endParaRPr/>
          </a:p>
        </p:txBody>
      </p:sp>
      <p:sp>
        <p:nvSpPr>
          <p:cNvPr id="482" name="Google Shape;482;p50"/>
          <p:cNvSpPr/>
          <p:nvPr/>
        </p:nvSpPr>
        <p:spPr>
          <a:xfrm flipH="1">
            <a:off x="907644" y="8819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3" name="Google Shape;483;p50" title="forecast_cpi_ARIMA.jpeg"/>
          <p:cNvPicPr preferRelativeResize="0"/>
          <p:nvPr/>
        </p:nvPicPr>
        <p:blipFill>
          <a:blip r:embed="rId3">
            <a:alphaModFix/>
          </a:blip>
          <a:stretch>
            <a:fillRect/>
          </a:stretch>
        </p:blipFill>
        <p:spPr>
          <a:xfrm>
            <a:off x="476250" y="1391975"/>
            <a:ext cx="3648074" cy="3213351"/>
          </a:xfrm>
          <a:prstGeom prst="rect">
            <a:avLst/>
          </a:prstGeom>
          <a:noFill/>
          <a:ln>
            <a:noFill/>
          </a:ln>
        </p:spPr>
      </p:pic>
      <p:pic>
        <p:nvPicPr>
          <p:cNvPr id="484" name="Google Shape;484;p50" title="Screenshot 2025-04-03 at 3.45.17 PM.png"/>
          <p:cNvPicPr preferRelativeResize="0"/>
          <p:nvPr/>
        </p:nvPicPr>
        <p:blipFill rotWithShape="1">
          <a:blip r:embed="rId4">
            <a:alphaModFix/>
          </a:blip>
          <a:srcRect t="7235"/>
          <a:stretch/>
        </p:blipFill>
        <p:spPr>
          <a:xfrm>
            <a:off x="4327750" y="1391975"/>
            <a:ext cx="3953376" cy="1506697"/>
          </a:xfrm>
          <a:prstGeom prst="rect">
            <a:avLst/>
          </a:prstGeom>
          <a:noFill/>
          <a:ln>
            <a:noFill/>
          </a:ln>
        </p:spPr>
      </p:pic>
      <p:sp>
        <p:nvSpPr>
          <p:cNvPr id="485" name="Google Shape;485;p50"/>
          <p:cNvSpPr txBox="1"/>
          <p:nvPr/>
        </p:nvSpPr>
        <p:spPr>
          <a:xfrm>
            <a:off x="4314825" y="3095625"/>
            <a:ext cx="4524300" cy="17907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SzPts val="1300"/>
              <a:buFont typeface="Darker Grotesque"/>
              <a:buChar char="●"/>
            </a:pPr>
            <a:r>
              <a:rPr lang="en" sz="1300">
                <a:latin typeface="Darker Grotesque"/>
                <a:ea typeface="Darker Grotesque"/>
                <a:cs typeface="Darker Grotesque"/>
                <a:sym typeface="Darker Grotesque"/>
              </a:rPr>
              <a:t>CPI is expected to slightly decrease over the next 5 months.</a:t>
            </a:r>
            <a:endParaRPr sz="1300">
              <a:latin typeface="Darker Grotesque"/>
              <a:ea typeface="Darker Grotesque"/>
              <a:cs typeface="Darker Grotesque"/>
              <a:sym typeface="Darker Grotesque"/>
            </a:endParaRPr>
          </a:p>
          <a:p>
            <a:pPr marL="457200" lvl="0" indent="-311150" algn="l" rtl="0">
              <a:spcBef>
                <a:spcPts val="0"/>
              </a:spcBef>
              <a:spcAft>
                <a:spcPts val="0"/>
              </a:spcAft>
              <a:buSzPts val="1300"/>
              <a:buFont typeface="Darker Grotesque"/>
              <a:buChar char="●"/>
            </a:pPr>
            <a:r>
              <a:rPr lang="en" sz="1300">
                <a:latin typeface="Darker Grotesque"/>
                <a:ea typeface="Darker Grotesque"/>
                <a:cs typeface="Darker Grotesque"/>
                <a:sym typeface="Darker Grotesque"/>
              </a:rPr>
              <a:t>Predicted values gradually drop from 6.80 to 6.74.</a:t>
            </a:r>
            <a:endParaRPr sz="1300">
              <a:latin typeface="Darker Grotesque"/>
              <a:ea typeface="Darker Grotesque"/>
              <a:cs typeface="Darker Grotesque"/>
              <a:sym typeface="Darker Grotesque"/>
            </a:endParaRPr>
          </a:p>
          <a:p>
            <a:pPr marL="457200" lvl="0" indent="-311150" algn="l" rtl="0">
              <a:spcBef>
                <a:spcPts val="0"/>
              </a:spcBef>
              <a:spcAft>
                <a:spcPts val="0"/>
              </a:spcAft>
              <a:buSzPts val="1300"/>
              <a:buFont typeface="Darker Grotesque"/>
              <a:buChar char="●"/>
            </a:pPr>
            <a:r>
              <a:rPr lang="en" sz="1300">
                <a:latin typeface="Darker Grotesque"/>
                <a:ea typeface="Darker Grotesque"/>
                <a:cs typeface="Darker Grotesque"/>
                <a:sym typeface="Darker Grotesque"/>
              </a:rPr>
              <a:t>80% and 95% prediction bands are tight, showing good confidence.</a:t>
            </a:r>
            <a:endParaRPr sz="1300">
              <a:latin typeface="Darker Grotesque"/>
              <a:ea typeface="Darker Grotesque"/>
              <a:cs typeface="Darker Grotesque"/>
              <a:sym typeface="Darker Grotesque"/>
            </a:endParaRPr>
          </a:p>
          <a:p>
            <a:pPr marL="457200" lvl="0" indent="-311150" algn="l" rtl="0">
              <a:spcBef>
                <a:spcPts val="0"/>
              </a:spcBef>
              <a:spcAft>
                <a:spcPts val="0"/>
              </a:spcAft>
              <a:buSzPts val="1300"/>
              <a:buFont typeface="Darker Grotesque"/>
              <a:buChar char="●"/>
            </a:pPr>
            <a:r>
              <a:rPr lang="en" sz="1300">
                <a:latin typeface="Darker Grotesque"/>
                <a:ea typeface="Darker Grotesque"/>
                <a:cs typeface="Darker Grotesque"/>
                <a:sym typeface="Darker Grotesque"/>
              </a:rPr>
              <a:t>The forecast line is smooth suggesting stable short-term behavior.</a:t>
            </a:r>
            <a:endParaRPr sz="1300">
              <a:latin typeface="Darker Grotesque"/>
              <a:ea typeface="Darker Grotesque"/>
              <a:cs typeface="Darker Grotesque"/>
              <a:sym typeface="Darker Grotesque"/>
            </a:endParaRPr>
          </a:p>
          <a:p>
            <a:pPr marL="457200" lvl="0" indent="-311150" algn="l" rtl="0">
              <a:spcBef>
                <a:spcPts val="0"/>
              </a:spcBef>
              <a:spcAft>
                <a:spcPts val="0"/>
              </a:spcAft>
              <a:buSzPts val="1300"/>
              <a:buFont typeface="Darker Grotesque"/>
              <a:buChar char="●"/>
            </a:pPr>
            <a:r>
              <a:rPr lang="en" sz="1300">
                <a:latin typeface="Darker Grotesque"/>
                <a:ea typeface="Darker Grotesque"/>
                <a:cs typeface="Darker Grotesque"/>
                <a:sym typeface="Darker Grotesque"/>
              </a:rPr>
              <a:t>Continues the downward trend seen in historical data — consistent model behavior. </a:t>
            </a:r>
            <a:endParaRPr sz="1300">
              <a:latin typeface="Darker Grotesque"/>
              <a:ea typeface="Darker Grotesque"/>
              <a:cs typeface="Darker Grotesque"/>
              <a:sym typeface="Darker Grotesque"/>
            </a:endParaRPr>
          </a:p>
          <a:p>
            <a:pPr marL="0" lvl="0" indent="0" algn="l" rtl="0">
              <a:spcBef>
                <a:spcPts val="0"/>
              </a:spcBef>
              <a:spcAft>
                <a:spcPts val="0"/>
              </a:spcAft>
              <a:buNone/>
            </a:pPr>
            <a:endParaRPr sz="1300">
              <a:solidFill>
                <a:schemeClr val="dk1"/>
              </a:solidFill>
              <a:latin typeface="Darker Grotesque Medium"/>
              <a:ea typeface="Darker Grotesque Medium"/>
              <a:cs typeface="Darker Grotesque Medium"/>
              <a:sym typeface="Darker Grotesque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Forecast: ARIMA(2,2,1)(1,0,0)[12]</a:t>
            </a:r>
            <a:endParaRPr/>
          </a:p>
        </p:txBody>
      </p:sp>
      <p:sp>
        <p:nvSpPr>
          <p:cNvPr id="491" name="Google Shape;491;p51"/>
          <p:cNvSpPr/>
          <p:nvPr/>
        </p:nvSpPr>
        <p:spPr>
          <a:xfrm flipH="1">
            <a:off x="907644" y="8819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2" name="Google Shape;492;p51" title="Screenshot 2025-04-03 at 3.44.23 PM.png"/>
          <p:cNvPicPr preferRelativeResize="0"/>
          <p:nvPr/>
        </p:nvPicPr>
        <p:blipFill>
          <a:blip r:embed="rId3">
            <a:alphaModFix/>
          </a:blip>
          <a:stretch>
            <a:fillRect/>
          </a:stretch>
        </p:blipFill>
        <p:spPr>
          <a:xfrm>
            <a:off x="379536" y="3967975"/>
            <a:ext cx="4725876" cy="1004249"/>
          </a:xfrm>
          <a:prstGeom prst="rect">
            <a:avLst/>
          </a:prstGeom>
          <a:noFill/>
          <a:ln>
            <a:noFill/>
          </a:ln>
        </p:spPr>
      </p:pic>
      <p:pic>
        <p:nvPicPr>
          <p:cNvPr id="493" name="Google Shape;493;p51" title="errors_arima_cpi.jpeg"/>
          <p:cNvPicPr preferRelativeResize="0"/>
          <p:nvPr/>
        </p:nvPicPr>
        <p:blipFill>
          <a:blip r:embed="rId4">
            <a:alphaModFix/>
          </a:blip>
          <a:stretch>
            <a:fillRect/>
          </a:stretch>
        </p:blipFill>
        <p:spPr>
          <a:xfrm>
            <a:off x="379525" y="1314200"/>
            <a:ext cx="4725873" cy="2501387"/>
          </a:xfrm>
          <a:prstGeom prst="rect">
            <a:avLst/>
          </a:prstGeom>
          <a:noFill/>
          <a:ln>
            <a:noFill/>
          </a:ln>
        </p:spPr>
      </p:pic>
      <p:sp>
        <p:nvSpPr>
          <p:cNvPr id="494" name="Google Shape;494;p51"/>
          <p:cNvSpPr/>
          <p:nvPr/>
        </p:nvSpPr>
        <p:spPr>
          <a:xfrm>
            <a:off x="1428750" y="4502725"/>
            <a:ext cx="780900" cy="354900"/>
          </a:xfrm>
          <a:prstGeom prst="rect">
            <a:avLst/>
          </a:prstGeom>
          <a:solidFill>
            <a:srgbClr val="F20606">
              <a:alpha val="5062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Medium"/>
              <a:ea typeface="Darker Grotesque Medium"/>
              <a:cs typeface="Darker Grotesque Medium"/>
              <a:sym typeface="Darker Grotesque Medium"/>
            </a:endParaRPr>
          </a:p>
        </p:txBody>
      </p:sp>
      <p:sp>
        <p:nvSpPr>
          <p:cNvPr id="495" name="Google Shape;495;p51"/>
          <p:cNvSpPr txBox="1"/>
          <p:nvPr/>
        </p:nvSpPr>
        <p:spPr>
          <a:xfrm>
            <a:off x="5257800" y="1419225"/>
            <a:ext cx="3657600" cy="3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1"/>
                </a:solidFill>
                <a:latin typeface="Darker Grotesque"/>
                <a:ea typeface="Darker Grotesque"/>
                <a:cs typeface="Darker Grotesque"/>
                <a:sym typeface="Darker Grotesque"/>
              </a:rPr>
              <a:t>Histogram &amp; Density Plot</a:t>
            </a:r>
            <a:endParaRPr sz="1600" b="1">
              <a:solidFill>
                <a:schemeClr val="dk1"/>
              </a:solidFill>
              <a:latin typeface="Darker Grotesque"/>
              <a:ea typeface="Darker Grotesque"/>
              <a:cs typeface="Darker Grotesque"/>
              <a:sym typeface="Darker Grotesque"/>
            </a:endParaRPr>
          </a:p>
          <a:p>
            <a:pPr marL="457200" lvl="0" indent="-330200" algn="l" rtl="0">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Roughly bell shaped</a:t>
            </a:r>
            <a:endParaRPr sz="1600">
              <a:solidFill>
                <a:schemeClr val="dk1"/>
              </a:solidFill>
              <a:latin typeface="Darker Grotesque Medium"/>
              <a:ea typeface="Darker Grotesque Medium"/>
              <a:cs typeface="Darker Grotesque Medium"/>
              <a:sym typeface="Darker Grotesque Medium"/>
            </a:endParaRPr>
          </a:p>
          <a:p>
            <a:pPr marL="457200" lvl="0" indent="-330200" algn="l" rtl="0">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Slight right skewness indicating underforcasting</a:t>
            </a:r>
            <a:endParaRPr sz="1600">
              <a:solidFill>
                <a:schemeClr val="dk1"/>
              </a:solidFill>
              <a:latin typeface="Darker Grotesque Medium"/>
              <a:ea typeface="Darker Grotesque Medium"/>
              <a:cs typeface="Darker Grotesque Medium"/>
              <a:sym typeface="Darker Grotesque Medium"/>
            </a:endParaRPr>
          </a:p>
          <a:p>
            <a:pPr marL="0" lvl="0" indent="0" algn="l" rtl="0">
              <a:spcBef>
                <a:spcPts val="0"/>
              </a:spcBef>
              <a:spcAft>
                <a:spcPts val="0"/>
              </a:spcAft>
              <a:buNone/>
            </a:pPr>
            <a:r>
              <a:rPr lang="en" sz="1600" b="1">
                <a:solidFill>
                  <a:schemeClr val="dk1"/>
                </a:solidFill>
                <a:latin typeface="Darker Grotesque"/>
                <a:ea typeface="Darker Grotesque"/>
                <a:cs typeface="Darker Grotesque"/>
                <a:sym typeface="Darker Grotesque"/>
              </a:rPr>
              <a:t>Accuracy Measures</a:t>
            </a:r>
            <a:endParaRPr sz="1600" b="1">
              <a:solidFill>
                <a:schemeClr val="dk1"/>
              </a:solidFill>
              <a:latin typeface="Darker Grotesque"/>
              <a:ea typeface="Darker Grotesque"/>
              <a:cs typeface="Darker Grotesque"/>
              <a:sym typeface="Darker Grotesque"/>
            </a:endParaRPr>
          </a:p>
          <a:p>
            <a:pPr marL="457200" lvl="0" indent="-330200" algn="l" rtl="0">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MAPE is 0.345; ok accuracy</a:t>
            </a:r>
            <a:endParaRPr sz="1600">
              <a:solidFill>
                <a:schemeClr val="dk1"/>
              </a:solidFill>
              <a:latin typeface="Darker Grotesque Medium"/>
              <a:ea typeface="Darker Grotesque Medium"/>
              <a:cs typeface="Darker Grotesque Medium"/>
              <a:sym typeface="Darker Grotesque Medium"/>
            </a:endParaRPr>
          </a:p>
          <a:p>
            <a:pPr marL="457200" lvl="0" indent="-330200" algn="l" rtl="0">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ME proves underforcasting</a:t>
            </a:r>
            <a:endParaRPr sz="1600">
              <a:solidFill>
                <a:schemeClr val="dk1"/>
              </a:solidFill>
              <a:latin typeface="Darker Grotesque Medium"/>
              <a:ea typeface="Darker Grotesque Medium"/>
              <a:cs typeface="Darker Grotesque Medium"/>
              <a:sym typeface="Darker Grotesque Medium"/>
            </a:endParaRPr>
          </a:p>
          <a:p>
            <a:pPr marL="457200" lvl="0" indent="-330200" algn="l" rtl="0">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Overall a good model but can be improved upon</a:t>
            </a:r>
            <a:endParaRPr sz="1600">
              <a:solidFill>
                <a:schemeClr val="dk1"/>
              </a:solidFill>
              <a:latin typeface="Darker Grotesque Medium"/>
              <a:ea typeface="Darker Grotesque Medium"/>
              <a:cs typeface="Darker Grotesque Medium"/>
              <a:sym typeface="Darker Grotesque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5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Forecast: Adjusted ARIMAs</a:t>
            </a:r>
            <a:endParaRPr/>
          </a:p>
        </p:txBody>
      </p:sp>
      <p:sp>
        <p:nvSpPr>
          <p:cNvPr id="501" name="Google Shape;501;p52"/>
          <p:cNvSpPr/>
          <p:nvPr/>
        </p:nvSpPr>
        <p:spPr>
          <a:xfrm flipH="1">
            <a:off x="907644" y="8819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2"/>
          <p:cNvSpPr txBox="1">
            <a:spLocks noGrp="1"/>
          </p:cNvSpPr>
          <p:nvPr>
            <p:ph type="title" idx="4294967295"/>
          </p:nvPr>
        </p:nvSpPr>
        <p:spPr>
          <a:xfrm>
            <a:off x="811950" y="1425563"/>
            <a:ext cx="1434600" cy="3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Original</a:t>
            </a:r>
            <a:endParaRPr sz="2000"/>
          </a:p>
        </p:txBody>
      </p:sp>
      <p:sp>
        <p:nvSpPr>
          <p:cNvPr id="503" name="Google Shape;503;p52"/>
          <p:cNvSpPr txBox="1">
            <a:spLocks noGrp="1"/>
          </p:cNvSpPr>
          <p:nvPr>
            <p:ph type="title" idx="4294967295"/>
          </p:nvPr>
        </p:nvSpPr>
        <p:spPr>
          <a:xfrm>
            <a:off x="3372450" y="1425575"/>
            <a:ext cx="2399100" cy="3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(2,1,1)(1,0,0)[12]</a:t>
            </a:r>
            <a:endParaRPr sz="2000"/>
          </a:p>
        </p:txBody>
      </p:sp>
      <p:sp>
        <p:nvSpPr>
          <p:cNvPr id="504" name="Google Shape;504;p52"/>
          <p:cNvSpPr txBox="1">
            <a:spLocks noGrp="1"/>
          </p:cNvSpPr>
          <p:nvPr>
            <p:ph type="title" idx="4294967295"/>
          </p:nvPr>
        </p:nvSpPr>
        <p:spPr>
          <a:xfrm>
            <a:off x="6308275" y="1425575"/>
            <a:ext cx="2399100" cy="3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(2,2,1)(1,0,1)[12]</a:t>
            </a:r>
            <a:endParaRPr sz="2000"/>
          </a:p>
        </p:txBody>
      </p:sp>
      <p:pic>
        <p:nvPicPr>
          <p:cNvPr id="505" name="Google Shape;505;p52" title="Screenshot 2025-04-03 at 9.01.00 PM.png"/>
          <p:cNvPicPr preferRelativeResize="0"/>
          <p:nvPr/>
        </p:nvPicPr>
        <p:blipFill>
          <a:blip r:embed="rId3">
            <a:alphaModFix/>
          </a:blip>
          <a:stretch>
            <a:fillRect/>
          </a:stretch>
        </p:blipFill>
        <p:spPr>
          <a:xfrm>
            <a:off x="6138075" y="1993625"/>
            <a:ext cx="2739476" cy="1127375"/>
          </a:xfrm>
          <a:prstGeom prst="rect">
            <a:avLst/>
          </a:prstGeom>
          <a:noFill/>
          <a:ln>
            <a:noFill/>
          </a:ln>
        </p:spPr>
      </p:pic>
      <p:pic>
        <p:nvPicPr>
          <p:cNvPr id="506" name="Google Shape;506;p52" title="Screenshot 2025-04-03 at 9.04.33 PM.png"/>
          <p:cNvPicPr preferRelativeResize="0"/>
          <p:nvPr/>
        </p:nvPicPr>
        <p:blipFill rotWithShape="1">
          <a:blip r:embed="rId4">
            <a:alphaModFix/>
          </a:blip>
          <a:srcRect l="1931"/>
          <a:stretch/>
        </p:blipFill>
        <p:spPr>
          <a:xfrm>
            <a:off x="3489025" y="3288173"/>
            <a:ext cx="1920425" cy="1693625"/>
          </a:xfrm>
          <a:prstGeom prst="rect">
            <a:avLst/>
          </a:prstGeom>
          <a:noFill/>
          <a:ln>
            <a:noFill/>
          </a:ln>
        </p:spPr>
      </p:pic>
      <p:pic>
        <p:nvPicPr>
          <p:cNvPr id="507" name="Google Shape;507;p52" title="Screenshot 2025-04-03 at 9.05.11 PM.png"/>
          <p:cNvPicPr preferRelativeResize="0"/>
          <p:nvPr/>
        </p:nvPicPr>
        <p:blipFill>
          <a:blip r:embed="rId5">
            <a:alphaModFix/>
          </a:blip>
          <a:stretch>
            <a:fillRect/>
          </a:stretch>
        </p:blipFill>
        <p:spPr>
          <a:xfrm>
            <a:off x="6525915" y="3288174"/>
            <a:ext cx="1963785" cy="1693625"/>
          </a:xfrm>
          <a:prstGeom prst="rect">
            <a:avLst/>
          </a:prstGeom>
          <a:noFill/>
          <a:ln>
            <a:noFill/>
          </a:ln>
        </p:spPr>
      </p:pic>
      <p:pic>
        <p:nvPicPr>
          <p:cNvPr id="508" name="Google Shape;508;p52" title="Screenshot 2025-04-03 at 9.06.02 PM.png"/>
          <p:cNvPicPr preferRelativeResize="0"/>
          <p:nvPr/>
        </p:nvPicPr>
        <p:blipFill>
          <a:blip r:embed="rId6">
            <a:alphaModFix/>
          </a:blip>
          <a:stretch>
            <a:fillRect/>
          </a:stretch>
        </p:blipFill>
        <p:spPr>
          <a:xfrm>
            <a:off x="3078000" y="1993625"/>
            <a:ext cx="2742450" cy="1127375"/>
          </a:xfrm>
          <a:prstGeom prst="rect">
            <a:avLst/>
          </a:prstGeom>
          <a:noFill/>
          <a:ln>
            <a:noFill/>
          </a:ln>
        </p:spPr>
      </p:pic>
      <p:pic>
        <p:nvPicPr>
          <p:cNvPr id="509" name="Google Shape;509;p52" title="Screenshot 2025-04-03 at 9.08.24 PM.png"/>
          <p:cNvPicPr preferRelativeResize="0"/>
          <p:nvPr/>
        </p:nvPicPr>
        <p:blipFill>
          <a:blip r:embed="rId7">
            <a:alphaModFix/>
          </a:blip>
          <a:stretch>
            <a:fillRect/>
          </a:stretch>
        </p:blipFill>
        <p:spPr>
          <a:xfrm>
            <a:off x="569025" y="3288175"/>
            <a:ext cx="1920425" cy="1676555"/>
          </a:xfrm>
          <a:prstGeom prst="rect">
            <a:avLst/>
          </a:prstGeom>
          <a:noFill/>
          <a:ln>
            <a:noFill/>
          </a:ln>
        </p:spPr>
      </p:pic>
      <p:pic>
        <p:nvPicPr>
          <p:cNvPr id="510" name="Google Shape;510;p52" title="Screenshot 2025-04-03 at 9.08.52 PM.png"/>
          <p:cNvPicPr preferRelativeResize="0"/>
          <p:nvPr/>
        </p:nvPicPr>
        <p:blipFill>
          <a:blip r:embed="rId8">
            <a:alphaModFix/>
          </a:blip>
          <a:stretch>
            <a:fillRect/>
          </a:stretch>
        </p:blipFill>
        <p:spPr>
          <a:xfrm>
            <a:off x="189513" y="1993625"/>
            <a:ext cx="2679438" cy="1098500"/>
          </a:xfrm>
          <a:prstGeom prst="rect">
            <a:avLst/>
          </a:prstGeom>
          <a:noFill/>
          <a:ln>
            <a:noFill/>
          </a:ln>
        </p:spPr>
      </p:pic>
      <p:sp>
        <p:nvSpPr>
          <p:cNvPr id="511" name="Google Shape;511;p52"/>
          <p:cNvSpPr/>
          <p:nvPr/>
        </p:nvSpPr>
        <p:spPr>
          <a:xfrm>
            <a:off x="811950" y="2720475"/>
            <a:ext cx="542400" cy="148800"/>
          </a:xfrm>
          <a:prstGeom prst="rect">
            <a:avLst/>
          </a:prstGeom>
          <a:solidFill>
            <a:srgbClr val="F20606">
              <a:alpha val="5062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Medium"/>
              <a:ea typeface="Darker Grotesque Medium"/>
              <a:cs typeface="Darker Grotesque Medium"/>
              <a:sym typeface="Darker Grotesque Medium"/>
            </a:endParaRPr>
          </a:p>
        </p:txBody>
      </p:sp>
      <p:sp>
        <p:nvSpPr>
          <p:cNvPr id="512" name="Google Shape;512;p52"/>
          <p:cNvSpPr/>
          <p:nvPr/>
        </p:nvSpPr>
        <p:spPr>
          <a:xfrm>
            <a:off x="3693550" y="2785400"/>
            <a:ext cx="542400" cy="148800"/>
          </a:xfrm>
          <a:prstGeom prst="rect">
            <a:avLst/>
          </a:prstGeom>
          <a:solidFill>
            <a:srgbClr val="F20606">
              <a:alpha val="5062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Medium"/>
              <a:ea typeface="Darker Grotesque Medium"/>
              <a:cs typeface="Darker Grotesque Medium"/>
              <a:sym typeface="Darker Grotesque Medium"/>
            </a:endParaRPr>
          </a:p>
        </p:txBody>
      </p:sp>
      <p:sp>
        <p:nvSpPr>
          <p:cNvPr id="513" name="Google Shape;513;p52"/>
          <p:cNvSpPr/>
          <p:nvPr/>
        </p:nvSpPr>
        <p:spPr>
          <a:xfrm>
            <a:off x="6653875" y="2720475"/>
            <a:ext cx="542400" cy="148800"/>
          </a:xfrm>
          <a:prstGeom prst="rect">
            <a:avLst/>
          </a:prstGeom>
          <a:solidFill>
            <a:srgbClr val="F20606">
              <a:alpha val="5062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Medium"/>
              <a:ea typeface="Darker Grotesque Medium"/>
              <a:cs typeface="Darker Grotesque Medium"/>
              <a:sym typeface="Darker Grotesque Medium"/>
            </a:endParaRPr>
          </a:p>
        </p:txBody>
      </p:sp>
      <p:sp>
        <p:nvSpPr>
          <p:cNvPr id="514" name="Google Shape;514;p52"/>
          <p:cNvSpPr/>
          <p:nvPr/>
        </p:nvSpPr>
        <p:spPr>
          <a:xfrm>
            <a:off x="2143900" y="2869275"/>
            <a:ext cx="542400" cy="148800"/>
          </a:xfrm>
          <a:prstGeom prst="rect">
            <a:avLst/>
          </a:prstGeom>
          <a:solidFill>
            <a:srgbClr val="F20606">
              <a:alpha val="5062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Medium"/>
              <a:ea typeface="Darker Grotesque Medium"/>
              <a:cs typeface="Darker Grotesque Medium"/>
              <a:sym typeface="Darker Grotesque Medium"/>
            </a:endParaRPr>
          </a:p>
        </p:txBody>
      </p:sp>
      <p:sp>
        <p:nvSpPr>
          <p:cNvPr id="515" name="Google Shape;515;p52"/>
          <p:cNvSpPr/>
          <p:nvPr/>
        </p:nvSpPr>
        <p:spPr>
          <a:xfrm>
            <a:off x="5060550" y="2934200"/>
            <a:ext cx="542400" cy="148800"/>
          </a:xfrm>
          <a:prstGeom prst="rect">
            <a:avLst/>
          </a:prstGeom>
          <a:solidFill>
            <a:srgbClr val="F20606">
              <a:alpha val="5062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Medium"/>
              <a:ea typeface="Darker Grotesque Medium"/>
              <a:cs typeface="Darker Grotesque Medium"/>
              <a:sym typeface="Darker Grotesque Medium"/>
            </a:endParaRPr>
          </a:p>
        </p:txBody>
      </p:sp>
      <p:sp>
        <p:nvSpPr>
          <p:cNvPr id="516" name="Google Shape;516;p52"/>
          <p:cNvSpPr/>
          <p:nvPr/>
        </p:nvSpPr>
        <p:spPr>
          <a:xfrm>
            <a:off x="7947300" y="2869275"/>
            <a:ext cx="476700" cy="148800"/>
          </a:xfrm>
          <a:prstGeom prst="rect">
            <a:avLst/>
          </a:prstGeom>
          <a:solidFill>
            <a:srgbClr val="F20606">
              <a:alpha val="5062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Medium"/>
              <a:ea typeface="Darker Grotesque Medium"/>
              <a:cs typeface="Darker Grotesque Medium"/>
              <a:sym typeface="Darker Grotesque Medium"/>
            </a:endParaRPr>
          </a:p>
        </p:txBody>
      </p:sp>
      <p:sp>
        <p:nvSpPr>
          <p:cNvPr id="517" name="Google Shape;517;p52"/>
          <p:cNvSpPr/>
          <p:nvPr/>
        </p:nvSpPr>
        <p:spPr>
          <a:xfrm>
            <a:off x="1258050" y="4277500"/>
            <a:ext cx="988500" cy="188400"/>
          </a:xfrm>
          <a:prstGeom prst="rect">
            <a:avLst/>
          </a:prstGeom>
          <a:solidFill>
            <a:srgbClr val="F20606">
              <a:alpha val="5062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Medium"/>
              <a:ea typeface="Darker Grotesque Medium"/>
              <a:cs typeface="Darker Grotesque Medium"/>
              <a:sym typeface="Darker Grotesque Medium"/>
            </a:endParaRPr>
          </a:p>
        </p:txBody>
      </p:sp>
      <p:sp>
        <p:nvSpPr>
          <p:cNvPr id="518" name="Google Shape;518;p52"/>
          <p:cNvSpPr/>
          <p:nvPr/>
        </p:nvSpPr>
        <p:spPr>
          <a:xfrm>
            <a:off x="4235950" y="4316200"/>
            <a:ext cx="988500" cy="188400"/>
          </a:xfrm>
          <a:prstGeom prst="rect">
            <a:avLst/>
          </a:prstGeom>
          <a:solidFill>
            <a:srgbClr val="F20606">
              <a:alpha val="5062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Medium"/>
              <a:ea typeface="Darker Grotesque Medium"/>
              <a:cs typeface="Darker Grotesque Medium"/>
              <a:sym typeface="Darker Grotesque Medium"/>
            </a:endParaRPr>
          </a:p>
        </p:txBody>
      </p:sp>
      <p:sp>
        <p:nvSpPr>
          <p:cNvPr id="519" name="Google Shape;519;p52"/>
          <p:cNvSpPr/>
          <p:nvPr/>
        </p:nvSpPr>
        <p:spPr>
          <a:xfrm>
            <a:off x="7196275" y="4316200"/>
            <a:ext cx="988500" cy="188400"/>
          </a:xfrm>
          <a:prstGeom prst="rect">
            <a:avLst/>
          </a:prstGeom>
          <a:solidFill>
            <a:srgbClr val="F20606">
              <a:alpha val="5062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Medium"/>
              <a:ea typeface="Darker Grotesque Medium"/>
              <a:cs typeface="Darker Grotesque Medium"/>
              <a:sym typeface="Darker Grotesque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53"/>
          <p:cNvSpPr txBox="1">
            <a:spLocks noGrp="1"/>
          </p:cNvSpPr>
          <p:nvPr>
            <p:ph type="title"/>
          </p:nvPr>
        </p:nvSpPr>
        <p:spPr>
          <a:xfrm>
            <a:off x="1279825" y="4275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Forecast: ARIMA(2,2,1)(1,0,1)[12]</a:t>
            </a:r>
            <a:endParaRPr/>
          </a:p>
        </p:txBody>
      </p:sp>
      <p:sp>
        <p:nvSpPr>
          <p:cNvPr id="525" name="Google Shape;525;p53"/>
          <p:cNvSpPr/>
          <p:nvPr/>
        </p:nvSpPr>
        <p:spPr>
          <a:xfrm flipH="1">
            <a:off x="330294" y="83815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6" name="Google Shape;526;p53" title="Screenshot 2025-04-03 at 9.18.30 PM.png"/>
          <p:cNvPicPr preferRelativeResize="0"/>
          <p:nvPr/>
        </p:nvPicPr>
        <p:blipFill>
          <a:blip r:embed="rId3">
            <a:alphaModFix/>
          </a:blip>
          <a:stretch>
            <a:fillRect/>
          </a:stretch>
        </p:blipFill>
        <p:spPr>
          <a:xfrm>
            <a:off x="5234962" y="2781677"/>
            <a:ext cx="3660700" cy="907650"/>
          </a:xfrm>
          <a:prstGeom prst="rect">
            <a:avLst/>
          </a:prstGeom>
          <a:noFill/>
          <a:ln>
            <a:noFill/>
          </a:ln>
        </p:spPr>
      </p:pic>
      <p:pic>
        <p:nvPicPr>
          <p:cNvPr id="527" name="Google Shape;527;p53" title="newadjustedarima.jpeg"/>
          <p:cNvPicPr preferRelativeResize="0"/>
          <p:nvPr/>
        </p:nvPicPr>
        <p:blipFill>
          <a:blip r:embed="rId4">
            <a:alphaModFix/>
          </a:blip>
          <a:stretch>
            <a:fillRect/>
          </a:stretch>
        </p:blipFill>
        <p:spPr>
          <a:xfrm>
            <a:off x="46350" y="1312125"/>
            <a:ext cx="5005624" cy="3177401"/>
          </a:xfrm>
          <a:prstGeom prst="rect">
            <a:avLst/>
          </a:prstGeom>
          <a:noFill/>
          <a:ln>
            <a:noFill/>
          </a:ln>
        </p:spPr>
      </p:pic>
      <p:pic>
        <p:nvPicPr>
          <p:cNvPr id="528" name="Google Shape;528;p53" title="adJ_den_hist.jpeg"/>
          <p:cNvPicPr preferRelativeResize="0"/>
          <p:nvPr/>
        </p:nvPicPr>
        <p:blipFill>
          <a:blip r:embed="rId5">
            <a:alphaModFix/>
          </a:blip>
          <a:stretch>
            <a:fillRect/>
          </a:stretch>
        </p:blipFill>
        <p:spPr>
          <a:xfrm>
            <a:off x="5777562" y="1312124"/>
            <a:ext cx="2575524" cy="1363200"/>
          </a:xfrm>
          <a:prstGeom prst="rect">
            <a:avLst/>
          </a:prstGeom>
          <a:noFill/>
          <a:ln>
            <a:noFill/>
          </a:ln>
        </p:spPr>
      </p:pic>
      <p:sp>
        <p:nvSpPr>
          <p:cNvPr id="529" name="Google Shape;529;p53"/>
          <p:cNvSpPr txBox="1"/>
          <p:nvPr/>
        </p:nvSpPr>
        <p:spPr>
          <a:xfrm>
            <a:off x="5305425" y="3886200"/>
            <a:ext cx="3590400" cy="1104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Very similar to original model, only slightly better in every way. </a:t>
            </a:r>
            <a:endParaRPr sz="1600">
              <a:solidFill>
                <a:schemeClr val="dk1"/>
              </a:solidFill>
              <a:latin typeface="Darker Grotesque Medium"/>
              <a:ea typeface="Darker Grotesque Medium"/>
              <a:cs typeface="Darker Grotesque Medium"/>
              <a:sym typeface="Darker Grotesque Medium"/>
            </a:endParaRPr>
          </a:p>
          <a:p>
            <a:pPr marL="457200" lvl="0" indent="-330200" algn="l" rtl="0">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Still under forecasts</a:t>
            </a:r>
            <a:endParaRPr sz="1600">
              <a:solidFill>
                <a:schemeClr val="dk1"/>
              </a:solidFill>
              <a:latin typeface="Darker Grotesque Medium"/>
              <a:ea typeface="Darker Grotesque Medium"/>
              <a:cs typeface="Darker Grotesque Medium"/>
              <a:sym typeface="Darker Grotesque Medium"/>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54"/>
          <p:cNvSpPr txBox="1">
            <a:spLocks noGrp="1"/>
          </p:cNvSpPr>
          <p:nvPr>
            <p:ph type="title"/>
          </p:nvPr>
        </p:nvSpPr>
        <p:spPr>
          <a:xfrm>
            <a:off x="900975" y="427525"/>
            <a:ext cx="8082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Forecast: Simple Moving Average(3)</a:t>
            </a:r>
            <a:endParaRPr/>
          </a:p>
        </p:txBody>
      </p:sp>
      <p:sp>
        <p:nvSpPr>
          <p:cNvPr id="535" name="Google Shape;535;p54"/>
          <p:cNvSpPr/>
          <p:nvPr/>
        </p:nvSpPr>
        <p:spPr>
          <a:xfrm flipH="1">
            <a:off x="330294" y="83815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6" name="Google Shape;536;p54" title="ma3_forecast_plot.jpeg"/>
          <p:cNvPicPr preferRelativeResize="0"/>
          <p:nvPr/>
        </p:nvPicPr>
        <p:blipFill>
          <a:blip r:embed="rId3">
            <a:alphaModFix/>
          </a:blip>
          <a:stretch>
            <a:fillRect/>
          </a:stretch>
        </p:blipFill>
        <p:spPr>
          <a:xfrm>
            <a:off x="137850" y="1257350"/>
            <a:ext cx="4270848" cy="3351175"/>
          </a:xfrm>
          <a:prstGeom prst="rect">
            <a:avLst/>
          </a:prstGeom>
          <a:noFill/>
          <a:ln>
            <a:noFill/>
          </a:ln>
        </p:spPr>
      </p:pic>
      <p:pic>
        <p:nvPicPr>
          <p:cNvPr id="537" name="Google Shape;537;p54" title="Screenshot 2025-04-06 at 5.14.42 PM.png"/>
          <p:cNvPicPr preferRelativeResize="0"/>
          <p:nvPr/>
        </p:nvPicPr>
        <p:blipFill>
          <a:blip r:embed="rId4">
            <a:alphaModFix/>
          </a:blip>
          <a:stretch>
            <a:fillRect/>
          </a:stretch>
        </p:blipFill>
        <p:spPr>
          <a:xfrm>
            <a:off x="4579329" y="1257350"/>
            <a:ext cx="4311024" cy="1066750"/>
          </a:xfrm>
          <a:prstGeom prst="rect">
            <a:avLst/>
          </a:prstGeom>
          <a:noFill/>
          <a:ln>
            <a:noFill/>
          </a:ln>
        </p:spPr>
      </p:pic>
      <p:sp>
        <p:nvSpPr>
          <p:cNvPr id="538" name="Google Shape;538;p54"/>
          <p:cNvSpPr txBox="1"/>
          <p:nvPr/>
        </p:nvSpPr>
        <p:spPr>
          <a:xfrm>
            <a:off x="4695825" y="2581275"/>
            <a:ext cx="4229100" cy="2105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Darker Grotesque"/>
              <a:buChar char="●"/>
            </a:pPr>
            <a:r>
              <a:rPr lang="en">
                <a:solidFill>
                  <a:schemeClr val="dk1"/>
                </a:solidFill>
                <a:latin typeface="Darker Grotesque"/>
                <a:ea typeface="Darker Grotesque"/>
                <a:cs typeface="Darker Grotesque"/>
                <a:sym typeface="Darker Grotesque"/>
              </a:rPr>
              <a:t>CPI is forecasted to slightly increase from 6.78 to 6.82 over the next 5 months.</a:t>
            </a:r>
            <a:endParaRPr>
              <a:solidFill>
                <a:schemeClr val="dk1"/>
              </a:solidFill>
              <a:latin typeface="Darker Grotesque"/>
              <a:ea typeface="Darker Grotesque"/>
              <a:cs typeface="Darker Grotesque"/>
              <a:sym typeface="Darker Grotesque"/>
            </a:endParaRPr>
          </a:p>
          <a:p>
            <a:pPr marL="457200" lvl="0" indent="-317500" algn="l" rtl="0">
              <a:spcBef>
                <a:spcPts val="0"/>
              </a:spcBef>
              <a:spcAft>
                <a:spcPts val="0"/>
              </a:spcAft>
              <a:buClr>
                <a:schemeClr val="dk1"/>
              </a:buClr>
              <a:buSzPts val="1400"/>
              <a:buFont typeface="Darker Grotesque"/>
              <a:buChar char="●"/>
            </a:pPr>
            <a:r>
              <a:rPr lang="en">
                <a:solidFill>
                  <a:schemeClr val="dk1"/>
                </a:solidFill>
                <a:latin typeface="Darker Grotesque"/>
                <a:ea typeface="Darker Grotesque"/>
                <a:cs typeface="Darker Grotesque"/>
                <a:sym typeface="Darker Grotesque"/>
              </a:rPr>
              <a:t>Shows a flattening trend compared to the long-term decline.</a:t>
            </a:r>
            <a:endParaRPr>
              <a:solidFill>
                <a:schemeClr val="dk1"/>
              </a:solidFill>
              <a:latin typeface="Darker Grotesque"/>
              <a:ea typeface="Darker Grotesque"/>
              <a:cs typeface="Darker Grotesque"/>
              <a:sym typeface="Darker Grotesque"/>
            </a:endParaRPr>
          </a:p>
          <a:p>
            <a:pPr marL="457200" lvl="0" indent="-317500" algn="l" rtl="0">
              <a:spcBef>
                <a:spcPts val="0"/>
              </a:spcBef>
              <a:spcAft>
                <a:spcPts val="0"/>
              </a:spcAft>
              <a:buClr>
                <a:schemeClr val="dk1"/>
              </a:buClr>
              <a:buSzPts val="1400"/>
              <a:buFont typeface="Darker Grotesque"/>
              <a:buChar char="●"/>
            </a:pPr>
            <a:r>
              <a:rPr lang="en">
                <a:solidFill>
                  <a:schemeClr val="dk1"/>
                </a:solidFill>
                <a:latin typeface="Darker Grotesque"/>
                <a:ea typeface="Darker Grotesque"/>
                <a:cs typeface="Darker Grotesque"/>
                <a:sym typeface="Darker Grotesque"/>
              </a:rPr>
              <a:t>Confidence intervals widen slightly, indicating growing uncertainty.</a:t>
            </a:r>
            <a:endParaRPr>
              <a:solidFill>
                <a:schemeClr val="dk1"/>
              </a:solidFill>
              <a:latin typeface="Darker Grotesque"/>
              <a:ea typeface="Darker Grotesque"/>
              <a:cs typeface="Darker Grotesque"/>
              <a:sym typeface="Darker Grotesque"/>
            </a:endParaRPr>
          </a:p>
          <a:p>
            <a:pPr marL="457200" lvl="0" indent="-317500" algn="l" rtl="0">
              <a:spcBef>
                <a:spcPts val="0"/>
              </a:spcBef>
              <a:spcAft>
                <a:spcPts val="0"/>
              </a:spcAft>
              <a:buClr>
                <a:schemeClr val="dk1"/>
              </a:buClr>
              <a:buSzPts val="1400"/>
              <a:buFont typeface="Darker Grotesque"/>
              <a:buChar char="●"/>
            </a:pPr>
            <a:r>
              <a:rPr lang="en">
                <a:solidFill>
                  <a:schemeClr val="dk1"/>
                </a:solidFill>
                <a:latin typeface="Darker Grotesque"/>
                <a:ea typeface="Darker Grotesque"/>
                <a:cs typeface="Darker Grotesque"/>
                <a:sym typeface="Darker Grotesque"/>
              </a:rPr>
              <a:t>Forecasts are tightly packed, showing a stable, smoothed outlook.</a:t>
            </a:r>
            <a:endParaRPr sz="1700">
              <a:solidFill>
                <a:schemeClr val="dk1"/>
              </a:solidFill>
              <a:latin typeface="Darker Grotesque Medium"/>
              <a:ea typeface="Darker Grotesque Medium"/>
              <a:cs typeface="Darker Grotesque Medium"/>
              <a:sym typeface="Darker Grotesque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title"/>
          </p:nvPr>
        </p:nvSpPr>
        <p:spPr>
          <a:xfrm>
            <a:off x="720000" y="2765320"/>
            <a:ext cx="7704000" cy="47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990"/>
              <a:buFont typeface="Arial"/>
              <a:buNone/>
            </a:pPr>
            <a:r>
              <a:rPr lang="en" sz="4520"/>
              <a:t>The Problem</a:t>
            </a:r>
            <a:endParaRPr sz="4520"/>
          </a:p>
        </p:txBody>
      </p:sp>
      <p:sp>
        <p:nvSpPr>
          <p:cNvPr id="206" name="Google Shape;206;p28"/>
          <p:cNvSpPr txBox="1">
            <a:spLocks noGrp="1"/>
          </p:cNvSpPr>
          <p:nvPr>
            <p:ph type="title" idx="2"/>
          </p:nvPr>
        </p:nvSpPr>
        <p:spPr>
          <a:xfrm>
            <a:off x="2996550" y="1491287"/>
            <a:ext cx="3150900" cy="104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207" name="Google Shape;207;p28"/>
          <p:cNvGrpSpPr/>
          <p:nvPr/>
        </p:nvGrpSpPr>
        <p:grpSpPr>
          <a:xfrm>
            <a:off x="2768100" y="2489025"/>
            <a:ext cx="6123825" cy="1822875"/>
            <a:chOff x="2768100" y="2489025"/>
            <a:chExt cx="6123825" cy="1822875"/>
          </a:xfrm>
        </p:grpSpPr>
        <p:cxnSp>
          <p:nvCxnSpPr>
            <p:cNvPr id="208" name="Google Shape;208;p28"/>
            <p:cNvCxnSpPr/>
            <p:nvPr/>
          </p:nvCxnSpPr>
          <p:spPr>
            <a:xfrm rot="10800000">
              <a:off x="3390900" y="4171950"/>
              <a:ext cx="2362200" cy="0"/>
            </a:xfrm>
            <a:prstGeom prst="straightConnector1">
              <a:avLst/>
            </a:prstGeom>
            <a:noFill/>
            <a:ln w="9525" cap="flat" cmpd="sng">
              <a:solidFill>
                <a:srgbClr val="000000"/>
              </a:solidFill>
              <a:prstDash val="solid"/>
              <a:round/>
              <a:headEnd type="none" w="med" len="med"/>
              <a:tailEnd type="none" w="med" len="med"/>
            </a:ln>
          </p:spPr>
        </p:cxnSp>
        <p:sp>
          <p:nvSpPr>
            <p:cNvPr id="209" name="Google Shape;209;p28"/>
            <p:cNvSpPr/>
            <p:nvPr/>
          </p:nvSpPr>
          <p:spPr>
            <a:xfrm>
              <a:off x="2768100" y="40320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6096000" y="40320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28"/>
            <p:cNvGrpSpPr/>
            <p:nvPr/>
          </p:nvGrpSpPr>
          <p:grpSpPr>
            <a:xfrm>
              <a:off x="8275575" y="2489025"/>
              <a:ext cx="616350" cy="165450"/>
              <a:chOff x="4263850" y="3973875"/>
              <a:chExt cx="616350" cy="165450"/>
            </a:xfrm>
          </p:grpSpPr>
          <p:cxnSp>
            <p:nvCxnSpPr>
              <p:cNvPr id="212" name="Google Shape;212;p28"/>
              <p:cNvCxnSpPr/>
              <p:nvPr/>
            </p:nvCxnSpPr>
            <p:spPr>
              <a:xfrm>
                <a:off x="4263850" y="4056525"/>
                <a:ext cx="616200" cy="0"/>
              </a:xfrm>
              <a:prstGeom prst="straightConnector1">
                <a:avLst/>
              </a:prstGeom>
              <a:noFill/>
              <a:ln w="9525" cap="flat" cmpd="sng">
                <a:solidFill>
                  <a:srgbClr val="000000"/>
                </a:solidFill>
                <a:prstDash val="solid"/>
                <a:round/>
                <a:headEnd type="none" w="med" len="med"/>
                <a:tailEnd type="none" w="med" len="med"/>
              </a:ln>
            </p:spPr>
          </p:cxnSp>
          <p:cxnSp>
            <p:nvCxnSpPr>
              <p:cNvPr id="213" name="Google Shape;213;p28"/>
              <p:cNvCxnSpPr/>
              <p:nvPr/>
            </p:nvCxnSpPr>
            <p:spPr>
              <a:xfrm>
                <a:off x="4731700" y="3973875"/>
                <a:ext cx="148500" cy="82800"/>
              </a:xfrm>
              <a:prstGeom prst="straightConnector1">
                <a:avLst/>
              </a:prstGeom>
              <a:noFill/>
              <a:ln w="9525" cap="flat" cmpd="sng">
                <a:solidFill>
                  <a:srgbClr val="000000"/>
                </a:solidFill>
                <a:prstDash val="solid"/>
                <a:round/>
                <a:headEnd type="none" w="med" len="med"/>
                <a:tailEnd type="none" w="med" len="med"/>
              </a:ln>
            </p:spPr>
          </p:cxnSp>
          <p:cxnSp>
            <p:nvCxnSpPr>
              <p:cNvPr id="214" name="Google Shape;214;p28"/>
              <p:cNvCxnSpPr/>
              <p:nvPr/>
            </p:nvCxnSpPr>
            <p:spPr>
              <a:xfrm rot="10800000" flipH="1">
                <a:off x="4731700" y="4056525"/>
                <a:ext cx="148500" cy="82800"/>
              </a:xfrm>
              <a:prstGeom prst="straightConnector1">
                <a:avLst/>
              </a:prstGeom>
              <a:noFill/>
              <a:ln w="9525" cap="flat" cmpd="sng">
                <a:solidFill>
                  <a:srgbClr val="000000"/>
                </a:solidFill>
                <a:prstDash val="solid"/>
                <a:round/>
                <a:headEnd type="none" w="med" len="med"/>
                <a:tailEnd type="none" w="med" len="med"/>
              </a:ln>
            </p:spPr>
          </p:cxn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55"/>
          <p:cNvSpPr txBox="1">
            <a:spLocks noGrp="1"/>
          </p:cNvSpPr>
          <p:nvPr>
            <p:ph type="title"/>
          </p:nvPr>
        </p:nvSpPr>
        <p:spPr>
          <a:xfrm>
            <a:off x="900975" y="427525"/>
            <a:ext cx="8082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Forecast: Simple Moving Average(3)</a:t>
            </a:r>
            <a:endParaRPr/>
          </a:p>
        </p:txBody>
      </p:sp>
      <p:sp>
        <p:nvSpPr>
          <p:cNvPr id="544" name="Google Shape;544;p55"/>
          <p:cNvSpPr/>
          <p:nvPr/>
        </p:nvSpPr>
        <p:spPr>
          <a:xfrm flipH="1">
            <a:off x="330294" y="83815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5" name="Google Shape;545;p55" title="Rplot05.jpeg"/>
          <p:cNvPicPr preferRelativeResize="0"/>
          <p:nvPr/>
        </p:nvPicPr>
        <p:blipFill>
          <a:blip r:embed="rId3">
            <a:alphaModFix/>
          </a:blip>
          <a:stretch>
            <a:fillRect/>
          </a:stretch>
        </p:blipFill>
        <p:spPr>
          <a:xfrm>
            <a:off x="330300" y="1193100"/>
            <a:ext cx="4640568" cy="2864099"/>
          </a:xfrm>
          <a:prstGeom prst="rect">
            <a:avLst/>
          </a:prstGeom>
          <a:noFill/>
          <a:ln>
            <a:noFill/>
          </a:ln>
        </p:spPr>
      </p:pic>
      <p:pic>
        <p:nvPicPr>
          <p:cNvPr id="546" name="Google Shape;546;p55" title="Screenshot 2025-04-05 at 6.17.11 PM.png"/>
          <p:cNvPicPr preferRelativeResize="0"/>
          <p:nvPr/>
        </p:nvPicPr>
        <p:blipFill rotWithShape="1">
          <a:blip r:embed="rId4">
            <a:alphaModFix/>
          </a:blip>
          <a:srcRect l="15650" r="-15649"/>
          <a:stretch/>
        </p:blipFill>
        <p:spPr>
          <a:xfrm>
            <a:off x="330300" y="4132250"/>
            <a:ext cx="5718075" cy="707125"/>
          </a:xfrm>
          <a:prstGeom prst="rect">
            <a:avLst/>
          </a:prstGeom>
          <a:noFill/>
          <a:ln>
            <a:noFill/>
          </a:ln>
        </p:spPr>
      </p:pic>
      <p:sp>
        <p:nvSpPr>
          <p:cNvPr id="547" name="Google Shape;547;p55"/>
          <p:cNvSpPr txBox="1"/>
          <p:nvPr/>
        </p:nvSpPr>
        <p:spPr>
          <a:xfrm>
            <a:off x="5305425" y="1295400"/>
            <a:ext cx="3838500" cy="355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1"/>
                </a:solidFill>
                <a:latin typeface="Darker Grotesque"/>
                <a:ea typeface="Darker Grotesque"/>
                <a:cs typeface="Darker Grotesque"/>
                <a:sym typeface="Darker Grotesque"/>
              </a:rPr>
              <a:t>Histogram and Density Plot</a:t>
            </a:r>
            <a:endParaRPr sz="1600" b="1">
              <a:solidFill>
                <a:schemeClr val="dk1"/>
              </a:solidFill>
              <a:latin typeface="Darker Grotesque"/>
              <a:ea typeface="Darker Grotesque"/>
              <a:cs typeface="Darker Grotesque"/>
              <a:sym typeface="Darker Grotesque"/>
            </a:endParaRPr>
          </a:p>
          <a:p>
            <a:pPr marL="457200" lvl="0" indent="-330200" algn="l" rtl="0">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Roughly bell shaped</a:t>
            </a:r>
            <a:endParaRPr sz="1600">
              <a:solidFill>
                <a:schemeClr val="dk1"/>
              </a:solidFill>
              <a:latin typeface="Darker Grotesque Medium"/>
              <a:ea typeface="Darker Grotesque Medium"/>
              <a:cs typeface="Darker Grotesque Medium"/>
              <a:sym typeface="Darker Grotesque Medium"/>
            </a:endParaRPr>
          </a:p>
          <a:p>
            <a:pPr marL="457200" lvl="0" indent="-330200" algn="l" rtl="0">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Not perfectly distributed</a:t>
            </a:r>
            <a:endParaRPr sz="1600">
              <a:solidFill>
                <a:schemeClr val="dk1"/>
              </a:solidFill>
              <a:latin typeface="Darker Grotesque Medium"/>
              <a:ea typeface="Darker Grotesque Medium"/>
              <a:cs typeface="Darker Grotesque Medium"/>
              <a:sym typeface="Darker Grotesque Medium"/>
            </a:endParaRPr>
          </a:p>
          <a:p>
            <a:pPr marL="0" lvl="0" indent="0" algn="l" rtl="0">
              <a:spcBef>
                <a:spcPts val="0"/>
              </a:spcBef>
              <a:spcAft>
                <a:spcPts val="0"/>
              </a:spcAft>
              <a:buNone/>
            </a:pPr>
            <a:r>
              <a:rPr lang="en" sz="1600" b="1">
                <a:solidFill>
                  <a:schemeClr val="dk1"/>
                </a:solidFill>
                <a:latin typeface="Darker Grotesque"/>
                <a:ea typeface="Darker Grotesque"/>
                <a:cs typeface="Darker Grotesque"/>
                <a:sym typeface="Darker Grotesque"/>
              </a:rPr>
              <a:t>Accuracy Measures</a:t>
            </a:r>
            <a:endParaRPr sz="1600" b="1">
              <a:solidFill>
                <a:schemeClr val="dk1"/>
              </a:solidFill>
              <a:latin typeface="Darker Grotesque"/>
              <a:ea typeface="Darker Grotesque"/>
              <a:cs typeface="Darker Grotesque"/>
              <a:sym typeface="Darker Grotesque"/>
            </a:endParaRPr>
          </a:p>
          <a:p>
            <a:pPr marL="457200" lvl="0" indent="-330200" algn="l" rtl="0">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MAPE is .176</a:t>
            </a:r>
            <a:endParaRPr sz="1600">
              <a:solidFill>
                <a:schemeClr val="dk1"/>
              </a:solidFill>
              <a:latin typeface="Darker Grotesque Medium"/>
              <a:ea typeface="Darker Grotesque Medium"/>
              <a:cs typeface="Darker Grotesque Medium"/>
              <a:sym typeface="Darker Grotesque Medium"/>
            </a:endParaRPr>
          </a:p>
          <a:p>
            <a:pPr marL="457200" lvl="0" indent="-330200" algn="l" rtl="0">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Model is more accurate than ARIMA</a:t>
            </a:r>
            <a:endParaRPr sz="1600">
              <a:solidFill>
                <a:schemeClr val="dk1"/>
              </a:solidFill>
              <a:latin typeface="Darker Grotesque Medium"/>
              <a:ea typeface="Darker Grotesque Medium"/>
              <a:cs typeface="Darker Grotesque Medium"/>
              <a:sym typeface="Darker Grotesque Medium"/>
            </a:endParaRPr>
          </a:p>
          <a:p>
            <a:pPr marL="457200" lvl="0" indent="-330200" algn="l" rtl="0">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Tends to over forecast slightly</a:t>
            </a:r>
            <a:endParaRPr sz="1600">
              <a:solidFill>
                <a:schemeClr val="dk1"/>
              </a:solidFill>
              <a:latin typeface="Darker Grotesque Medium"/>
              <a:ea typeface="Darker Grotesque Medium"/>
              <a:cs typeface="Darker Grotesque Medium"/>
              <a:sym typeface="Darker Grotesque Medium"/>
            </a:endParaRPr>
          </a:p>
          <a:p>
            <a:pPr marL="457200" lvl="0" indent="-330200" algn="l" rtl="0">
              <a:spcBef>
                <a:spcPts val="0"/>
              </a:spcBef>
              <a:spcAft>
                <a:spcPts val="0"/>
              </a:spcAft>
              <a:buClr>
                <a:schemeClr val="dk1"/>
              </a:buClr>
              <a:buSzPts val="1600"/>
              <a:buFont typeface="Darker Grotesque Medium"/>
              <a:buChar char="●"/>
            </a:pPr>
            <a:r>
              <a:rPr lang="en" sz="1600">
                <a:solidFill>
                  <a:schemeClr val="dk1"/>
                </a:solidFill>
                <a:latin typeface="Darker Grotesque Medium"/>
                <a:ea typeface="Darker Grotesque Medium"/>
                <a:cs typeface="Darker Grotesque Medium"/>
                <a:sym typeface="Darker Grotesque Medium"/>
              </a:rPr>
              <a:t>Not as statistically sound as ARIMA with higher Acf1</a:t>
            </a:r>
            <a:endParaRPr sz="1600">
              <a:solidFill>
                <a:schemeClr val="dk1"/>
              </a:solidFill>
              <a:latin typeface="Darker Grotesque Medium"/>
              <a:ea typeface="Darker Grotesque Medium"/>
              <a:cs typeface="Darker Grotesque Medium"/>
              <a:sym typeface="Darker Grotesque Medium"/>
            </a:endParaRPr>
          </a:p>
        </p:txBody>
      </p:sp>
      <p:sp>
        <p:nvSpPr>
          <p:cNvPr id="548" name="Google Shape;548;p55"/>
          <p:cNvSpPr/>
          <p:nvPr/>
        </p:nvSpPr>
        <p:spPr>
          <a:xfrm>
            <a:off x="3552825" y="4132250"/>
            <a:ext cx="752700" cy="375900"/>
          </a:xfrm>
          <a:prstGeom prst="rect">
            <a:avLst/>
          </a:prstGeom>
          <a:solidFill>
            <a:srgbClr val="F20606">
              <a:alpha val="5062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Medium"/>
              <a:ea typeface="Darker Grotesque Medium"/>
              <a:cs typeface="Darker Grotesque Medium"/>
              <a:sym typeface="Darker Grotesque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56"/>
          <p:cNvSpPr txBox="1">
            <a:spLocks noGrp="1"/>
          </p:cNvSpPr>
          <p:nvPr>
            <p:ph type="title"/>
          </p:nvPr>
        </p:nvSpPr>
        <p:spPr>
          <a:xfrm>
            <a:off x="720000" y="2765320"/>
            <a:ext cx="7704000" cy="47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990"/>
              <a:buFont typeface="Arial"/>
              <a:buNone/>
            </a:pPr>
            <a:r>
              <a:rPr lang="en"/>
              <a:t>Conclusion</a:t>
            </a:r>
            <a:endParaRPr/>
          </a:p>
        </p:txBody>
      </p:sp>
      <p:sp>
        <p:nvSpPr>
          <p:cNvPr id="554" name="Google Shape;554;p56"/>
          <p:cNvSpPr txBox="1">
            <a:spLocks noGrp="1"/>
          </p:cNvSpPr>
          <p:nvPr>
            <p:ph type="title" idx="2"/>
          </p:nvPr>
        </p:nvSpPr>
        <p:spPr>
          <a:xfrm>
            <a:off x="2996550" y="1491287"/>
            <a:ext cx="3150900" cy="104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07.</a:t>
            </a:r>
            <a:endParaRPr/>
          </a:p>
        </p:txBody>
      </p:sp>
      <p:grpSp>
        <p:nvGrpSpPr>
          <p:cNvPr id="555" name="Google Shape;555;p56"/>
          <p:cNvGrpSpPr/>
          <p:nvPr/>
        </p:nvGrpSpPr>
        <p:grpSpPr>
          <a:xfrm>
            <a:off x="2768100" y="2489025"/>
            <a:ext cx="6123825" cy="1822875"/>
            <a:chOff x="2768100" y="2489025"/>
            <a:chExt cx="6123825" cy="1822875"/>
          </a:xfrm>
        </p:grpSpPr>
        <p:cxnSp>
          <p:nvCxnSpPr>
            <p:cNvPr id="556" name="Google Shape;556;p56"/>
            <p:cNvCxnSpPr/>
            <p:nvPr/>
          </p:nvCxnSpPr>
          <p:spPr>
            <a:xfrm rot="10800000">
              <a:off x="3390900" y="4171950"/>
              <a:ext cx="2362200" cy="0"/>
            </a:xfrm>
            <a:prstGeom prst="straightConnector1">
              <a:avLst/>
            </a:prstGeom>
            <a:noFill/>
            <a:ln w="9525" cap="flat" cmpd="sng">
              <a:solidFill>
                <a:srgbClr val="000000"/>
              </a:solidFill>
              <a:prstDash val="solid"/>
              <a:round/>
              <a:headEnd type="none" w="med" len="med"/>
              <a:tailEnd type="none" w="med" len="med"/>
            </a:ln>
          </p:spPr>
        </p:cxnSp>
        <p:sp>
          <p:nvSpPr>
            <p:cNvPr id="557" name="Google Shape;557;p56"/>
            <p:cNvSpPr/>
            <p:nvPr/>
          </p:nvSpPr>
          <p:spPr>
            <a:xfrm>
              <a:off x="2768100" y="40320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6"/>
            <p:cNvSpPr/>
            <p:nvPr/>
          </p:nvSpPr>
          <p:spPr>
            <a:xfrm>
              <a:off x="6096000" y="40320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56"/>
            <p:cNvGrpSpPr/>
            <p:nvPr/>
          </p:nvGrpSpPr>
          <p:grpSpPr>
            <a:xfrm>
              <a:off x="8275575" y="2489025"/>
              <a:ext cx="616350" cy="165450"/>
              <a:chOff x="4263850" y="3973875"/>
              <a:chExt cx="616350" cy="165450"/>
            </a:xfrm>
          </p:grpSpPr>
          <p:cxnSp>
            <p:nvCxnSpPr>
              <p:cNvPr id="560" name="Google Shape;560;p56"/>
              <p:cNvCxnSpPr/>
              <p:nvPr/>
            </p:nvCxnSpPr>
            <p:spPr>
              <a:xfrm>
                <a:off x="4263850" y="4056525"/>
                <a:ext cx="616200" cy="0"/>
              </a:xfrm>
              <a:prstGeom prst="straightConnector1">
                <a:avLst/>
              </a:prstGeom>
              <a:noFill/>
              <a:ln w="9525" cap="flat" cmpd="sng">
                <a:solidFill>
                  <a:srgbClr val="000000"/>
                </a:solidFill>
                <a:prstDash val="solid"/>
                <a:round/>
                <a:headEnd type="none" w="med" len="med"/>
                <a:tailEnd type="none" w="med" len="med"/>
              </a:ln>
            </p:spPr>
          </p:cxnSp>
          <p:cxnSp>
            <p:nvCxnSpPr>
              <p:cNvPr id="561" name="Google Shape;561;p56"/>
              <p:cNvCxnSpPr/>
              <p:nvPr/>
            </p:nvCxnSpPr>
            <p:spPr>
              <a:xfrm>
                <a:off x="4731700" y="3973875"/>
                <a:ext cx="148500" cy="82800"/>
              </a:xfrm>
              <a:prstGeom prst="straightConnector1">
                <a:avLst/>
              </a:prstGeom>
              <a:noFill/>
              <a:ln w="9525" cap="flat" cmpd="sng">
                <a:solidFill>
                  <a:srgbClr val="000000"/>
                </a:solidFill>
                <a:prstDash val="solid"/>
                <a:round/>
                <a:headEnd type="none" w="med" len="med"/>
                <a:tailEnd type="none" w="med" len="med"/>
              </a:ln>
            </p:spPr>
          </p:cxnSp>
          <p:cxnSp>
            <p:nvCxnSpPr>
              <p:cNvPr id="562" name="Google Shape;562;p56"/>
              <p:cNvCxnSpPr/>
              <p:nvPr/>
            </p:nvCxnSpPr>
            <p:spPr>
              <a:xfrm rot="10800000" flipH="1">
                <a:off x="4731700" y="4056525"/>
                <a:ext cx="148500" cy="82800"/>
              </a:xfrm>
              <a:prstGeom prst="straightConnector1">
                <a:avLst/>
              </a:prstGeom>
              <a:noFill/>
              <a:ln w="9525" cap="flat" cmpd="sng">
                <a:solidFill>
                  <a:srgbClr val="000000"/>
                </a:solidFill>
                <a:prstDash val="solid"/>
                <a:round/>
                <a:headEnd type="none" w="med" len="med"/>
                <a:tailEnd type="none" w="med" len="med"/>
              </a:ln>
            </p:spPr>
          </p:cxn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 &amp; Recommendation </a:t>
            </a:r>
            <a:endParaRPr/>
          </a:p>
        </p:txBody>
      </p:sp>
      <p:sp>
        <p:nvSpPr>
          <p:cNvPr id="568" name="Google Shape;568;p57"/>
          <p:cNvSpPr txBox="1">
            <a:spLocks noGrp="1"/>
          </p:cNvSpPr>
          <p:nvPr>
            <p:ph type="body" idx="1"/>
          </p:nvPr>
        </p:nvSpPr>
        <p:spPr>
          <a:xfrm>
            <a:off x="720000" y="2762050"/>
            <a:ext cx="7704000" cy="21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1"/>
                </a:solidFill>
                <a:latin typeface="Darker Grotesque"/>
                <a:ea typeface="Darker Grotesque"/>
                <a:cs typeface="Darker Grotesque"/>
                <a:sym typeface="Darker Grotesque"/>
              </a:rPr>
              <a:t>Implications:</a:t>
            </a:r>
            <a:endParaRPr sz="1600" b="1">
              <a:solidFill>
                <a:schemeClr val="dk1"/>
              </a:solidFill>
              <a:latin typeface="Darker Grotesque"/>
              <a:ea typeface="Darker Grotesque"/>
              <a:cs typeface="Darker Grotesque"/>
              <a:sym typeface="Darker Grotesque"/>
            </a:endParaRPr>
          </a:p>
          <a:p>
            <a:pPr marL="457200" lvl="0" indent="-330200" algn="l" rtl="0">
              <a:spcBef>
                <a:spcPts val="0"/>
              </a:spcBef>
              <a:spcAft>
                <a:spcPts val="0"/>
              </a:spcAft>
              <a:buClr>
                <a:schemeClr val="dk1"/>
              </a:buClr>
              <a:buSzPts val="1600"/>
              <a:buChar char="●"/>
            </a:pPr>
            <a:r>
              <a:rPr lang="en" sz="1600">
                <a:solidFill>
                  <a:schemeClr val="dk1"/>
                </a:solidFill>
              </a:rPr>
              <a:t>The best model to use depends on the horizon and the specific need</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The ARIMA is more robust and statistically sound</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The Simple MA(3) is more accurate</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For long term forecasting, choose ARIMA</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For short term forecasting, choose Simple MA(3) </a:t>
            </a:r>
            <a:endParaRPr sz="1600">
              <a:solidFill>
                <a:schemeClr val="dk1"/>
              </a:solidFill>
            </a:endParaRPr>
          </a:p>
        </p:txBody>
      </p:sp>
      <p:sp>
        <p:nvSpPr>
          <p:cNvPr id="569" name="Google Shape;569;p57"/>
          <p:cNvSpPr/>
          <p:nvPr/>
        </p:nvSpPr>
        <p:spPr>
          <a:xfrm>
            <a:off x="7968750" y="8819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70" name="Google Shape;570;p57" title="Screenshot 2025-04-03 at 9.18.30 PM.png"/>
          <p:cNvPicPr preferRelativeResize="0"/>
          <p:nvPr/>
        </p:nvPicPr>
        <p:blipFill>
          <a:blip r:embed="rId3">
            <a:alphaModFix/>
          </a:blip>
          <a:stretch>
            <a:fillRect/>
          </a:stretch>
        </p:blipFill>
        <p:spPr>
          <a:xfrm>
            <a:off x="607575" y="1554902"/>
            <a:ext cx="3660700" cy="907650"/>
          </a:xfrm>
          <a:prstGeom prst="rect">
            <a:avLst/>
          </a:prstGeom>
          <a:noFill/>
          <a:ln>
            <a:noFill/>
          </a:ln>
        </p:spPr>
      </p:pic>
      <p:sp>
        <p:nvSpPr>
          <p:cNvPr id="571" name="Google Shape;571;p57"/>
          <p:cNvSpPr txBox="1">
            <a:spLocks noGrp="1"/>
          </p:cNvSpPr>
          <p:nvPr>
            <p:ph type="body" idx="1"/>
          </p:nvPr>
        </p:nvSpPr>
        <p:spPr>
          <a:xfrm>
            <a:off x="1907525" y="1161800"/>
            <a:ext cx="944100" cy="41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Darker Grotesque"/>
                <a:ea typeface="Darker Grotesque"/>
                <a:cs typeface="Darker Grotesque"/>
                <a:sym typeface="Darker Grotesque"/>
              </a:rPr>
              <a:t>ARIMA</a:t>
            </a:r>
            <a:endParaRPr sz="2000" b="1">
              <a:latin typeface="Darker Grotesque"/>
              <a:ea typeface="Darker Grotesque"/>
              <a:cs typeface="Darker Grotesque"/>
              <a:sym typeface="Darker Grotesque"/>
            </a:endParaRPr>
          </a:p>
        </p:txBody>
      </p:sp>
      <p:sp>
        <p:nvSpPr>
          <p:cNvPr id="572" name="Google Shape;572;p57"/>
          <p:cNvSpPr txBox="1">
            <a:spLocks noGrp="1"/>
          </p:cNvSpPr>
          <p:nvPr>
            <p:ph type="body" idx="1"/>
          </p:nvPr>
        </p:nvSpPr>
        <p:spPr>
          <a:xfrm>
            <a:off x="5076925" y="1161800"/>
            <a:ext cx="2825100" cy="41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Darker Grotesque"/>
                <a:ea typeface="Darker Grotesque"/>
                <a:cs typeface="Darker Grotesque"/>
                <a:sym typeface="Darker Grotesque"/>
              </a:rPr>
              <a:t>Simple Moving Average(3)</a:t>
            </a:r>
            <a:endParaRPr sz="2000" b="1">
              <a:latin typeface="Darker Grotesque"/>
              <a:ea typeface="Darker Grotesque"/>
              <a:cs typeface="Darker Grotesque"/>
              <a:sym typeface="Darker Grotesque"/>
            </a:endParaRPr>
          </a:p>
        </p:txBody>
      </p:sp>
      <p:sp>
        <p:nvSpPr>
          <p:cNvPr id="573" name="Google Shape;573;p57"/>
          <p:cNvSpPr/>
          <p:nvPr/>
        </p:nvSpPr>
        <p:spPr>
          <a:xfrm>
            <a:off x="1163425" y="1554900"/>
            <a:ext cx="894600" cy="857700"/>
          </a:xfrm>
          <a:prstGeom prst="rect">
            <a:avLst/>
          </a:prstGeom>
          <a:solidFill>
            <a:srgbClr val="F20606">
              <a:alpha val="5062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Medium"/>
              <a:ea typeface="Darker Grotesque Medium"/>
              <a:cs typeface="Darker Grotesque Medium"/>
              <a:sym typeface="Darker Grotesque Medium"/>
            </a:endParaRPr>
          </a:p>
        </p:txBody>
      </p:sp>
      <p:pic>
        <p:nvPicPr>
          <p:cNvPr id="574" name="Google Shape;574;p57" title="Screenshot 2025-04-06 at 5.14.42 PM.png"/>
          <p:cNvPicPr preferRelativeResize="0"/>
          <p:nvPr/>
        </p:nvPicPr>
        <p:blipFill>
          <a:blip r:embed="rId4">
            <a:alphaModFix/>
          </a:blip>
          <a:stretch>
            <a:fillRect/>
          </a:stretch>
        </p:blipFill>
        <p:spPr>
          <a:xfrm>
            <a:off x="4840925" y="1556725"/>
            <a:ext cx="3660700" cy="905825"/>
          </a:xfrm>
          <a:prstGeom prst="rect">
            <a:avLst/>
          </a:prstGeom>
          <a:noFill/>
          <a:ln>
            <a:noFill/>
          </a:ln>
        </p:spPr>
      </p:pic>
      <p:sp>
        <p:nvSpPr>
          <p:cNvPr id="575" name="Google Shape;575;p57"/>
          <p:cNvSpPr/>
          <p:nvPr/>
        </p:nvSpPr>
        <p:spPr>
          <a:xfrm>
            <a:off x="5392125" y="1554900"/>
            <a:ext cx="894600" cy="857700"/>
          </a:xfrm>
          <a:prstGeom prst="rect">
            <a:avLst/>
          </a:prstGeom>
          <a:solidFill>
            <a:srgbClr val="F20606">
              <a:alpha val="50629"/>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arker Grotesque Medium"/>
              <a:ea typeface="Darker Grotesque Medium"/>
              <a:cs typeface="Darker Grotesque Medium"/>
              <a:sym typeface="Darker Grotesque Medium"/>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8"/>
          <p:cNvSpPr txBox="1">
            <a:spLocks noGrp="1"/>
          </p:cNvSpPr>
          <p:nvPr>
            <p:ph type="title"/>
          </p:nvPr>
        </p:nvSpPr>
        <p:spPr>
          <a:xfrm>
            <a:off x="720000" y="790225"/>
            <a:ext cx="7704000" cy="22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
        <p:nvSpPr>
          <p:cNvPr id="581" name="Google Shape;581;p58"/>
          <p:cNvSpPr txBox="1">
            <a:spLocks noGrp="1"/>
          </p:cNvSpPr>
          <p:nvPr>
            <p:ph type="subTitle" idx="1"/>
          </p:nvPr>
        </p:nvSpPr>
        <p:spPr>
          <a:xfrm>
            <a:off x="1622700" y="3021626"/>
            <a:ext cx="5898600" cy="70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Any Questions?</a:t>
            </a:r>
            <a:endParaRPr/>
          </a:p>
        </p:txBody>
      </p:sp>
      <p:grpSp>
        <p:nvGrpSpPr>
          <p:cNvPr id="582" name="Google Shape;582;p58"/>
          <p:cNvGrpSpPr/>
          <p:nvPr/>
        </p:nvGrpSpPr>
        <p:grpSpPr>
          <a:xfrm>
            <a:off x="328563" y="2489025"/>
            <a:ext cx="8486875" cy="1822875"/>
            <a:chOff x="328563" y="2489025"/>
            <a:chExt cx="8486875" cy="1822875"/>
          </a:xfrm>
        </p:grpSpPr>
        <p:cxnSp>
          <p:nvCxnSpPr>
            <p:cNvPr id="583" name="Google Shape;583;p58"/>
            <p:cNvCxnSpPr/>
            <p:nvPr/>
          </p:nvCxnSpPr>
          <p:spPr>
            <a:xfrm rot="10800000">
              <a:off x="3390900" y="4171950"/>
              <a:ext cx="2362200" cy="0"/>
            </a:xfrm>
            <a:prstGeom prst="straightConnector1">
              <a:avLst/>
            </a:prstGeom>
            <a:noFill/>
            <a:ln w="9525" cap="flat" cmpd="sng">
              <a:solidFill>
                <a:srgbClr val="000000"/>
              </a:solidFill>
              <a:prstDash val="solid"/>
              <a:round/>
              <a:headEnd type="none" w="med" len="med"/>
              <a:tailEnd type="none" w="med" len="med"/>
            </a:ln>
          </p:spPr>
        </p:cxnSp>
        <p:sp>
          <p:nvSpPr>
            <p:cNvPr id="584" name="Google Shape;584;p58"/>
            <p:cNvSpPr/>
            <p:nvPr/>
          </p:nvSpPr>
          <p:spPr>
            <a:xfrm>
              <a:off x="2768100" y="40320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8"/>
            <p:cNvSpPr/>
            <p:nvPr/>
          </p:nvSpPr>
          <p:spPr>
            <a:xfrm>
              <a:off x="6096000" y="40320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6" name="Google Shape;586;p58"/>
            <p:cNvGrpSpPr/>
            <p:nvPr/>
          </p:nvGrpSpPr>
          <p:grpSpPr>
            <a:xfrm>
              <a:off x="8199088" y="2489025"/>
              <a:ext cx="616350" cy="165450"/>
              <a:chOff x="4263850" y="3973875"/>
              <a:chExt cx="616350" cy="165450"/>
            </a:xfrm>
          </p:grpSpPr>
          <p:cxnSp>
            <p:nvCxnSpPr>
              <p:cNvPr id="587" name="Google Shape;587;p58"/>
              <p:cNvCxnSpPr/>
              <p:nvPr/>
            </p:nvCxnSpPr>
            <p:spPr>
              <a:xfrm>
                <a:off x="4263850" y="4056525"/>
                <a:ext cx="616200" cy="0"/>
              </a:xfrm>
              <a:prstGeom prst="straightConnector1">
                <a:avLst/>
              </a:prstGeom>
              <a:noFill/>
              <a:ln w="9525" cap="flat" cmpd="sng">
                <a:solidFill>
                  <a:srgbClr val="000000"/>
                </a:solidFill>
                <a:prstDash val="solid"/>
                <a:round/>
                <a:headEnd type="none" w="med" len="med"/>
                <a:tailEnd type="none" w="med" len="med"/>
              </a:ln>
            </p:spPr>
          </p:cxnSp>
          <p:cxnSp>
            <p:nvCxnSpPr>
              <p:cNvPr id="588" name="Google Shape;588;p58"/>
              <p:cNvCxnSpPr/>
              <p:nvPr/>
            </p:nvCxnSpPr>
            <p:spPr>
              <a:xfrm>
                <a:off x="4731700" y="3973875"/>
                <a:ext cx="148500" cy="82800"/>
              </a:xfrm>
              <a:prstGeom prst="straightConnector1">
                <a:avLst/>
              </a:prstGeom>
              <a:noFill/>
              <a:ln w="9525" cap="flat" cmpd="sng">
                <a:solidFill>
                  <a:srgbClr val="000000"/>
                </a:solidFill>
                <a:prstDash val="solid"/>
                <a:round/>
                <a:headEnd type="none" w="med" len="med"/>
                <a:tailEnd type="none" w="med" len="med"/>
              </a:ln>
            </p:spPr>
          </p:cxnSp>
          <p:cxnSp>
            <p:nvCxnSpPr>
              <p:cNvPr id="589" name="Google Shape;589;p58"/>
              <p:cNvCxnSpPr/>
              <p:nvPr/>
            </p:nvCxnSpPr>
            <p:spPr>
              <a:xfrm rot="10800000" flipH="1">
                <a:off x="4731700" y="4056525"/>
                <a:ext cx="148500" cy="82800"/>
              </a:xfrm>
              <a:prstGeom prst="straightConnector1">
                <a:avLst/>
              </a:prstGeom>
              <a:noFill/>
              <a:ln w="9525" cap="flat" cmpd="sng">
                <a:solidFill>
                  <a:srgbClr val="000000"/>
                </a:solidFill>
                <a:prstDash val="solid"/>
                <a:round/>
                <a:headEnd type="none" w="med" len="med"/>
                <a:tailEnd type="none" w="med" len="med"/>
              </a:ln>
            </p:spPr>
          </p:cxnSp>
        </p:grpSp>
        <p:grpSp>
          <p:nvGrpSpPr>
            <p:cNvPr id="590" name="Google Shape;590;p58"/>
            <p:cNvGrpSpPr/>
            <p:nvPr/>
          </p:nvGrpSpPr>
          <p:grpSpPr>
            <a:xfrm flipH="1">
              <a:off x="328563" y="2489025"/>
              <a:ext cx="616350" cy="165450"/>
              <a:chOff x="4263850" y="3973875"/>
              <a:chExt cx="616350" cy="165450"/>
            </a:xfrm>
          </p:grpSpPr>
          <p:cxnSp>
            <p:nvCxnSpPr>
              <p:cNvPr id="591" name="Google Shape;591;p58"/>
              <p:cNvCxnSpPr/>
              <p:nvPr/>
            </p:nvCxnSpPr>
            <p:spPr>
              <a:xfrm>
                <a:off x="4263850" y="4056525"/>
                <a:ext cx="616200" cy="0"/>
              </a:xfrm>
              <a:prstGeom prst="straightConnector1">
                <a:avLst/>
              </a:prstGeom>
              <a:noFill/>
              <a:ln w="9525" cap="flat" cmpd="sng">
                <a:solidFill>
                  <a:srgbClr val="000000"/>
                </a:solidFill>
                <a:prstDash val="solid"/>
                <a:round/>
                <a:headEnd type="none" w="med" len="med"/>
                <a:tailEnd type="none" w="med" len="med"/>
              </a:ln>
            </p:spPr>
          </p:cxnSp>
          <p:cxnSp>
            <p:nvCxnSpPr>
              <p:cNvPr id="592" name="Google Shape;592;p58"/>
              <p:cNvCxnSpPr/>
              <p:nvPr/>
            </p:nvCxnSpPr>
            <p:spPr>
              <a:xfrm>
                <a:off x="4731700" y="3973875"/>
                <a:ext cx="148500" cy="82800"/>
              </a:xfrm>
              <a:prstGeom prst="straightConnector1">
                <a:avLst/>
              </a:prstGeom>
              <a:noFill/>
              <a:ln w="9525" cap="flat" cmpd="sng">
                <a:solidFill>
                  <a:srgbClr val="000000"/>
                </a:solidFill>
                <a:prstDash val="solid"/>
                <a:round/>
                <a:headEnd type="none" w="med" len="med"/>
                <a:tailEnd type="none" w="med" len="med"/>
              </a:ln>
            </p:spPr>
          </p:cxnSp>
          <p:cxnSp>
            <p:nvCxnSpPr>
              <p:cNvPr id="593" name="Google Shape;593;p58"/>
              <p:cNvCxnSpPr/>
              <p:nvPr/>
            </p:nvCxnSpPr>
            <p:spPr>
              <a:xfrm rot="10800000" flipH="1">
                <a:off x="4731700" y="4056525"/>
                <a:ext cx="148500" cy="82800"/>
              </a:xfrm>
              <a:prstGeom prst="straightConnector1">
                <a:avLst/>
              </a:prstGeom>
              <a:noFill/>
              <a:ln w="9525" cap="flat" cmpd="sng">
                <a:solidFill>
                  <a:srgbClr val="000000"/>
                </a:solidFill>
                <a:prstDash val="solid"/>
                <a:round/>
                <a:headEnd type="none" w="med" len="med"/>
                <a:tailEnd type="none" w="med" len="med"/>
              </a:ln>
            </p:spPr>
          </p:cxn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Use for forecasting?</a:t>
            </a:r>
            <a:endParaRPr/>
          </a:p>
        </p:txBody>
      </p:sp>
      <p:grpSp>
        <p:nvGrpSpPr>
          <p:cNvPr id="220" name="Google Shape;220;p29"/>
          <p:cNvGrpSpPr/>
          <p:nvPr/>
        </p:nvGrpSpPr>
        <p:grpSpPr>
          <a:xfrm>
            <a:off x="7393607" y="1165134"/>
            <a:ext cx="332012" cy="355454"/>
            <a:chOff x="7055134" y="2919170"/>
            <a:chExt cx="290321" cy="310820"/>
          </a:xfrm>
        </p:grpSpPr>
        <p:sp>
          <p:nvSpPr>
            <p:cNvPr id="221" name="Google Shape;221;p29"/>
            <p:cNvSpPr/>
            <p:nvPr/>
          </p:nvSpPr>
          <p:spPr>
            <a:xfrm>
              <a:off x="7102497" y="2970989"/>
              <a:ext cx="191044" cy="259001"/>
            </a:xfrm>
            <a:custGeom>
              <a:avLst/>
              <a:gdLst/>
              <a:ahLst/>
              <a:cxnLst/>
              <a:rect l="l" t="t" r="r" b="b"/>
              <a:pathLst>
                <a:path w="6002" h="8137" extrusionOk="0">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7304872" y="3059413"/>
              <a:ext cx="40583" cy="9485"/>
            </a:xfrm>
            <a:custGeom>
              <a:avLst/>
              <a:gdLst/>
              <a:ahLst/>
              <a:cxnLst/>
              <a:rect l="l" t="t" r="r" b="b"/>
              <a:pathLst>
                <a:path w="1275" h="298" extrusionOk="0">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7055134" y="3059413"/>
              <a:ext cx="41347" cy="9485"/>
            </a:xfrm>
            <a:custGeom>
              <a:avLst/>
              <a:gdLst/>
              <a:ahLst/>
              <a:cxnLst/>
              <a:rect l="l" t="t" r="r" b="b"/>
              <a:pathLst>
                <a:path w="1299" h="298" extrusionOk="0">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7195727" y="2919170"/>
              <a:ext cx="9517" cy="40583"/>
            </a:xfrm>
            <a:custGeom>
              <a:avLst/>
              <a:gdLst/>
              <a:ahLst/>
              <a:cxnLst/>
              <a:rect l="l" t="t" r="r" b="b"/>
              <a:pathLst>
                <a:path w="299" h="1275" extrusionOk="0">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7185128" y="3007116"/>
              <a:ext cx="30334" cy="92880"/>
            </a:xfrm>
            <a:custGeom>
              <a:avLst/>
              <a:gdLst/>
              <a:ahLst/>
              <a:cxnLst/>
              <a:rect l="l" t="t" r="r" b="b"/>
              <a:pathLst>
                <a:path w="953" h="2918" extrusionOk="0">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7187770" y="3111328"/>
              <a:ext cx="25814" cy="25814"/>
            </a:xfrm>
            <a:custGeom>
              <a:avLst/>
              <a:gdLst/>
              <a:ahLst/>
              <a:cxnLst/>
              <a:rect l="l" t="t" r="r" b="b"/>
              <a:pathLst>
                <a:path w="811" h="811" extrusionOk="0">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7249552" y="2951477"/>
              <a:ext cx="18971" cy="23077"/>
            </a:xfrm>
            <a:custGeom>
              <a:avLst/>
              <a:gdLst/>
              <a:ahLst/>
              <a:cxnLst/>
              <a:rect l="l" t="t" r="r" b="b"/>
              <a:pathLst>
                <a:path w="596" h="725" extrusionOk="0">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7132831" y="3153852"/>
              <a:ext cx="18589" cy="22695"/>
            </a:xfrm>
            <a:custGeom>
              <a:avLst/>
              <a:gdLst/>
              <a:ahLst/>
              <a:cxnLst/>
              <a:rect l="l" t="t" r="r" b="b"/>
              <a:pathLst>
                <a:path w="584" h="713" extrusionOk="0">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7132449" y="2951477"/>
              <a:ext cx="18971" cy="23077"/>
            </a:xfrm>
            <a:custGeom>
              <a:avLst/>
              <a:gdLst/>
              <a:ahLst/>
              <a:cxnLst/>
              <a:rect l="l" t="t" r="r" b="b"/>
              <a:pathLst>
                <a:path w="596" h="725" extrusionOk="0">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7249552" y="3153852"/>
              <a:ext cx="18971" cy="22695"/>
            </a:xfrm>
            <a:custGeom>
              <a:avLst/>
              <a:gdLst/>
              <a:ahLst/>
              <a:cxnLst/>
              <a:rect l="l" t="t" r="r" b="b"/>
              <a:pathLst>
                <a:path w="596" h="713" extrusionOk="0">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7289721" y="3113969"/>
              <a:ext cx="24286" cy="17093"/>
            </a:xfrm>
            <a:custGeom>
              <a:avLst/>
              <a:gdLst/>
              <a:ahLst/>
              <a:cxnLst/>
              <a:rect l="l" t="t" r="r" b="b"/>
              <a:pathLst>
                <a:path w="763" h="537" extrusionOk="0">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7086964" y="2996931"/>
              <a:ext cx="24668" cy="17411"/>
            </a:xfrm>
            <a:custGeom>
              <a:avLst/>
              <a:gdLst/>
              <a:ahLst/>
              <a:cxnLst/>
              <a:rect l="l" t="t" r="r" b="b"/>
              <a:pathLst>
                <a:path w="775" h="547" extrusionOk="0">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7289339" y="2996931"/>
              <a:ext cx="24668" cy="17411"/>
            </a:xfrm>
            <a:custGeom>
              <a:avLst/>
              <a:gdLst/>
              <a:ahLst/>
              <a:cxnLst/>
              <a:rect l="l" t="t" r="r" b="b"/>
              <a:pathLst>
                <a:path w="775" h="547" extrusionOk="0">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7086964" y="3113587"/>
              <a:ext cx="24668" cy="17093"/>
            </a:xfrm>
            <a:custGeom>
              <a:avLst/>
              <a:gdLst/>
              <a:ahLst/>
              <a:cxnLst/>
              <a:rect l="l" t="t" r="r" b="b"/>
              <a:pathLst>
                <a:path w="775" h="537" extrusionOk="0">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29"/>
          <p:cNvSpPr txBox="1">
            <a:spLocks noGrp="1"/>
          </p:cNvSpPr>
          <p:nvPr>
            <p:ph type="title"/>
          </p:nvPr>
        </p:nvSpPr>
        <p:spPr>
          <a:xfrm>
            <a:off x="201575" y="1667975"/>
            <a:ext cx="2657400" cy="37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Business Planning</a:t>
            </a:r>
            <a:endParaRPr/>
          </a:p>
        </p:txBody>
      </p:sp>
      <p:sp>
        <p:nvSpPr>
          <p:cNvPr id="236" name="Google Shape;236;p29"/>
          <p:cNvSpPr txBox="1">
            <a:spLocks noGrp="1"/>
          </p:cNvSpPr>
          <p:nvPr>
            <p:ph type="subTitle" idx="1"/>
          </p:nvPr>
        </p:nvSpPr>
        <p:spPr>
          <a:xfrm>
            <a:off x="482675" y="2039974"/>
            <a:ext cx="2095200" cy="23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Forecasting this can be useful to consumers and businesses to anticipate price changes and make informed purchases around technology</a:t>
            </a:r>
            <a:endParaRPr/>
          </a:p>
        </p:txBody>
      </p:sp>
      <p:grpSp>
        <p:nvGrpSpPr>
          <p:cNvPr id="237" name="Google Shape;237;p29"/>
          <p:cNvGrpSpPr/>
          <p:nvPr/>
        </p:nvGrpSpPr>
        <p:grpSpPr>
          <a:xfrm>
            <a:off x="1350448" y="1229614"/>
            <a:ext cx="359679" cy="321833"/>
            <a:chOff x="4670239" y="1541599"/>
            <a:chExt cx="359679" cy="321833"/>
          </a:xfrm>
        </p:grpSpPr>
        <p:sp>
          <p:nvSpPr>
            <p:cNvPr id="238" name="Google Shape;238;p29"/>
            <p:cNvSpPr/>
            <p:nvPr/>
          </p:nvSpPr>
          <p:spPr>
            <a:xfrm>
              <a:off x="4818790" y="1606787"/>
              <a:ext cx="28838" cy="49687"/>
            </a:xfrm>
            <a:custGeom>
              <a:avLst/>
              <a:gdLst/>
              <a:ahLst/>
              <a:cxnLst/>
              <a:rect l="l" t="t" r="r" b="b"/>
              <a:pathLst>
                <a:path w="906" h="1561" extrusionOk="0">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4875256" y="1557896"/>
              <a:ext cx="82281" cy="82663"/>
            </a:xfrm>
            <a:custGeom>
              <a:avLst/>
              <a:gdLst/>
              <a:ahLst/>
              <a:cxnLst/>
              <a:rect l="l" t="t" r="r" b="b"/>
              <a:pathLst>
                <a:path w="2585" h="2597" extrusionOk="0">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4775215" y="1541599"/>
              <a:ext cx="199001" cy="147850"/>
            </a:xfrm>
            <a:custGeom>
              <a:avLst/>
              <a:gdLst/>
              <a:ahLst/>
              <a:cxnLst/>
              <a:rect l="l" t="t" r="r" b="b"/>
              <a:pathLst>
                <a:path w="6252" h="4645" extrusionOk="0">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4901803" y="1574957"/>
              <a:ext cx="28838" cy="50069"/>
            </a:xfrm>
            <a:custGeom>
              <a:avLst/>
              <a:gdLst/>
              <a:ahLst/>
              <a:cxnLst/>
              <a:rect l="l" t="t" r="r" b="b"/>
              <a:pathLst>
                <a:path w="906" h="1573" extrusionOk="0">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4670239" y="1657269"/>
              <a:ext cx="359679" cy="206163"/>
            </a:xfrm>
            <a:custGeom>
              <a:avLst/>
              <a:gdLst/>
              <a:ahLst/>
              <a:cxnLst/>
              <a:rect l="l" t="t" r="r" b="b"/>
              <a:pathLst>
                <a:path w="11300" h="6477" extrusionOk="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9"/>
          <p:cNvSpPr txBox="1">
            <a:spLocks noGrp="1"/>
          </p:cNvSpPr>
          <p:nvPr>
            <p:ph type="title"/>
          </p:nvPr>
        </p:nvSpPr>
        <p:spPr>
          <a:xfrm>
            <a:off x="3216250" y="1681775"/>
            <a:ext cx="2657400" cy="37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Economic Analysis</a:t>
            </a:r>
            <a:endParaRPr/>
          </a:p>
        </p:txBody>
      </p:sp>
      <p:sp>
        <p:nvSpPr>
          <p:cNvPr id="244" name="Google Shape;244;p29"/>
          <p:cNvSpPr txBox="1">
            <a:spLocks noGrp="1"/>
          </p:cNvSpPr>
          <p:nvPr>
            <p:ph type="subTitle" idx="1"/>
          </p:nvPr>
        </p:nvSpPr>
        <p:spPr>
          <a:xfrm>
            <a:off x="3497350" y="2053774"/>
            <a:ext cx="2095200" cy="23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Monitoring forecasting can help government agencies see how tech affects the economy, its policies, and how much it contributes to inflation. </a:t>
            </a:r>
            <a:endParaRPr/>
          </a:p>
        </p:txBody>
      </p:sp>
      <p:sp>
        <p:nvSpPr>
          <p:cNvPr id="245" name="Google Shape;245;p29"/>
          <p:cNvSpPr txBox="1">
            <a:spLocks noGrp="1"/>
          </p:cNvSpPr>
          <p:nvPr>
            <p:ph type="title"/>
          </p:nvPr>
        </p:nvSpPr>
        <p:spPr>
          <a:xfrm>
            <a:off x="6180150" y="1667975"/>
            <a:ext cx="2857500" cy="37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Industry Innovation</a:t>
            </a:r>
            <a:endParaRPr/>
          </a:p>
        </p:txBody>
      </p:sp>
      <p:sp>
        <p:nvSpPr>
          <p:cNvPr id="246" name="Google Shape;246;p29"/>
          <p:cNvSpPr txBox="1">
            <a:spLocks noGrp="1"/>
          </p:cNvSpPr>
          <p:nvPr>
            <p:ph type="subTitle" idx="1"/>
          </p:nvPr>
        </p:nvSpPr>
        <p:spPr>
          <a:xfrm>
            <a:off x="6512000" y="2039974"/>
            <a:ext cx="2095200" cy="240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Technology evolves faster than anything today so forecasting this is useful for businesses, firms, investors, and researchers so they are informed about the market and ensuring its competitiveness </a:t>
            </a:r>
            <a:endParaRPr/>
          </a:p>
        </p:txBody>
      </p:sp>
      <p:grpSp>
        <p:nvGrpSpPr>
          <p:cNvPr id="247" name="Google Shape;247;p29"/>
          <p:cNvGrpSpPr/>
          <p:nvPr/>
        </p:nvGrpSpPr>
        <p:grpSpPr>
          <a:xfrm>
            <a:off x="4370056" y="1229623"/>
            <a:ext cx="349784" cy="349434"/>
            <a:chOff x="2201806" y="1976585"/>
            <a:chExt cx="349784" cy="349434"/>
          </a:xfrm>
        </p:grpSpPr>
        <p:sp>
          <p:nvSpPr>
            <p:cNvPr id="248" name="Google Shape;248;p29"/>
            <p:cNvSpPr/>
            <p:nvPr/>
          </p:nvSpPr>
          <p:spPr>
            <a:xfrm>
              <a:off x="2231755" y="2073373"/>
              <a:ext cx="319835" cy="252647"/>
            </a:xfrm>
            <a:custGeom>
              <a:avLst/>
              <a:gdLst/>
              <a:ahLst/>
              <a:cxnLst/>
              <a:rect l="l" t="t" r="r" b="b"/>
              <a:pathLst>
                <a:path w="10049" h="7938" extrusionOk="0">
                  <a:moveTo>
                    <a:pt x="9368" y="0"/>
                  </a:moveTo>
                  <a:cubicBezTo>
                    <a:pt x="9345" y="0"/>
                    <a:pt x="9322" y="6"/>
                    <a:pt x="9299" y="20"/>
                  </a:cubicBezTo>
                  <a:cubicBezTo>
                    <a:pt x="9227" y="67"/>
                    <a:pt x="9180" y="151"/>
                    <a:pt x="9227" y="234"/>
                  </a:cubicBezTo>
                  <a:cubicBezTo>
                    <a:pt x="9561" y="925"/>
                    <a:pt x="9716" y="1675"/>
                    <a:pt x="9716" y="2449"/>
                  </a:cubicBezTo>
                  <a:cubicBezTo>
                    <a:pt x="9716" y="3830"/>
                    <a:pt x="9180" y="5127"/>
                    <a:pt x="8203" y="6104"/>
                  </a:cubicBezTo>
                  <a:cubicBezTo>
                    <a:pt x="7215" y="7092"/>
                    <a:pt x="5917" y="7628"/>
                    <a:pt x="4536" y="7628"/>
                  </a:cubicBezTo>
                  <a:cubicBezTo>
                    <a:pt x="3715" y="7628"/>
                    <a:pt x="2929" y="7449"/>
                    <a:pt x="2203" y="7080"/>
                  </a:cubicBezTo>
                  <a:cubicBezTo>
                    <a:pt x="1596" y="6759"/>
                    <a:pt x="1060" y="6342"/>
                    <a:pt x="607" y="5830"/>
                  </a:cubicBezTo>
                  <a:lnTo>
                    <a:pt x="607" y="5830"/>
                  </a:lnTo>
                  <a:lnTo>
                    <a:pt x="1250" y="6032"/>
                  </a:lnTo>
                  <a:cubicBezTo>
                    <a:pt x="1272" y="6040"/>
                    <a:pt x="1293" y="6044"/>
                    <a:pt x="1312" y="6044"/>
                  </a:cubicBezTo>
                  <a:cubicBezTo>
                    <a:pt x="1380" y="6044"/>
                    <a:pt x="1434" y="5999"/>
                    <a:pt x="1453" y="5925"/>
                  </a:cubicBezTo>
                  <a:cubicBezTo>
                    <a:pt x="1488" y="5842"/>
                    <a:pt x="1441" y="5747"/>
                    <a:pt x="1357" y="5723"/>
                  </a:cubicBezTo>
                  <a:lnTo>
                    <a:pt x="202" y="5330"/>
                  </a:lnTo>
                  <a:cubicBezTo>
                    <a:pt x="191" y="5327"/>
                    <a:pt x="179" y="5325"/>
                    <a:pt x="167" y="5325"/>
                  </a:cubicBezTo>
                  <a:cubicBezTo>
                    <a:pt x="131" y="5325"/>
                    <a:pt x="95" y="5339"/>
                    <a:pt x="60" y="5366"/>
                  </a:cubicBezTo>
                  <a:cubicBezTo>
                    <a:pt x="12" y="5389"/>
                    <a:pt x="0" y="5449"/>
                    <a:pt x="0" y="5508"/>
                  </a:cubicBezTo>
                  <a:lnTo>
                    <a:pt x="191" y="6854"/>
                  </a:lnTo>
                  <a:cubicBezTo>
                    <a:pt x="214" y="6925"/>
                    <a:pt x="274" y="6985"/>
                    <a:pt x="357" y="6985"/>
                  </a:cubicBezTo>
                  <a:lnTo>
                    <a:pt x="393" y="6985"/>
                  </a:lnTo>
                  <a:cubicBezTo>
                    <a:pt x="476" y="6973"/>
                    <a:pt x="536" y="6890"/>
                    <a:pt x="524" y="6806"/>
                  </a:cubicBezTo>
                  <a:lnTo>
                    <a:pt x="417" y="6068"/>
                  </a:lnTo>
                  <a:lnTo>
                    <a:pt x="417" y="6068"/>
                  </a:lnTo>
                  <a:cubicBezTo>
                    <a:pt x="881" y="6604"/>
                    <a:pt x="1465" y="7044"/>
                    <a:pt x="2084" y="7354"/>
                  </a:cubicBezTo>
                  <a:cubicBezTo>
                    <a:pt x="2858" y="7747"/>
                    <a:pt x="3691" y="7937"/>
                    <a:pt x="4560" y="7937"/>
                  </a:cubicBezTo>
                  <a:cubicBezTo>
                    <a:pt x="6025" y="7937"/>
                    <a:pt x="7394" y="7366"/>
                    <a:pt x="8442" y="6330"/>
                  </a:cubicBezTo>
                  <a:cubicBezTo>
                    <a:pt x="9477" y="5282"/>
                    <a:pt x="10049" y="3913"/>
                    <a:pt x="10049" y="2449"/>
                  </a:cubicBezTo>
                  <a:cubicBezTo>
                    <a:pt x="10049" y="1627"/>
                    <a:pt x="9870" y="829"/>
                    <a:pt x="9513" y="91"/>
                  </a:cubicBezTo>
                  <a:cubicBezTo>
                    <a:pt x="9479" y="40"/>
                    <a:pt x="9426" y="0"/>
                    <a:pt x="9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2201806" y="1976585"/>
              <a:ext cx="319484" cy="252424"/>
            </a:xfrm>
            <a:custGeom>
              <a:avLst/>
              <a:gdLst/>
              <a:ahLst/>
              <a:cxnLst/>
              <a:rect l="l" t="t" r="r" b="b"/>
              <a:pathLst>
                <a:path w="10038" h="7931" extrusionOk="0">
                  <a:moveTo>
                    <a:pt x="5501" y="1"/>
                  </a:moveTo>
                  <a:cubicBezTo>
                    <a:pt x="4025" y="1"/>
                    <a:pt x="2656" y="560"/>
                    <a:pt x="1608" y="1608"/>
                  </a:cubicBezTo>
                  <a:cubicBezTo>
                    <a:pt x="572" y="2644"/>
                    <a:pt x="0" y="4013"/>
                    <a:pt x="0" y="5490"/>
                  </a:cubicBezTo>
                  <a:cubicBezTo>
                    <a:pt x="0" y="6311"/>
                    <a:pt x="179" y="7109"/>
                    <a:pt x="536" y="7835"/>
                  </a:cubicBezTo>
                  <a:cubicBezTo>
                    <a:pt x="572" y="7895"/>
                    <a:pt x="632" y="7930"/>
                    <a:pt x="691" y="7930"/>
                  </a:cubicBezTo>
                  <a:cubicBezTo>
                    <a:pt x="715" y="7930"/>
                    <a:pt x="739" y="7930"/>
                    <a:pt x="762" y="7918"/>
                  </a:cubicBezTo>
                  <a:cubicBezTo>
                    <a:pt x="834" y="7871"/>
                    <a:pt x="882" y="7776"/>
                    <a:pt x="834" y="7704"/>
                  </a:cubicBezTo>
                  <a:cubicBezTo>
                    <a:pt x="512" y="7002"/>
                    <a:pt x="346" y="6263"/>
                    <a:pt x="346" y="5490"/>
                  </a:cubicBezTo>
                  <a:cubicBezTo>
                    <a:pt x="346" y="4108"/>
                    <a:pt x="882" y="2811"/>
                    <a:pt x="1870" y="1822"/>
                  </a:cubicBezTo>
                  <a:cubicBezTo>
                    <a:pt x="2846" y="846"/>
                    <a:pt x="4144" y="310"/>
                    <a:pt x="5525" y="310"/>
                  </a:cubicBezTo>
                  <a:cubicBezTo>
                    <a:pt x="7049" y="310"/>
                    <a:pt x="8454" y="965"/>
                    <a:pt x="9454" y="2108"/>
                  </a:cubicBezTo>
                  <a:lnTo>
                    <a:pt x="8811" y="1906"/>
                  </a:lnTo>
                  <a:cubicBezTo>
                    <a:pt x="8792" y="1898"/>
                    <a:pt x="8772" y="1894"/>
                    <a:pt x="8753" y="1894"/>
                  </a:cubicBezTo>
                  <a:cubicBezTo>
                    <a:pt x="8688" y="1894"/>
                    <a:pt x="8627" y="1937"/>
                    <a:pt x="8609" y="2001"/>
                  </a:cubicBezTo>
                  <a:cubicBezTo>
                    <a:pt x="8573" y="2096"/>
                    <a:pt x="8621" y="2180"/>
                    <a:pt x="8716" y="2215"/>
                  </a:cubicBezTo>
                  <a:lnTo>
                    <a:pt x="9859" y="2596"/>
                  </a:lnTo>
                  <a:cubicBezTo>
                    <a:pt x="9871" y="2596"/>
                    <a:pt x="9883" y="2620"/>
                    <a:pt x="9906" y="2620"/>
                  </a:cubicBezTo>
                  <a:cubicBezTo>
                    <a:pt x="9930" y="2620"/>
                    <a:pt x="9978" y="2596"/>
                    <a:pt x="10002" y="2572"/>
                  </a:cubicBezTo>
                  <a:cubicBezTo>
                    <a:pt x="10026" y="2525"/>
                    <a:pt x="10037" y="2465"/>
                    <a:pt x="10037" y="2418"/>
                  </a:cubicBezTo>
                  <a:lnTo>
                    <a:pt x="9847" y="1084"/>
                  </a:lnTo>
                  <a:cubicBezTo>
                    <a:pt x="9827" y="1003"/>
                    <a:pt x="9772" y="948"/>
                    <a:pt x="9705" y="948"/>
                  </a:cubicBezTo>
                  <a:cubicBezTo>
                    <a:pt x="9693" y="948"/>
                    <a:pt x="9681" y="950"/>
                    <a:pt x="9668" y="953"/>
                  </a:cubicBezTo>
                  <a:cubicBezTo>
                    <a:pt x="9573" y="965"/>
                    <a:pt x="9514" y="1037"/>
                    <a:pt x="9525" y="1132"/>
                  </a:cubicBezTo>
                  <a:lnTo>
                    <a:pt x="9633" y="1870"/>
                  </a:lnTo>
                  <a:cubicBezTo>
                    <a:pt x="8597" y="667"/>
                    <a:pt x="7085" y="1"/>
                    <a:pt x="5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2331789" y="2068662"/>
              <a:ext cx="16709" cy="27340"/>
            </a:xfrm>
            <a:custGeom>
              <a:avLst/>
              <a:gdLst/>
              <a:ahLst/>
              <a:cxnLst/>
              <a:rect l="l" t="t" r="r" b="b"/>
              <a:pathLst>
                <a:path w="525" h="859" extrusionOk="0">
                  <a:moveTo>
                    <a:pt x="358" y="1"/>
                  </a:moveTo>
                  <a:cubicBezTo>
                    <a:pt x="262" y="1"/>
                    <a:pt x="191" y="84"/>
                    <a:pt x="191" y="168"/>
                  </a:cubicBezTo>
                  <a:lnTo>
                    <a:pt x="191" y="465"/>
                  </a:lnTo>
                  <a:lnTo>
                    <a:pt x="72" y="584"/>
                  </a:lnTo>
                  <a:cubicBezTo>
                    <a:pt x="12" y="644"/>
                    <a:pt x="0" y="751"/>
                    <a:pt x="72" y="811"/>
                  </a:cubicBezTo>
                  <a:cubicBezTo>
                    <a:pt x="96" y="834"/>
                    <a:pt x="143" y="858"/>
                    <a:pt x="191" y="858"/>
                  </a:cubicBezTo>
                  <a:cubicBezTo>
                    <a:pt x="238" y="858"/>
                    <a:pt x="262" y="834"/>
                    <a:pt x="298" y="811"/>
                  </a:cubicBezTo>
                  <a:lnTo>
                    <a:pt x="453" y="644"/>
                  </a:lnTo>
                  <a:cubicBezTo>
                    <a:pt x="488" y="620"/>
                    <a:pt x="500" y="572"/>
                    <a:pt x="500" y="525"/>
                  </a:cubicBezTo>
                  <a:lnTo>
                    <a:pt x="524" y="168"/>
                  </a:lnTo>
                  <a:cubicBezTo>
                    <a:pt x="524" y="84"/>
                    <a:pt x="441"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2243118" y="2021653"/>
              <a:ext cx="265664" cy="261908"/>
            </a:xfrm>
            <a:custGeom>
              <a:avLst/>
              <a:gdLst/>
              <a:ahLst/>
              <a:cxnLst/>
              <a:rect l="l" t="t" r="r" b="b"/>
              <a:pathLst>
                <a:path w="8347" h="8229" extrusionOk="0">
                  <a:moveTo>
                    <a:pt x="2751" y="3109"/>
                  </a:moveTo>
                  <a:lnTo>
                    <a:pt x="2977" y="3133"/>
                  </a:lnTo>
                  <a:lnTo>
                    <a:pt x="3084" y="3133"/>
                  </a:lnTo>
                  <a:lnTo>
                    <a:pt x="2917" y="3502"/>
                  </a:lnTo>
                  <a:lnTo>
                    <a:pt x="2643" y="3431"/>
                  </a:lnTo>
                  <a:lnTo>
                    <a:pt x="2751" y="3109"/>
                  </a:lnTo>
                  <a:close/>
                  <a:moveTo>
                    <a:pt x="3834" y="3026"/>
                  </a:moveTo>
                  <a:lnTo>
                    <a:pt x="4156" y="3419"/>
                  </a:lnTo>
                  <a:lnTo>
                    <a:pt x="4120" y="3526"/>
                  </a:lnTo>
                  <a:cubicBezTo>
                    <a:pt x="4096" y="3609"/>
                    <a:pt x="4144" y="3704"/>
                    <a:pt x="4227" y="3728"/>
                  </a:cubicBezTo>
                  <a:cubicBezTo>
                    <a:pt x="4239" y="3728"/>
                    <a:pt x="4263" y="3740"/>
                    <a:pt x="4275" y="3740"/>
                  </a:cubicBezTo>
                  <a:cubicBezTo>
                    <a:pt x="4346" y="3740"/>
                    <a:pt x="4406" y="3704"/>
                    <a:pt x="4417" y="3645"/>
                  </a:cubicBezTo>
                  <a:lnTo>
                    <a:pt x="4465" y="3526"/>
                  </a:lnTo>
                  <a:cubicBezTo>
                    <a:pt x="4501" y="3419"/>
                    <a:pt x="4477" y="3312"/>
                    <a:pt x="4417" y="3240"/>
                  </a:cubicBezTo>
                  <a:lnTo>
                    <a:pt x="4334" y="3133"/>
                  </a:lnTo>
                  <a:lnTo>
                    <a:pt x="4608" y="3359"/>
                  </a:lnTo>
                  <a:cubicBezTo>
                    <a:pt x="4638" y="3374"/>
                    <a:pt x="4673" y="3389"/>
                    <a:pt x="4710" y="3389"/>
                  </a:cubicBezTo>
                  <a:cubicBezTo>
                    <a:pt x="4731" y="3389"/>
                    <a:pt x="4753" y="3384"/>
                    <a:pt x="4775" y="3371"/>
                  </a:cubicBezTo>
                  <a:lnTo>
                    <a:pt x="4989" y="3288"/>
                  </a:lnTo>
                  <a:lnTo>
                    <a:pt x="5108" y="3419"/>
                  </a:lnTo>
                  <a:cubicBezTo>
                    <a:pt x="5132" y="3466"/>
                    <a:pt x="5191" y="3478"/>
                    <a:pt x="5239" y="3478"/>
                  </a:cubicBezTo>
                  <a:lnTo>
                    <a:pt x="5644" y="3442"/>
                  </a:lnTo>
                  <a:lnTo>
                    <a:pt x="5656" y="3526"/>
                  </a:lnTo>
                  <a:cubicBezTo>
                    <a:pt x="5668" y="3562"/>
                    <a:pt x="5644" y="3597"/>
                    <a:pt x="5644" y="3609"/>
                  </a:cubicBezTo>
                  <a:cubicBezTo>
                    <a:pt x="5620" y="3621"/>
                    <a:pt x="5608" y="3657"/>
                    <a:pt x="5560" y="3657"/>
                  </a:cubicBezTo>
                  <a:lnTo>
                    <a:pt x="4882" y="3716"/>
                  </a:lnTo>
                  <a:cubicBezTo>
                    <a:pt x="4787" y="3716"/>
                    <a:pt x="4715" y="3764"/>
                    <a:pt x="4668" y="3835"/>
                  </a:cubicBezTo>
                  <a:cubicBezTo>
                    <a:pt x="4644" y="3895"/>
                    <a:pt x="4608" y="3954"/>
                    <a:pt x="4632" y="4014"/>
                  </a:cubicBezTo>
                  <a:lnTo>
                    <a:pt x="4167" y="3859"/>
                  </a:lnTo>
                  <a:cubicBezTo>
                    <a:pt x="4156" y="3859"/>
                    <a:pt x="4156" y="3847"/>
                    <a:pt x="4156" y="3835"/>
                  </a:cubicBezTo>
                  <a:cubicBezTo>
                    <a:pt x="4120" y="3657"/>
                    <a:pt x="3977" y="3538"/>
                    <a:pt x="3798" y="3538"/>
                  </a:cubicBezTo>
                  <a:lnTo>
                    <a:pt x="3775" y="3538"/>
                  </a:lnTo>
                  <a:lnTo>
                    <a:pt x="3286" y="3550"/>
                  </a:lnTo>
                  <a:lnTo>
                    <a:pt x="3405" y="3204"/>
                  </a:lnTo>
                  <a:cubicBezTo>
                    <a:pt x="3429" y="3181"/>
                    <a:pt x="3453" y="3169"/>
                    <a:pt x="3489" y="3145"/>
                  </a:cubicBezTo>
                  <a:lnTo>
                    <a:pt x="3834" y="3026"/>
                  </a:lnTo>
                  <a:close/>
                  <a:moveTo>
                    <a:pt x="7561" y="3562"/>
                  </a:moveTo>
                  <a:cubicBezTo>
                    <a:pt x="7573" y="3562"/>
                    <a:pt x="7620" y="3562"/>
                    <a:pt x="7656" y="3597"/>
                  </a:cubicBezTo>
                  <a:lnTo>
                    <a:pt x="7977" y="3907"/>
                  </a:lnTo>
                  <a:cubicBezTo>
                    <a:pt x="7989" y="4026"/>
                    <a:pt x="7989" y="4133"/>
                    <a:pt x="7977" y="4216"/>
                  </a:cubicBezTo>
                  <a:cubicBezTo>
                    <a:pt x="7930" y="5169"/>
                    <a:pt x="7549" y="6086"/>
                    <a:pt x="6858" y="6752"/>
                  </a:cubicBezTo>
                  <a:cubicBezTo>
                    <a:pt x="6763" y="6860"/>
                    <a:pt x="6656" y="6943"/>
                    <a:pt x="6537" y="7050"/>
                  </a:cubicBezTo>
                  <a:cubicBezTo>
                    <a:pt x="6596" y="6955"/>
                    <a:pt x="6644" y="6871"/>
                    <a:pt x="6680" y="6776"/>
                  </a:cubicBezTo>
                  <a:lnTo>
                    <a:pt x="7430" y="5074"/>
                  </a:lnTo>
                  <a:cubicBezTo>
                    <a:pt x="7454" y="5026"/>
                    <a:pt x="7442" y="4966"/>
                    <a:pt x="7418" y="4907"/>
                  </a:cubicBezTo>
                  <a:cubicBezTo>
                    <a:pt x="7382" y="4859"/>
                    <a:pt x="7323" y="4836"/>
                    <a:pt x="7263" y="4836"/>
                  </a:cubicBezTo>
                  <a:lnTo>
                    <a:pt x="7192" y="4836"/>
                  </a:lnTo>
                  <a:lnTo>
                    <a:pt x="7596" y="4026"/>
                  </a:lnTo>
                  <a:cubicBezTo>
                    <a:pt x="7656" y="3895"/>
                    <a:pt x="7620" y="3728"/>
                    <a:pt x="7501" y="3657"/>
                  </a:cubicBezTo>
                  <a:lnTo>
                    <a:pt x="7477" y="3621"/>
                  </a:lnTo>
                  <a:lnTo>
                    <a:pt x="7489" y="3609"/>
                  </a:lnTo>
                  <a:cubicBezTo>
                    <a:pt x="7513" y="3562"/>
                    <a:pt x="7549" y="3562"/>
                    <a:pt x="7561" y="3562"/>
                  </a:cubicBezTo>
                  <a:close/>
                  <a:moveTo>
                    <a:pt x="4088" y="0"/>
                  </a:moveTo>
                  <a:cubicBezTo>
                    <a:pt x="4055" y="0"/>
                    <a:pt x="4022" y="1"/>
                    <a:pt x="3989" y="2"/>
                  </a:cubicBezTo>
                  <a:cubicBezTo>
                    <a:pt x="2953" y="49"/>
                    <a:pt x="1977" y="478"/>
                    <a:pt x="1250" y="1216"/>
                  </a:cubicBezTo>
                  <a:cubicBezTo>
                    <a:pt x="524" y="1942"/>
                    <a:pt x="96" y="2919"/>
                    <a:pt x="48" y="3954"/>
                  </a:cubicBezTo>
                  <a:cubicBezTo>
                    <a:pt x="0" y="4978"/>
                    <a:pt x="346" y="5979"/>
                    <a:pt x="1012" y="6764"/>
                  </a:cubicBezTo>
                  <a:cubicBezTo>
                    <a:pt x="1048" y="6812"/>
                    <a:pt x="1084" y="6824"/>
                    <a:pt x="1131" y="6824"/>
                  </a:cubicBezTo>
                  <a:cubicBezTo>
                    <a:pt x="1167" y="6824"/>
                    <a:pt x="1203" y="6812"/>
                    <a:pt x="1239" y="6776"/>
                  </a:cubicBezTo>
                  <a:cubicBezTo>
                    <a:pt x="1310" y="6717"/>
                    <a:pt x="1310" y="6610"/>
                    <a:pt x="1250" y="6550"/>
                  </a:cubicBezTo>
                  <a:cubicBezTo>
                    <a:pt x="643" y="5824"/>
                    <a:pt x="334" y="4907"/>
                    <a:pt x="369" y="3966"/>
                  </a:cubicBezTo>
                  <a:cubicBezTo>
                    <a:pt x="417" y="3014"/>
                    <a:pt x="810" y="2109"/>
                    <a:pt x="1489" y="1430"/>
                  </a:cubicBezTo>
                  <a:cubicBezTo>
                    <a:pt x="2155" y="764"/>
                    <a:pt x="3072" y="359"/>
                    <a:pt x="4025" y="323"/>
                  </a:cubicBezTo>
                  <a:cubicBezTo>
                    <a:pt x="4087" y="316"/>
                    <a:pt x="4150" y="313"/>
                    <a:pt x="4213" y="313"/>
                  </a:cubicBezTo>
                  <a:cubicBezTo>
                    <a:pt x="4363" y="313"/>
                    <a:pt x="4512" y="330"/>
                    <a:pt x="4656" y="347"/>
                  </a:cubicBezTo>
                  <a:lnTo>
                    <a:pt x="4882" y="621"/>
                  </a:lnTo>
                  <a:lnTo>
                    <a:pt x="4798" y="823"/>
                  </a:lnTo>
                  <a:lnTo>
                    <a:pt x="4656" y="585"/>
                  </a:lnTo>
                  <a:cubicBezTo>
                    <a:pt x="4632" y="537"/>
                    <a:pt x="4572" y="502"/>
                    <a:pt x="4525" y="502"/>
                  </a:cubicBezTo>
                  <a:lnTo>
                    <a:pt x="4025" y="502"/>
                  </a:lnTo>
                  <a:cubicBezTo>
                    <a:pt x="3965" y="502"/>
                    <a:pt x="3906" y="525"/>
                    <a:pt x="3870" y="585"/>
                  </a:cubicBezTo>
                  <a:lnTo>
                    <a:pt x="3513" y="1276"/>
                  </a:lnTo>
                  <a:cubicBezTo>
                    <a:pt x="3465" y="1359"/>
                    <a:pt x="3465" y="1478"/>
                    <a:pt x="3513" y="1573"/>
                  </a:cubicBezTo>
                  <a:cubicBezTo>
                    <a:pt x="3560" y="1657"/>
                    <a:pt x="3667" y="1716"/>
                    <a:pt x="3763" y="1728"/>
                  </a:cubicBezTo>
                  <a:lnTo>
                    <a:pt x="4048" y="1764"/>
                  </a:lnTo>
                  <a:cubicBezTo>
                    <a:pt x="4108" y="1764"/>
                    <a:pt x="4167" y="1752"/>
                    <a:pt x="4203" y="1692"/>
                  </a:cubicBezTo>
                  <a:lnTo>
                    <a:pt x="4298" y="1537"/>
                  </a:lnTo>
                  <a:lnTo>
                    <a:pt x="4358" y="1609"/>
                  </a:lnTo>
                  <a:lnTo>
                    <a:pt x="4310" y="1895"/>
                  </a:lnTo>
                  <a:lnTo>
                    <a:pt x="3822" y="1966"/>
                  </a:lnTo>
                  <a:cubicBezTo>
                    <a:pt x="3798" y="1966"/>
                    <a:pt x="3775" y="1990"/>
                    <a:pt x="3751" y="2002"/>
                  </a:cubicBezTo>
                  <a:lnTo>
                    <a:pt x="3108" y="2466"/>
                  </a:lnTo>
                  <a:cubicBezTo>
                    <a:pt x="3084" y="2490"/>
                    <a:pt x="3048" y="2526"/>
                    <a:pt x="3048" y="2550"/>
                  </a:cubicBezTo>
                  <a:lnTo>
                    <a:pt x="2977" y="2847"/>
                  </a:lnTo>
                  <a:lnTo>
                    <a:pt x="2751" y="2823"/>
                  </a:lnTo>
                  <a:cubicBezTo>
                    <a:pt x="2736" y="2821"/>
                    <a:pt x="2721" y="2819"/>
                    <a:pt x="2706" y="2819"/>
                  </a:cubicBezTo>
                  <a:cubicBezTo>
                    <a:pt x="2591" y="2819"/>
                    <a:pt x="2483" y="2898"/>
                    <a:pt x="2441" y="3014"/>
                  </a:cubicBezTo>
                  <a:lnTo>
                    <a:pt x="2310" y="3371"/>
                  </a:lnTo>
                  <a:cubicBezTo>
                    <a:pt x="2274" y="3442"/>
                    <a:pt x="2274" y="3538"/>
                    <a:pt x="2322" y="3609"/>
                  </a:cubicBezTo>
                  <a:cubicBezTo>
                    <a:pt x="2370" y="3681"/>
                    <a:pt x="2429" y="3740"/>
                    <a:pt x="2501" y="3752"/>
                  </a:cubicBezTo>
                  <a:cubicBezTo>
                    <a:pt x="2346" y="3812"/>
                    <a:pt x="2251" y="3978"/>
                    <a:pt x="2251" y="4145"/>
                  </a:cubicBezTo>
                  <a:lnTo>
                    <a:pt x="2251" y="4216"/>
                  </a:lnTo>
                  <a:lnTo>
                    <a:pt x="1798" y="4740"/>
                  </a:lnTo>
                  <a:cubicBezTo>
                    <a:pt x="1727" y="4812"/>
                    <a:pt x="1703" y="4919"/>
                    <a:pt x="1703" y="5026"/>
                  </a:cubicBezTo>
                  <a:lnTo>
                    <a:pt x="1703" y="5621"/>
                  </a:lnTo>
                  <a:cubicBezTo>
                    <a:pt x="1703" y="5764"/>
                    <a:pt x="1750" y="5919"/>
                    <a:pt x="1881" y="6038"/>
                  </a:cubicBezTo>
                  <a:lnTo>
                    <a:pt x="2310" y="6455"/>
                  </a:lnTo>
                  <a:cubicBezTo>
                    <a:pt x="2393" y="6538"/>
                    <a:pt x="2524" y="6598"/>
                    <a:pt x="2643" y="6610"/>
                  </a:cubicBezTo>
                  <a:lnTo>
                    <a:pt x="3917" y="6717"/>
                  </a:lnTo>
                  <a:lnTo>
                    <a:pt x="3917" y="6764"/>
                  </a:lnTo>
                  <a:cubicBezTo>
                    <a:pt x="3894" y="6907"/>
                    <a:pt x="3965" y="7074"/>
                    <a:pt x="4096" y="7169"/>
                  </a:cubicBezTo>
                  <a:lnTo>
                    <a:pt x="4310" y="7324"/>
                  </a:lnTo>
                  <a:lnTo>
                    <a:pt x="4298" y="7372"/>
                  </a:lnTo>
                  <a:cubicBezTo>
                    <a:pt x="4251" y="7538"/>
                    <a:pt x="4298" y="7717"/>
                    <a:pt x="4429" y="7836"/>
                  </a:cubicBezTo>
                  <a:lnTo>
                    <a:pt x="4489" y="7895"/>
                  </a:lnTo>
                  <a:cubicBezTo>
                    <a:pt x="4429" y="7895"/>
                    <a:pt x="4394" y="7907"/>
                    <a:pt x="4334" y="7907"/>
                  </a:cubicBezTo>
                  <a:cubicBezTo>
                    <a:pt x="4272" y="7910"/>
                    <a:pt x="4211" y="7912"/>
                    <a:pt x="4149" y="7912"/>
                  </a:cubicBezTo>
                  <a:cubicBezTo>
                    <a:pt x="3262" y="7912"/>
                    <a:pt x="2407" y="7593"/>
                    <a:pt x="1739" y="7014"/>
                  </a:cubicBezTo>
                  <a:cubicBezTo>
                    <a:pt x="1708" y="6989"/>
                    <a:pt x="1672" y="6976"/>
                    <a:pt x="1637" y="6976"/>
                  </a:cubicBezTo>
                  <a:cubicBezTo>
                    <a:pt x="1591" y="6976"/>
                    <a:pt x="1546" y="6998"/>
                    <a:pt x="1512" y="7038"/>
                  </a:cubicBezTo>
                  <a:cubicBezTo>
                    <a:pt x="1453" y="7110"/>
                    <a:pt x="1477" y="7193"/>
                    <a:pt x="1536" y="7252"/>
                  </a:cubicBezTo>
                  <a:cubicBezTo>
                    <a:pt x="2274" y="7883"/>
                    <a:pt x="3215" y="8229"/>
                    <a:pt x="4179" y="8229"/>
                  </a:cubicBezTo>
                  <a:lnTo>
                    <a:pt x="4346" y="8229"/>
                  </a:lnTo>
                  <a:cubicBezTo>
                    <a:pt x="5382" y="8181"/>
                    <a:pt x="6358" y="7753"/>
                    <a:pt x="7084" y="7014"/>
                  </a:cubicBezTo>
                  <a:cubicBezTo>
                    <a:pt x="7811" y="6288"/>
                    <a:pt x="8239" y="5312"/>
                    <a:pt x="8287" y="4276"/>
                  </a:cubicBezTo>
                  <a:cubicBezTo>
                    <a:pt x="8347" y="3204"/>
                    <a:pt x="8001" y="2216"/>
                    <a:pt x="7335" y="1418"/>
                  </a:cubicBezTo>
                  <a:cubicBezTo>
                    <a:pt x="7303" y="1381"/>
                    <a:pt x="7259" y="1363"/>
                    <a:pt x="7216" y="1363"/>
                  </a:cubicBezTo>
                  <a:cubicBezTo>
                    <a:pt x="7176" y="1363"/>
                    <a:pt x="7137" y="1378"/>
                    <a:pt x="7108" y="1407"/>
                  </a:cubicBezTo>
                  <a:cubicBezTo>
                    <a:pt x="7037" y="1466"/>
                    <a:pt x="7037" y="1573"/>
                    <a:pt x="7096" y="1633"/>
                  </a:cubicBezTo>
                  <a:cubicBezTo>
                    <a:pt x="7525" y="2157"/>
                    <a:pt x="7823" y="2776"/>
                    <a:pt x="7930" y="3431"/>
                  </a:cubicBezTo>
                  <a:lnTo>
                    <a:pt x="7894" y="3383"/>
                  </a:lnTo>
                  <a:cubicBezTo>
                    <a:pt x="7809" y="3308"/>
                    <a:pt x="7694" y="3262"/>
                    <a:pt x="7577" y="3262"/>
                  </a:cubicBezTo>
                  <a:cubicBezTo>
                    <a:pt x="7564" y="3262"/>
                    <a:pt x="7550" y="3263"/>
                    <a:pt x="7537" y="3264"/>
                  </a:cubicBezTo>
                  <a:cubicBezTo>
                    <a:pt x="7394" y="3288"/>
                    <a:pt x="7275" y="3359"/>
                    <a:pt x="7215" y="3466"/>
                  </a:cubicBezTo>
                  <a:lnTo>
                    <a:pt x="7192" y="3502"/>
                  </a:lnTo>
                  <a:cubicBezTo>
                    <a:pt x="7108" y="3502"/>
                    <a:pt x="7037" y="3538"/>
                    <a:pt x="6977" y="3585"/>
                  </a:cubicBezTo>
                  <a:lnTo>
                    <a:pt x="6775" y="3323"/>
                  </a:lnTo>
                  <a:cubicBezTo>
                    <a:pt x="6744" y="3286"/>
                    <a:pt x="6700" y="3268"/>
                    <a:pt x="6656" y="3268"/>
                  </a:cubicBezTo>
                  <a:cubicBezTo>
                    <a:pt x="6616" y="3268"/>
                    <a:pt x="6577" y="3283"/>
                    <a:pt x="6549" y="3312"/>
                  </a:cubicBezTo>
                  <a:cubicBezTo>
                    <a:pt x="6477" y="3371"/>
                    <a:pt x="6477" y="3478"/>
                    <a:pt x="6537" y="3538"/>
                  </a:cubicBezTo>
                  <a:lnTo>
                    <a:pt x="6858" y="3919"/>
                  </a:lnTo>
                  <a:cubicBezTo>
                    <a:pt x="6894" y="3954"/>
                    <a:pt x="6942" y="3978"/>
                    <a:pt x="6977" y="3978"/>
                  </a:cubicBezTo>
                  <a:cubicBezTo>
                    <a:pt x="7025" y="3978"/>
                    <a:pt x="7073" y="3966"/>
                    <a:pt x="7096" y="3943"/>
                  </a:cubicBezTo>
                  <a:lnTo>
                    <a:pt x="7204" y="3835"/>
                  </a:lnTo>
                  <a:lnTo>
                    <a:pt x="7335" y="3919"/>
                  </a:lnTo>
                  <a:lnTo>
                    <a:pt x="6858" y="4871"/>
                  </a:lnTo>
                  <a:lnTo>
                    <a:pt x="6834" y="4871"/>
                  </a:lnTo>
                  <a:cubicBezTo>
                    <a:pt x="6799" y="4871"/>
                    <a:pt x="6763" y="4859"/>
                    <a:pt x="6739" y="4836"/>
                  </a:cubicBezTo>
                  <a:lnTo>
                    <a:pt x="6096" y="4062"/>
                  </a:lnTo>
                  <a:cubicBezTo>
                    <a:pt x="6069" y="4014"/>
                    <a:pt x="6023" y="3994"/>
                    <a:pt x="5977" y="3994"/>
                  </a:cubicBezTo>
                  <a:cubicBezTo>
                    <a:pt x="5942" y="3994"/>
                    <a:pt x="5908" y="4005"/>
                    <a:pt x="5882" y="4026"/>
                  </a:cubicBezTo>
                  <a:cubicBezTo>
                    <a:pt x="5799" y="4085"/>
                    <a:pt x="5799" y="4193"/>
                    <a:pt x="5846" y="4252"/>
                  </a:cubicBezTo>
                  <a:lnTo>
                    <a:pt x="6489" y="5026"/>
                  </a:lnTo>
                  <a:cubicBezTo>
                    <a:pt x="6584" y="5133"/>
                    <a:pt x="6715" y="5193"/>
                    <a:pt x="6858" y="5193"/>
                  </a:cubicBezTo>
                  <a:lnTo>
                    <a:pt x="7073" y="5169"/>
                  </a:lnTo>
                  <a:lnTo>
                    <a:pt x="6430" y="6645"/>
                  </a:lnTo>
                  <a:cubicBezTo>
                    <a:pt x="6382" y="6752"/>
                    <a:pt x="6322" y="6848"/>
                    <a:pt x="6251" y="6943"/>
                  </a:cubicBezTo>
                  <a:lnTo>
                    <a:pt x="5751" y="7550"/>
                  </a:lnTo>
                  <a:cubicBezTo>
                    <a:pt x="5489" y="7657"/>
                    <a:pt x="5227" y="7753"/>
                    <a:pt x="4953" y="7812"/>
                  </a:cubicBezTo>
                  <a:lnTo>
                    <a:pt x="4679" y="7562"/>
                  </a:lnTo>
                  <a:cubicBezTo>
                    <a:pt x="4644" y="7538"/>
                    <a:pt x="4632" y="7491"/>
                    <a:pt x="4644" y="7443"/>
                  </a:cubicBezTo>
                  <a:lnTo>
                    <a:pt x="4691" y="7288"/>
                  </a:lnTo>
                  <a:cubicBezTo>
                    <a:pt x="4703" y="7229"/>
                    <a:pt x="4691" y="7145"/>
                    <a:pt x="4632" y="7110"/>
                  </a:cubicBezTo>
                  <a:lnTo>
                    <a:pt x="4322" y="6871"/>
                  </a:lnTo>
                  <a:cubicBezTo>
                    <a:pt x="4287" y="6836"/>
                    <a:pt x="4275" y="6812"/>
                    <a:pt x="4275" y="6764"/>
                  </a:cubicBezTo>
                  <a:lnTo>
                    <a:pt x="4298" y="6550"/>
                  </a:lnTo>
                  <a:cubicBezTo>
                    <a:pt x="4298" y="6514"/>
                    <a:pt x="4298" y="6467"/>
                    <a:pt x="4275" y="6431"/>
                  </a:cubicBezTo>
                  <a:cubicBezTo>
                    <a:pt x="4239" y="6407"/>
                    <a:pt x="4203" y="6371"/>
                    <a:pt x="4167" y="6371"/>
                  </a:cubicBezTo>
                  <a:lnTo>
                    <a:pt x="2679" y="6264"/>
                  </a:lnTo>
                  <a:cubicBezTo>
                    <a:pt x="2620" y="6264"/>
                    <a:pt x="2572" y="6229"/>
                    <a:pt x="2536" y="6181"/>
                  </a:cubicBezTo>
                  <a:lnTo>
                    <a:pt x="2096" y="5764"/>
                  </a:lnTo>
                  <a:cubicBezTo>
                    <a:pt x="2060" y="5728"/>
                    <a:pt x="2024" y="5645"/>
                    <a:pt x="2024" y="5586"/>
                  </a:cubicBezTo>
                  <a:lnTo>
                    <a:pt x="2024" y="4990"/>
                  </a:lnTo>
                  <a:cubicBezTo>
                    <a:pt x="2024" y="4966"/>
                    <a:pt x="2036" y="4931"/>
                    <a:pt x="2060" y="4919"/>
                  </a:cubicBezTo>
                  <a:lnTo>
                    <a:pt x="2548" y="4359"/>
                  </a:lnTo>
                  <a:cubicBezTo>
                    <a:pt x="2572" y="4324"/>
                    <a:pt x="2596" y="4300"/>
                    <a:pt x="2596" y="4252"/>
                  </a:cubicBezTo>
                  <a:lnTo>
                    <a:pt x="2596" y="4121"/>
                  </a:lnTo>
                  <a:cubicBezTo>
                    <a:pt x="2596" y="4074"/>
                    <a:pt x="2620" y="4038"/>
                    <a:pt x="2655" y="4014"/>
                  </a:cubicBezTo>
                  <a:lnTo>
                    <a:pt x="3036" y="3847"/>
                  </a:lnTo>
                  <a:lnTo>
                    <a:pt x="3751" y="3835"/>
                  </a:lnTo>
                  <a:cubicBezTo>
                    <a:pt x="3763" y="3835"/>
                    <a:pt x="3786" y="3847"/>
                    <a:pt x="3786" y="3859"/>
                  </a:cubicBezTo>
                  <a:cubicBezTo>
                    <a:pt x="3798" y="3990"/>
                    <a:pt x="3906" y="4097"/>
                    <a:pt x="4025" y="4145"/>
                  </a:cubicBezTo>
                  <a:lnTo>
                    <a:pt x="4537" y="4324"/>
                  </a:lnTo>
                  <a:cubicBezTo>
                    <a:pt x="4569" y="4331"/>
                    <a:pt x="4601" y="4335"/>
                    <a:pt x="4633" y="4335"/>
                  </a:cubicBezTo>
                  <a:cubicBezTo>
                    <a:pt x="4705" y="4335"/>
                    <a:pt x="4772" y="4314"/>
                    <a:pt x="4822" y="4264"/>
                  </a:cubicBezTo>
                  <a:cubicBezTo>
                    <a:pt x="4882" y="4204"/>
                    <a:pt x="4918" y="4121"/>
                    <a:pt x="4918" y="4026"/>
                  </a:cubicBezTo>
                  <a:lnTo>
                    <a:pt x="5549" y="3978"/>
                  </a:lnTo>
                  <a:cubicBezTo>
                    <a:pt x="5668" y="3966"/>
                    <a:pt x="5787" y="3907"/>
                    <a:pt x="5870" y="3812"/>
                  </a:cubicBezTo>
                  <a:cubicBezTo>
                    <a:pt x="5941" y="3728"/>
                    <a:pt x="5965" y="3597"/>
                    <a:pt x="5941" y="3478"/>
                  </a:cubicBezTo>
                  <a:lnTo>
                    <a:pt x="5930" y="3383"/>
                  </a:lnTo>
                  <a:cubicBezTo>
                    <a:pt x="5896" y="3247"/>
                    <a:pt x="5776" y="3144"/>
                    <a:pt x="5632" y="3144"/>
                  </a:cubicBezTo>
                  <a:cubicBezTo>
                    <a:pt x="5624" y="3144"/>
                    <a:pt x="5616" y="3144"/>
                    <a:pt x="5608" y="3145"/>
                  </a:cubicBezTo>
                  <a:lnTo>
                    <a:pt x="5275" y="3181"/>
                  </a:lnTo>
                  <a:lnTo>
                    <a:pt x="5227" y="3121"/>
                  </a:lnTo>
                  <a:lnTo>
                    <a:pt x="5668" y="2669"/>
                  </a:lnTo>
                  <a:cubicBezTo>
                    <a:pt x="5727" y="2609"/>
                    <a:pt x="5727" y="2502"/>
                    <a:pt x="5668" y="2442"/>
                  </a:cubicBezTo>
                  <a:cubicBezTo>
                    <a:pt x="5638" y="2413"/>
                    <a:pt x="5599" y="2398"/>
                    <a:pt x="5560" y="2398"/>
                  </a:cubicBezTo>
                  <a:cubicBezTo>
                    <a:pt x="5522" y="2398"/>
                    <a:pt x="5483" y="2413"/>
                    <a:pt x="5453" y="2442"/>
                  </a:cubicBezTo>
                  <a:lnTo>
                    <a:pt x="4918" y="2978"/>
                  </a:lnTo>
                  <a:lnTo>
                    <a:pt x="4739" y="3061"/>
                  </a:lnTo>
                  <a:lnTo>
                    <a:pt x="4227" y="2669"/>
                  </a:lnTo>
                  <a:cubicBezTo>
                    <a:pt x="4193" y="2652"/>
                    <a:pt x="4166" y="2635"/>
                    <a:pt x="4131" y="2635"/>
                  </a:cubicBezTo>
                  <a:cubicBezTo>
                    <a:pt x="4117" y="2635"/>
                    <a:pt x="4102" y="2638"/>
                    <a:pt x="4084" y="2645"/>
                  </a:cubicBezTo>
                  <a:lnTo>
                    <a:pt x="3382" y="2859"/>
                  </a:lnTo>
                  <a:cubicBezTo>
                    <a:pt x="3370" y="2859"/>
                    <a:pt x="3334" y="2883"/>
                    <a:pt x="3322" y="2895"/>
                  </a:cubicBezTo>
                  <a:lnTo>
                    <a:pt x="3370" y="2680"/>
                  </a:lnTo>
                  <a:lnTo>
                    <a:pt x="3917" y="2288"/>
                  </a:lnTo>
                  <a:lnTo>
                    <a:pt x="4501" y="2192"/>
                  </a:lnTo>
                  <a:cubicBezTo>
                    <a:pt x="4572" y="2180"/>
                    <a:pt x="4620" y="2133"/>
                    <a:pt x="4632" y="2061"/>
                  </a:cubicBezTo>
                  <a:lnTo>
                    <a:pt x="4691" y="1597"/>
                  </a:lnTo>
                  <a:cubicBezTo>
                    <a:pt x="4691" y="1549"/>
                    <a:pt x="4691" y="1514"/>
                    <a:pt x="4656" y="1478"/>
                  </a:cubicBezTo>
                  <a:lnTo>
                    <a:pt x="4417" y="1180"/>
                  </a:lnTo>
                  <a:cubicBezTo>
                    <a:pt x="4394" y="1133"/>
                    <a:pt x="4346" y="1121"/>
                    <a:pt x="4287" y="1121"/>
                  </a:cubicBezTo>
                  <a:cubicBezTo>
                    <a:pt x="4239" y="1121"/>
                    <a:pt x="4179" y="1156"/>
                    <a:pt x="4156" y="1192"/>
                  </a:cubicBezTo>
                  <a:lnTo>
                    <a:pt x="3977" y="1454"/>
                  </a:lnTo>
                  <a:lnTo>
                    <a:pt x="3786" y="1430"/>
                  </a:lnTo>
                  <a:lnTo>
                    <a:pt x="4096" y="835"/>
                  </a:lnTo>
                  <a:lnTo>
                    <a:pt x="4417" y="835"/>
                  </a:lnTo>
                  <a:lnTo>
                    <a:pt x="4656" y="1287"/>
                  </a:lnTo>
                  <a:cubicBezTo>
                    <a:pt x="4691" y="1347"/>
                    <a:pt x="4751" y="1371"/>
                    <a:pt x="4810" y="1371"/>
                  </a:cubicBezTo>
                  <a:cubicBezTo>
                    <a:pt x="4870" y="1371"/>
                    <a:pt x="4929" y="1335"/>
                    <a:pt x="4941" y="1276"/>
                  </a:cubicBezTo>
                  <a:lnTo>
                    <a:pt x="5168" y="740"/>
                  </a:lnTo>
                  <a:cubicBezTo>
                    <a:pt x="5215" y="645"/>
                    <a:pt x="5191" y="525"/>
                    <a:pt x="5132" y="454"/>
                  </a:cubicBezTo>
                  <a:lnTo>
                    <a:pt x="5132" y="454"/>
                  </a:lnTo>
                  <a:cubicBezTo>
                    <a:pt x="5668" y="597"/>
                    <a:pt x="6168" y="859"/>
                    <a:pt x="6596" y="1216"/>
                  </a:cubicBezTo>
                  <a:cubicBezTo>
                    <a:pt x="6625" y="1240"/>
                    <a:pt x="6658" y="1250"/>
                    <a:pt x="6691" y="1250"/>
                  </a:cubicBezTo>
                  <a:cubicBezTo>
                    <a:pt x="6739" y="1250"/>
                    <a:pt x="6787" y="1228"/>
                    <a:pt x="6823" y="1192"/>
                  </a:cubicBezTo>
                  <a:cubicBezTo>
                    <a:pt x="6882" y="1121"/>
                    <a:pt x="6858" y="1037"/>
                    <a:pt x="6799" y="978"/>
                  </a:cubicBezTo>
                  <a:cubicBezTo>
                    <a:pt x="6038" y="344"/>
                    <a:pt x="5077" y="0"/>
                    <a:pt x="4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p:nvPr/>
        </p:nvSpPr>
        <p:spPr>
          <a:xfrm>
            <a:off x="6532425" y="390525"/>
            <a:ext cx="872400" cy="8724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0"/>
          <p:cNvSpPr txBox="1">
            <a:spLocks noGrp="1"/>
          </p:cNvSpPr>
          <p:nvPr>
            <p:ph type="title"/>
          </p:nvPr>
        </p:nvSpPr>
        <p:spPr>
          <a:xfrm>
            <a:off x="1457325" y="1479225"/>
            <a:ext cx="60864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Why is it Important to Me?</a:t>
            </a:r>
            <a:endParaRPr/>
          </a:p>
        </p:txBody>
      </p:sp>
      <p:sp>
        <p:nvSpPr>
          <p:cNvPr id="258" name="Google Shape;258;p30"/>
          <p:cNvSpPr txBox="1">
            <a:spLocks noGrp="1"/>
          </p:cNvSpPr>
          <p:nvPr>
            <p:ph type="subTitle" idx="1"/>
          </p:nvPr>
        </p:nvSpPr>
        <p:spPr>
          <a:xfrm>
            <a:off x="1782300" y="2051925"/>
            <a:ext cx="5579400" cy="216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Darker Grotesque"/>
                <a:ea typeface="Darker Grotesque"/>
                <a:cs typeface="Darker Grotesque"/>
                <a:sym typeface="Darker Grotesque"/>
              </a:rPr>
              <a:t>The tech space is interesting and always evolving, as we clearly see today with a multitude of advancements, most notably the Artificial Intelligence space. Unlike traditional CPI categories, technology prices tend to decrease over time due to the innovation and evolution. By monitoring and understanding the forecast, I can make better decisions regarding buying or upgrading to new tech. In the border scheme of things, being able to track the tech market can help make both personal and business decisions around innovation and spending.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1"/>
          <p:cNvSpPr txBox="1">
            <a:spLocks noGrp="1"/>
          </p:cNvSpPr>
          <p:nvPr>
            <p:ph type="title"/>
          </p:nvPr>
        </p:nvSpPr>
        <p:spPr>
          <a:xfrm>
            <a:off x="1732500" y="2408225"/>
            <a:ext cx="5679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20"/>
              <a:t>The Data</a:t>
            </a:r>
            <a:endParaRPr sz="4520"/>
          </a:p>
        </p:txBody>
      </p:sp>
      <p:sp>
        <p:nvSpPr>
          <p:cNvPr id="264" name="Google Shape;264;p31"/>
          <p:cNvSpPr txBox="1">
            <a:spLocks noGrp="1"/>
          </p:cNvSpPr>
          <p:nvPr>
            <p:ph type="title" idx="2"/>
          </p:nvPr>
        </p:nvSpPr>
        <p:spPr>
          <a:xfrm>
            <a:off x="1732500" y="1357581"/>
            <a:ext cx="2836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265" name="Google Shape;265;p31"/>
          <p:cNvGrpSpPr/>
          <p:nvPr/>
        </p:nvGrpSpPr>
        <p:grpSpPr>
          <a:xfrm>
            <a:off x="4263850" y="821675"/>
            <a:ext cx="4628075" cy="3374800"/>
            <a:chOff x="4263850" y="821675"/>
            <a:chExt cx="4628075" cy="3374800"/>
          </a:xfrm>
        </p:grpSpPr>
        <p:sp>
          <p:nvSpPr>
            <p:cNvPr id="266" name="Google Shape;266;p31"/>
            <p:cNvSpPr/>
            <p:nvPr/>
          </p:nvSpPr>
          <p:spPr>
            <a:xfrm>
              <a:off x="5840575" y="821675"/>
              <a:ext cx="872400" cy="8724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8612025" y="2179269"/>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31"/>
            <p:cNvGrpSpPr/>
            <p:nvPr/>
          </p:nvGrpSpPr>
          <p:grpSpPr>
            <a:xfrm>
              <a:off x="4263850" y="4031025"/>
              <a:ext cx="616350" cy="165450"/>
              <a:chOff x="4263850" y="3973875"/>
              <a:chExt cx="616350" cy="165450"/>
            </a:xfrm>
          </p:grpSpPr>
          <p:cxnSp>
            <p:nvCxnSpPr>
              <p:cNvPr id="269" name="Google Shape;269;p31"/>
              <p:cNvCxnSpPr/>
              <p:nvPr/>
            </p:nvCxnSpPr>
            <p:spPr>
              <a:xfrm>
                <a:off x="4263850" y="4056525"/>
                <a:ext cx="616200" cy="0"/>
              </a:xfrm>
              <a:prstGeom prst="straightConnector1">
                <a:avLst/>
              </a:prstGeom>
              <a:noFill/>
              <a:ln w="9525" cap="flat" cmpd="sng">
                <a:solidFill>
                  <a:srgbClr val="000000"/>
                </a:solidFill>
                <a:prstDash val="solid"/>
                <a:round/>
                <a:headEnd type="none" w="med" len="med"/>
                <a:tailEnd type="none" w="med" len="med"/>
              </a:ln>
            </p:spPr>
          </p:cxnSp>
          <p:cxnSp>
            <p:nvCxnSpPr>
              <p:cNvPr id="270" name="Google Shape;270;p31"/>
              <p:cNvCxnSpPr/>
              <p:nvPr/>
            </p:nvCxnSpPr>
            <p:spPr>
              <a:xfrm>
                <a:off x="4731700" y="3973875"/>
                <a:ext cx="148500" cy="82800"/>
              </a:xfrm>
              <a:prstGeom prst="straightConnector1">
                <a:avLst/>
              </a:prstGeom>
              <a:noFill/>
              <a:ln w="9525" cap="flat" cmpd="sng">
                <a:solidFill>
                  <a:srgbClr val="000000"/>
                </a:solidFill>
                <a:prstDash val="solid"/>
                <a:round/>
                <a:headEnd type="none" w="med" len="med"/>
                <a:tailEnd type="none" w="med" len="med"/>
              </a:ln>
            </p:spPr>
          </p:cxnSp>
          <p:cxnSp>
            <p:nvCxnSpPr>
              <p:cNvPr id="271" name="Google Shape;271;p31"/>
              <p:cNvCxnSpPr/>
              <p:nvPr/>
            </p:nvCxnSpPr>
            <p:spPr>
              <a:xfrm rot="10800000" flipH="1">
                <a:off x="4731700" y="4056525"/>
                <a:ext cx="148500" cy="82800"/>
              </a:xfrm>
              <a:prstGeom prst="straightConnector1">
                <a:avLst/>
              </a:prstGeom>
              <a:noFill/>
              <a:ln w="9525" cap="flat" cmpd="sng">
                <a:solidFill>
                  <a:srgbClr val="000000"/>
                </a:solidFill>
                <a:prstDash val="solid"/>
                <a:round/>
                <a:headEnd type="none" w="med" len="med"/>
                <a:tailEnd type="none" w="med" len="med"/>
              </a:ln>
            </p:spPr>
          </p:cxn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2"/>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Data: Overview</a:t>
            </a:r>
            <a:endParaRPr/>
          </a:p>
        </p:txBody>
      </p:sp>
      <p:sp>
        <p:nvSpPr>
          <p:cNvPr id="277" name="Google Shape;277;p32"/>
          <p:cNvSpPr txBox="1">
            <a:spLocks noGrp="1"/>
          </p:cNvSpPr>
          <p:nvPr>
            <p:ph type="title"/>
          </p:nvPr>
        </p:nvSpPr>
        <p:spPr>
          <a:xfrm>
            <a:off x="1439750" y="1349672"/>
            <a:ext cx="2511000" cy="41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Source</a:t>
            </a:r>
            <a:endParaRPr/>
          </a:p>
        </p:txBody>
      </p:sp>
      <p:sp>
        <p:nvSpPr>
          <p:cNvPr id="278" name="Google Shape;278;p32"/>
          <p:cNvSpPr txBox="1">
            <a:spLocks noGrp="1"/>
          </p:cNvSpPr>
          <p:nvPr>
            <p:ph type="subTitle" idx="1"/>
          </p:nvPr>
        </p:nvSpPr>
        <p:spPr>
          <a:xfrm>
            <a:off x="1109300" y="1834538"/>
            <a:ext cx="3171900" cy="484800"/>
          </a:xfrm>
          <a:prstGeom prst="rect">
            <a:avLst/>
          </a:prstGeom>
        </p:spPr>
        <p:txBody>
          <a:bodyPr spcFirstLastPara="1" wrap="square" lIns="365750" tIns="91425" rIns="365750" bIns="91425" anchor="ctr" anchorCtr="0">
            <a:noAutofit/>
          </a:bodyPr>
          <a:lstStyle/>
          <a:p>
            <a:pPr marL="0" lvl="0" indent="0" algn="ctr" rtl="0">
              <a:spcBef>
                <a:spcPts val="0"/>
              </a:spcBef>
              <a:spcAft>
                <a:spcPts val="0"/>
              </a:spcAft>
              <a:buNone/>
            </a:pPr>
            <a:r>
              <a:rPr lang="en" sz="1400">
                <a:latin typeface="Darker Grotesque"/>
                <a:ea typeface="Darker Grotesque"/>
                <a:cs typeface="Darker Grotesque"/>
                <a:sym typeface="Darker Grotesque"/>
              </a:rPr>
              <a:t>Originates from the Bureau of Labor Statistics (BLS) but was retrieved from the online database Federal Reserve Economic Data (FRED)</a:t>
            </a:r>
            <a:endParaRPr sz="1400"/>
          </a:p>
        </p:txBody>
      </p:sp>
      <p:sp>
        <p:nvSpPr>
          <p:cNvPr id="279" name="Google Shape;279;p32"/>
          <p:cNvSpPr txBox="1">
            <a:spLocks noGrp="1"/>
          </p:cNvSpPr>
          <p:nvPr>
            <p:ph type="title" idx="2"/>
          </p:nvPr>
        </p:nvSpPr>
        <p:spPr>
          <a:xfrm>
            <a:off x="5193250" y="1349672"/>
            <a:ext cx="2511000" cy="41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Periodicity</a:t>
            </a:r>
            <a:endParaRPr/>
          </a:p>
        </p:txBody>
      </p:sp>
      <p:sp>
        <p:nvSpPr>
          <p:cNvPr id="280" name="Google Shape;280;p32"/>
          <p:cNvSpPr txBox="1">
            <a:spLocks noGrp="1"/>
          </p:cNvSpPr>
          <p:nvPr>
            <p:ph type="subTitle" idx="3"/>
          </p:nvPr>
        </p:nvSpPr>
        <p:spPr>
          <a:xfrm>
            <a:off x="5193250" y="1834550"/>
            <a:ext cx="2636400" cy="484800"/>
          </a:xfrm>
          <a:prstGeom prst="rect">
            <a:avLst/>
          </a:prstGeom>
        </p:spPr>
        <p:txBody>
          <a:bodyPr spcFirstLastPara="1" wrap="square" lIns="365750" tIns="91425" rIns="365750" bIns="91425" anchor="ctr" anchorCtr="0">
            <a:noAutofit/>
          </a:bodyPr>
          <a:lstStyle/>
          <a:p>
            <a:pPr marL="0" lvl="0" indent="0" algn="ctr" rtl="0">
              <a:spcBef>
                <a:spcPts val="0"/>
              </a:spcBef>
              <a:spcAft>
                <a:spcPts val="0"/>
              </a:spcAft>
              <a:buNone/>
            </a:pPr>
            <a:r>
              <a:rPr lang="en"/>
              <a:t>Contains monthly time series data that has not been seasonally adjusted</a:t>
            </a:r>
            <a:endParaRPr/>
          </a:p>
        </p:txBody>
      </p:sp>
      <p:sp>
        <p:nvSpPr>
          <p:cNvPr id="281" name="Google Shape;281;p32"/>
          <p:cNvSpPr txBox="1">
            <a:spLocks noGrp="1"/>
          </p:cNvSpPr>
          <p:nvPr>
            <p:ph type="title" idx="4"/>
          </p:nvPr>
        </p:nvSpPr>
        <p:spPr>
          <a:xfrm>
            <a:off x="1439750" y="3343006"/>
            <a:ext cx="2511000" cy="41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Observations</a:t>
            </a:r>
            <a:endParaRPr/>
          </a:p>
        </p:txBody>
      </p:sp>
      <p:sp>
        <p:nvSpPr>
          <p:cNvPr id="282" name="Google Shape;282;p32"/>
          <p:cNvSpPr txBox="1">
            <a:spLocks noGrp="1"/>
          </p:cNvSpPr>
          <p:nvPr>
            <p:ph type="subTitle" idx="5"/>
          </p:nvPr>
        </p:nvSpPr>
        <p:spPr>
          <a:xfrm>
            <a:off x="1439750" y="3758506"/>
            <a:ext cx="2511000" cy="484800"/>
          </a:xfrm>
          <a:prstGeom prst="rect">
            <a:avLst/>
          </a:prstGeom>
        </p:spPr>
        <p:txBody>
          <a:bodyPr spcFirstLastPara="1" wrap="square" lIns="365750" tIns="91425" rIns="365750" bIns="91425" anchor="ctr" anchorCtr="0">
            <a:noAutofit/>
          </a:bodyPr>
          <a:lstStyle/>
          <a:p>
            <a:pPr marL="0" lvl="0" indent="0" algn="ctr" rtl="0">
              <a:spcBef>
                <a:spcPts val="0"/>
              </a:spcBef>
              <a:spcAft>
                <a:spcPts val="0"/>
              </a:spcAft>
              <a:buNone/>
            </a:pPr>
            <a:r>
              <a:rPr lang="en"/>
              <a:t>Contains 435 observations from Dec 1988 to Feb 2025</a:t>
            </a:r>
            <a:endParaRPr/>
          </a:p>
        </p:txBody>
      </p:sp>
      <p:sp>
        <p:nvSpPr>
          <p:cNvPr id="283" name="Google Shape;283;p32"/>
          <p:cNvSpPr txBox="1">
            <a:spLocks noGrp="1"/>
          </p:cNvSpPr>
          <p:nvPr>
            <p:ph type="title" idx="6"/>
          </p:nvPr>
        </p:nvSpPr>
        <p:spPr>
          <a:xfrm>
            <a:off x="5193250" y="3343006"/>
            <a:ext cx="2511000" cy="41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Collection Process</a:t>
            </a:r>
            <a:endParaRPr/>
          </a:p>
        </p:txBody>
      </p:sp>
      <p:sp>
        <p:nvSpPr>
          <p:cNvPr id="284" name="Google Shape;284;p32"/>
          <p:cNvSpPr txBox="1">
            <a:spLocks noGrp="1"/>
          </p:cNvSpPr>
          <p:nvPr>
            <p:ph type="subTitle" idx="7"/>
          </p:nvPr>
        </p:nvSpPr>
        <p:spPr>
          <a:xfrm>
            <a:off x="4772200" y="4006050"/>
            <a:ext cx="3353100" cy="484800"/>
          </a:xfrm>
          <a:prstGeom prst="rect">
            <a:avLst/>
          </a:prstGeom>
        </p:spPr>
        <p:txBody>
          <a:bodyPr spcFirstLastPara="1" wrap="square" lIns="365750" tIns="91425" rIns="365750" bIns="91425" anchor="ctr" anchorCtr="0">
            <a:noAutofit/>
          </a:bodyPr>
          <a:lstStyle/>
          <a:p>
            <a:pPr marL="0" lvl="0" indent="0" algn="ctr" rtl="0">
              <a:spcBef>
                <a:spcPts val="0"/>
              </a:spcBef>
              <a:spcAft>
                <a:spcPts val="0"/>
              </a:spcAft>
              <a:buNone/>
            </a:pPr>
            <a:r>
              <a:rPr lang="en" sz="1500">
                <a:solidFill>
                  <a:srgbClr val="191919"/>
                </a:solidFill>
                <a:latin typeface="Darker Grotesque"/>
                <a:ea typeface="Darker Grotesque"/>
                <a:cs typeface="Darker Grotesque"/>
                <a:sym typeface="Darker Grotesque"/>
              </a:rPr>
              <a:t>Prices for consumer electronics are surveyed across retail stores and online platforms. CPI is then calculated and then uploaded monthly. </a:t>
            </a:r>
            <a:endParaRPr sz="1900">
              <a:solidFill>
                <a:srgbClr val="191919"/>
              </a:solidFill>
            </a:endParaRPr>
          </a:p>
        </p:txBody>
      </p:sp>
      <p:sp>
        <p:nvSpPr>
          <p:cNvPr id="285" name="Google Shape;285;p32"/>
          <p:cNvSpPr/>
          <p:nvPr/>
        </p:nvSpPr>
        <p:spPr>
          <a:xfrm>
            <a:off x="4209150" y="2388700"/>
            <a:ext cx="725700" cy="7257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2"/>
          <p:cNvSpPr/>
          <p:nvPr/>
        </p:nvSpPr>
        <p:spPr>
          <a:xfrm>
            <a:off x="7968750" y="8819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Data: Preprocessing</a:t>
            </a:r>
            <a:endParaRPr/>
          </a:p>
        </p:txBody>
      </p:sp>
      <p:sp>
        <p:nvSpPr>
          <p:cNvPr id="292" name="Google Shape;292;p33"/>
          <p:cNvSpPr txBox="1"/>
          <p:nvPr/>
        </p:nvSpPr>
        <p:spPr>
          <a:xfrm>
            <a:off x="713225" y="1249016"/>
            <a:ext cx="1841700" cy="30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191919"/>
                </a:solidFill>
                <a:latin typeface="Merriweather"/>
                <a:ea typeface="Merriweather"/>
                <a:cs typeface="Merriweather"/>
                <a:sym typeface="Merriweather"/>
              </a:rPr>
              <a:t>Null Values</a:t>
            </a:r>
            <a:endParaRPr sz="1600" b="1">
              <a:solidFill>
                <a:srgbClr val="191919"/>
              </a:solidFill>
              <a:latin typeface="Merriweather"/>
              <a:ea typeface="Merriweather"/>
              <a:cs typeface="Merriweather"/>
              <a:sym typeface="Merriweather"/>
            </a:endParaRPr>
          </a:p>
        </p:txBody>
      </p:sp>
      <p:sp>
        <p:nvSpPr>
          <p:cNvPr id="293" name="Google Shape;293;p33"/>
          <p:cNvSpPr txBox="1"/>
          <p:nvPr/>
        </p:nvSpPr>
        <p:spPr>
          <a:xfrm>
            <a:off x="713225" y="1550817"/>
            <a:ext cx="1841700" cy="49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191919"/>
                </a:solidFill>
                <a:latin typeface="Darker Grotesque Medium"/>
                <a:ea typeface="Darker Grotesque Medium"/>
                <a:cs typeface="Darker Grotesque Medium"/>
                <a:sym typeface="Darker Grotesque Medium"/>
              </a:rPr>
              <a:t>There are no null values.</a:t>
            </a:r>
            <a:endParaRPr sz="1600">
              <a:solidFill>
                <a:srgbClr val="191919"/>
              </a:solidFill>
              <a:latin typeface="Darker Grotesque Medium"/>
              <a:ea typeface="Darker Grotesque Medium"/>
              <a:cs typeface="Darker Grotesque Medium"/>
              <a:sym typeface="Darker Grotesque Medium"/>
            </a:endParaRPr>
          </a:p>
        </p:txBody>
      </p:sp>
      <p:sp>
        <p:nvSpPr>
          <p:cNvPr id="294" name="Google Shape;294;p33"/>
          <p:cNvSpPr txBox="1"/>
          <p:nvPr/>
        </p:nvSpPr>
        <p:spPr>
          <a:xfrm>
            <a:off x="3651150" y="1249016"/>
            <a:ext cx="1841700" cy="30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191919"/>
                </a:solidFill>
                <a:latin typeface="Merriweather"/>
                <a:ea typeface="Merriweather"/>
                <a:cs typeface="Merriweather"/>
                <a:sym typeface="Merriweather"/>
              </a:rPr>
              <a:t>Duplicates</a:t>
            </a:r>
            <a:endParaRPr sz="1600" b="1">
              <a:solidFill>
                <a:srgbClr val="191919"/>
              </a:solidFill>
              <a:latin typeface="Merriweather"/>
              <a:ea typeface="Merriweather"/>
              <a:cs typeface="Merriweather"/>
              <a:sym typeface="Merriweather"/>
            </a:endParaRPr>
          </a:p>
        </p:txBody>
      </p:sp>
      <p:sp>
        <p:nvSpPr>
          <p:cNvPr id="295" name="Google Shape;295;p33"/>
          <p:cNvSpPr txBox="1"/>
          <p:nvPr/>
        </p:nvSpPr>
        <p:spPr>
          <a:xfrm>
            <a:off x="3651150" y="1550817"/>
            <a:ext cx="1841700" cy="49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191919"/>
                </a:solidFill>
                <a:latin typeface="Darker Grotesque Medium"/>
                <a:ea typeface="Darker Grotesque Medium"/>
                <a:cs typeface="Darker Grotesque Medium"/>
                <a:sym typeface="Darker Grotesque Medium"/>
              </a:rPr>
              <a:t>There are no duplicates</a:t>
            </a:r>
            <a:endParaRPr sz="1600">
              <a:solidFill>
                <a:srgbClr val="191919"/>
              </a:solidFill>
              <a:latin typeface="Darker Grotesque Medium"/>
              <a:ea typeface="Darker Grotesque Medium"/>
              <a:cs typeface="Darker Grotesque Medium"/>
              <a:sym typeface="Darker Grotesque Medium"/>
            </a:endParaRPr>
          </a:p>
        </p:txBody>
      </p:sp>
      <p:sp>
        <p:nvSpPr>
          <p:cNvPr id="296" name="Google Shape;296;p33"/>
          <p:cNvSpPr txBox="1"/>
          <p:nvPr/>
        </p:nvSpPr>
        <p:spPr>
          <a:xfrm>
            <a:off x="6589075" y="1249016"/>
            <a:ext cx="1841700" cy="30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191919"/>
                </a:solidFill>
                <a:latin typeface="Merriweather"/>
                <a:ea typeface="Merriweather"/>
                <a:cs typeface="Merriweather"/>
                <a:sym typeface="Merriweather"/>
              </a:rPr>
              <a:t>Outliers</a:t>
            </a:r>
            <a:endParaRPr sz="1600" b="1">
              <a:solidFill>
                <a:srgbClr val="191919"/>
              </a:solidFill>
              <a:latin typeface="Merriweather"/>
              <a:ea typeface="Merriweather"/>
              <a:cs typeface="Merriweather"/>
              <a:sym typeface="Merriweather"/>
            </a:endParaRPr>
          </a:p>
        </p:txBody>
      </p:sp>
      <p:sp>
        <p:nvSpPr>
          <p:cNvPr id="297" name="Google Shape;297;p33"/>
          <p:cNvSpPr txBox="1"/>
          <p:nvPr/>
        </p:nvSpPr>
        <p:spPr>
          <a:xfrm>
            <a:off x="6589075" y="1550817"/>
            <a:ext cx="1841700" cy="49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191919"/>
                </a:solidFill>
                <a:latin typeface="Darker Grotesque Medium"/>
                <a:ea typeface="Darker Grotesque Medium"/>
                <a:cs typeface="Darker Grotesque Medium"/>
                <a:sym typeface="Darker Grotesque Medium"/>
              </a:rPr>
              <a:t>There are no outliers</a:t>
            </a:r>
            <a:endParaRPr sz="1600">
              <a:solidFill>
                <a:srgbClr val="191919"/>
              </a:solidFill>
              <a:latin typeface="Darker Grotesque Medium"/>
              <a:ea typeface="Darker Grotesque Medium"/>
              <a:cs typeface="Darker Grotesque Medium"/>
              <a:sym typeface="Darker Grotesque Medium"/>
            </a:endParaRPr>
          </a:p>
        </p:txBody>
      </p:sp>
      <p:cxnSp>
        <p:nvCxnSpPr>
          <p:cNvPr id="298" name="Google Shape;298;p33"/>
          <p:cNvCxnSpPr/>
          <p:nvPr/>
        </p:nvCxnSpPr>
        <p:spPr>
          <a:xfrm flipH="1">
            <a:off x="1628675" y="2149392"/>
            <a:ext cx="5400" cy="689100"/>
          </a:xfrm>
          <a:prstGeom prst="straightConnector1">
            <a:avLst/>
          </a:prstGeom>
          <a:noFill/>
          <a:ln w="9525" cap="flat" cmpd="sng">
            <a:solidFill>
              <a:schemeClr val="dk1"/>
            </a:solidFill>
            <a:prstDash val="solid"/>
            <a:round/>
            <a:headEnd type="none" w="med" len="med"/>
            <a:tailEnd type="triangle" w="med" len="med"/>
          </a:ln>
        </p:spPr>
      </p:cxnSp>
      <p:sp>
        <p:nvSpPr>
          <p:cNvPr id="299" name="Google Shape;299;p33"/>
          <p:cNvSpPr/>
          <p:nvPr/>
        </p:nvSpPr>
        <p:spPr>
          <a:xfrm flipH="1">
            <a:off x="907644" y="881900"/>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0" name="Google Shape;300;p33" title="Screenshot 2025-04-02 at 11.48.15 PM.png"/>
          <p:cNvPicPr preferRelativeResize="0"/>
          <p:nvPr/>
        </p:nvPicPr>
        <p:blipFill>
          <a:blip r:embed="rId3">
            <a:alphaModFix/>
          </a:blip>
          <a:stretch>
            <a:fillRect/>
          </a:stretch>
        </p:blipFill>
        <p:spPr>
          <a:xfrm>
            <a:off x="221688" y="3055198"/>
            <a:ext cx="2819385" cy="646800"/>
          </a:xfrm>
          <a:prstGeom prst="rect">
            <a:avLst/>
          </a:prstGeom>
          <a:noFill/>
          <a:ln>
            <a:noFill/>
          </a:ln>
        </p:spPr>
      </p:pic>
      <p:pic>
        <p:nvPicPr>
          <p:cNvPr id="301" name="Google Shape;301;p33" title="Screenshot 2025-04-02 at 11.48.57 PM.png"/>
          <p:cNvPicPr preferRelativeResize="0"/>
          <p:nvPr/>
        </p:nvPicPr>
        <p:blipFill rotWithShape="1">
          <a:blip r:embed="rId4">
            <a:alphaModFix/>
          </a:blip>
          <a:srcRect l="1536"/>
          <a:stretch/>
        </p:blipFill>
        <p:spPr>
          <a:xfrm>
            <a:off x="3276762" y="3055200"/>
            <a:ext cx="2902688" cy="646800"/>
          </a:xfrm>
          <a:prstGeom prst="rect">
            <a:avLst/>
          </a:prstGeom>
          <a:noFill/>
          <a:ln>
            <a:noFill/>
          </a:ln>
        </p:spPr>
      </p:pic>
      <p:cxnSp>
        <p:nvCxnSpPr>
          <p:cNvPr id="302" name="Google Shape;302;p33"/>
          <p:cNvCxnSpPr/>
          <p:nvPr/>
        </p:nvCxnSpPr>
        <p:spPr>
          <a:xfrm flipH="1">
            <a:off x="4569300" y="2149392"/>
            <a:ext cx="5400" cy="689100"/>
          </a:xfrm>
          <a:prstGeom prst="straightConnector1">
            <a:avLst/>
          </a:prstGeom>
          <a:noFill/>
          <a:ln w="9525" cap="flat" cmpd="sng">
            <a:solidFill>
              <a:schemeClr val="dk1"/>
            </a:solidFill>
            <a:prstDash val="solid"/>
            <a:round/>
            <a:headEnd type="none" w="med" len="med"/>
            <a:tailEnd type="triangle" w="med" len="med"/>
          </a:ln>
        </p:spPr>
      </p:cxnSp>
      <p:cxnSp>
        <p:nvCxnSpPr>
          <p:cNvPr id="303" name="Google Shape;303;p33"/>
          <p:cNvCxnSpPr/>
          <p:nvPr/>
        </p:nvCxnSpPr>
        <p:spPr>
          <a:xfrm flipH="1">
            <a:off x="7509925" y="2149392"/>
            <a:ext cx="5400" cy="689100"/>
          </a:xfrm>
          <a:prstGeom prst="straightConnector1">
            <a:avLst/>
          </a:prstGeom>
          <a:noFill/>
          <a:ln w="9525" cap="flat" cmpd="sng">
            <a:solidFill>
              <a:schemeClr val="dk1"/>
            </a:solidFill>
            <a:prstDash val="solid"/>
            <a:round/>
            <a:headEnd type="none" w="med" len="med"/>
            <a:tailEnd type="triangle" w="med" len="med"/>
          </a:ln>
        </p:spPr>
      </p:cxnSp>
      <p:pic>
        <p:nvPicPr>
          <p:cNvPr id="304" name="Google Shape;304;p33" title="CPI_boxplot.jpeg"/>
          <p:cNvPicPr preferRelativeResize="0"/>
          <p:nvPr/>
        </p:nvPicPr>
        <p:blipFill>
          <a:blip r:embed="rId5">
            <a:alphaModFix/>
          </a:blip>
          <a:stretch>
            <a:fillRect/>
          </a:stretch>
        </p:blipFill>
        <p:spPr>
          <a:xfrm>
            <a:off x="6377212" y="2990892"/>
            <a:ext cx="2270815" cy="20002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4"/>
          <p:cNvSpPr txBox="1">
            <a:spLocks noGrp="1"/>
          </p:cNvSpPr>
          <p:nvPr>
            <p:ph type="title"/>
          </p:nvPr>
        </p:nvSpPr>
        <p:spPr>
          <a:xfrm>
            <a:off x="1732500" y="2408225"/>
            <a:ext cx="5679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20"/>
              <a:t>Exploratory Data Analysis</a:t>
            </a:r>
            <a:endParaRPr sz="3320"/>
          </a:p>
        </p:txBody>
      </p:sp>
      <p:sp>
        <p:nvSpPr>
          <p:cNvPr id="310" name="Google Shape;310;p34"/>
          <p:cNvSpPr txBox="1">
            <a:spLocks noGrp="1"/>
          </p:cNvSpPr>
          <p:nvPr>
            <p:ph type="title" idx="2"/>
          </p:nvPr>
        </p:nvSpPr>
        <p:spPr>
          <a:xfrm>
            <a:off x="1732500" y="1357581"/>
            <a:ext cx="2836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grpSp>
        <p:nvGrpSpPr>
          <p:cNvPr id="311" name="Google Shape;311;p34"/>
          <p:cNvGrpSpPr/>
          <p:nvPr/>
        </p:nvGrpSpPr>
        <p:grpSpPr>
          <a:xfrm>
            <a:off x="4263850" y="821675"/>
            <a:ext cx="4628075" cy="3374800"/>
            <a:chOff x="4263850" y="821675"/>
            <a:chExt cx="4628075" cy="3374800"/>
          </a:xfrm>
        </p:grpSpPr>
        <p:sp>
          <p:nvSpPr>
            <p:cNvPr id="312" name="Google Shape;312;p34"/>
            <p:cNvSpPr/>
            <p:nvPr/>
          </p:nvSpPr>
          <p:spPr>
            <a:xfrm>
              <a:off x="5840575" y="821675"/>
              <a:ext cx="872400" cy="8724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8612025" y="2179269"/>
              <a:ext cx="279900" cy="279900"/>
            </a:xfrm>
            <a:prstGeom prst="star4">
              <a:avLst>
                <a:gd name="adj" fmla="val 125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34"/>
            <p:cNvGrpSpPr/>
            <p:nvPr/>
          </p:nvGrpSpPr>
          <p:grpSpPr>
            <a:xfrm>
              <a:off x="4263850" y="4031025"/>
              <a:ext cx="616350" cy="165450"/>
              <a:chOff x="4263850" y="3973875"/>
              <a:chExt cx="616350" cy="165450"/>
            </a:xfrm>
          </p:grpSpPr>
          <p:cxnSp>
            <p:nvCxnSpPr>
              <p:cNvPr id="315" name="Google Shape;315;p34"/>
              <p:cNvCxnSpPr/>
              <p:nvPr/>
            </p:nvCxnSpPr>
            <p:spPr>
              <a:xfrm>
                <a:off x="4263850" y="4056525"/>
                <a:ext cx="616200" cy="0"/>
              </a:xfrm>
              <a:prstGeom prst="straightConnector1">
                <a:avLst/>
              </a:prstGeom>
              <a:noFill/>
              <a:ln w="9525" cap="flat" cmpd="sng">
                <a:solidFill>
                  <a:srgbClr val="000000"/>
                </a:solidFill>
                <a:prstDash val="solid"/>
                <a:round/>
                <a:headEnd type="none" w="med" len="med"/>
                <a:tailEnd type="none" w="med" len="med"/>
              </a:ln>
            </p:spPr>
          </p:cxnSp>
          <p:cxnSp>
            <p:nvCxnSpPr>
              <p:cNvPr id="316" name="Google Shape;316;p34"/>
              <p:cNvCxnSpPr/>
              <p:nvPr/>
            </p:nvCxnSpPr>
            <p:spPr>
              <a:xfrm>
                <a:off x="4731700" y="3973875"/>
                <a:ext cx="148500" cy="82800"/>
              </a:xfrm>
              <a:prstGeom prst="straightConnector1">
                <a:avLst/>
              </a:prstGeom>
              <a:noFill/>
              <a:ln w="9525" cap="flat" cmpd="sng">
                <a:solidFill>
                  <a:srgbClr val="000000"/>
                </a:solidFill>
                <a:prstDash val="solid"/>
                <a:round/>
                <a:headEnd type="none" w="med" len="med"/>
                <a:tailEnd type="none" w="med" len="med"/>
              </a:ln>
            </p:spPr>
          </p:cxnSp>
          <p:cxnSp>
            <p:nvCxnSpPr>
              <p:cNvPr id="317" name="Google Shape;317;p34"/>
              <p:cNvCxnSpPr/>
              <p:nvPr/>
            </p:nvCxnSpPr>
            <p:spPr>
              <a:xfrm rot="10800000" flipH="1">
                <a:off x="4731700" y="4056525"/>
                <a:ext cx="148500" cy="82800"/>
              </a:xfrm>
              <a:prstGeom prst="straightConnector1">
                <a:avLst/>
              </a:prstGeom>
              <a:noFill/>
              <a:ln w="9525" cap="flat" cmpd="sng">
                <a:solidFill>
                  <a:srgbClr val="000000"/>
                </a:solidFill>
                <a:prstDash val="solid"/>
                <a:round/>
                <a:headEnd type="none" w="med" len="med"/>
                <a:tailEnd type="none" w="med" len="med"/>
              </a:ln>
            </p:spPr>
          </p:cxnSp>
        </p:grpSp>
      </p:grpSp>
    </p:spTree>
  </p:cSld>
  <p:clrMapOvr>
    <a:masterClrMapping/>
  </p:clrMapOvr>
</p:sld>
</file>

<file path=ppt/theme/theme1.xml><?xml version="1.0" encoding="utf-8"?>
<a:theme xmlns:a="http://schemas.openxmlformats.org/drawingml/2006/main" name="Professional Business Meeting by Slidesgo">
  <a:themeElements>
    <a:clrScheme name="Simple Light">
      <a:dk1>
        <a:srgbClr val="191919"/>
      </a:dk1>
      <a:lt1>
        <a:srgbClr val="FDECDD"/>
      </a:lt1>
      <a:dk2>
        <a:srgbClr val="B3A9A9"/>
      </a:dk2>
      <a:lt2>
        <a:srgbClr val="FDE4CE"/>
      </a:lt2>
      <a:accent1>
        <a:srgbClr val="FDE0C6"/>
      </a:accent1>
      <a:accent2>
        <a:srgbClr val="FFD8B6"/>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1332</Words>
  <Application>Microsoft Macintosh PowerPoint</Application>
  <PresentationFormat>On-screen Show (16:9)</PresentationFormat>
  <Paragraphs>231</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Source Sans Pro</vt:lpstr>
      <vt:lpstr>Arial</vt:lpstr>
      <vt:lpstr>Roboto Condensed Light</vt:lpstr>
      <vt:lpstr>Darker Grotesque Medium</vt:lpstr>
      <vt:lpstr>Merriweather</vt:lpstr>
      <vt:lpstr>Darker Grotesque</vt:lpstr>
      <vt:lpstr>Bebas Neue</vt:lpstr>
      <vt:lpstr>Professional Business Meeting by Slidesgo</vt:lpstr>
      <vt:lpstr>CPI for All Urban Consumers: Information Technology, Hardware and Services in U.S. -  Full Time Series Analysis</vt:lpstr>
      <vt:lpstr>The Problem</vt:lpstr>
      <vt:lpstr>The Problem</vt:lpstr>
      <vt:lpstr>Use for forecasting?</vt:lpstr>
      <vt:lpstr>Why is it Important to Me?</vt:lpstr>
      <vt:lpstr>The Data</vt:lpstr>
      <vt:lpstr>The Data: Overview</vt:lpstr>
      <vt:lpstr>The Data: Preprocessing</vt:lpstr>
      <vt:lpstr>Exploratory Data Analysis</vt:lpstr>
      <vt:lpstr>EDA: Plot &amp; ACF</vt:lpstr>
      <vt:lpstr>EDA: Decomposition &amp; Seasonally Adjust</vt:lpstr>
      <vt:lpstr>Methodology and Models</vt:lpstr>
      <vt:lpstr>M&amp;M: Models &amp; Tests to Use</vt:lpstr>
      <vt:lpstr>M&amp;M: Naive</vt:lpstr>
      <vt:lpstr>M&amp;M: Naive</vt:lpstr>
      <vt:lpstr>M&amp;M: Simple Moving Averages</vt:lpstr>
      <vt:lpstr>M&amp;M: Holt-Winters cont.</vt:lpstr>
      <vt:lpstr>M&amp;M: Holt-Winters cont.</vt:lpstr>
      <vt:lpstr>M&amp;M: ARIMA</vt:lpstr>
      <vt:lpstr>M&amp;M: ARIMA cont.</vt:lpstr>
      <vt:lpstr>M&amp;M: ARIMA cont.</vt:lpstr>
      <vt:lpstr>Final Model Selection</vt:lpstr>
      <vt:lpstr>Two Best Models: ARIMA and Simple Moving Average</vt:lpstr>
      <vt:lpstr>Forecast</vt:lpstr>
      <vt:lpstr>Forecast: ARIMA(2,2,1)(1,0,0)[12]</vt:lpstr>
      <vt:lpstr>Forecast: ARIMA(2,2,1)(1,0,0)[12]</vt:lpstr>
      <vt:lpstr>Forecast: Adjusted ARIMAs</vt:lpstr>
      <vt:lpstr>Forecast: ARIMA(2,2,1)(1,0,1)[12]</vt:lpstr>
      <vt:lpstr>Forecast: Simple Moving Average(3)</vt:lpstr>
      <vt:lpstr>Forecast: Simple Moving Average(3)</vt:lpstr>
      <vt:lpstr>Conclusion</vt:lpstr>
      <vt:lpstr>Conclusion &amp; Recommendation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Matthew Colao</cp:lastModifiedBy>
  <cp:revision>1</cp:revision>
  <dcterms:modified xsi:type="dcterms:W3CDTF">2025-04-24T02:52:34Z</dcterms:modified>
</cp:coreProperties>
</file>