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35"/>
  </p:notesMasterIdLst>
  <p:handoutMasterIdLst>
    <p:handoutMasterId r:id="rId36"/>
  </p:handoutMasterIdLst>
  <p:sldIdLst>
    <p:sldId id="256" r:id="rId4"/>
    <p:sldId id="333" r:id="rId5"/>
    <p:sldId id="306" r:id="rId6"/>
    <p:sldId id="334" r:id="rId7"/>
    <p:sldId id="336" r:id="rId8"/>
    <p:sldId id="327" r:id="rId9"/>
    <p:sldId id="258" r:id="rId10"/>
    <p:sldId id="320" r:id="rId11"/>
    <p:sldId id="321" r:id="rId12"/>
    <p:sldId id="261" r:id="rId13"/>
    <p:sldId id="286" r:id="rId14"/>
    <p:sldId id="322" r:id="rId15"/>
    <p:sldId id="323" r:id="rId16"/>
    <p:sldId id="324" r:id="rId17"/>
    <p:sldId id="291" r:id="rId18"/>
    <p:sldId id="292" r:id="rId19"/>
    <p:sldId id="308" r:id="rId20"/>
    <p:sldId id="332" r:id="rId21"/>
    <p:sldId id="309" r:id="rId22"/>
    <p:sldId id="331" r:id="rId23"/>
    <p:sldId id="328" r:id="rId24"/>
    <p:sldId id="295" r:id="rId25"/>
    <p:sldId id="296" r:id="rId26"/>
    <p:sldId id="297" r:id="rId27"/>
    <p:sldId id="337" r:id="rId28"/>
    <p:sldId id="339" r:id="rId29"/>
    <p:sldId id="335" r:id="rId30"/>
    <p:sldId id="281" r:id="rId31"/>
    <p:sldId id="307" r:id="rId32"/>
    <p:sldId id="305" r:id="rId33"/>
    <p:sldId id="283" r:id="rId34"/>
  </p:sldIdLst>
  <p:sldSz cx="12188825" cy="6858000"/>
  <p:notesSz cx="6858000" cy="9144000"/>
  <p:embeddedFontLst>
    <p:embeddedFont>
      <p:font typeface="Segoe UI Light" panose="020B0502040204020203" pitchFamily="34" charset="0"/>
      <p:regular r:id="rId37"/>
      <p:italic r:id="rId38"/>
    </p:embeddedFont>
    <p:embeddedFont>
      <p:font typeface="Segoe UI" panose="020B0502040204020203" pitchFamily="34" charset="0"/>
      <p:regular r:id="rId39"/>
      <p:bold r:id="rId40"/>
      <p:italic r:id="rId41"/>
      <p:boldItalic r:id="rId42"/>
    </p:embeddedFont>
    <p:embeddedFont>
      <p:font typeface="Consolas" panose="020B0609020204030204" pitchFamily="49" charset="0"/>
      <p:regular r:id="rId43"/>
      <p:bold r:id="rId44"/>
      <p:italic r:id="rId45"/>
      <p:boldItalic r:id="rId46"/>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SQL Database" id="{98B3FD5C-F40C-4A1A-A28C-9DDCF9EC2187}">
          <p14:sldIdLst>
            <p14:sldId id="256"/>
            <p14:sldId id="333"/>
            <p14:sldId id="306"/>
          </p14:sldIdLst>
        </p14:section>
        <p14:section name="Architecture" id="{2F674522-90CA-408D-A0BF-3D8917838376}">
          <p14:sldIdLst>
            <p14:sldId id="334"/>
            <p14:sldId id="336"/>
            <p14:sldId id="327"/>
          </p14:sldIdLst>
        </p14:section>
        <p14:section name="Basics" id="{650D750A-76BC-4D44-BB91-ECE383C3AAB2}">
          <p14:sldIdLst>
            <p14:sldId id="258"/>
            <p14:sldId id="320"/>
            <p14:sldId id="321"/>
            <p14:sldId id="261"/>
          </p14:sldIdLst>
        </p14:section>
        <p14:section name="CreateAndDeploy" id="{7FA1DC5A-3D9A-4EAA-8173-31BB96932745}">
          <p14:sldIdLst>
            <p14:sldId id="286"/>
            <p14:sldId id="322"/>
            <p14:sldId id="323"/>
            <p14:sldId id="324"/>
            <p14:sldId id="291"/>
          </p14:sldIdLst>
        </p14:section>
        <p14:section name="Security" id="{768E59F6-D566-46F6-A1F0-4128F302F68B}">
          <p14:sldIdLst>
            <p14:sldId id="292"/>
            <p14:sldId id="308"/>
            <p14:sldId id="332"/>
            <p14:sldId id="309"/>
            <p14:sldId id="331"/>
            <p14:sldId id="328"/>
          </p14:sldIdLst>
        </p14:section>
        <p14:section name="AdvancedCapabilities" id="{CBAF5FD2-CEB9-4428-9EAA-5D136B11F861}">
          <p14:sldIdLst>
            <p14:sldId id="295"/>
            <p14:sldId id="296"/>
            <p14:sldId id="297"/>
            <p14:sldId id="337"/>
            <p14:sldId id="339"/>
            <p14:sldId id="335"/>
          </p14:sldIdLst>
        </p14:section>
        <p14:section name="Appendix" id="{F907350F-8D66-44C4-8D7F-C48E33350CBC}">
          <p14:sldIdLst>
            <p14:sldId id="281"/>
            <p14:sldId id="307"/>
            <p14:sldId id="305"/>
            <p14:sldId id="283"/>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293" autoAdjust="0"/>
    <p:restoredTop sz="86897" autoAdjust="0"/>
  </p:normalViewPr>
  <p:slideViewPr>
    <p:cSldViewPr snapToGrid="0">
      <p:cViewPr varScale="1">
        <p:scale>
          <a:sx n="108" d="100"/>
          <a:sy n="108" d="100"/>
        </p:scale>
        <p:origin x="726" y="66"/>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6.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9/11/2012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9/11/2012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Microsoft’ continuous Private to Public Cloud Offering</a:t>
            </a:r>
            <a:r>
              <a:rPr lang="en-US" baseline="0" dirty="0" smtClean="0">
                <a:effectLst/>
                <a:latin typeface="Segoe UI" panose="020B0502040204020203" pitchFamily="34" charset="0"/>
              </a:rPr>
              <a:t>, but this presentation will focus on Microsoft’s relational database </a:t>
            </a:r>
            <a:r>
              <a:rPr lang="en-US" baseline="0" dirty="0" err="1" smtClean="0">
                <a:effectLst/>
                <a:latin typeface="Segoe UI" panose="020B0502040204020203" pitchFamily="34" charset="0"/>
              </a:rPr>
              <a:t>PaaS</a:t>
            </a:r>
            <a:r>
              <a:rPr lang="en-US" baseline="0" dirty="0" smtClean="0">
                <a:effectLst/>
                <a:latin typeface="Segoe UI" panose="020B0502040204020203" pitchFamily="34" charset="0"/>
              </a:rPr>
              <a:t> offering.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with new </a:t>
            </a:r>
            <a:r>
              <a:rPr lang="en-US" baseline="0" dirty="0" err="1" smtClean="0"/>
              <a:t>IaaS</a:t>
            </a:r>
            <a:r>
              <a:rPr lang="en-US" baseline="0" dirty="0" smtClean="0"/>
              <a:t> offerings that making it easier to bring this same level of trust and ease of use to the public cloud. </a:t>
            </a:r>
            <a:r>
              <a:rPr lang="en-US" sz="800" b="1" baseline="0" dirty="0" smtClean="0"/>
              <a:t>However, Windows Azure SQL Database extends SQL Server capabilities to the cloud by offering SQL Server as a relational database service.</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rtl="0"/>
            <a:r>
              <a:rPr lang="en-US" dirty="0" smtClean="0">
                <a:effectLst/>
                <a:latin typeface="Segoe UI" panose="020B0502040204020203" pitchFamily="34" charset="0"/>
              </a:rPr>
              <a:t>Announced</a:t>
            </a:r>
            <a:r>
              <a:rPr lang="en-US" baseline="0" dirty="0" smtClean="0">
                <a:effectLst/>
                <a:latin typeface="Segoe UI" panose="020B0502040204020203" pitchFamily="34" charset="0"/>
              </a:rPr>
              <a:t> New </a:t>
            </a:r>
            <a:r>
              <a:rPr lang="en-US" baseline="0" dirty="0" err="1" smtClean="0">
                <a:effectLst/>
                <a:latin typeface="Segoe UI" panose="020B0502040204020203" pitchFamily="34" charset="0"/>
              </a:rPr>
              <a:t>IaaS</a:t>
            </a:r>
            <a:r>
              <a:rPr lang="en-US" baseline="0" dirty="0" smtClean="0">
                <a:effectLst/>
                <a:latin typeface="Segoe UI" panose="020B0502040204020203" pitchFamily="34" charset="0"/>
              </a:rPr>
              <a:t> offering in June</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provides SQL Server as a relational service.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11</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Windows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487716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set of tools </a:t>
            </a:r>
            <a:r>
              <a:rPr lang="en-US" sz="900" baseline="0" dirty="0" smtClean="0"/>
              <a:t>for developers when interacting with Windows Azure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Management Portal -&gt; Cross Browser, Unified Management Experience</a:t>
            </a:r>
            <a:endParaRPr lang="en-US" dirty="0" smtClean="0">
              <a:effectLst/>
            </a:endParaRPr>
          </a:p>
          <a:p>
            <a:pPr rtl="0"/>
            <a:r>
              <a:rPr lang="en-US" dirty="0" smtClean="0">
                <a:effectLst/>
                <a:latin typeface="Segoe UI" panose="020B0502040204020203" pitchFamily="34" charset="0"/>
              </a:rPr>
              <a:t>SQL Server Data Tools -&gt; Integrated Database</a:t>
            </a:r>
            <a:r>
              <a:rPr lang="en-US" baseline="0" dirty="0" smtClean="0">
                <a:effectLst/>
                <a:latin typeface="Segoe UI" panose="020B0502040204020203" pitchFamily="34" charset="0"/>
              </a:rPr>
              <a:t> Design Environment, Table Designer, Debugging, T-SQL Editor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marL="167970" indent="-167970">
              <a:buFont typeface="Arial" pitchFamily="34" charset="0"/>
              <a:buChar char="•"/>
            </a:pPr>
            <a:r>
              <a:rPr lang="en-US" sz="900" dirty="0" smtClean="0"/>
              <a:t>IntelliSense in T-SQL Editor</a:t>
            </a:r>
          </a:p>
          <a:p>
            <a:pPr marL="167970" indent="-167970">
              <a:buFont typeface="Arial" pitchFamily="34" charset="0"/>
              <a:buChar char="•"/>
            </a:pPr>
            <a:r>
              <a:rPr lang="en-US" sz="900" spc="-51" dirty="0" smtClean="0">
                <a:solidFill>
                  <a:schemeClr val="tx1"/>
                </a:solidFill>
              </a:rPr>
              <a:t>SQL Server Data Tools</a:t>
            </a:r>
            <a:endParaRPr lang="en-US" sz="900" dirty="0" smtClean="0"/>
          </a:p>
          <a:p>
            <a:pPr marL="167970" indent="-167970">
              <a:buFont typeface="Arial" pitchFamily="34" charset="0"/>
              <a:buChar char="•"/>
            </a:pPr>
            <a:r>
              <a:rPr lang="en-US" sz="900" dirty="0" smtClean="0"/>
              <a:t>Strive to make it consistent as possible</a:t>
            </a:r>
          </a:p>
          <a:p>
            <a:pPr marL="167970" indent="-167970">
              <a:buFont typeface="Arial" pitchFamily="34" charset="0"/>
              <a:buChar char="•"/>
            </a:pPr>
            <a:r>
              <a:rPr lang="en-US" sz="900" dirty="0" smtClean="0"/>
              <a:t>Intersection with the cloud</a:t>
            </a:r>
          </a:p>
          <a:p>
            <a:pPr marL="167970" indent="-167970">
              <a:buFont typeface="Arial" pitchFamily="34" charset="0"/>
              <a:buChar char="•"/>
            </a:pPr>
            <a:r>
              <a:rPr lang="en-US" sz="900" dirty="0" smtClean="0"/>
              <a:t>Bridging you to the new cloud world</a:t>
            </a:r>
          </a:p>
          <a:p>
            <a:pPr marL="167970" indent="-167970">
              <a:buFont typeface="Arial" pitchFamily="34" charset="0"/>
              <a:buChar char="•"/>
            </a:pPr>
            <a:r>
              <a:rPr lang="en-US" sz="900" dirty="0" smtClean="0"/>
              <a:t>Consistency to the new</a:t>
            </a:r>
            <a:r>
              <a:rPr lang="en-US" sz="900" baseline="0" dirty="0" smtClean="0"/>
              <a:t> developer experience</a:t>
            </a:r>
          </a:p>
          <a:p>
            <a:pPr marL="167970" indent="-167970">
              <a:buFont typeface="Arial" pitchFamily="34" charset="0"/>
              <a:buChar char="•"/>
            </a:pPr>
            <a:r>
              <a:rPr lang="en-US" sz="900" baseline="0" dirty="0" smtClean="0"/>
              <a:t>Consistency with the new cloud model</a:t>
            </a:r>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644585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Discuss the</a:t>
            </a:r>
            <a:r>
              <a:rPr lang="en-US" baseline="0" dirty="0" smtClean="0">
                <a:effectLst/>
                <a:latin typeface="Segoe UI" panose="020B0502040204020203" pitchFamily="34" charset="0"/>
              </a:rPr>
              <a:t> deployment options for migrating your on-premises database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There are many ways to migrate</a:t>
            </a:r>
            <a:r>
              <a:rPr lang="en-US" baseline="0" dirty="0" smtClean="0">
                <a:effectLst/>
                <a:latin typeface="Segoe UI" panose="020B0502040204020203" pitchFamily="34" charset="0"/>
              </a:rPr>
              <a:t> your on-premises SQL Server database to Windows Azure SQL Database, but there have been great enhancements and improvements in both DAC and SSDT to dramatically improve and simplify deployment and migration options.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DAC Framework</a:t>
            </a:r>
            <a:r>
              <a:rPr lang="en-US" baseline="0" dirty="0" smtClean="0">
                <a:effectLst/>
                <a:latin typeface="Segoe UI" panose="020B0502040204020203" pitchFamily="34" charset="0"/>
              </a:rPr>
              <a:t> – A new unit of deployment called a </a:t>
            </a:r>
            <a:r>
              <a:rPr lang="en-US" baseline="0" dirty="0" err="1" smtClean="0">
                <a:effectLst/>
                <a:latin typeface="Segoe UI" panose="020B0502040204020203" pitchFamily="34" charset="0"/>
              </a:rPr>
              <a:t>bacpac</a:t>
            </a:r>
            <a:r>
              <a:rPr lang="en-US" baseline="0" dirty="0" smtClean="0">
                <a:effectLst/>
                <a:latin typeface="Segoe UI" panose="020B0502040204020203" pitchFamily="34" charset="0"/>
              </a:rPr>
              <a:t> which contains both schema AND data. </a:t>
            </a:r>
            <a:endParaRPr lang="en-US" dirty="0" smtClean="0">
              <a:effectLst/>
            </a:endParaRPr>
          </a:p>
          <a:p>
            <a:pPr rtl="0"/>
            <a:r>
              <a:rPr lang="en-US" dirty="0" smtClean="0">
                <a:effectLst/>
                <a:latin typeface="Segoe UI" panose="020B0502040204020203" pitchFamily="34" charset="0"/>
              </a:rPr>
              <a:t>SQL Server Data Tools –</a:t>
            </a:r>
            <a:r>
              <a:rPr lang="en-US" baseline="0" dirty="0" smtClean="0">
                <a:effectLst/>
                <a:latin typeface="Segoe UI" panose="020B0502040204020203" pitchFamily="34" charset="0"/>
              </a:rPr>
              <a:t> Easily determine “Azure read” status. Provide single Publish capability. </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Both DAC and SSDT provide instant feedback as to the</a:t>
            </a:r>
            <a:r>
              <a:rPr lang="en-US" baseline="0" dirty="0" smtClean="0">
                <a:effectLst/>
                <a:latin typeface="Segoe UI" panose="020B0502040204020203" pitchFamily="34" charset="0"/>
              </a:rPr>
              <a:t> “azure-ready” status of your on-premises database. SSDT provides a single publish from source to destination, but DAC creates a deployment unit which can be stored in Azure storage or on-premises and used to create multiple SQL Database instances.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429056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Migrating an on-premises</a:t>
            </a:r>
            <a:r>
              <a:rPr lang="en-US" baseline="0" dirty="0" smtClean="0"/>
              <a:t> database to </a:t>
            </a:r>
            <a:r>
              <a:rPr lang="en-US" dirty="0" smtClean="0"/>
              <a:t>SQL Database DB using</a:t>
            </a:r>
            <a:r>
              <a:rPr lang="en-US" baseline="0" dirty="0" smtClean="0"/>
              <a:t> SQL Server 2012 and </a:t>
            </a:r>
            <a:r>
              <a:rPr lang="en-US" baseline="0" dirty="0" err="1" smtClean="0"/>
              <a:t>dacpacs</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15</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16</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two areas where Windows Azure SQL Database can be secured.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Security is vitally important and</a:t>
            </a:r>
            <a:r>
              <a:rPr lang="en-US" baseline="0" dirty="0" smtClean="0">
                <a:effectLst/>
              </a:rPr>
              <a:t> has not be overlooked. Windows Azure SQL Database takes security seriously.</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Set security</a:t>
            </a:r>
            <a:r>
              <a:rPr lang="en-US" baseline="0" dirty="0" smtClean="0">
                <a:effectLst/>
                <a:latin typeface="Segoe UI" panose="020B0502040204020203" pitchFamily="34" charset="0"/>
              </a:rPr>
              <a:t> options on the server itself</a:t>
            </a:r>
            <a:endParaRPr lang="en-US" dirty="0" smtClean="0">
              <a:effectLst/>
            </a:endParaRPr>
          </a:p>
          <a:p>
            <a:pPr rtl="0"/>
            <a:r>
              <a:rPr lang="en-US" dirty="0" smtClean="0">
                <a:effectLst/>
                <a:latin typeface="Segoe UI" panose="020B0502040204020203" pitchFamily="34" charset="0"/>
              </a:rPr>
              <a:t>Security within the database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This</a:t>
            </a:r>
            <a:r>
              <a:rPr lang="en-US" baseline="0" dirty="0" smtClean="0">
                <a:effectLst/>
                <a:latin typeface="Segoe UI" panose="020B0502040204020203" pitchFamily="34" charset="0"/>
              </a:rPr>
              <a:t> doesn’t leave the application free of any responsibility…some settings are required to be set within the application.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4165206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server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From</a:t>
            </a:r>
            <a:r>
              <a:rPr lang="en-US" baseline="0" dirty="0" smtClean="0">
                <a:effectLst/>
                <a:latin typeface="Segoe UI" panose="020B0502040204020203" pitchFamily="34" charset="0"/>
              </a:rPr>
              <a:t> the server perspective, there are several things that should be things that should be considered when managing the security of your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No</a:t>
            </a:r>
            <a:r>
              <a:rPr lang="en-US" baseline="0" dirty="0" smtClean="0"/>
              <a:t> Integrated Authentication</a:t>
            </a:r>
            <a:endParaRPr lang="en-US" dirty="0" smtClean="0"/>
          </a:p>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a:p>
            <a:pPr rtl="0"/>
            <a:r>
              <a:rPr lang="en-US" b="1" dirty="0" smtClean="0">
                <a:effectLst/>
                <a:latin typeface="Segoe UI" panose="020B0502040204020203" pitchFamily="34" charset="0"/>
              </a:rPr>
              <a:t>Notes:</a:t>
            </a:r>
            <a:endParaRPr lang="en-US" dirty="0" smtClean="0">
              <a:effectLst/>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Although the server-level principal login is not a member of the two database roles </a:t>
            </a:r>
            <a:r>
              <a:rPr lang="en-US" sz="1600" dirty="0" err="1" smtClean="0"/>
              <a:t>dbmanager</a:t>
            </a:r>
            <a:r>
              <a:rPr lang="en-US" sz="1600" dirty="0" smtClean="0"/>
              <a:t> and </a:t>
            </a:r>
            <a:r>
              <a:rPr lang="en-US" sz="1600" dirty="0" err="1" smtClean="0"/>
              <a:t>loginmanager</a:t>
            </a:r>
            <a:r>
              <a:rPr lang="en-US" sz="1600" dirty="0" smtClean="0"/>
              <a:t> in the master database, it has all permissions granted to these two roles.</a:t>
            </a: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054291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database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At</a:t>
            </a:r>
            <a:r>
              <a:rPr lang="en-US" baseline="0" dirty="0" smtClean="0">
                <a:effectLst/>
                <a:latin typeface="Segoe UI" panose="020B0502040204020203" pitchFamily="34" charset="0"/>
              </a:rPr>
              <a:t> the database level, you’ll notice security similarities as that of on-premises. Much of the same security design principles that apply on-premises also apply in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3175" lvl="1" indent="0" defTabSz="914325">
              <a:spcBef>
                <a:spcPts val="900"/>
              </a:spcBef>
              <a:buNone/>
            </a:pPr>
            <a:r>
              <a:rPr lang="en-US" sz="1600" spc="-51" dirty="0" smtClean="0"/>
              <a:t>Logins must have an associated user account to connect to a database</a:t>
            </a:r>
          </a:p>
          <a:p>
            <a:pPr marL="3175" lvl="1" indent="0" defTabSz="914325">
              <a:spcBef>
                <a:spcPts val="900"/>
              </a:spcBef>
              <a:buNone/>
            </a:pPr>
            <a:r>
              <a:rPr lang="en-US" sz="1600" spc="-51" dirty="0" smtClean="0"/>
              <a:t>The admin login is automatically associated with a special user known as </a:t>
            </a:r>
            <a:r>
              <a:rPr lang="en-US" sz="1600" b="1" spc="-51" dirty="0" err="1" smtClean="0"/>
              <a:t>dbo</a:t>
            </a:r>
            <a:r>
              <a:rPr lang="en-US" sz="1600" spc="-51" dirty="0" smtClean="0"/>
              <a:t> (database owner)</a:t>
            </a:r>
          </a:p>
          <a:p>
            <a:pPr marL="3175" lvl="1" indent="0" defTabSz="914325">
              <a:spcBef>
                <a:spcPts val="900"/>
              </a:spcBef>
              <a:buNone/>
            </a:pPr>
            <a:r>
              <a:rPr lang="en-US" sz="1600" spc="-51" dirty="0" smtClean="0"/>
              <a:t>The </a:t>
            </a:r>
            <a:r>
              <a:rPr lang="en-US" sz="1600" spc="-51" dirty="0" err="1" smtClean="0"/>
              <a:t>dbo</a:t>
            </a:r>
            <a:r>
              <a:rPr lang="en-US" sz="1600" spc="-51" dirty="0" smtClean="0"/>
              <a:t> has full rights in the database and should only be used for administration</a:t>
            </a:r>
          </a:p>
          <a:p>
            <a:pPr marL="3175" lvl="1" indent="0" defTabSz="914325">
              <a:spcBef>
                <a:spcPts val="900"/>
              </a:spcBef>
              <a:buNone/>
            </a:pPr>
            <a:r>
              <a:rPr lang="en-US" sz="1600" spc="-51" dirty="0" smtClean="0"/>
              <a:t>Manage users with CREATE / ALTER / DROP USER commands</a:t>
            </a:r>
          </a:p>
          <a:p>
            <a:pPr marL="3175" lvl="1" indent="0" defTabSz="914325">
              <a:spcBef>
                <a:spcPts val="900"/>
              </a:spcBef>
              <a:buNone/>
            </a:pPr>
            <a:r>
              <a:rPr lang="en-US" sz="1600" spc="-51" dirty="0" smtClean="0"/>
              <a:t>Add users to system or user-defined database roles to grant privileges via </a:t>
            </a:r>
            <a:r>
              <a:rPr lang="en-US" sz="1600" spc="-51" dirty="0" err="1" smtClean="0"/>
              <a:t>sp_add_rolemember</a:t>
            </a:r>
            <a:endParaRPr lang="en-US" sz="1600" spc="-51" dirty="0" smtClean="0"/>
          </a:p>
          <a:p>
            <a:pPr marL="3175" lvl="1" indent="0" defTabSz="914325">
              <a:spcBef>
                <a:spcPts val="900"/>
              </a:spcBef>
              <a:buNone/>
            </a:pPr>
            <a:r>
              <a:rPr lang="en-US" sz="1600" spc="-51" dirty="0" smtClean="0"/>
              <a:t>Organize database objects into schema containers based upon common access control requirements, and grant privileges to schema containers instead of individual objects for better productivity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marL="3175" lvl="1" indent="0" defTabSz="914325">
              <a:spcBef>
                <a:spcPts val="900"/>
              </a:spcBef>
              <a:buNone/>
            </a:pP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2345813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Illustrate</a:t>
            </a:r>
            <a:r>
              <a:rPr lang="en-US" baseline="0" dirty="0" smtClean="0">
                <a:effectLst/>
                <a:latin typeface="Segoe UI" panose="020B0502040204020203" pitchFamily="34" charset="0"/>
              </a:rPr>
              <a:t> the how SQL Database Firewall </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By</a:t>
            </a:r>
            <a:r>
              <a:rPr lang="en-US" baseline="0" dirty="0" smtClean="0">
                <a:effectLst/>
                <a:latin typeface="Segoe UI" panose="020B0502040204020203" pitchFamily="34" charset="0"/>
              </a:rPr>
              <a:t> default, no-one is allowed to access the database.</a:t>
            </a:r>
          </a:p>
          <a:p>
            <a:pPr rtl="0"/>
            <a:r>
              <a:rPr lang="en-US" baseline="0" dirty="0" smtClean="0">
                <a:effectLst/>
                <a:latin typeface="Segoe UI" panose="020B0502040204020203" pitchFamily="34" charset="0"/>
              </a:rPr>
              <a:t>Server Rules enable clients to access your entire SQL Database server</a:t>
            </a:r>
          </a:p>
          <a:p>
            <a:pPr rtl="0"/>
            <a:r>
              <a:rPr lang="en-US" baseline="0" dirty="0" smtClean="0">
                <a:effectLst/>
                <a:latin typeface="Segoe UI" panose="020B0502040204020203" pitchFamily="34" charset="0"/>
              </a:rPr>
              <a:t>Database rules enable clients to access individual databases within your SQL Database server</a:t>
            </a:r>
            <a:endParaRPr lang="en-US" dirty="0" smtClean="0">
              <a:effectLst/>
            </a:endParaRPr>
          </a:p>
          <a:p>
            <a:pPr rtl="0"/>
            <a:r>
              <a:rPr lang="en-US" dirty="0" smtClean="0">
                <a:effectLst/>
                <a:latin typeface="Segoe UI" panose="020B0502040204020203" pitchFamily="34" charset="0"/>
              </a:rPr>
              <a:t>Rules are originating IP Address</a:t>
            </a:r>
            <a:r>
              <a:rPr lang="en-US" baseline="0" dirty="0" smtClean="0">
                <a:effectLst/>
                <a:latin typeface="Segoe UI" panose="020B0502040204020203" pitchFamily="34" charset="0"/>
              </a:rPr>
              <a:t>-based.</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sz="1200" b="0" i="0" u="none" strike="noStrike" kern="1200" baseline="0" dirty="0" smtClean="0">
                <a:solidFill>
                  <a:schemeClr val="tx1"/>
                </a:solidFill>
                <a:latin typeface="Segoe UI" pitchFamily="34" charset="0"/>
                <a:ea typeface="+mn-ea"/>
                <a:cs typeface="+mn-cs"/>
              </a:rPr>
              <a:t>Maximum of 128 Rules</a:t>
            </a:r>
          </a:p>
          <a:p>
            <a:endParaRPr lang="en-US" sz="1200" b="0" i="0" u="none" strike="noStrike" kern="1200" baseline="0" dirty="0" smtClean="0">
              <a:solidFill>
                <a:schemeClr val="tx1"/>
              </a:solidFill>
              <a:latin typeface="Segoe UI" pitchFamily="34" charset="0"/>
              <a:ea typeface="+mn-ea"/>
              <a:cs typeface="+mn-cs"/>
            </a:endParaRPr>
          </a:p>
          <a:p>
            <a:r>
              <a:rPr lang="en-US" sz="1200" b="0" i="0" u="none" strike="noStrike" kern="1200" baseline="0" dirty="0" smtClean="0">
                <a:solidFill>
                  <a:schemeClr val="tx1"/>
                </a:solidFill>
                <a:latin typeface="Segoe UI" pitchFamily="34" charset="0"/>
                <a:ea typeface="+mn-ea"/>
                <a:cs typeface="+mn-cs"/>
              </a:rPr>
              <a:t>Rather than using a REST API like the other Azure storage services, SQL Database is accessed via Tabular Data Stream (TDS), the same protocol used by Microsoft SQL Server (operating over port TCP/1433). </a:t>
            </a:r>
            <a:r>
              <a:rPr lang="en-US" dirty="0" smtClean="0"/>
              <a:t>To help protect the</a:t>
            </a:r>
            <a:r>
              <a:rPr lang="en-US" baseline="0" dirty="0" smtClean="0"/>
              <a:t> </a:t>
            </a:r>
            <a:r>
              <a:rPr lang="en-US" dirty="0" smtClean="0"/>
              <a:t>data, the SQL Database firewall prevents all access to your SQL Database server until you specify which computers have permission. </a:t>
            </a:r>
            <a:endParaRPr lang="en-US" sz="1200" b="0" i="0" u="none" strike="noStrike" kern="1200" baseline="0" dirty="0" smtClean="0">
              <a:solidFill>
                <a:schemeClr val="tx1"/>
              </a:solidFill>
              <a:latin typeface="Segoe UI" pitchFamily="34" charset="0"/>
              <a:ea typeface="+mn-ea"/>
              <a:cs typeface="+mn-cs"/>
            </a:endParaRPr>
          </a:p>
          <a:p>
            <a:endParaRPr lang="en-US" dirty="0" smtClean="0"/>
          </a:p>
          <a:p>
            <a:r>
              <a:rPr lang="en-US" dirty="0" smtClean="0"/>
              <a:t>Initially, all access to your SQL Database server is blocked by the SQL Database firewall; connection attempts originating from the Internet or Windows Azure will not be able to reach your SQL Database server. In order to begin using your SQL Database server, you must go to the SQL Database</a:t>
            </a:r>
            <a:r>
              <a:rPr lang="en-US" baseline="0" dirty="0" smtClean="0"/>
              <a:t> Portal</a:t>
            </a:r>
            <a:r>
              <a:rPr lang="en-US" dirty="0" smtClean="0"/>
              <a:t> and specify one or more firewall settings that enable access to your SQL Database server. Use the firewall settings to specify which IP address ranges from the Internet are allowed, and whether or not Windows Azure applications can attempt to connect to your SQL Database server.</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ADA9749E-FBCD-4239-AFBA-6C4AFE6C59B7}" type="slidenum">
              <a:rPr lang="en-US" smtClean="0"/>
              <a:pPr/>
              <a:t>20</a:t>
            </a:fld>
            <a:endParaRPr lang="en-US"/>
          </a:p>
        </p:txBody>
      </p:sp>
    </p:spTree>
    <p:extLst>
      <p:ext uri="{BB962C8B-B14F-4D97-AF65-F5344CB8AC3E}">
        <p14:creationId xmlns:p14="http://schemas.microsoft.com/office/powerpoint/2010/main" val="2247778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Windows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1140243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22</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900" baseline="0" dirty="0" smtClean="0"/>
              <a:t>Introduce the additional services and capabilities on top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Windows</a:t>
            </a:r>
            <a:r>
              <a:rPr lang="en-US" baseline="0" dirty="0" smtClean="0">
                <a:effectLst/>
                <a:latin typeface="Segoe UI" panose="020B0502040204020203" pitchFamily="34" charset="0"/>
              </a:rPr>
              <a:t> Azure SQL Database provides the enterprise-ready relational database capabilities in the cloud, but SQL Database includes additional capabilities and services that make SQL Database even more powerful.</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Powerful</a:t>
            </a:r>
            <a:r>
              <a:rPr lang="en-US" baseline="0" dirty="0" smtClean="0">
                <a:effectLst/>
                <a:latin typeface="Segoe UI" panose="020B0502040204020203" pitchFamily="34" charset="0"/>
              </a:rPr>
              <a:t> services that provide improved efficiencies and operational agility</a:t>
            </a:r>
            <a:endParaRPr lang="en-US" dirty="0" smtClean="0">
              <a:effectLst/>
            </a:endParaRPr>
          </a:p>
          <a:p>
            <a:pPr rtl="0"/>
            <a:r>
              <a:rPr lang="en-US" dirty="0" smtClean="0">
                <a:effectLst/>
                <a:latin typeface="Segoe UI" panose="020B0502040204020203" pitchFamily="34" charset="0"/>
              </a:rPr>
              <a:t>Quarterly updates</a:t>
            </a:r>
            <a:r>
              <a:rPr lang="en-US" baseline="0" dirty="0" smtClean="0">
                <a:effectLst/>
                <a:latin typeface="Segoe UI" panose="020B0502040204020203" pitchFamily="34" charset="0"/>
              </a:rPr>
              <a:t> -&gt; instead of waiting 18 months for a Service Pack, SQL Database is updated quarterly</a:t>
            </a:r>
          </a:p>
          <a:p>
            <a:pPr rtl="0"/>
            <a:r>
              <a:rPr lang="en-US" baseline="0" dirty="0" smtClean="0">
                <a:effectLst/>
                <a:latin typeface="Segoe UI" panose="020B0502040204020203" pitchFamily="34" charset="0"/>
              </a:rPr>
              <a:t>Opportunities for the developer to work with cloud services and develop applications for new markets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SQL Reporting -&gt;</a:t>
            </a:r>
            <a:r>
              <a:rPr lang="en-US" baseline="0" dirty="0" smtClean="0">
                <a:effectLst/>
                <a:latin typeface="Segoe UI" panose="020B0502040204020203" pitchFamily="34" charset="0"/>
              </a:rPr>
              <a:t> Recently made generally available to the public, now brings highly-available and scalable reporting to the cloud</a:t>
            </a:r>
          </a:p>
          <a:p>
            <a:pPr rtl="0"/>
            <a:r>
              <a:rPr lang="en-US" baseline="0" dirty="0" smtClean="0">
                <a:effectLst/>
                <a:latin typeface="Segoe UI" panose="020B0502040204020203" pitchFamily="34" charset="0"/>
              </a:rPr>
              <a:t>SQL Data Sync -&gt; Data Synchronization without the headaches of learning SQL Replication</a:t>
            </a:r>
          </a:p>
          <a:p>
            <a:pPr rtl="0"/>
            <a:r>
              <a:rPr lang="en-US" baseline="0" dirty="0" smtClean="0">
                <a:effectLst/>
                <a:latin typeface="Segoe UI" panose="020B0502040204020203" pitchFamily="34" charset="0"/>
              </a:rPr>
              <a:t>SQL Federation -&gt; On-demand database scalability without application downtime</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1580094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900" baseline="0" dirty="0" smtClean="0"/>
              <a:t>Define the SQL Reporting service and use it as another example of a managed service we’re providing today for databases, but that will extend more broadly in the future.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 same great reporting service you know and</a:t>
            </a:r>
            <a:r>
              <a:rPr lang="en-US" baseline="0" dirty="0" smtClean="0">
                <a:effectLst/>
                <a:latin typeface="Segoe UI" panose="020B0502040204020203" pitchFamily="34" charset="0"/>
              </a:rPr>
              <a:t> love on-premises has been extended to the cloud and offered as a highly-available service on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SQL</a:t>
            </a:r>
            <a:r>
              <a:rPr lang="en-US" baseline="0" dirty="0" smtClean="0"/>
              <a:t> Reporting is based on SQL Server Reporting Services offered as a service</a:t>
            </a:r>
          </a:p>
          <a:p>
            <a:r>
              <a:rPr lang="en-US" baseline="0" dirty="0" smtClean="0"/>
              <a:t>Automatic High Availability through the benefits of the Azure platform</a:t>
            </a:r>
          </a:p>
          <a:p>
            <a:r>
              <a:rPr lang="en-US" baseline="0" dirty="0" smtClean="0"/>
              <a:t>Provision a report server in only minutes with just a few clicks of the mouse</a:t>
            </a:r>
          </a:p>
          <a:p>
            <a:r>
              <a:rPr lang="en-US" baseline="0" dirty="0" smtClean="0"/>
              <a:t>No need to install your own reporting services instance or apply updates</a:t>
            </a:r>
            <a:endParaRPr lang="en-US" dirty="0" smtClean="0"/>
          </a:p>
          <a:p>
            <a:r>
              <a:rPr lang="en-US" dirty="0" smtClean="0"/>
              <a:t>Developers can deliver highly visual and interactive reports as an integrated</a:t>
            </a:r>
            <a:r>
              <a:rPr lang="en-US" baseline="0" dirty="0" smtClean="0"/>
              <a:t> part of a Windows Azure based solution. </a:t>
            </a:r>
          </a:p>
          <a:p>
            <a:r>
              <a:rPr lang="en-US" baseline="0" dirty="0" smtClean="0"/>
              <a:t>Build reports using same familiar tools</a:t>
            </a: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http://msdn.microsoft.com/en-us/library/windowsazure/gg430130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586827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sz="900" baseline="0" dirty="0" smtClean="0"/>
              <a:t>Introduce the data sync service as an added capability on top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Finally,</a:t>
            </a:r>
            <a:r>
              <a:rPr lang="en-US" baseline="0" dirty="0" smtClean="0">
                <a:effectLst/>
                <a:latin typeface="Segoe UI" panose="020B0502040204020203" pitchFamily="34" charset="0"/>
              </a:rPr>
              <a:t> a solution that allows developers to e</a:t>
            </a:r>
            <a:r>
              <a:rPr lang="en-US" dirty="0" smtClean="0">
                <a:effectLst/>
                <a:latin typeface="Segoe UI" panose="020B0502040204020203" pitchFamily="34" charset="0"/>
              </a:rPr>
              <a:t>asily create and schedule bi-directional synchronizations</a:t>
            </a:r>
            <a:r>
              <a:rPr lang="en-US" baseline="0" dirty="0" smtClean="0">
                <a:effectLst/>
                <a:latin typeface="Segoe UI" panose="020B0502040204020203" pitchFamily="34" charset="0"/>
              </a:rPr>
              <a:t> without investing in maintaining custom sync software.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b="0" dirty="0" smtClean="0"/>
              <a:t>Leverage the Microsoft Windows Azure platform and Microsoft SQL Azure without the necessity of creating and managing your own synchronization</a:t>
            </a:r>
            <a:r>
              <a:rPr lang="en-US" b="0" baseline="0" dirty="0" smtClean="0"/>
              <a:t> code.</a:t>
            </a:r>
          </a:p>
          <a:p>
            <a:pPr marL="171450" indent="-171450">
              <a:buFont typeface="Arial" pitchFamily="34" charset="0"/>
              <a:buChar char="•"/>
            </a:pPr>
            <a:r>
              <a:rPr lang="en-US" dirty="0" smtClean="0"/>
              <a:t>Conflict resolution</a:t>
            </a:r>
          </a:p>
          <a:p>
            <a:pPr marL="171450" indent="-171450">
              <a:buFont typeface="Arial" pitchFamily="34" charset="0"/>
              <a:buChar char="•"/>
            </a:pPr>
            <a:r>
              <a:rPr lang="en-US" dirty="0" smtClean="0"/>
              <a:t>Bi-directional</a:t>
            </a:r>
          </a:p>
          <a:p>
            <a:pPr marL="171450" indent="-171450">
              <a:buFont typeface="Arial" pitchFamily="34" charset="0"/>
              <a:buChar char="•"/>
            </a:pPr>
            <a:r>
              <a:rPr lang="en-US" dirty="0" smtClean="0"/>
              <a:t>Based</a:t>
            </a:r>
            <a:r>
              <a:rPr lang="en-US" baseline="0" dirty="0" smtClean="0"/>
              <a:t> on the Sync Framework</a:t>
            </a:r>
          </a:p>
          <a:p>
            <a:pPr marL="171450" indent="-171450">
              <a:buFont typeface="Arial" pitchFamily="34" charset="0"/>
              <a:buChar char="•"/>
            </a:pPr>
            <a:r>
              <a:rPr lang="en-US" baseline="0" dirty="0" smtClean="0"/>
              <a:t>NO CODE!</a:t>
            </a:r>
            <a:endParaRPr lang="en-US" dirty="0" smtClean="0"/>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http://msdn.microsoft.com/en-us/library/windowsazure/hh456371</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925975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t>Introduce SQL Federation and the value it provides, without getting</a:t>
            </a:r>
            <a:r>
              <a:rPr lang="en-US" baseline="0" dirty="0" smtClean="0"/>
              <a:t> into the specific details of how it works.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Database</a:t>
            </a:r>
            <a:r>
              <a:rPr lang="en-US" baseline="0" dirty="0" smtClean="0">
                <a:effectLst/>
                <a:latin typeface="Segoe UI" panose="020B0502040204020203" pitchFamily="34" charset="0"/>
              </a:rPr>
              <a:t> performance and scalability are crucial in any cloud-based database platform. SQL Database provides this through SQL Federation, an elastic tier that can expand and contract with your applications workload without downtime. Harness 100s of SQL Database nodes.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baseline="0" dirty="0" smtClean="0"/>
              <a:t>Extend the scalability model to the Database Tier</a:t>
            </a:r>
            <a:endParaRPr lang="en-US" dirty="0" smtClean="0"/>
          </a:p>
          <a:p>
            <a:r>
              <a:rPr lang="en-US" dirty="0" smtClean="0"/>
              <a:t>Scale to practically</a:t>
            </a:r>
            <a:r>
              <a:rPr lang="en-US" baseline="0" dirty="0" smtClean="0"/>
              <a:t> unlimited number of nodes via database </a:t>
            </a:r>
            <a:r>
              <a:rPr lang="en-US" baseline="0" dirty="0" err="1" smtClean="0"/>
              <a:t>sharding</a:t>
            </a:r>
            <a:endParaRPr lang="en-US" baseline="0" dirty="0" smtClean="0"/>
          </a:p>
          <a:p>
            <a:r>
              <a:rPr lang="en-US" dirty="0" smtClean="0"/>
              <a:t>Scale by adding and removing nodes in front an</a:t>
            </a:r>
            <a:r>
              <a:rPr lang="en-US" baseline="0" dirty="0" smtClean="0"/>
              <a:t>d middle tiers</a:t>
            </a:r>
          </a:p>
          <a:p>
            <a:r>
              <a:rPr lang="en-US" spc="-51" dirty="0" smtClean="0">
                <a:solidFill>
                  <a:schemeClr val="tx1"/>
                </a:solidFill>
              </a:rPr>
              <a:t>No changes to the application! Data is guaranteed to be</a:t>
            </a:r>
            <a:r>
              <a:rPr lang="en-US" spc="-51" baseline="0" dirty="0" smtClean="0">
                <a:solidFill>
                  <a:schemeClr val="tx1"/>
                </a:solidFill>
              </a:rPr>
              <a:t> found regardless of how data is partitioned and the number of partitions.</a:t>
            </a:r>
            <a:endParaRPr lang="en-US" spc="-51" dirty="0" smtClean="0">
              <a:solidFill>
                <a:schemeClr val="tx1"/>
              </a:solidFill>
            </a:endParaRPr>
          </a:p>
          <a:p>
            <a:pPr rtl="0"/>
            <a:r>
              <a:rPr lang="en-US" b="1" dirty="0" smtClean="0">
                <a:effectLst/>
                <a:latin typeface="Segoe UI" panose="020B0502040204020203" pitchFamily="34" charset="0"/>
              </a:rPr>
              <a:t>Notes:</a:t>
            </a:r>
            <a:endParaRPr lang="en-US" dirty="0" smtClean="0">
              <a:effectLst/>
            </a:endParaRPr>
          </a:p>
          <a:p>
            <a:pPr marL="174625" lvl="1" indent="-171450" defTabSz="914287">
              <a:spcBef>
                <a:spcPts val="600"/>
              </a:spcBef>
            </a:pPr>
            <a:r>
              <a:rPr lang="en-US" spc="-51" dirty="0" smtClean="0">
                <a:solidFill>
                  <a:schemeClr val="tx1"/>
                </a:solidFill>
              </a:rPr>
              <a:t>New T-SQL Federation Syntax </a:t>
            </a:r>
          </a:p>
          <a:p>
            <a:pPr marL="174625" lvl="1" indent="-171450" defTabSz="914287">
              <a:spcBef>
                <a:spcPts val="600"/>
              </a:spcBef>
            </a:pPr>
            <a:r>
              <a:rPr lang="en-US" spc="-51" dirty="0" smtClean="0">
                <a:solidFill>
                  <a:schemeClr val="tx1"/>
                </a:solidFill>
              </a:rPr>
              <a:t>Add and remove database nodes seamlessly</a:t>
            </a:r>
          </a:p>
          <a:p>
            <a:pPr marL="174625" lvl="1" indent="-171450" defTabSz="914287">
              <a:spcBef>
                <a:spcPts val="600"/>
              </a:spcBef>
            </a:pPr>
            <a:r>
              <a:rPr lang="en-US" spc="-51" dirty="0" smtClean="0">
                <a:solidFill>
                  <a:schemeClr val="tx1"/>
                </a:solidFill>
              </a:rPr>
              <a:t>Enables greater scalability and performance</a:t>
            </a:r>
          </a:p>
          <a:p>
            <a:pPr marL="174625" lvl="1" indent="-171450" defTabSz="914287">
              <a:spcBef>
                <a:spcPts val="600"/>
              </a:spcBef>
            </a:pPr>
            <a:r>
              <a:rPr lang="en-US" spc="-51" dirty="0" smtClean="0">
                <a:solidFill>
                  <a:schemeClr val="tx1"/>
                </a:solidFill>
              </a:rPr>
              <a:t>Dynamic partitioning with no downtime</a:t>
            </a:r>
          </a:p>
          <a:p>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376743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Database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46970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SQL</a:t>
            </a:r>
            <a:r>
              <a:rPr lang="en-US" baseline="0" dirty="0" smtClean="0">
                <a:effectLst/>
                <a:latin typeface="Segoe UI" panose="020B0502040204020203" pitchFamily="34" charset="0"/>
              </a:rPr>
              <a:t> Database pricing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rPr>
              <a:t>Reduced database rates as of February 2012</a:t>
            </a:r>
          </a:p>
          <a:p>
            <a:pPr rtl="0"/>
            <a:r>
              <a:rPr lang="en-US" b="1" dirty="0" smtClean="0">
                <a:effectLst/>
                <a:latin typeface="Segoe UI" panose="020B0502040204020203" pitchFamily="34" charset="0"/>
              </a:rPr>
              <a:t>Notes:</a:t>
            </a:r>
            <a:endParaRPr lang="en-US" dirty="0" smtClean="0">
              <a:effectLst/>
            </a:endParaRPr>
          </a:p>
          <a:p>
            <a:r>
              <a:rPr lang="en-US" dirty="0" smtClean="0"/>
              <a:t>http://www.windowsazure.com/en-us/pricing/details/#data-management</a:t>
            </a:r>
          </a:p>
          <a:p>
            <a:r>
              <a:rPr lang="en-US" dirty="0" smtClean="0"/>
              <a:t>http://www.windowsazure.com/en-us/pricing/details/#data-transfers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041685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4</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that</a:t>
            </a:r>
            <a:r>
              <a:rPr lang="en-US" baseline="0" dirty="0" smtClean="0">
                <a:effectLst/>
                <a:latin typeface="Segoe UI" panose="020B0502040204020203" pitchFamily="34" charset="0"/>
              </a:rPr>
              <a:t> while there are physical SQL Server boxes behind the scenes, when connecting to SQL Database, you are not connecting to a physical server, but to a TDS endpoint.</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 key to understanding SQL Database</a:t>
            </a:r>
            <a:r>
              <a:rPr lang="en-US" baseline="0" dirty="0" smtClean="0">
                <a:effectLst/>
                <a:latin typeface="Segoe UI" panose="020B0502040204020203" pitchFamily="34" charset="0"/>
              </a:rPr>
              <a:t> is understanding while SQL Database is SQL Server, we do not interact with them in the same physical manner.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dirty="0" smtClean="0">
                <a:effectLst/>
                <a:latin typeface="Segoe UI" panose="020B0502040204020203" pitchFamily="34" charset="0"/>
              </a:rPr>
              <a:t>.</a:t>
            </a:r>
            <a:endParaRPr lang="en-US" dirty="0" smtClean="0">
              <a:effectLst/>
            </a:endParaRPr>
          </a:p>
          <a:p>
            <a:pPr rtl="0"/>
            <a:r>
              <a:rPr lang="en-US" dirty="0" smtClean="0">
                <a:effectLst/>
                <a:latin typeface="Segoe UI" panose="020B0502040204020203" pitchFamily="34" charset="0"/>
              </a:rPr>
              <a:t>In</a:t>
            </a:r>
            <a:r>
              <a:rPr lang="en-US" baseline="0" dirty="0" smtClean="0">
                <a:effectLst/>
                <a:latin typeface="Segoe UI" panose="020B0502040204020203" pitchFamily="34" charset="0"/>
              </a:rPr>
              <a:t> Windows Azure, we do not have physical access to the actual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It is</a:t>
            </a:r>
            <a:r>
              <a:rPr lang="en-US" baseline="0" dirty="0" smtClean="0">
                <a:effectLst/>
                <a:latin typeface="Segoe UI" panose="020B0502040204020203" pitchFamily="34" charset="0"/>
              </a:rPr>
              <a:t> important that the attendee understands that it IS INDEED SQL Server at the platform layer. There are physical boxes running SQL Server 2012 Enterprise Edition. However, due to the nature of the Azure environment to provide the high-availability and scalability necessary, access to the physical boxes is currently not supported.</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57956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Windows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Windows Azure platform account. The billing and metering aspect of the services layer enables multi-tenant support by providing monitoring and billing for database usage based on individual Windows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7703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7</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overall</a:t>
            </a:r>
            <a:r>
              <a:rPr lang="en-US" baseline="0" dirty="0" smtClean="0">
                <a:effectLst/>
                <a:latin typeface="Segoe UI" panose="020B0502040204020203" pitchFamily="34" charset="0"/>
              </a:rPr>
              <a:t> concepts and benefits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Let’s clear up</a:t>
            </a:r>
            <a:r>
              <a:rPr lang="en-US" baseline="0" dirty="0" smtClean="0">
                <a:effectLst/>
                <a:latin typeface="Segoe UI" panose="020B0502040204020203" pitchFamily="34" charset="0"/>
              </a:rPr>
              <a:t> any confusion and look at the basics of what SQL Database really is and some of its benefits.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The same great SQL Server database technology that you know, love, and use on-premises provided</a:t>
            </a:r>
            <a:r>
              <a:rPr lang="en-US" baseline="0" dirty="0" smtClean="0">
                <a:effectLst/>
                <a:latin typeface="Segoe UI" panose="020B0502040204020203" pitchFamily="34" charset="0"/>
              </a:rPr>
              <a:t> as a service</a:t>
            </a:r>
            <a:endParaRPr lang="en-US" dirty="0" smtClean="0">
              <a:effectLst/>
            </a:endParaRPr>
          </a:p>
          <a:p>
            <a:pPr rtl="0"/>
            <a:r>
              <a:rPr lang="en-US" dirty="0" smtClean="0">
                <a:effectLst/>
                <a:latin typeface="Segoe UI" panose="020B0502040204020203" pitchFamily="34" charset="0"/>
              </a:rPr>
              <a:t>Enterprise-ready</a:t>
            </a:r>
            <a:r>
              <a:rPr lang="en-US" baseline="0" dirty="0" smtClean="0">
                <a:effectLst/>
                <a:latin typeface="Segoe UI" panose="020B0502040204020203" pitchFamily="34" charset="0"/>
              </a:rPr>
              <a:t> </a:t>
            </a:r>
          </a:p>
          <a:p>
            <a:pPr rtl="0"/>
            <a:r>
              <a:rPr lang="en-US" baseline="0" dirty="0" smtClean="0">
                <a:effectLst/>
                <a:latin typeface="Segoe UI" panose="020B0502040204020203" pitchFamily="34" charset="0"/>
              </a:rPr>
              <a:t>Automatic support for High-Availability</a:t>
            </a:r>
          </a:p>
          <a:p>
            <a:pPr rtl="0"/>
            <a:r>
              <a:rPr lang="en-US" baseline="0" dirty="0" smtClean="0">
                <a:effectLst/>
                <a:latin typeface="Segoe UI" panose="020B0502040204020203" pitchFamily="34" charset="0"/>
              </a:rPr>
              <a:t>Designed to scale on-demand to provide the same great elasticity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High-availability – 3 copies of the database free for the cost of the one database. Always</a:t>
            </a:r>
            <a:r>
              <a:rPr lang="en-US" baseline="0" dirty="0" smtClean="0">
                <a:effectLst/>
                <a:latin typeface="Segoe UI" panose="020B0502040204020203" pitchFamily="34" charset="0"/>
              </a:rPr>
              <a:t> in sync. The cost to do this on-premises isn’t cheap. This is </a:t>
            </a:r>
            <a:r>
              <a:rPr lang="en-US" b="1" baseline="0" dirty="0" smtClean="0">
                <a:effectLst/>
                <a:latin typeface="Segoe UI" panose="020B0502040204020203" pitchFamily="34" charset="0"/>
              </a:rPr>
              <a:t>FREE</a:t>
            </a:r>
            <a:r>
              <a:rPr lang="en-US" baseline="0" dirty="0" smtClean="0">
                <a:effectLst/>
                <a:latin typeface="Segoe UI" panose="020B0502040204020203" pitchFamily="34" charset="0"/>
              </a:rPr>
              <a:t> in SQL Database.</a:t>
            </a:r>
          </a:p>
          <a:p>
            <a:pPr rtl="0"/>
            <a:r>
              <a:rPr lang="en-US" baseline="0" dirty="0" smtClean="0">
                <a:effectLst/>
                <a:latin typeface="Segoe UI" panose="020B0502040204020203" pitchFamily="34" charset="0"/>
              </a:rPr>
              <a:t>Scalability using SQL Federation (discussed later in the presentation).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467862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Windows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556554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Database server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10</a:t>
            </a:fld>
            <a:endParaRPr lang="en-US" dirty="0"/>
          </a:p>
        </p:txBody>
      </p:sp>
    </p:spTree>
    <p:extLst>
      <p:ext uri="{BB962C8B-B14F-4D97-AF65-F5344CB8AC3E}">
        <p14:creationId xmlns:p14="http://schemas.microsoft.com/office/powerpoint/2010/main" val="39469708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9/11/2012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9.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a:t>Introduction T</a:t>
            </a:r>
            <a:r>
              <a:rPr lang="en-US" dirty="0" smtClean="0"/>
              <a:t>o Windows Azure SQL Database</a:t>
            </a:r>
            <a:endParaRPr lang="en-US" dirty="0"/>
          </a:p>
        </p:txBody>
      </p:sp>
      <p:sp>
        <p:nvSpPr>
          <p:cNvPr id="6" name="Text Placeholder 5"/>
          <p:cNvSpPr>
            <a:spLocks noGrp="1"/>
          </p:cNvSpPr>
          <p:nvPr>
            <p:ph type="body" sz="quarter" idx="11"/>
          </p:nvPr>
        </p:nvSpPr>
        <p:spPr>
          <a:xfrm>
            <a:off x="519113" y="4612341"/>
            <a:ext cx="5454333" cy="1144929"/>
          </a:xfrm>
        </p:spPr>
        <p:txBody>
          <a:bodyPr/>
          <a:lstStyle/>
          <a:p>
            <a:r>
              <a:rPr lang="en-US" dirty="0"/>
              <a:t>Name</a:t>
            </a:r>
          </a:p>
          <a:p>
            <a:r>
              <a:rPr lang="en-US" dirty="0"/>
              <a:t>Title</a:t>
            </a:r>
          </a:p>
          <a:p>
            <a:r>
              <a:rPr lang="en-US" dirty="0"/>
              <a:t>Microsoft </a:t>
            </a:r>
            <a:r>
              <a:rPr lang="en-US" dirty="0" smtClean="0"/>
              <a:t>Corporation</a:t>
            </a:r>
            <a:endParaRPr lang="en-US"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Creating </a:t>
            </a:r>
            <a:r>
              <a:rPr lang="en-US" dirty="0"/>
              <a:t>A</a:t>
            </a:r>
            <a:r>
              <a:rPr lang="en-US" sz="4800" dirty="0" smtClean="0"/>
              <a:t> SQL </a:t>
            </a:r>
            <a:br>
              <a:rPr lang="en-US" sz="4800" dirty="0" smtClean="0"/>
            </a:br>
            <a:r>
              <a:rPr lang="en-US" sz="4800" dirty="0" smtClean="0"/>
              <a:t>Database Server</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132905341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r>
              <a:rPr lang="en-US" dirty="0" smtClean="0"/>
              <a:t>Create </a:t>
            </a:r>
            <a:r>
              <a:rPr lang="en-US" dirty="0"/>
              <a:t>A</a:t>
            </a:r>
            <a:r>
              <a:rPr lang="en-US" dirty="0" smtClean="0"/>
              <a:t>nd </a:t>
            </a:r>
            <a:r>
              <a:rPr lang="en-US" dirty="0"/>
              <a:t>Deploy </a:t>
            </a:r>
            <a:r>
              <a:rPr lang="en-US" dirty="0" smtClean="0"/>
              <a:t/>
            </a:r>
            <a:br>
              <a:rPr lang="en-US" dirty="0" smtClean="0"/>
            </a:br>
            <a:r>
              <a:rPr lang="en-US" dirty="0" smtClean="0"/>
              <a:t>Your </a:t>
            </a:r>
            <a:r>
              <a:rPr lang="en-US" dirty="0"/>
              <a:t>Database</a:t>
            </a:r>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Database…</a:t>
            </a:r>
            <a:endParaRPr lang="en-US" dirty="0">
              <a:solidFill>
                <a:srgbClr val="92D050"/>
              </a:solidFill>
            </a:endParaRPr>
          </a:p>
        </p:txBody>
      </p:sp>
      <p:sp>
        <p:nvSpPr>
          <p:cNvPr id="7"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Use </a:t>
            </a:r>
            <a:r>
              <a:rPr lang="en-US" sz="2800" spc="-100" dirty="0" smtClean="0">
                <a:solidFill>
                  <a:schemeClr val="accent2">
                    <a:alpha val="99000"/>
                  </a:schemeClr>
                </a:solidFill>
                <a:latin typeface="Segoe UI Light" pitchFamily="34" charset="0"/>
              </a:rPr>
              <a:t>Familiar </a:t>
            </a:r>
            <a:r>
              <a:rPr lang="en-US" sz="2800" spc="-100" dirty="0">
                <a:solidFill>
                  <a:schemeClr val="accent2">
                    <a:alpha val="99000"/>
                  </a:schemeClr>
                </a:solidFill>
                <a:latin typeface="Segoe UI Light" pitchFamily="34" charset="0"/>
              </a:rPr>
              <a:t>T</a:t>
            </a:r>
            <a:r>
              <a:rPr lang="en-US" sz="2800" spc="-100" dirty="0" smtClean="0">
                <a:solidFill>
                  <a:schemeClr val="accent2">
                    <a:alpha val="99000"/>
                  </a:schemeClr>
                </a:solidFill>
                <a:latin typeface="Segoe UI Light" pitchFamily="34" charset="0"/>
              </a:rPr>
              <a:t>echnologies</a:t>
            </a:r>
            <a:endParaRPr lang="en-US" sz="2800" spc="-100" dirty="0">
              <a:solidFill>
                <a:schemeClr val="accent2">
                  <a:alpha val="99000"/>
                </a:schemeClr>
              </a:solidFill>
              <a:latin typeface="Segoe UI Light" pitchFamily="34" charset="0"/>
            </a:endParaRPr>
          </a:p>
          <a:p>
            <a:pPr marL="3175" lvl="1" indent="0" defTabSz="914325">
              <a:spcBef>
                <a:spcPts val="900"/>
              </a:spcBef>
              <a:buNone/>
            </a:pPr>
            <a:r>
              <a:rPr lang="en-US" sz="1400" spc="-51" dirty="0" smtClean="0"/>
              <a:t>Transact-SQL</a:t>
            </a:r>
            <a:endParaRPr lang="en-US" sz="1400" spc="-51" dirty="0"/>
          </a:p>
          <a:p>
            <a:pPr marL="3175" lvl="1" indent="0" defTabSz="914325">
              <a:spcBef>
                <a:spcPts val="900"/>
              </a:spcBef>
              <a:buNone/>
            </a:pPr>
            <a:r>
              <a:rPr lang="en-US" sz="1400" spc="-51" dirty="0" smtClean="0"/>
              <a:t>Languages</a:t>
            </a:r>
            <a:endParaRPr lang="en-US" sz="1400" spc="-51" dirty="0"/>
          </a:p>
          <a:p>
            <a:pPr marL="228600" lvl="1" indent="0" defTabSz="914325">
              <a:spcBef>
                <a:spcPts val="600"/>
              </a:spcBef>
              <a:buNone/>
            </a:pPr>
            <a:r>
              <a:rPr lang="en-US" sz="1200" spc="-51" dirty="0"/>
              <a:t>.NET Framework (C#, Visual Basic, F#) via ADO.NET</a:t>
            </a:r>
          </a:p>
          <a:p>
            <a:pPr marL="228600" lvl="1" indent="0" defTabSz="914325">
              <a:spcBef>
                <a:spcPts val="600"/>
              </a:spcBef>
              <a:buNone/>
            </a:pPr>
            <a:r>
              <a:rPr lang="en-US" sz="1200" spc="-51" dirty="0"/>
              <a:t>C / C++ via ODBC</a:t>
            </a:r>
          </a:p>
          <a:p>
            <a:pPr marL="228600" lvl="1" indent="0" defTabSz="914325">
              <a:spcBef>
                <a:spcPts val="600"/>
              </a:spcBef>
              <a:buNone/>
            </a:pPr>
            <a:r>
              <a:rPr lang="en-US" sz="1200" spc="-51" dirty="0"/>
              <a:t>Java via Microsoft JDBC provider</a:t>
            </a:r>
          </a:p>
          <a:p>
            <a:pPr marL="228600" lvl="1" indent="0" defTabSz="914325">
              <a:spcBef>
                <a:spcPts val="600"/>
              </a:spcBef>
              <a:buNone/>
            </a:pPr>
            <a:r>
              <a:rPr lang="en-US" sz="1200" spc="-51" dirty="0"/>
              <a:t>PHP via Microsoft PHP provider</a:t>
            </a:r>
          </a:p>
          <a:p>
            <a:pPr marL="3175" lvl="1" indent="0" defTabSz="914325">
              <a:spcBef>
                <a:spcPts val="900"/>
              </a:spcBef>
              <a:buNone/>
            </a:pPr>
            <a:r>
              <a:rPr lang="en-US" sz="1400" spc="-51" dirty="0" smtClean="0"/>
              <a:t>Frameworks</a:t>
            </a:r>
            <a:endParaRPr lang="en-US" sz="1400" spc="-51" dirty="0"/>
          </a:p>
          <a:p>
            <a:pPr marL="228600" lvl="1" indent="0" defTabSz="914325">
              <a:spcBef>
                <a:spcPts val="600"/>
              </a:spcBef>
              <a:buNone/>
            </a:pPr>
            <a:r>
              <a:rPr lang="en-US" sz="1200" spc="-51" dirty="0"/>
              <a:t>OData, Entity Framework, WCF Data Services, NHibernate</a:t>
            </a:r>
          </a:p>
          <a:p>
            <a:pPr marL="3175" lvl="1" indent="0" defTabSz="914325">
              <a:spcBef>
                <a:spcPts val="900"/>
              </a:spcBef>
              <a:buNone/>
            </a:pPr>
            <a:r>
              <a:rPr lang="en-US" sz="1400" spc="-51" dirty="0" smtClean="0"/>
              <a:t>Tools</a:t>
            </a:r>
            <a:endParaRPr lang="en-US" sz="1400" spc="-51" dirty="0"/>
          </a:p>
          <a:p>
            <a:pPr marL="228600" lvl="1" indent="0" defTabSz="914325">
              <a:spcBef>
                <a:spcPts val="600"/>
              </a:spcBef>
              <a:buNone/>
            </a:pPr>
            <a:r>
              <a:rPr lang="en-US" sz="1200" spc="-51" dirty="0"/>
              <a:t>SQL Server Management Studio (2008 R2 and later)</a:t>
            </a:r>
          </a:p>
          <a:p>
            <a:pPr marL="228600" lvl="1" indent="0" defTabSz="914325">
              <a:spcBef>
                <a:spcPts val="600"/>
              </a:spcBef>
              <a:buNone/>
            </a:pPr>
            <a:r>
              <a:rPr lang="en-US" sz="1200" spc="-51" dirty="0"/>
              <a:t>SQL Server command-line utilities (SQLCMD, BCP)</a:t>
            </a:r>
          </a:p>
          <a:p>
            <a:pPr marL="228600" lvl="1" indent="0" defTabSz="914325">
              <a:spcBef>
                <a:spcPts val="600"/>
              </a:spcBef>
              <a:buNone/>
            </a:pPr>
            <a:r>
              <a:rPr lang="en-US" sz="1200" spc="-51" dirty="0"/>
              <a:t>CA Erwin</a:t>
            </a:r>
            <a:r>
              <a:rPr lang="en-US" sz="1200" spc="-51" baseline="30000" dirty="0"/>
              <a:t>®</a:t>
            </a:r>
            <a:r>
              <a:rPr lang="en-US" sz="1200" spc="-51" dirty="0"/>
              <a:t> Data Modeler</a:t>
            </a:r>
          </a:p>
          <a:p>
            <a:pPr marL="228600" lvl="1" indent="0" defTabSz="914325">
              <a:spcBef>
                <a:spcPts val="600"/>
              </a:spcBef>
              <a:buNone/>
            </a:pPr>
            <a:r>
              <a:rPr lang="en-US" sz="1200" spc="-51" dirty="0"/>
              <a:t>Embarcadero Technologies DBArtisan</a:t>
            </a:r>
            <a:r>
              <a:rPr lang="en-US" sz="1200" spc="-51" baseline="30000" dirty="0"/>
              <a:t>®</a:t>
            </a:r>
          </a:p>
        </p:txBody>
      </p:sp>
      <p:sp>
        <p:nvSpPr>
          <p:cNvPr id="8" name="Content Placeholder 2"/>
          <p:cNvSpPr txBox="1">
            <a:spLocks/>
          </p:cNvSpPr>
          <p:nvPr/>
        </p:nvSpPr>
        <p:spPr>
          <a:xfrm>
            <a:off x="6094413" y="1434269"/>
            <a:ext cx="5573712" cy="1934376"/>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smtClean="0">
                <a:solidFill>
                  <a:schemeClr val="accent2">
                    <a:alpha val="99000"/>
                  </a:schemeClr>
                </a:solidFill>
                <a:latin typeface="Segoe UI Light" pitchFamily="34" charset="0"/>
              </a:rPr>
              <a:t>SQL </a:t>
            </a:r>
            <a:r>
              <a:rPr lang="en-US" sz="2800" spc="-100" dirty="0">
                <a:solidFill>
                  <a:schemeClr val="accent2">
                    <a:alpha val="99000"/>
                  </a:schemeClr>
                </a:solidFill>
                <a:latin typeface="Segoe UI Light" pitchFamily="34" charset="0"/>
              </a:rPr>
              <a:t>Server C</a:t>
            </a:r>
            <a:r>
              <a:rPr lang="en-US" sz="2800" spc="-100" dirty="0" smtClean="0">
                <a:solidFill>
                  <a:schemeClr val="accent2">
                    <a:alpha val="99000"/>
                  </a:schemeClr>
                </a:solidFill>
                <a:latin typeface="Segoe UI Light" pitchFamily="34" charset="0"/>
              </a:rPr>
              <a:t>omparison</a:t>
            </a:r>
            <a:endParaRPr lang="en-US" sz="2800" spc="-100" dirty="0">
              <a:solidFill>
                <a:schemeClr val="accent2">
                  <a:alpha val="99000"/>
                </a:schemeClr>
              </a:solidFill>
              <a:latin typeface="Segoe UI Light" pitchFamily="34" charset="0"/>
            </a:endParaRPr>
          </a:p>
          <a:p>
            <a:pPr marL="3175" lvl="1" indent="0" defTabSz="914325">
              <a:spcBef>
                <a:spcPts val="900"/>
              </a:spcBef>
              <a:buNone/>
            </a:pPr>
            <a:r>
              <a:rPr lang="en-US" sz="1400" spc="-51" dirty="0"/>
              <a:t>Focus on logical vs. physical administration</a:t>
            </a:r>
          </a:p>
          <a:p>
            <a:pPr marL="3175" lvl="1" indent="0" defTabSz="914325">
              <a:spcBef>
                <a:spcPts val="900"/>
              </a:spcBef>
              <a:buNone/>
            </a:pPr>
            <a:r>
              <a:rPr lang="en-US" sz="1400" spc="-51" dirty="0"/>
              <a:t>Database and log files automatically placed</a:t>
            </a:r>
          </a:p>
          <a:p>
            <a:pPr marL="3175" lvl="1" indent="0" defTabSz="914325">
              <a:spcBef>
                <a:spcPts val="900"/>
              </a:spcBef>
              <a:buNone/>
            </a:pPr>
            <a:r>
              <a:rPr lang="en-US" sz="1400" spc="-51" dirty="0"/>
              <a:t>Three high-availability replicas maintained for every database</a:t>
            </a:r>
          </a:p>
          <a:p>
            <a:pPr marL="3175" lvl="1" indent="0" defTabSz="914325">
              <a:spcBef>
                <a:spcPts val="900"/>
              </a:spcBef>
              <a:buNone/>
            </a:pPr>
            <a:r>
              <a:rPr lang="en-US" sz="1400" spc="-51" dirty="0" smtClean="0"/>
              <a:t>Tables </a:t>
            </a:r>
            <a:r>
              <a:rPr lang="en-US" sz="1400" spc="-51" dirty="0"/>
              <a:t>require a clustered index</a:t>
            </a:r>
          </a:p>
          <a:p>
            <a:pPr marL="3175" lvl="1" indent="0" defTabSz="914325">
              <a:spcBef>
                <a:spcPts val="900"/>
              </a:spcBef>
              <a:buNone/>
            </a:pPr>
            <a:r>
              <a:rPr lang="en-US" sz="1400" spc="-51" dirty="0"/>
              <a:t>Maximum database size is </a:t>
            </a:r>
            <a:r>
              <a:rPr lang="en-US" sz="1400" spc="-51" dirty="0" smtClean="0"/>
              <a:t>150 </a:t>
            </a:r>
            <a:r>
              <a:rPr lang="en-US" sz="1400" spc="-51" dirty="0"/>
              <a:t>Gb</a:t>
            </a:r>
            <a:endParaRPr lang="en-US" sz="1200" spc="-51" baseline="30000" dirty="0"/>
          </a:p>
        </p:txBody>
      </p:sp>
      <p:sp>
        <p:nvSpPr>
          <p:cNvPr id="9" name="Content Placeholder 2"/>
          <p:cNvSpPr txBox="1">
            <a:spLocks/>
          </p:cNvSpPr>
          <p:nvPr/>
        </p:nvSpPr>
        <p:spPr>
          <a:xfrm>
            <a:off x="6094413" y="3644354"/>
            <a:ext cx="5573712" cy="2437590"/>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2">
                    <a:alpha val="99000"/>
                  </a:schemeClr>
                </a:solidFill>
                <a:latin typeface="Segoe UI Light" pitchFamily="34" charset="0"/>
              </a:rPr>
              <a:t>Unsupported SQL Server </a:t>
            </a:r>
            <a:r>
              <a:rPr lang="en-US" sz="2800" spc="-100" dirty="0" smtClean="0">
                <a:solidFill>
                  <a:schemeClr val="accent2">
                    <a:alpha val="99000"/>
                  </a:schemeClr>
                </a:solidFill>
                <a:latin typeface="Segoe UI Light" pitchFamily="34" charset="0"/>
              </a:rPr>
              <a:t>Features</a:t>
            </a:r>
            <a:endParaRPr lang="en-US" sz="2800" spc="-100" dirty="0">
              <a:solidFill>
                <a:schemeClr val="accent2">
                  <a:alpha val="99000"/>
                </a:schemeClr>
              </a:solidFill>
              <a:latin typeface="Segoe UI Light" pitchFamily="34" charset="0"/>
            </a:endParaRPr>
          </a:p>
          <a:p>
            <a:pPr marL="3175" lvl="1" indent="0" defTabSz="914325">
              <a:spcBef>
                <a:spcPts val="900"/>
              </a:spcBef>
              <a:buNone/>
            </a:pPr>
            <a:r>
              <a:rPr lang="en-US" sz="1400" spc="-51" dirty="0" smtClean="0"/>
              <a:t>Use </a:t>
            </a:r>
            <a:r>
              <a:rPr lang="en-US" sz="1400" spc="-51" dirty="0"/>
              <a:t>command, linked servers, distributed transactions, distributed views, distributed queries, four-part names</a:t>
            </a:r>
          </a:p>
          <a:p>
            <a:pPr marL="3175" lvl="1" indent="0" defTabSz="914325">
              <a:spcBef>
                <a:spcPts val="900"/>
              </a:spcBef>
              <a:buNone/>
            </a:pPr>
            <a:r>
              <a:rPr lang="en-US" sz="1400" spc="-51" dirty="0"/>
              <a:t>Service Broker</a:t>
            </a:r>
          </a:p>
          <a:p>
            <a:pPr marL="3175" lvl="1" indent="0" defTabSz="914325">
              <a:spcBef>
                <a:spcPts val="900"/>
              </a:spcBef>
              <a:buNone/>
            </a:pPr>
            <a:r>
              <a:rPr lang="en-US" sz="1400" spc="-51" dirty="0"/>
              <a:t>Common Language Runtime (CLR)</a:t>
            </a:r>
          </a:p>
          <a:p>
            <a:pPr marL="3175" lvl="1" indent="0" defTabSz="914325">
              <a:spcBef>
                <a:spcPts val="900"/>
              </a:spcBef>
              <a:buNone/>
            </a:pPr>
            <a:r>
              <a:rPr lang="en-US" sz="1400" spc="-51" dirty="0"/>
              <a:t>SQL </a:t>
            </a:r>
            <a:r>
              <a:rPr lang="en-US" sz="1400" spc="-51" dirty="0" smtClean="0"/>
              <a:t>Agent</a:t>
            </a:r>
          </a:p>
          <a:p>
            <a:pPr marL="3175" lvl="1" indent="0" defTabSz="914325">
              <a:spcBef>
                <a:spcPts val="900"/>
              </a:spcBef>
              <a:buNone/>
            </a:pPr>
            <a:r>
              <a:rPr lang="en-US" sz="1400" spc="-51" dirty="0" smtClean="0"/>
              <a:t>Native Encryption</a:t>
            </a:r>
          </a:p>
          <a:p>
            <a:pPr marL="3175" lvl="1" indent="0" defTabSz="914325">
              <a:spcBef>
                <a:spcPts val="900"/>
              </a:spcBef>
              <a:buNone/>
            </a:pPr>
            <a:r>
              <a:rPr lang="en-US" sz="1400" spc="-51" dirty="0" smtClean="0"/>
              <a:t>*Backup / Restore</a:t>
            </a:r>
            <a:endParaRPr lang="en-US" sz="1400" spc="-51" dirty="0"/>
          </a:p>
        </p:txBody>
      </p:sp>
    </p:spTree>
    <p:extLst>
      <p:ext uri="{BB962C8B-B14F-4D97-AF65-F5344CB8AC3E}">
        <p14:creationId xmlns:p14="http://schemas.microsoft.com/office/powerpoint/2010/main" val="39817474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Tooling</a:t>
            </a:r>
            <a:endParaRPr lang="en-US" dirty="0">
              <a:solidFill>
                <a:srgbClr val="92D050"/>
              </a:solidFill>
            </a:endParaRPr>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98" y="1461686"/>
            <a:ext cx="3954577" cy="2243103"/>
          </a:xfrm>
          <a:prstGeom prst="rect">
            <a:avLst/>
          </a:prstGeom>
        </p:spPr>
      </p:pic>
      <p:pic>
        <p:nvPicPr>
          <p:cNvPr id="6"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698" y="3824742"/>
            <a:ext cx="3954577" cy="2319364"/>
          </a:xfrm>
          <a:prstGeom prst="rect">
            <a:avLst/>
          </a:prstGeom>
        </p:spPr>
      </p:pic>
      <p:sp>
        <p:nvSpPr>
          <p:cNvPr id="7" name="Content Placeholder 2"/>
          <p:cNvSpPr txBox="1">
            <a:spLocks/>
          </p:cNvSpPr>
          <p:nvPr/>
        </p:nvSpPr>
        <p:spPr>
          <a:xfrm>
            <a:off x="63230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SQL Database Management Portal</a:t>
            </a:r>
            <a:endParaRPr lang="en-US" spc="-100" dirty="0">
              <a:solidFill>
                <a:schemeClr val="accent2">
                  <a:alpha val="99000"/>
                </a:schemeClr>
              </a:solidFill>
              <a:latin typeface="Segoe UI Light" pitchFamily="34" charset="0"/>
            </a:endParaRPr>
          </a:p>
          <a:p>
            <a:pPr marL="3175" lvl="1" indent="0" defTabSz="914325">
              <a:spcBef>
                <a:spcPts val="900"/>
              </a:spcBef>
              <a:buNone/>
            </a:pPr>
            <a:r>
              <a:rPr lang="en-US" sz="1600" spc="-51" dirty="0" smtClean="0"/>
              <a:t>Web </a:t>
            </a:r>
            <a:r>
              <a:rPr lang="en-US" sz="1600" spc="-51" dirty="0"/>
              <a:t>designers for tables, views, stored procs</a:t>
            </a:r>
          </a:p>
          <a:p>
            <a:pPr marL="3175" lvl="1" indent="0" defTabSz="914325">
              <a:spcBef>
                <a:spcPts val="900"/>
              </a:spcBef>
              <a:buNone/>
            </a:pPr>
            <a:r>
              <a:rPr lang="en-US" sz="1600" spc="-51" dirty="0"/>
              <a:t>Interactive query editing and execution</a:t>
            </a:r>
            <a:br>
              <a:rPr lang="en-US" sz="1600" spc="-51" dirty="0"/>
            </a:br>
            <a:endParaRPr lang="en-US" sz="2000" dirty="0" smtClean="0"/>
          </a:p>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SQL Server Data Tools (SSDT)</a:t>
            </a:r>
            <a:endParaRPr lang="en-US" spc="-100" dirty="0">
              <a:solidFill>
                <a:schemeClr val="accent2">
                  <a:alpha val="99000"/>
                </a:schemeClr>
              </a:solidFill>
              <a:latin typeface="Segoe UI Light" pitchFamily="34" charset="0"/>
            </a:endParaRPr>
          </a:p>
          <a:p>
            <a:pPr marL="3175" lvl="1" indent="0" defTabSz="914325">
              <a:spcBef>
                <a:spcPts val="900"/>
              </a:spcBef>
              <a:buNone/>
            </a:pPr>
            <a:r>
              <a:rPr lang="en-US" sz="1600" spc="-51" dirty="0" smtClean="0"/>
              <a:t>Visual </a:t>
            </a:r>
            <a:r>
              <a:rPr lang="en-US" sz="1600" spc="-51" dirty="0"/>
              <a:t>Studio IDE for database development</a:t>
            </a:r>
          </a:p>
          <a:p>
            <a:pPr marL="3175" lvl="1" indent="0" defTabSz="914325">
              <a:spcBef>
                <a:spcPts val="900"/>
              </a:spcBef>
              <a:buNone/>
            </a:pPr>
            <a:r>
              <a:rPr lang="en-US" sz="1600" spc="-51" dirty="0"/>
              <a:t>Includes modern designers and projects with declarative, </a:t>
            </a:r>
            <a:r>
              <a:rPr lang="en-US" sz="1600" spc="-51" dirty="0" smtClean="0"/>
              <a:t/>
            </a:r>
            <a:br>
              <a:rPr lang="en-US" sz="1600" spc="-51" dirty="0" smtClean="0"/>
            </a:br>
            <a:r>
              <a:rPr lang="en-US" sz="1600" spc="-51" dirty="0" smtClean="0"/>
              <a:t>model-driven </a:t>
            </a:r>
            <a:r>
              <a:rPr lang="en-US" sz="1600" spc="-51" dirty="0"/>
              <a:t>development</a:t>
            </a:r>
          </a:p>
          <a:p>
            <a:pPr marL="3175" lvl="1" indent="0" defTabSz="914325">
              <a:spcBef>
                <a:spcPts val="900"/>
              </a:spcBef>
              <a:buNone/>
            </a:pPr>
            <a:r>
              <a:rPr lang="en-US" sz="1600" spc="-51" dirty="0"/>
              <a:t>Develop and test in both connected and disconnected states</a:t>
            </a:r>
          </a:p>
          <a:p>
            <a:pPr marL="3175" lvl="1" indent="0" defTabSz="914325">
              <a:spcBef>
                <a:spcPts val="900"/>
              </a:spcBef>
              <a:buNone/>
            </a:pPr>
            <a:r>
              <a:rPr lang="en-US" sz="1600" spc="-51" dirty="0"/>
              <a:t>Platform targeting for both SQL Server (2005 and above) </a:t>
            </a:r>
            <a:r>
              <a:rPr lang="en-US" sz="1600" spc="-51" dirty="0" smtClean="0"/>
              <a:t/>
            </a:r>
            <a:br>
              <a:rPr lang="en-US" sz="1600" spc="-51" dirty="0" smtClean="0"/>
            </a:br>
            <a:r>
              <a:rPr lang="en-US" sz="1600" spc="-51" dirty="0" smtClean="0"/>
              <a:t>and SQL Database</a:t>
            </a:r>
            <a:endParaRPr lang="en-US" sz="1600" spc="-51" dirty="0"/>
          </a:p>
          <a:p>
            <a:pPr marL="3175" lvl="1" indent="0" defTabSz="914325">
              <a:spcBef>
                <a:spcPts val="900"/>
              </a:spcBef>
              <a:buNone/>
            </a:pPr>
            <a:r>
              <a:rPr lang="en-US" sz="1600" spc="-51" dirty="0"/>
              <a:t>Get it free with Web PI, with SQL Server 2012 and with Visual Studio 11</a:t>
            </a:r>
          </a:p>
        </p:txBody>
      </p:sp>
    </p:spTree>
    <p:extLst>
      <p:ext uri="{BB962C8B-B14F-4D97-AF65-F5344CB8AC3E}">
        <p14:creationId xmlns:p14="http://schemas.microsoft.com/office/powerpoint/2010/main" val="23788089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500"/>
                                        <p:tgtEl>
                                          <p:spTgt spid="7">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fade">
                                      <p:cBhvr>
                                        <p:cTn id="30" dur="500"/>
                                        <p:tgtEl>
                                          <p:spTgt spid="7">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animEffect transition="in" filter="fade">
                                      <p:cBhvr>
                                        <p:cTn id="33" dur="500"/>
                                        <p:tgtEl>
                                          <p:spTgt spid="7">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8" end="8"/>
                                            </p:txEl>
                                          </p:spTgt>
                                        </p:tgtEl>
                                        <p:attrNameLst>
                                          <p:attrName>style.visibility</p:attrName>
                                        </p:attrNameLst>
                                      </p:cBhvr>
                                      <p:to>
                                        <p:strVal val="visible"/>
                                      </p:to>
                                    </p:set>
                                    <p:animEffect transition="in" filter="fade">
                                      <p:cBhvr>
                                        <p:cTn id="36" dur="500"/>
                                        <p:tgtEl>
                                          <p:spTgt spid="7">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Deployment</a:t>
            </a:r>
            <a:endParaRPr lang="en-US" dirty="0">
              <a:solidFill>
                <a:srgbClr val="92D050"/>
              </a:solidFill>
            </a:endParaRPr>
          </a:p>
        </p:txBody>
      </p:sp>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724" y="1434269"/>
            <a:ext cx="4916928" cy="2765773"/>
          </a:xfrm>
          <a:prstGeom prst="rect">
            <a:avLst/>
          </a:prstGeom>
        </p:spPr>
      </p:pic>
      <p:sp>
        <p:nvSpPr>
          <p:cNvPr id="6" name="Content Placeholder 2"/>
          <p:cNvSpPr txBox="1">
            <a:spLocks/>
          </p:cNvSpPr>
          <p:nvPr/>
        </p:nvSpPr>
        <p:spPr>
          <a:xfrm>
            <a:off x="6323013" y="1672427"/>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smtClean="0">
                <a:solidFill>
                  <a:schemeClr val="accent2">
                    <a:alpha val="99000"/>
                  </a:schemeClr>
                </a:solidFill>
                <a:latin typeface="Segoe UI Light" pitchFamily="34" charset="0"/>
              </a:rPr>
              <a:t>Data-Tier </a:t>
            </a:r>
            <a:r>
              <a:rPr lang="en-US" sz="2800" spc="-100" dirty="0">
                <a:solidFill>
                  <a:schemeClr val="accent2">
                    <a:alpha val="99000"/>
                  </a:schemeClr>
                </a:solidFill>
                <a:latin typeface="Segoe UI Light" pitchFamily="34" charset="0"/>
              </a:rPr>
              <a:t>Application Framework </a:t>
            </a:r>
            <a:br>
              <a:rPr lang="en-US" sz="2800" spc="-100" dirty="0">
                <a:solidFill>
                  <a:schemeClr val="accent2">
                    <a:alpha val="99000"/>
                  </a:schemeClr>
                </a:solidFill>
                <a:latin typeface="Segoe UI Light" pitchFamily="34" charset="0"/>
              </a:rPr>
            </a:br>
            <a:r>
              <a:rPr lang="en-US" sz="2800" spc="-100" dirty="0">
                <a:solidFill>
                  <a:schemeClr val="accent2">
                    <a:alpha val="99000"/>
                  </a:schemeClr>
                </a:solidFill>
                <a:latin typeface="Segoe UI Light" pitchFamily="34" charset="0"/>
              </a:rPr>
              <a:t>(DAC Fx)</a:t>
            </a:r>
          </a:p>
          <a:p>
            <a:pPr marL="3175" lvl="1" indent="0" defTabSz="914325">
              <a:spcBef>
                <a:spcPts val="900"/>
              </a:spcBef>
              <a:buNone/>
            </a:pPr>
            <a:r>
              <a:rPr lang="en-US" sz="1400" spc="-51" dirty="0"/>
              <a:t>Alternative to traditional script based approach</a:t>
            </a:r>
          </a:p>
          <a:p>
            <a:pPr marL="3175" lvl="1" indent="0" defTabSz="914325">
              <a:spcBef>
                <a:spcPts val="900"/>
              </a:spcBef>
              <a:buNone/>
            </a:pPr>
            <a:r>
              <a:rPr lang="en-US" sz="1400" spc="-51" dirty="0"/>
              <a:t>Dramatically simplifies deployment, migration and versioning of databases</a:t>
            </a:r>
          </a:p>
          <a:p>
            <a:pPr marL="3175" lvl="1" indent="0" defTabSz="914325">
              <a:spcBef>
                <a:spcPts val="900"/>
              </a:spcBef>
              <a:buNone/>
            </a:pPr>
            <a:r>
              <a:rPr lang="en-US" sz="1400" spc="-51" dirty="0"/>
              <a:t>Provides a single unit of deployment for schema (dacpac) or for schema </a:t>
            </a:r>
            <a:r>
              <a:rPr lang="en-US" sz="1400" spc="-51" dirty="0" smtClean="0"/>
              <a:t/>
            </a:r>
            <a:br>
              <a:rPr lang="en-US" sz="1400" spc="-51" dirty="0" smtClean="0"/>
            </a:br>
            <a:r>
              <a:rPr lang="en-US" sz="1400" spc="-51" dirty="0" smtClean="0"/>
              <a:t>+ </a:t>
            </a:r>
            <a:r>
              <a:rPr lang="en-US" sz="1400" spc="-51" dirty="0"/>
              <a:t>data (bacpac)</a:t>
            </a:r>
          </a:p>
          <a:p>
            <a:pPr marL="3175" lvl="1" indent="0" defTabSz="914325">
              <a:spcBef>
                <a:spcPts val="900"/>
              </a:spcBef>
              <a:buNone/>
            </a:pPr>
            <a:r>
              <a:rPr lang="en-US" sz="1400" spc="-51" dirty="0"/>
              <a:t>Supports automatic versioning of database schemas</a:t>
            </a:r>
          </a:p>
          <a:p>
            <a:pPr marL="3175" lvl="1" indent="0" defTabSz="914325">
              <a:spcBef>
                <a:spcPts val="900"/>
              </a:spcBef>
              <a:buNone/>
            </a:pPr>
            <a:r>
              <a:rPr lang="en-US" sz="1400" spc="-51" dirty="0"/>
              <a:t>Supports platform targeting for both SQL Server (2005 and above) </a:t>
            </a:r>
            <a:r>
              <a:rPr lang="en-US" sz="1400" spc="-51" dirty="0" smtClean="0"/>
              <a:t/>
            </a:r>
            <a:br>
              <a:rPr lang="en-US" sz="1400" spc="-51" dirty="0" smtClean="0"/>
            </a:br>
            <a:r>
              <a:rPr lang="en-US" sz="1400" spc="-51" dirty="0" smtClean="0"/>
              <a:t>and SQL Database</a:t>
            </a:r>
            <a:endParaRPr lang="en-US" sz="1400" spc="-51" dirty="0"/>
          </a:p>
          <a:p>
            <a:pPr marL="3175" lvl="1" indent="0" defTabSz="914325">
              <a:spcBef>
                <a:spcPts val="900"/>
              </a:spcBef>
              <a:buNone/>
            </a:pPr>
            <a:r>
              <a:rPr lang="en-US" sz="1400" spc="-51" dirty="0"/>
              <a:t>Build from scratch or extract from existing db</a:t>
            </a:r>
            <a:br>
              <a:rPr lang="en-US" sz="1400" spc="-51" dirty="0"/>
            </a:br>
            <a:endParaRPr lang="en-US" sz="1800" dirty="0" smtClean="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How </a:t>
            </a:r>
            <a:r>
              <a:rPr lang="en-US" sz="2800" spc="-100" dirty="0" smtClean="0">
                <a:solidFill>
                  <a:schemeClr val="accent2">
                    <a:alpha val="99000"/>
                  </a:schemeClr>
                </a:solidFill>
                <a:latin typeface="Segoe UI Light" pitchFamily="34" charset="0"/>
              </a:rPr>
              <a:t>To </a:t>
            </a:r>
            <a:r>
              <a:rPr lang="en-US" sz="2800" spc="-100" dirty="0">
                <a:solidFill>
                  <a:schemeClr val="accent2">
                    <a:alpha val="99000"/>
                  </a:schemeClr>
                </a:solidFill>
                <a:latin typeface="Segoe UI Light" pitchFamily="34" charset="0"/>
              </a:rPr>
              <a:t>G</a:t>
            </a:r>
            <a:r>
              <a:rPr lang="en-US" sz="2800" spc="-100" dirty="0" smtClean="0">
                <a:solidFill>
                  <a:schemeClr val="accent2">
                    <a:alpha val="99000"/>
                  </a:schemeClr>
                </a:solidFill>
                <a:latin typeface="Segoe UI Light" pitchFamily="34" charset="0"/>
              </a:rPr>
              <a:t>et </a:t>
            </a:r>
            <a:r>
              <a:rPr lang="en-US" sz="2800" spc="-100" dirty="0">
                <a:solidFill>
                  <a:schemeClr val="accent2">
                    <a:alpha val="99000"/>
                  </a:schemeClr>
                </a:solidFill>
                <a:latin typeface="Segoe UI Light" pitchFamily="34" charset="0"/>
              </a:rPr>
              <a:t>T</a:t>
            </a:r>
            <a:r>
              <a:rPr lang="en-US" sz="2800" spc="-100" dirty="0" smtClean="0">
                <a:solidFill>
                  <a:schemeClr val="accent2">
                    <a:alpha val="99000"/>
                  </a:schemeClr>
                </a:solidFill>
                <a:latin typeface="Segoe UI Light" pitchFamily="34" charset="0"/>
              </a:rPr>
              <a:t>he </a:t>
            </a:r>
            <a:r>
              <a:rPr lang="en-US" sz="2800" spc="-100" dirty="0">
                <a:solidFill>
                  <a:schemeClr val="accent2">
                    <a:alpha val="99000"/>
                  </a:schemeClr>
                </a:solidFill>
                <a:latin typeface="Segoe UI Light" pitchFamily="34" charset="0"/>
              </a:rPr>
              <a:t>L</a:t>
            </a:r>
            <a:r>
              <a:rPr lang="en-US" sz="2800" spc="-100" dirty="0" smtClean="0">
                <a:solidFill>
                  <a:schemeClr val="accent2">
                    <a:alpha val="99000"/>
                  </a:schemeClr>
                </a:solidFill>
                <a:latin typeface="Segoe UI Light" pitchFamily="34" charset="0"/>
              </a:rPr>
              <a:t>atest </a:t>
            </a:r>
            <a:r>
              <a:rPr lang="en-US" sz="2800" spc="-100" dirty="0">
                <a:solidFill>
                  <a:schemeClr val="accent2">
                    <a:alpha val="99000"/>
                  </a:schemeClr>
                </a:solidFill>
                <a:latin typeface="Segoe UI Light" pitchFamily="34" charset="0"/>
              </a:rPr>
              <a:t>DAC Fx</a:t>
            </a:r>
          </a:p>
          <a:p>
            <a:pPr marL="3175" lvl="1" indent="0" defTabSz="914325">
              <a:spcBef>
                <a:spcPts val="900"/>
              </a:spcBef>
              <a:buNone/>
            </a:pPr>
            <a:r>
              <a:rPr lang="en-US" sz="1400" spc="-51" dirty="0"/>
              <a:t>With SQL Server Data Tools</a:t>
            </a:r>
          </a:p>
          <a:p>
            <a:pPr marL="3175" lvl="1" indent="0" defTabSz="914325">
              <a:spcBef>
                <a:spcPts val="900"/>
              </a:spcBef>
              <a:buNone/>
            </a:pPr>
            <a:r>
              <a:rPr lang="en-US" sz="1400" spc="-51" dirty="0"/>
              <a:t>With SQL Server 2012 Management Studio</a:t>
            </a:r>
          </a:p>
          <a:p>
            <a:pPr marL="3175" lvl="1" indent="0" defTabSz="914325">
              <a:spcBef>
                <a:spcPts val="900"/>
              </a:spcBef>
              <a:buNone/>
            </a:pPr>
            <a:r>
              <a:rPr lang="en-US" sz="1400" spc="-51" dirty="0"/>
              <a:t>With </a:t>
            </a:r>
            <a:r>
              <a:rPr lang="en-US" sz="1400" spc="-51" dirty="0" smtClean="0"/>
              <a:t>SQL Database </a:t>
            </a:r>
            <a:r>
              <a:rPr lang="en-US" sz="1400" spc="-51" dirty="0"/>
              <a:t>Import/Export Service</a:t>
            </a:r>
          </a:p>
          <a:p>
            <a:pPr marL="3175" lvl="1" indent="0" defTabSz="914325">
              <a:spcBef>
                <a:spcPts val="900"/>
              </a:spcBef>
              <a:buNone/>
            </a:pPr>
            <a:r>
              <a:rPr lang="en-US" sz="1400" b="1" spc="-51" dirty="0"/>
              <a:t>Via sqldacexamples.codeplex.com</a:t>
            </a:r>
          </a:p>
        </p:txBody>
      </p:sp>
    </p:spTree>
    <p:extLst>
      <p:ext uri="{BB962C8B-B14F-4D97-AF65-F5344CB8AC3E}">
        <p14:creationId xmlns:p14="http://schemas.microsoft.com/office/powerpoint/2010/main" val="39330451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500"/>
                                        <p:tgtEl>
                                          <p:spTgt spid="6">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fade">
                                      <p:cBhvr>
                                        <p:cTn id="36" dur="500"/>
                                        <p:tgtEl>
                                          <p:spTgt spid="6">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Effect transition="in" filter="fade">
                                      <p:cBhvr>
                                        <p:cTn id="39" dur="500"/>
                                        <p:tgtEl>
                                          <p:spTgt spid="6">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500"/>
                                        <p:tgtEl>
                                          <p:spTgt spid="6">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animEffect transition="in" filter="fade">
                                      <p:cBhvr>
                                        <p:cTn id="45"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199799" cy="1523494"/>
          </a:xfrm>
        </p:spPr>
        <p:txBody>
          <a:bodyPr/>
          <a:lstStyle/>
          <a:p>
            <a:r>
              <a:rPr lang="en-US" dirty="0"/>
              <a:t>DAC </a:t>
            </a:r>
            <a:r>
              <a:rPr lang="en-US" dirty="0" smtClean="0"/>
              <a:t>Deployment </a:t>
            </a:r>
            <a:br>
              <a:rPr lang="en-US" dirty="0" smtClean="0"/>
            </a:br>
            <a:r>
              <a:rPr lang="en-US" dirty="0" smtClean="0"/>
              <a:t>From SQL Server Management Studio</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solidFill>
                  <a:schemeClr val="bg1">
                    <a:alpha val="99000"/>
                  </a:schemeClr>
                </a:solidFill>
              </a:rPr>
              <a:t>Demo</a:t>
            </a:r>
            <a:endParaRPr lang="en-US" dirty="0">
              <a:solidFill>
                <a:schemeClr val="bg1">
                  <a:alpha val="99000"/>
                </a:schemeClr>
              </a:solidFill>
            </a:endParaRPr>
          </a:p>
        </p:txBody>
      </p:sp>
    </p:spTree>
    <p:extLst>
      <p:ext uri="{BB962C8B-B14F-4D97-AF65-F5344CB8AC3E}">
        <p14:creationId xmlns:p14="http://schemas.microsoft.com/office/powerpoint/2010/main" val="121645142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a:t>Secure </a:t>
            </a:r>
            <a:r>
              <a:rPr lang="en-US" dirty="0" smtClean="0"/>
              <a:t>Your </a:t>
            </a:r>
            <a:br>
              <a:rPr lang="en-US" dirty="0" smtClean="0"/>
            </a:br>
            <a:r>
              <a:rPr lang="en-US" dirty="0" smtClean="0"/>
              <a:t>Database</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1447800"/>
            <a:ext cx="5803901" cy="2243691"/>
          </a:xfrm>
        </p:spPr>
        <p:txBody>
          <a:bodyPr/>
          <a:lstStyle/>
          <a:p>
            <a:r>
              <a:rPr lang="en-US" dirty="0"/>
              <a:t>There </a:t>
            </a:r>
            <a:r>
              <a:rPr lang="en-US" dirty="0" smtClean="0"/>
              <a:t>Are </a:t>
            </a:r>
            <a:r>
              <a:rPr lang="en-US" dirty="0"/>
              <a:t>T</a:t>
            </a:r>
            <a:r>
              <a:rPr lang="en-US" dirty="0" smtClean="0"/>
              <a:t>wo </a:t>
            </a:r>
            <a:br>
              <a:rPr lang="en-US" dirty="0" smtClean="0"/>
            </a:br>
            <a:r>
              <a:rPr lang="en-US" dirty="0" smtClean="0"/>
              <a:t>Ways </a:t>
            </a:r>
            <a:r>
              <a:rPr lang="en-US" dirty="0"/>
              <a:t>T</a:t>
            </a:r>
            <a:r>
              <a:rPr lang="en-US" dirty="0" smtClean="0"/>
              <a:t>o </a:t>
            </a:r>
            <a:r>
              <a:rPr lang="en-US" dirty="0"/>
              <a:t>S</a:t>
            </a:r>
            <a:r>
              <a:rPr lang="en-US" dirty="0" smtClean="0"/>
              <a:t>ecure </a:t>
            </a:r>
            <a:br>
              <a:rPr lang="en-US" dirty="0" smtClean="0"/>
            </a:br>
            <a:r>
              <a:rPr lang="en-US" dirty="0"/>
              <a:t>A</a:t>
            </a:r>
            <a:r>
              <a:rPr lang="en-US" dirty="0" smtClean="0"/>
              <a:t> Database:</a:t>
            </a:r>
            <a:endParaRPr lang="en-US" dirty="0"/>
          </a:p>
        </p:txBody>
      </p:sp>
      <p:sp>
        <p:nvSpPr>
          <p:cNvPr id="5" name="Rounded Rectangle 4"/>
          <p:cNvSpPr/>
          <p:nvPr/>
        </p:nvSpPr>
        <p:spPr bwMode="auto">
          <a:xfrm>
            <a:off x="5865813" y="319872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TextBox 6"/>
          <p:cNvSpPr txBox="1"/>
          <p:nvPr/>
        </p:nvSpPr>
        <p:spPr>
          <a:xfrm>
            <a:off x="7414577" y="3480068"/>
            <a:ext cx="3368278" cy="1077218"/>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200" dirty="0" smtClean="0"/>
              <a:t>Within The </a:t>
            </a:r>
            <a:r>
              <a:rPr lang="en-US" altLang="zh-CN" sz="3200" dirty="0"/>
              <a:t>D</a:t>
            </a:r>
            <a:r>
              <a:rPr lang="en-US" altLang="zh-CN" sz="3200" dirty="0" smtClean="0"/>
              <a:t>atabase</a:t>
            </a:r>
            <a:endParaRPr lang="en-US" altLang="zh-CN" sz="3200" dirty="0"/>
          </a:p>
        </p:txBody>
      </p:sp>
      <p:sp>
        <p:nvSpPr>
          <p:cNvPr id="9" name="Rounded Rectangle 8"/>
          <p:cNvSpPr/>
          <p:nvPr/>
        </p:nvSpPr>
        <p:spPr bwMode="auto">
          <a:xfrm>
            <a:off x="5865813" y="144780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0" name="TextBox 9"/>
          <p:cNvSpPr txBox="1"/>
          <p:nvPr/>
        </p:nvSpPr>
        <p:spPr>
          <a:xfrm>
            <a:off x="7414577" y="1975370"/>
            <a:ext cx="3368278" cy="584775"/>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200" dirty="0" smtClean="0"/>
              <a:t>On The </a:t>
            </a:r>
            <a:r>
              <a:rPr lang="en-US" altLang="zh-CN" sz="3200" dirty="0"/>
              <a:t>S</a:t>
            </a:r>
            <a:r>
              <a:rPr lang="en-US" altLang="zh-CN" sz="3200" dirty="0" smtClean="0"/>
              <a:t>erver</a:t>
            </a:r>
            <a:endParaRPr lang="en-US" altLang="zh-CN" sz="3200" dirty="0"/>
          </a:p>
        </p:txBody>
      </p:sp>
      <p:sp>
        <p:nvSpPr>
          <p:cNvPr id="12" name="Freeform 58"/>
          <p:cNvSpPr>
            <a:spLocks noEditPoints="1"/>
          </p:cNvSpPr>
          <p:nvPr/>
        </p:nvSpPr>
        <p:spPr bwMode="black">
          <a:xfrm>
            <a:off x="6032296" y="1705536"/>
            <a:ext cx="1024996" cy="109861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13" name="Freeform 83"/>
          <p:cNvSpPr>
            <a:spLocks noEditPoints="1"/>
          </p:cNvSpPr>
          <p:nvPr/>
        </p:nvSpPr>
        <p:spPr bwMode="black">
          <a:xfrm>
            <a:off x="6035798" y="3465419"/>
            <a:ext cx="1027116" cy="1084254"/>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82751475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Server Benefits</a:t>
            </a:r>
            <a:endParaRPr lang="en-US" dirty="0"/>
          </a:p>
        </p:txBody>
      </p:sp>
      <p:sp>
        <p:nvSpPr>
          <p:cNvPr id="6" name="Content Placeholder 2"/>
          <p:cNvSpPr txBox="1">
            <a:spLocks/>
          </p:cNvSpPr>
          <p:nvPr/>
        </p:nvSpPr>
        <p:spPr>
          <a:xfrm>
            <a:off x="6323013" y="1664932"/>
            <a:ext cx="5345112" cy="3261299"/>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smtClean="0">
                <a:solidFill>
                  <a:schemeClr val="accent2">
                    <a:alpha val="99000"/>
                  </a:schemeClr>
                </a:solidFill>
                <a:latin typeface="Segoe UI Light" pitchFamily="34" charset="0"/>
              </a:rPr>
              <a:t>Server </a:t>
            </a:r>
            <a:r>
              <a:rPr lang="en-US" sz="2800" spc="-100" dirty="0">
                <a:solidFill>
                  <a:schemeClr val="accent2">
                    <a:alpha val="99000"/>
                  </a:schemeClr>
                </a:solidFill>
                <a:latin typeface="Segoe UI Light" pitchFamily="34" charset="0"/>
              </a:rPr>
              <a:t>identity and access control</a:t>
            </a:r>
          </a:p>
          <a:p>
            <a:pPr marL="3175" lvl="1" indent="0" defTabSz="914325">
              <a:spcBef>
                <a:spcPts val="900"/>
              </a:spcBef>
              <a:buNone/>
            </a:pPr>
            <a:r>
              <a:rPr lang="en-US" sz="1600" spc="-51" dirty="0"/>
              <a:t>SQL authentication supported </a:t>
            </a:r>
            <a:r>
              <a:rPr lang="en-US" sz="1600" spc="-51" dirty="0" smtClean="0"/>
              <a:t>(No Integrated authentication)</a:t>
            </a:r>
          </a:p>
          <a:p>
            <a:pPr marL="3175" lvl="1" indent="0" defTabSz="914325">
              <a:spcBef>
                <a:spcPts val="900"/>
              </a:spcBef>
              <a:buNone/>
            </a:pPr>
            <a:r>
              <a:rPr lang="en-US" sz="1600" spc="-51" dirty="0"/>
              <a:t>The Admin login is similar to </a:t>
            </a:r>
            <a:r>
              <a:rPr lang="en-US" sz="1600" b="1" spc="-51" dirty="0" err="1" smtClean="0"/>
              <a:t>sa</a:t>
            </a:r>
            <a:endParaRPr lang="en-US" sz="1600" spc="-51" dirty="0"/>
          </a:p>
          <a:p>
            <a:pPr marL="3175" lvl="1" indent="0" defTabSz="914325">
              <a:spcBef>
                <a:spcPts val="900"/>
              </a:spcBef>
              <a:buNone/>
            </a:pPr>
            <a:r>
              <a:rPr lang="en-US" sz="1600" spc="-51" dirty="0" smtClean="0"/>
              <a:t>Connect </a:t>
            </a:r>
            <a:r>
              <a:rPr lang="en-US" sz="1600" spc="-51" dirty="0"/>
              <a:t>to </a:t>
            </a:r>
            <a:r>
              <a:rPr lang="en-US" sz="1600" b="1" spc="-51" dirty="0"/>
              <a:t>master</a:t>
            </a:r>
            <a:r>
              <a:rPr lang="en-US" sz="1600" spc="-51" dirty="0"/>
              <a:t> to administer </a:t>
            </a:r>
            <a:r>
              <a:rPr lang="en-US" sz="1600" spc="-51" dirty="0" smtClean="0"/>
              <a:t>logins</a:t>
            </a:r>
            <a:endParaRPr lang="en-US" sz="1600" spc="-51" dirty="0"/>
          </a:p>
          <a:p>
            <a:pPr marL="3175" lvl="1" indent="0" defTabSz="914325">
              <a:spcBef>
                <a:spcPts val="900"/>
              </a:spcBef>
              <a:buNone/>
            </a:pPr>
            <a:r>
              <a:rPr lang="en-US" sz="1600" b="1" spc="-51" dirty="0" err="1" smtClean="0"/>
              <a:t>loginmanager</a:t>
            </a:r>
            <a:r>
              <a:rPr lang="en-US" sz="1600" b="1" spc="-51" dirty="0" smtClean="0"/>
              <a:t>:</a:t>
            </a:r>
            <a:r>
              <a:rPr lang="en-US" sz="1600" spc="-51" dirty="0" smtClean="0"/>
              <a:t> </a:t>
            </a:r>
            <a:r>
              <a:rPr lang="en-US" sz="1600" spc="-51" dirty="0"/>
              <a:t>Server-Level security </a:t>
            </a:r>
            <a:r>
              <a:rPr lang="en-US" sz="1600" spc="-51" dirty="0" smtClean="0"/>
              <a:t>role for creating logins</a:t>
            </a:r>
          </a:p>
          <a:p>
            <a:pPr marL="3175" lvl="1" indent="0" defTabSz="914325">
              <a:spcBef>
                <a:spcPts val="900"/>
              </a:spcBef>
              <a:buNone/>
            </a:pPr>
            <a:r>
              <a:rPr lang="en-US" sz="1600" b="1" spc="-51" dirty="0" err="1" smtClean="0"/>
              <a:t>dbmanager</a:t>
            </a:r>
            <a:r>
              <a:rPr lang="en-US" sz="1600" b="1" spc="-51" dirty="0" smtClean="0"/>
              <a:t>:</a:t>
            </a:r>
            <a:r>
              <a:rPr lang="en-US" sz="1600" spc="-51" dirty="0"/>
              <a:t> Server-Level security role </a:t>
            </a:r>
            <a:r>
              <a:rPr lang="en-US" sz="1600" spc="-51" dirty="0" smtClean="0"/>
              <a:t>for creating databases</a:t>
            </a:r>
            <a:endParaRPr lang="en-US" sz="1600" spc="-51" dirty="0"/>
          </a:p>
        </p:txBody>
      </p:sp>
      <p:sp>
        <p:nvSpPr>
          <p:cNvPr id="9" name="Freeform 58"/>
          <p:cNvSpPr>
            <a:spLocks noEditPoints="1"/>
          </p:cNvSpPr>
          <p:nvPr/>
        </p:nvSpPr>
        <p:spPr bwMode="black">
          <a:xfrm>
            <a:off x="1064517" y="1668036"/>
            <a:ext cx="3551570" cy="380664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287266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Database Benefits</a:t>
            </a:r>
            <a:endParaRPr lang="en-US" dirty="0"/>
          </a:p>
        </p:txBody>
      </p:sp>
      <p:sp>
        <p:nvSpPr>
          <p:cNvPr id="7" name="Content Placeholder 2"/>
          <p:cNvSpPr txBox="1">
            <a:spLocks/>
          </p:cNvSpPr>
          <p:nvPr/>
        </p:nvSpPr>
        <p:spPr>
          <a:xfrm>
            <a:off x="520701" y="1566077"/>
            <a:ext cx="5345112" cy="2409890"/>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smtClean="0">
                <a:solidFill>
                  <a:schemeClr val="accent2">
                    <a:alpha val="99000"/>
                  </a:schemeClr>
                </a:solidFill>
                <a:latin typeface="Segoe UI Light" pitchFamily="34" charset="0"/>
              </a:rPr>
              <a:t>Database </a:t>
            </a:r>
            <a:r>
              <a:rPr lang="en-US" sz="2800" spc="-100" dirty="0">
                <a:solidFill>
                  <a:schemeClr val="accent2">
                    <a:alpha val="99000"/>
                  </a:schemeClr>
                </a:solidFill>
                <a:latin typeface="Segoe UI Light" pitchFamily="34" charset="0"/>
              </a:rPr>
              <a:t>identity and access control</a:t>
            </a:r>
          </a:p>
          <a:p>
            <a:pPr marL="3175" lvl="1" indent="0" defTabSz="914325">
              <a:spcBef>
                <a:spcPts val="900"/>
              </a:spcBef>
              <a:buNone/>
            </a:pPr>
            <a:r>
              <a:rPr lang="en-US" sz="1600" spc="-51" dirty="0"/>
              <a:t>Logins </a:t>
            </a:r>
            <a:r>
              <a:rPr lang="en-US" sz="1600" spc="-51" dirty="0" smtClean="0"/>
              <a:t>require an </a:t>
            </a:r>
            <a:r>
              <a:rPr lang="en-US" sz="1600" spc="-51" dirty="0"/>
              <a:t>associated user </a:t>
            </a:r>
            <a:r>
              <a:rPr lang="en-US" sz="1600" spc="-51" dirty="0" smtClean="0"/>
              <a:t>account</a:t>
            </a:r>
            <a:endParaRPr lang="en-US" sz="1600" spc="-51" dirty="0"/>
          </a:p>
          <a:p>
            <a:pPr marL="3175" lvl="1" indent="0" defTabSz="914325">
              <a:spcBef>
                <a:spcPts val="900"/>
              </a:spcBef>
              <a:buNone/>
            </a:pPr>
            <a:r>
              <a:rPr lang="en-US" sz="1600" spc="-51" dirty="0"/>
              <a:t>The </a:t>
            </a:r>
            <a:r>
              <a:rPr lang="en-US" sz="1600" spc="-51" dirty="0" smtClean="0"/>
              <a:t>Admin </a:t>
            </a:r>
            <a:r>
              <a:rPr lang="en-US" sz="1600" spc="-51" dirty="0"/>
              <a:t>login is automatically </a:t>
            </a:r>
            <a:r>
              <a:rPr lang="en-US" sz="1600" spc="-51" dirty="0" smtClean="0"/>
              <a:t>associated with </a:t>
            </a:r>
            <a:r>
              <a:rPr lang="en-US" sz="1600" b="1" spc="-51" dirty="0" err="1" smtClean="0"/>
              <a:t>dbo</a:t>
            </a:r>
            <a:endParaRPr lang="en-US" sz="1600" spc="-51" dirty="0"/>
          </a:p>
          <a:p>
            <a:pPr marL="3175" lvl="1" indent="0" defTabSz="914325">
              <a:spcBef>
                <a:spcPts val="900"/>
              </a:spcBef>
              <a:buNone/>
            </a:pPr>
            <a:r>
              <a:rPr lang="en-US" sz="1600" spc="-51" dirty="0"/>
              <a:t>The dbo has full rights in the </a:t>
            </a:r>
            <a:r>
              <a:rPr lang="en-US" sz="1600" spc="-51" dirty="0" smtClean="0"/>
              <a:t>database</a:t>
            </a:r>
            <a:endParaRPr lang="en-US" sz="1600" spc="-51" dirty="0"/>
          </a:p>
          <a:p>
            <a:pPr marL="3175" lvl="1" indent="0" defTabSz="914325">
              <a:spcBef>
                <a:spcPts val="900"/>
              </a:spcBef>
              <a:buNone/>
            </a:pPr>
            <a:r>
              <a:rPr lang="en-US" sz="1600" spc="-51" dirty="0"/>
              <a:t>Manage users with CREATE / ALTER / DROP USER commands</a:t>
            </a:r>
          </a:p>
          <a:p>
            <a:pPr marL="3175" lvl="1" indent="0" defTabSz="914325">
              <a:spcBef>
                <a:spcPts val="900"/>
              </a:spcBef>
              <a:buNone/>
            </a:pPr>
            <a:r>
              <a:rPr lang="en-US" sz="1600" spc="-51" dirty="0"/>
              <a:t>Add </a:t>
            </a:r>
            <a:r>
              <a:rPr lang="en-US" sz="1600" spc="-51" dirty="0" smtClean="0"/>
              <a:t>users to roles via </a:t>
            </a:r>
            <a:r>
              <a:rPr lang="en-US" sz="1600" spc="-51" dirty="0" err="1" smtClean="0"/>
              <a:t>sp_add_rolemember</a:t>
            </a:r>
            <a:r>
              <a:rPr lang="en-US" sz="1600" spc="-51" dirty="0"/>
              <a:t> to grant privileges</a:t>
            </a:r>
          </a:p>
          <a:p>
            <a:pPr marL="3175" lvl="1" indent="0" defTabSz="914325">
              <a:spcBef>
                <a:spcPts val="900"/>
              </a:spcBef>
              <a:buNone/>
            </a:pPr>
            <a:r>
              <a:rPr lang="en-US" sz="1600" spc="-51" dirty="0" smtClean="0"/>
              <a:t>Utilize schemas where appropriate</a:t>
            </a:r>
            <a:endParaRPr lang="en-US" sz="1600" spc="-51" dirty="0"/>
          </a:p>
        </p:txBody>
      </p:sp>
      <p:sp>
        <p:nvSpPr>
          <p:cNvPr id="8" name="Freeform 83"/>
          <p:cNvSpPr>
            <a:spLocks noEditPoints="1"/>
          </p:cNvSpPr>
          <p:nvPr/>
        </p:nvSpPr>
        <p:spPr bwMode="black">
          <a:xfrm>
            <a:off x="7215588" y="1566077"/>
            <a:ext cx="3638120" cy="3840506"/>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478004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bwMode="auto">
          <a:xfrm>
            <a:off x="8072246"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endParaRPr lang="en-US" kern="0" dirty="0">
              <a:gradFill>
                <a:gsLst>
                  <a:gs pos="85000">
                    <a:srgbClr val="FFFFFF"/>
                  </a:gs>
                  <a:gs pos="0">
                    <a:srgbClr val="FFFFFF"/>
                  </a:gs>
                </a:gsLst>
                <a:lin ang="5400000" scaled="0"/>
              </a:gradFill>
            </a:endParaRPr>
          </a:p>
        </p:txBody>
      </p:sp>
      <p:sp>
        <p:nvSpPr>
          <p:cNvPr id="61" name="Rectangle 60"/>
          <p:cNvSpPr/>
          <p:nvPr/>
        </p:nvSpPr>
        <p:spPr bwMode="auto">
          <a:xfrm>
            <a:off x="8070725"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80" name="Rectangle 79"/>
          <p:cNvSpPr/>
          <p:nvPr/>
        </p:nvSpPr>
        <p:spPr bwMode="auto">
          <a:xfrm>
            <a:off x="6476587" y="4168401"/>
            <a:ext cx="1549840" cy="518916"/>
          </a:xfrm>
          <a:prstGeom prst="rect">
            <a:avLst/>
          </a:prstGeom>
          <a:solidFill>
            <a:schemeClr val="accent6"/>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endParaRPr lang="en-US" kern="0" dirty="0">
              <a:gradFill>
                <a:gsLst>
                  <a:gs pos="85000">
                    <a:srgbClr val="FFFFFF"/>
                  </a:gs>
                  <a:gs pos="0">
                    <a:srgbClr val="FFFFFF"/>
                  </a:gs>
                </a:gsLst>
                <a:lin ang="5400000" scaled="0"/>
              </a:gradFill>
            </a:endParaRPr>
          </a:p>
        </p:txBody>
      </p:sp>
      <p:sp>
        <p:nvSpPr>
          <p:cNvPr id="28" name="Rectangle 27"/>
          <p:cNvSpPr/>
          <p:nvPr/>
        </p:nvSpPr>
        <p:spPr bwMode="auto">
          <a:xfrm>
            <a:off x="6476587"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6476587"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81" name="Rectangle 80"/>
          <p:cNvSpPr/>
          <p:nvPr/>
        </p:nvSpPr>
        <p:spPr bwMode="auto">
          <a:xfrm>
            <a:off x="8074415" y="0"/>
            <a:ext cx="154984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fontAlgn="base">
              <a:spcBef>
                <a:spcPct val="0"/>
              </a:spcBef>
              <a:spcAft>
                <a:spcPct val="0"/>
              </a:spcAft>
            </a:pPr>
            <a:endParaRPr lang="en-US" sz="2700">
              <a:gradFill>
                <a:gsLst>
                  <a:gs pos="0">
                    <a:srgbClr val="FFFFFF"/>
                  </a:gs>
                  <a:gs pos="100000">
                    <a:srgbClr val="FFFFFF"/>
                  </a:gs>
                </a:gsLst>
                <a:lin ang="5400000" scaled="0"/>
              </a:gradFill>
            </a:endParaRPr>
          </a:p>
        </p:txBody>
      </p:sp>
      <p:sp>
        <p:nvSpPr>
          <p:cNvPr id="60" name="Rectangle 59"/>
          <p:cNvSpPr/>
          <p:nvPr/>
        </p:nvSpPr>
        <p:spPr bwMode="auto">
          <a:xfrm>
            <a:off x="9666384"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r>
              <a:rPr lang="en-US" kern="0">
                <a:gradFill>
                  <a:gsLst>
                    <a:gs pos="85000">
                      <a:srgbClr val="FFFFFF"/>
                    </a:gs>
                    <a:gs pos="0">
                      <a:srgbClr val="FFFFFF"/>
                    </a:gs>
                  </a:gsLst>
                  <a:lin ang="5400000" scaled="0"/>
                </a:gradFill>
              </a:rPr>
              <a:t>SaaS</a:t>
            </a:r>
          </a:p>
        </p:txBody>
      </p:sp>
      <p:sp>
        <p:nvSpPr>
          <p:cNvPr id="62" name="Rectangle 61"/>
          <p:cNvSpPr/>
          <p:nvPr/>
        </p:nvSpPr>
        <p:spPr bwMode="auto">
          <a:xfrm>
            <a:off x="9666384"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64" name="Rectangle 63"/>
          <p:cNvSpPr/>
          <p:nvPr/>
        </p:nvSpPr>
        <p:spPr bwMode="auto">
          <a:xfrm>
            <a:off x="3289837"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21877" tIns="0" rIns="0" bIns="0" numCol="1" rtlCol="0" anchor="ctr" anchorCtr="1" compatLnSpc="1">
            <a:prstTxWarp prst="textNoShape">
              <a:avLst/>
            </a:prstTxWarp>
          </a:bodyPr>
          <a:lstStyle/>
          <a:p>
            <a:pPr algn="ctr" defTabSz="914209">
              <a:buSzPct val="90000"/>
              <a:defRPr/>
            </a:pPr>
            <a:r>
              <a:rPr lang="en-US" kern="0" dirty="0">
                <a:gradFill>
                  <a:gsLst>
                    <a:gs pos="85000">
                      <a:srgbClr val="FFFFFF"/>
                    </a:gs>
                    <a:gs pos="0">
                      <a:srgbClr val="FFFFFF"/>
                    </a:gs>
                  </a:gsLst>
                  <a:lin ang="5400000" scaled="0"/>
                </a:gradFill>
              </a:rPr>
              <a:t>Physical</a:t>
            </a:r>
          </a:p>
        </p:txBody>
      </p:sp>
      <p:sp>
        <p:nvSpPr>
          <p:cNvPr id="65" name="Rectangle 64"/>
          <p:cNvSpPr/>
          <p:nvPr/>
        </p:nvSpPr>
        <p:spPr bwMode="auto">
          <a:xfrm>
            <a:off x="3288316"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pic>
        <p:nvPicPr>
          <p:cNvPr id="72" name="Picture 2" descr="\\MAGNUM\Projects\Microsoft\Cloud Power FY12\Design\Icons\PNGs\Web.png"/>
          <p:cNvPicPr>
            <a:picLocks noChangeAspect="1" noChangeArrowheads="1"/>
          </p:cNvPicPr>
          <p:nvPr/>
        </p:nvPicPr>
        <p:blipFill rotWithShape="1">
          <a:blip r:embed="rId3" cstate="print">
            <a:lum bright="100000"/>
          </a:blip>
          <a:srcRect t="1" b="-1316"/>
          <a:stretch/>
        </p:blipFill>
        <p:spPr bwMode="auto">
          <a:xfrm>
            <a:off x="9831922" y="2535042"/>
            <a:ext cx="676969" cy="685872"/>
          </a:xfrm>
          <a:prstGeom prst="rect">
            <a:avLst/>
          </a:prstGeom>
          <a:noFill/>
        </p:spPr>
      </p:pic>
      <p:sp>
        <p:nvSpPr>
          <p:cNvPr id="76" name="Rectangle 75"/>
          <p:cNvSpPr/>
          <p:nvPr/>
        </p:nvSpPr>
        <p:spPr bwMode="auto">
          <a:xfrm>
            <a:off x="4883973" y="416839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914209">
              <a:lnSpc>
                <a:spcPct val="90000"/>
              </a:lnSpc>
              <a:buSzPct val="90000"/>
              <a:defRPr/>
            </a:pPr>
            <a:r>
              <a:rPr lang="en-US" kern="0" dirty="0">
                <a:gradFill>
                  <a:gsLst>
                    <a:gs pos="85000">
                      <a:srgbClr val="FFFFFF"/>
                    </a:gs>
                    <a:gs pos="0">
                      <a:srgbClr val="FFFFFF"/>
                    </a:gs>
                  </a:gsLst>
                  <a:lin ang="5400000" scaled="0"/>
                </a:gradFill>
              </a:rPr>
              <a:t>Virtual</a:t>
            </a:r>
          </a:p>
        </p:txBody>
      </p:sp>
      <p:sp>
        <p:nvSpPr>
          <p:cNvPr id="77" name="Rectangle 76"/>
          <p:cNvSpPr/>
          <p:nvPr/>
        </p:nvSpPr>
        <p:spPr bwMode="auto">
          <a:xfrm>
            <a:off x="4882452"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5" name="Title 4"/>
          <p:cNvSpPr>
            <a:spLocks noGrp="1"/>
          </p:cNvSpPr>
          <p:nvPr>
            <p:ph type="title"/>
          </p:nvPr>
        </p:nvSpPr>
        <p:spPr>
          <a:xfrm>
            <a:off x="519113" y="228600"/>
            <a:ext cx="11149013" cy="1994392"/>
          </a:xfrm>
        </p:spPr>
        <p:txBody>
          <a:bodyPr/>
          <a:lstStyle/>
          <a:p>
            <a:r>
              <a:rPr lang="en-US" sz="4800" dirty="0" smtClean="0"/>
              <a:t>A Continuous Offering </a:t>
            </a:r>
            <a:br>
              <a:rPr lang="en-US" sz="4800" dirty="0" smtClean="0"/>
            </a:br>
            <a:r>
              <a:rPr lang="en-US" sz="4800" dirty="0" smtClean="0"/>
              <a:t>		From Private To </a:t>
            </a:r>
            <a:br>
              <a:rPr lang="en-US" sz="4800" dirty="0" smtClean="0"/>
            </a:br>
            <a:r>
              <a:rPr lang="en-US" sz="4800" dirty="0" smtClean="0"/>
              <a:t>			Public Cloud</a:t>
            </a:r>
            <a:endParaRPr lang="en-US" sz="4800" dirty="0"/>
          </a:p>
        </p:txBody>
      </p:sp>
      <p:sp>
        <p:nvSpPr>
          <p:cNvPr id="31" name="Freeform 6"/>
          <p:cNvSpPr>
            <a:spLocks noChangeAspect="1" noEditPoints="1"/>
          </p:cNvSpPr>
          <p:nvPr/>
        </p:nvSpPr>
        <p:spPr bwMode="auto">
          <a:xfrm>
            <a:off x="3725649" y="2719471"/>
            <a:ext cx="675171" cy="887563"/>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33" name="Freeform 17"/>
          <p:cNvSpPr>
            <a:spLocks noEditPoints="1"/>
          </p:cNvSpPr>
          <p:nvPr/>
        </p:nvSpPr>
        <p:spPr bwMode="auto">
          <a:xfrm>
            <a:off x="5223852" y="2725866"/>
            <a:ext cx="867039" cy="874773"/>
          </a:xfrm>
          <a:custGeom>
            <a:avLst/>
            <a:gdLst>
              <a:gd name="T0" fmla="*/ 57 w 293"/>
              <a:gd name="T1" fmla="*/ 195 h 296"/>
              <a:gd name="T2" fmla="*/ 112 w 293"/>
              <a:gd name="T3" fmla="*/ 187 h 296"/>
              <a:gd name="T4" fmla="*/ 229 w 293"/>
              <a:gd name="T5" fmla="*/ 213 h 296"/>
              <a:gd name="T6" fmla="*/ 44 w 293"/>
              <a:gd name="T7" fmla="*/ 120 h 296"/>
              <a:gd name="T8" fmla="*/ 61 w 293"/>
              <a:gd name="T9" fmla="*/ 101 h 296"/>
              <a:gd name="T10" fmla="*/ 44 w 293"/>
              <a:gd name="T11" fmla="*/ 217 h 296"/>
              <a:gd name="T12" fmla="*/ 52 w 293"/>
              <a:gd name="T13" fmla="*/ 236 h 296"/>
              <a:gd name="T14" fmla="*/ 183 w 293"/>
              <a:gd name="T15" fmla="*/ 236 h 296"/>
              <a:gd name="T16" fmla="*/ 223 w 293"/>
              <a:gd name="T17" fmla="*/ 244 h 296"/>
              <a:gd name="T18" fmla="*/ 229 w 293"/>
              <a:gd name="T19" fmla="*/ 179 h 296"/>
              <a:gd name="T20" fmla="*/ 223 w 293"/>
              <a:gd name="T21" fmla="*/ 143 h 296"/>
              <a:gd name="T22" fmla="*/ 32 w 293"/>
              <a:gd name="T23" fmla="*/ 139 h 296"/>
              <a:gd name="T24" fmla="*/ 56 w 293"/>
              <a:gd name="T25" fmla="*/ 142 h 296"/>
              <a:gd name="T26" fmla="*/ 179 w 293"/>
              <a:gd name="T27" fmla="*/ 150 h 296"/>
              <a:gd name="T28" fmla="*/ 57 w 293"/>
              <a:gd name="T29" fmla="*/ 60 h 296"/>
              <a:gd name="T30" fmla="*/ 112 w 293"/>
              <a:gd name="T31" fmla="*/ 52 h 296"/>
              <a:gd name="T32" fmla="*/ 261 w 293"/>
              <a:gd name="T33" fmla="*/ 194 h 296"/>
              <a:gd name="T34" fmla="*/ 277 w 293"/>
              <a:gd name="T35" fmla="*/ 147 h 296"/>
              <a:gd name="T36" fmla="*/ 246 w 293"/>
              <a:gd name="T37" fmla="*/ 279 h 296"/>
              <a:gd name="T38" fmla="*/ 261 w 293"/>
              <a:gd name="T39" fmla="*/ 254 h 296"/>
              <a:gd name="T40" fmla="*/ 223 w 293"/>
              <a:gd name="T41" fmla="*/ 87 h 296"/>
              <a:gd name="T42" fmla="*/ 253 w 293"/>
              <a:gd name="T43" fmla="*/ 254 h 296"/>
              <a:gd name="T44" fmla="*/ 79 w 293"/>
              <a:gd name="T45" fmla="*/ 272 h 296"/>
              <a:gd name="T46" fmla="*/ 43 w 293"/>
              <a:gd name="T47" fmla="*/ 23 h 296"/>
              <a:gd name="T48" fmla="*/ 226 w 293"/>
              <a:gd name="T49" fmla="*/ 109 h 296"/>
              <a:gd name="T50" fmla="*/ 4 w 293"/>
              <a:gd name="T51" fmla="*/ 96 h 296"/>
              <a:gd name="T52" fmla="*/ 61 w 293"/>
              <a:gd name="T53" fmla="*/ 4 h 296"/>
              <a:gd name="T54" fmla="*/ 4 w 293"/>
              <a:gd name="T55" fmla="*/ 24 h 296"/>
              <a:gd name="T56" fmla="*/ 69 w 293"/>
              <a:gd name="T57" fmla="*/ 0 h 296"/>
              <a:gd name="T58" fmla="*/ 0 w 293"/>
              <a:gd name="T59" fmla="*/ 56 h 296"/>
              <a:gd name="T60" fmla="*/ 4 w 293"/>
              <a:gd name="T61" fmla="*/ 42 h 296"/>
              <a:gd name="T62" fmla="*/ 4 w 293"/>
              <a:gd name="T63" fmla="*/ 72 h 296"/>
              <a:gd name="T64" fmla="*/ 109 w 293"/>
              <a:gd name="T65" fmla="*/ 0 h 296"/>
              <a:gd name="T66" fmla="*/ 259 w 293"/>
              <a:gd name="T67" fmla="*/ 61 h 296"/>
              <a:gd name="T68" fmla="*/ 274 w 293"/>
              <a:gd name="T69" fmla="*/ 89 h 296"/>
              <a:gd name="T70" fmla="*/ 243 w 293"/>
              <a:gd name="T71" fmla="*/ 33 h 296"/>
              <a:gd name="T72" fmla="*/ 205 w 293"/>
              <a:gd name="T73" fmla="*/ 4 h 296"/>
              <a:gd name="T74" fmla="*/ 172 w 293"/>
              <a:gd name="T75" fmla="*/ 0 h 296"/>
              <a:gd name="T76" fmla="*/ 210 w 293"/>
              <a:gd name="T77" fmla="*/ 11 h 296"/>
              <a:gd name="T78" fmla="*/ 291 w 293"/>
              <a:gd name="T79" fmla="*/ 142 h 296"/>
              <a:gd name="T80" fmla="*/ 234 w 293"/>
              <a:gd name="T81" fmla="*/ 292 h 296"/>
              <a:gd name="T82" fmla="*/ 218 w 293"/>
              <a:gd name="T83" fmla="*/ 292 h 296"/>
              <a:gd name="T84" fmla="*/ 171 w 293"/>
              <a:gd name="T85" fmla="*/ 292 h 296"/>
              <a:gd name="T86" fmla="*/ 203 w 293"/>
              <a:gd name="T87" fmla="*/ 292 h 296"/>
              <a:gd name="T88" fmla="*/ 281 w 293"/>
              <a:gd name="T89" fmla="*/ 284 h 296"/>
              <a:gd name="T90" fmla="*/ 293 w 293"/>
              <a:gd name="T91" fmla="*/ 175 h 296"/>
              <a:gd name="T92" fmla="*/ 282 w 293"/>
              <a:gd name="T93" fmla="*/ 120 h 296"/>
              <a:gd name="T94" fmla="*/ 283 w 293"/>
              <a:gd name="T95" fmla="*/ 276 h 296"/>
              <a:gd name="T96" fmla="*/ 288 w 293"/>
              <a:gd name="T97" fmla="*/ 262 h 296"/>
              <a:gd name="T98" fmla="*/ 289 w 293"/>
              <a:gd name="T99" fmla="*/ 246 h 296"/>
              <a:gd name="T100" fmla="*/ 4 w 293"/>
              <a:gd name="T101" fmla="*/ 215 h 296"/>
              <a:gd name="T102" fmla="*/ 4 w 293"/>
              <a:gd name="T103" fmla="*/ 247 h 296"/>
              <a:gd name="T104" fmla="*/ 4 w 293"/>
              <a:gd name="T105" fmla="*/ 183 h 296"/>
              <a:gd name="T106" fmla="*/ 4 w 293"/>
              <a:gd name="T107" fmla="*/ 104 h 296"/>
              <a:gd name="T108" fmla="*/ 4 w 293"/>
              <a:gd name="T109" fmla="*/ 151 h 296"/>
              <a:gd name="T110" fmla="*/ 51 w 293"/>
              <a:gd name="T111" fmla="*/ 296 h 296"/>
              <a:gd name="T112" fmla="*/ 67 w 293"/>
              <a:gd name="T113" fmla="*/ 296 h 296"/>
              <a:gd name="T114" fmla="*/ 20 w 293"/>
              <a:gd name="T115" fmla="*/ 290 h 296"/>
              <a:gd name="T116" fmla="*/ 43 w 293"/>
              <a:gd name="T117"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3" h="296">
                <a:moveTo>
                  <a:pt x="187" y="172"/>
                </a:moveTo>
                <a:cubicBezTo>
                  <a:pt x="44" y="172"/>
                  <a:pt x="44" y="172"/>
                  <a:pt x="44" y="172"/>
                </a:cubicBezTo>
                <a:cubicBezTo>
                  <a:pt x="38" y="172"/>
                  <a:pt x="32" y="178"/>
                  <a:pt x="32" y="184"/>
                </a:cubicBezTo>
                <a:cubicBezTo>
                  <a:pt x="32" y="198"/>
                  <a:pt x="32" y="198"/>
                  <a:pt x="32" y="198"/>
                </a:cubicBezTo>
                <a:cubicBezTo>
                  <a:pt x="32" y="205"/>
                  <a:pt x="38" y="210"/>
                  <a:pt x="44" y="210"/>
                </a:cubicBezTo>
                <a:cubicBezTo>
                  <a:pt x="187" y="210"/>
                  <a:pt x="187" y="210"/>
                  <a:pt x="187" y="210"/>
                </a:cubicBezTo>
                <a:cubicBezTo>
                  <a:pt x="194" y="210"/>
                  <a:pt x="199" y="205"/>
                  <a:pt x="199" y="198"/>
                </a:cubicBezTo>
                <a:cubicBezTo>
                  <a:pt x="199" y="184"/>
                  <a:pt x="199" y="184"/>
                  <a:pt x="199" y="184"/>
                </a:cubicBezTo>
                <a:cubicBezTo>
                  <a:pt x="199" y="178"/>
                  <a:pt x="194" y="172"/>
                  <a:pt x="187" y="172"/>
                </a:cubicBezTo>
                <a:close/>
                <a:moveTo>
                  <a:pt x="57" y="195"/>
                </a:moveTo>
                <a:cubicBezTo>
                  <a:pt x="56" y="195"/>
                  <a:pt x="56" y="195"/>
                  <a:pt x="56" y="195"/>
                </a:cubicBezTo>
                <a:cubicBezTo>
                  <a:pt x="54" y="195"/>
                  <a:pt x="52" y="193"/>
                  <a:pt x="52" y="191"/>
                </a:cubicBezTo>
                <a:cubicBezTo>
                  <a:pt x="52" y="189"/>
                  <a:pt x="54" y="187"/>
                  <a:pt x="56" y="187"/>
                </a:cubicBezTo>
                <a:cubicBezTo>
                  <a:pt x="57" y="187"/>
                  <a:pt x="57" y="187"/>
                  <a:pt x="57" y="187"/>
                </a:cubicBezTo>
                <a:cubicBezTo>
                  <a:pt x="59" y="187"/>
                  <a:pt x="61" y="189"/>
                  <a:pt x="61" y="191"/>
                </a:cubicBezTo>
                <a:cubicBezTo>
                  <a:pt x="61" y="193"/>
                  <a:pt x="59" y="195"/>
                  <a:pt x="57" y="195"/>
                </a:cubicBezTo>
                <a:close/>
                <a:moveTo>
                  <a:pt x="179" y="195"/>
                </a:moveTo>
                <a:cubicBezTo>
                  <a:pt x="112" y="195"/>
                  <a:pt x="112" y="195"/>
                  <a:pt x="112" y="195"/>
                </a:cubicBezTo>
                <a:cubicBezTo>
                  <a:pt x="110" y="195"/>
                  <a:pt x="108" y="193"/>
                  <a:pt x="108" y="191"/>
                </a:cubicBezTo>
                <a:cubicBezTo>
                  <a:pt x="108" y="189"/>
                  <a:pt x="110" y="187"/>
                  <a:pt x="112" y="187"/>
                </a:cubicBezTo>
                <a:cubicBezTo>
                  <a:pt x="179" y="187"/>
                  <a:pt x="179" y="187"/>
                  <a:pt x="179" y="187"/>
                </a:cubicBezTo>
                <a:cubicBezTo>
                  <a:pt x="181" y="187"/>
                  <a:pt x="183" y="189"/>
                  <a:pt x="183" y="191"/>
                </a:cubicBezTo>
                <a:cubicBezTo>
                  <a:pt x="183" y="193"/>
                  <a:pt x="181" y="195"/>
                  <a:pt x="179" y="195"/>
                </a:cubicBezTo>
                <a:close/>
                <a:moveTo>
                  <a:pt x="241" y="218"/>
                </a:moveTo>
                <a:cubicBezTo>
                  <a:pt x="241" y="208"/>
                  <a:pt x="241" y="208"/>
                  <a:pt x="241" y="208"/>
                </a:cubicBezTo>
                <a:cubicBezTo>
                  <a:pt x="241" y="203"/>
                  <a:pt x="237" y="199"/>
                  <a:pt x="232" y="199"/>
                </a:cubicBezTo>
                <a:cubicBezTo>
                  <a:pt x="223" y="199"/>
                  <a:pt x="223" y="199"/>
                  <a:pt x="223" y="199"/>
                </a:cubicBezTo>
                <a:cubicBezTo>
                  <a:pt x="223" y="210"/>
                  <a:pt x="223" y="210"/>
                  <a:pt x="223" y="210"/>
                </a:cubicBezTo>
                <a:cubicBezTo>
                  <a:pt x="226" y="210"/>
                  <a:pt x="226" y="210"/>
                  <a:pt x="226" y="210"/>
                </a:cubicBezTo>
                <a:cubicBezTo>
                  <a:pt x="228" y="210"/>
                  <a:pt x="229" y="212"/>
                  <a:pt x="229" y="213"/>
                </a:cubicBezTo>
                <a:cubicBezTo>
                  <a:pt x="229" y="215"/>
                  <a:pt x="228" y="216"/>
                  <a:pt x="226" y="216"/>
                </a:cubicBezTo>
                <a:cubicBezTo>
                  <a:pt x="223" y="216"/>
                  <a:pt x="223" y="216"/>
                  <a:pt x="223" y="216"/>
                </a:cubicBezTo>
                <a:cubicBezTo>
                  <a:pt x="223" y="227"/>
                  <a:pt x="223" y="227"/>
                  <a:pt x="223" y="227"/>
                </a:cubicBezTo>
                <a:cubicBezTo>
                  <a:pt x="232" y="227"/>
                  <a:pt x="232" y="227"/>
                  <a:pt x="232" y="227"/>
                </a:cubicBezTo>
                <a:cubicBezTo>
                  <a:pt x="237" y="227"/>
                  <a:pt x="241" y="223"/>
                  <a:pt x="241" y="218"/>
                </a:cubicBezTo>
                <a:close/>
                <a:moveTo>
                  <a:pt x="187" y="82"/>
                </a:moveTo>
                <a:cubicBezTo>
                  <a:pt x="44" y="82"/>
                  <a:pt x="44" y="82"/>
                  <a:pt x="44" y="82"/>
                </a:cubicBezTo>
                <a:cubicBezTo>
                  <a:pt x="38" y="82"/>
                  <a:pt x="32" y="88"/>
                  <a:pt x="32" y="94"/>
                </a:cubicBezTo>
                <a:cubicBezTo>
                  <a:pt x="32" y="108"/>
                  <a:pt x="32" y="108"/>
                  <a:pt x="32" y="108"/>
                </a:cubicBezTo>
                <a:cubicBezTo>
                  <a:pt x="32" y="115"/>
                  <a:pt x="38" y="120"/>
                  <a:pt x="44" y="120"/>
                </a:cubicBezTo>
                <a:cubicBezTo>
                  <a:pt x="187" y="120"/>
                  <a:pt x="187" y="120"/>
                  <a:pt x="187" y="120"/>
                </a:cubicBezTo>
                <a:cubicBezTo>
                  <a:pt x="194" y="120"/>
                  <a:pt x="199" y="115"/>
                  <a:pt x="199" y="108"/>
                </a:cubicBezTo>
                <a:cubicBezTo>
                  <a:pt x="199" y="94"/>
                  <a:pt x="199" y="94"/>
                  <a:pt x="199" y="94"/>
                </a:cubicBezTo>
                <a:cubicBezTo>
                  <a:pt x="199" y="88"/>
                  <a:pt x="194" y="82"/>
                  <a:pt x="187" y="82"/>
                </a:cubicBezTo>
                <a:close/>
                <a:moveTo>
                  <a:pt x="57" y="105"/>
                </a:moveTo>
                <a:cubicBezTo>
                  <a:pt x="56" y="105"/>
                  <a:pt x="56" y="105"/>
                  <a:pt x="56" y="105"/>
                </a:cubicBezTo>
                <a:cubicBezTo>
                  <a:pt x="54" y="105"/>
                  <a:pt x="52" y="103"/>
                  <a:pt x="52" y="101"/>
                </a:cubicBezTo>
                <a:cubicBezTo>
                  <a:pt x="52" y="99"/>
                  <a:pt x="54" y="97"/>
                  <a:pt x="56" y="97"/>
                </a:cubicBezTo>
                <a:cubicBezTo>
                  <a:pt x="57" y="97"/>
                  <a:pt x="57" y="97"/>
                  <a:pt x="57" y="97"/>
                </a:cubicBezTo>
                <a:cubicBezTo>
                  <a:pt x="59" y="97"/>
                  <a:pt x="61" y="99"/>
                  <a:pt x="61" y="101"/>
                </a:cubicBezTo>
                <a:cubicBezTo>
                  <a:pt x="61" y="103"/>
                  <a:pt x="59" y="105"/>
                  <a:pt x="57" y="105"/>
                </a:cubicBezTo>
                <a:close/>
                <a:moveTo>
                  <a:pt x="179" y="105"/>
                </a:moveTo>
                <a:cubicBezTo>
                  <a:pt x="112" y="105"/>
                  <a:pt x="112" y="105"/>
                  <a:pt x="112" y="105"/>
                </a:cubicBezTo>
                <a:cubicBezTo>
                  <a:pt x="110" y="105"/>
                  <a:pt x="108" y="103"/>
                  <a:pt x="108" y="101"/>
                </a:cubicBezTo>
                <a:cubicBezTo>
                  <a:pt x="108" y="99"/>
                  <a:pt x="110" y="97"/>
                  <a:pt x="112" y="97"/>
                </a:cubicBezTo>
                <a:cubicBezTo>
                  <a:pt x="179" y="97"/>
                  <a:pt x="179" y="97"/>
                  <a:pt x="179" y="97"/>
                </a:cubicBezTo>
                <a:cubicBezTo>
                  <a:pt x="181" y="97"/>
                  <a:pt x="183" y="99"/>
                  <a:pt x="183" y="101"/>
                </a:cubicBezTo>
                <a:cubicBezTo>
                  <a:pt x="183" y="103"/>
                  <a:pt x="181" y="105"/>
                  <a:pt x="179" y="105"/>
                </a:cubicBezTo>
                <a:close/>
                <a:moveTo>
                  <a:pt x="187" y="217"/>
                </a:moveTo>
                <a:cubicBezTo>
                  <a:pt x="44" y="217"/>
                  <a:pt x="44" y="217"/>
                  <a:pt x="44" y="217"/>
                </a:cubicBezTo>
                <a:cubicBezTo>
                  <a:pt x="38" y="217"/>
                  <a:pt x="32" y="223"/>
                  <a:pt x="32" y="229"/>
                </a:cubicBezTo>
                <a:cubicBezTo>
                  <a:pt x="32" y="243"/>
                  <a:pt x="32" y="243"/>
                  <a:pt x="32" y="243"/>
                </a:cubicBezTo>
                <a:cubicBezTo>
                  <a:pt x="32" y="250"/>
                  <a:pt x="38" y="255"/>
                  <a:pt x="44" y="255"/>
                </a:cubicBezTo>
                <a:cubicBezTo>
                  <a:pt x="187" y="255"/>
                  <a:pt x="187" y="255"/>
                  <a:pt x="187" y="255"/>
                </a:cubicBezTo>
                <a:cubicBezTo>
                  <a:pt x="194" y="255"/>
                  <a:pt x="199" y="250"/>
                  <a:pt x="199" y="243"/>
                </a:cubicBezTo>
                <a:cubicBezTo>
                  <a:pt x="199" y="229"/>
                  <a:pt x="199" y="229"/>
                  <a:pt x="199" y="229"/>
                </a:cubicBezTo>
                <a:cubicBezTo>
                  <a:pt x="199" y="223"/>
                  <a:pt x="194" y="217"/>
                  <a:pt x="187" y="217"/>
                </a:cubicBezTo>
                <a:close/>
                <a:moveTo>
                  <a:pt x="57" y="240"/>
                </a:moveTo>
                <a:cubicBezTo>
                  <a:pt x="56" y="240"/>
                  <a:pt x="56" y="240"/>
                  <a:pt x="56" y="240"/>
                </a:cubicBezTo>
                <a:cubicBezTo>
                  <a:pt x="54" y="240"/>
                  <a:pt x="52" y="238"/>
                  <a:pt x="52" y="236"/>
                </a:cubicBezTo>
                <a:cubicBezTo>
                  <a:pt x="52" y="234"/>
                  <a:pt x="54" y="232"/>
                  <a:pt x="56" y="232"/>
                </a:cubicBezTo>
                <a:cubicBezTo>
                  <a:pt x="57" y="232"/>
                  <a:pt x="57" y="232"/>
                  <a:pt x="57" y="232"/>
                </a:cubicBezTo>
                <a:cubicBezTo>
                  <a:pt x="59" y="232"/>
                  <a:pt x="61" y="234"/>
                  <a:pt x="61" y="236"/>
                </a:cubicBezTo>
                <a:cubicBezTo>
                  <a:pt x="61" y="238"/>
                  <a:pt x="59" y="240"/>
                  <a:pt x="57" y="240"/>
                </a:cubicBezTo>
                <a:close/>
                <a:moveTo>
                  <a:pt x="179" y="240"/>
                </a:moveTo>
                <a:cubicBezTo>
                  <a:pt x="112" y="240"/>
                  <a:pt x="112" y="240"/>
                  <a:pt x="112" y="240"/>
                </a:cubicBezTo>
                <a:cubicBezTo>
                  <a:pt x="110" y="240"/>
                  <a:pt x="108" y="238"/>
                  <a:pt x="108" y="236"/>
                </a:cubicBezTo>
                <a:cubicBezTo>
                  <a:pt x="108" y="234"/>
                  <a:pt x="110" y="232"/>
                  <a:pt x="112" y="232"/>
                </a:cubicBezTo>
                <a:cubicBezTo>
                  <a:pt x="179" y="232"/>
                  <a:pt x="179" y="232"/>
                  <a:pt x="179" y="232"/>
                </a:cubicBezTo>
                <a:cubicBezTo>
                  <a:pt x="181" y="232"/>
                  <a:pt x="183" y="234"/>
                  <a:pt x="183" y="236"/>
                </a:cubicBezTo>
                <a:cubicBezTo>
                  <a:pt x="183" y="238"/>
                  <a:pt x="181" y="240"/>
                  <a:pt x="179" y="240"/>
                </a:cubicBezTo>
                <a:close/>
                <a:moveTo>
                  <a:pt x="226" y="250"/>
                </a:moveTo>
                <a:cubicBezTo>
                  <a:pt x="223" y="250"/>
                  <a:pt x="223" y="250"/>
                  <a:pt x="223" y="250"/>
                </a:cubicBezTo>
                <a:cubicBezTo>
                  <a:pt x="222" y="254"/>
                  <a:pt x="221" y="258"/>
                  <a:pt x="219" y="261"/>
                </a:cubicBezTo>
                <a:cubicBezTo>
                  <a:pt x="232" y="261"/>
                  <a:pt x="232" y="261"/>
                  <a:pt x="232" y="261"/>
                </a:cubicBezTo>
                <a:cubicBezTo>
                  <a:pt x="237" y="261"/>
                  <a:pt x="241" y="257"/>
                  <a:pt x="241" y="252"/>
                </a:cubicBezTo>
                <a:cubicBezTo>
                  <a:pt x="241" y="242"/>
                  <a:pt x="241" y="242"/>
                  <a:pt x="241" y="242"/>
                </a:cubicBezTo>
                <a:cubicBezTo>
                  <a:pt x="241" y="237"/>
                  <a:pt x="237" y="233"/>
                  <a:pt x="232" y="233"/>
                </a:cubicBezTo>
                <a:cubicBezTo>
                  <a:pt x="223" y="233"/>
                  <a:pt x="223" y="233"/>
                  <a:pt x="223" y="233"/>
                </a:cubicBezTo>
                <a:cubicBezTo>
                  <a:pt x="223" y="244"/>
                  <a:pt x="223" y="244"/>
                  <a:pt x="223" y="244"/>
                </a:cubicBezTo>
                <a:cubicBezTo>
                  <a:pt x="226" y="244"/>
                  <a:pt x="226" y="244"/>
                  <a:pt x="226" y="244"/>
                </a:cubicBezTo>
                <a:cubicBezTo>
                  <a:pt x="228" y="244"/>
                  <a:pt x="229" y="245"/>
                  <a:pt x="229" y="247"/>
                </a:cubicBezTo>
                <a:cubicBezTo>
                  <a:pt x="229" y="249"/>
                  <a:pt x="228" y="250"/>
                  <a:pt x="226" y="250"/>
                </a:cubicBezTo>
                <a:close/>
                <a:moveTo>
                  <a:pt x="241" y="185"/>
                </a:moveTo>
                <a:cubicBezTo>
                  <a:pt x="241" y="174"/>
                  <a:pt x="241" y="174"/>
                  <a:pt x="241" y="174"/>
                </a:cubicBezTo>
                <a:cubicBezTo>
                  <a:pt x="241" y="169"/>
                  <a:pt x="237" y="165"/>
                  <a:pt x="232" y="165"/>
                </a:cubicBezTo>
                <a:cubicBezTo>
                  <a:pt x="223" y="165"/>
                  <a:pt x="223" y="165"/>
                  <a:pt x="223" y="165"/>
                </a:cubicBezTo>
                <a:cubicBezTo>
                  <a:pt x="223" y="176"/>
                  <a:pt x="223" y="176"/>
                  <a:pt x="223" y="176"/>
                </a:cubicBezTo>
                <a:cubicBezTo>
                  <a:pt x="226" y="176"/>
                  <a:pt x="226" y="176"/>
                  <a:pt x="226" y="176"/>
                </a:cubicBezTo>
                <a:cubicBezTo>
                  <a:pt x="228" y="176"/>
                  <a:pt x="229" y="178"/>
                  <a:pt x="229" y="179"/>
                </a:cubicBezTo>
                <a:cubicBezTo>
                  <a:pt x="229" y="181"/>
                  <a:pt x="228" y="182"/>
                  <a:pt x="226" y="182"/>
                </a:cubicBezTo>
                <a:cubicBezTo>
                  <a:pt x="223" y="182"/>
                  <a:pt x="223" y="182"/>
                  <a:pt x="223" y="182"/>
                </a:cubicBezTo>
                <a:cubicBezTo>
                  <a:pt x="223" y="194"/>
                  <a:pt x="223" y="194"/>
                  <a:pt x="223" y="194"/>
                </a:cubicBezTo>
                <a:cubicBezTo>
                  <a:pt x="232" y="194"/>
                  <a:pt x="232" y="194"/>
                  <a:pt x="232" y="194"/>
                </a:cubicBezTo>
                <a:cubicBezTo>
                  <a:pt x="237" y="194"/>
                  <a:pt x="241" y="190"/>
                  <a:pt x="241" y="185"/>
                </a:cubicBezTo>
                <a:close/>
                <a:moveTo>
                  <a:pt x="241" y="151"/>
                </a:moveTo>
                <a:cubicBezTo>
                  <a:pt x="241" y="141"/>
                  <a:pt x="241" y="141"/>
                  <a:pt x="241" y="141"/>
                </a:cubicBezTo>
                <a:cubicBezTo>
                  <a:pt x="241" y="136"/>
                  <a:pt x="237" y="132"/>
                  <a:pt x="232" y="132"/>
                </a:cubicBezTo>
                <a:cubicBezTo>
                  <a:pt x="223" y="132"/>
                  <a:pt x="223" y="132"/>
                  <a:pt x="223" y="132"/>
                </a:cubicBezTo>
                <a:cubicBezTo>
                  <a:pt x="223" y="143"/>
                  <a:pt x="223" y="143"/>
                  <a:pt x="223" y="143"/>
                </a:cubicBezTo>
                <a:cubicBezTo>
                  <a:pt x="226" y="143"/>
                  <a:pt x="226" y="143"/>
                  <a:pt x="226" y="143"/>
                </a:cubicBezTo>
                <a:cubicBezTo>
                  <a:pt x="228" y="143"/>
                  <a:pt x="229" y="144"/>
                  <a:pt x="229" y="146"/>
                </a:cubicBezTo>
                <a:cubicBezTo>
                  <a:pt x="229" y="147"/>
                  <a:pt x="228" y="149"/>
                  <a:pt x="226" y="149"/>
                </a:cubicBezTo>
                <a:cubicBezTo>
                  <a:pt x="223" y="149"/>
                  <a:pt x="223" y="149"/>
                  <a:pt x="223" y="149"/>
                </a:cubicBezTo>
                <a:cubicBezTo>
                  <a:pt x="223" y="160"/>
                  <a:pt x="223" y="160"/>
                  <a:pt x="223" y="160"/>
                </a:cubicBezTo>
                <a:cubicBezTo>
                  <a:pt x="232" y="160"/>
                  <a:pt x="232" y="160"/>
                  <a:pt x="232" y="160"/>
                </a:cubicBezTo>
                <a:cubicBezTo>
                  <a:pt x="237" y="160"/>
                  <a:pt x="241" y="156"/>
                  <a:pt x="241" y="151"/>
                </a:cubicBezTo>
                <a:close/>
                <a:moveTo>
                  <a:pt x="187" y="127"/>
                </a:moveTo>
                <a:cubicBezTo>
                  <a:pt x="44" y="127"/>
                  <a:pt x="44" y="127"/>
                  <a:pt x="44" y="127"/>
                </a:cubicBezTo>
                <a:cubicBezTo>
                  <a:pt x="38" y="127"/>
                  <a:pt x="32" y="133"/>
                  <a:pt x="32" y="139"/>
                </a:cubicBezTo>
                <a:cubicBezTo>
                  <a:pt x="32" y="153"/>
                  <a:pt x="32" y="153"/>
                  <a:pt x="32" y="153"/>
                </a:cubicBezTo>
                <a:cubicBezTo>
                  <a:pt x="32" y="160"/>
                  <a:pt x="38" y="165"/>
                  <a:pt x="44" y="165"/>
                </a:cubicBezTo>
                <a:cubicBezTo>
                  <a:pt x="187" y="165"/>
                  <a:pt x="187" y="165"/>
                  <a:pt x="187" y="165"/>
                </a:cubicBezTo>
                <a:cubicBezTo>
                  <a:pt x="194" y="165"/>
                  <a:pt x="199" y="160"/>
                  <a:pt x="199" y="153"/>
                </a:cubicBezTo>
                <a:cubicBezTo>
                  <a:pt x="199" y="139"/>
                  <a:pt x="199" y="139"/>
                  <a:pt x="199" y="139"/>
                </a:cubicBezTo>
                <a:cubicBezTo>
                  <a:pt x="199" y="133"/>
                  <a:pt x="194" y="127"/>
                  <a:pt x="187" y="127"/>
                </a:cubicBezTo>
                <a:close/>
                <a:moveTo>
                  <a:pt x="57" y="150"/>
                </a:moveTo>
                <a:cubicBezTo>
                  <a:pt x="56" y="150"/>
                  <a:pt x="56" y="150"/>
                  <a:pt x="56" y="150"/>
                </a:cubicBezTo>
                <a:cubicBezTo>
                  <a:pt x="54" y="150"/>
                  <a:pt x="52" y="148"/>
                  <a:pt x="52" y="146"/>
                </a:cubicBezTo>
                <a:cubicBezTo>
                  <a:pt x="52" y="144"/>
                  <a:pt x="54" y="142"/>
                  <a:pt x="56" y="142"/>
                </a:cubicBezTo>
                <a:cubicBezTo>
                  <a:pt x="57" y="142"/>
                  <a:pt x="57" y="142"/>
                  <a:pt x="57" y="142"/>
                </a:cubicBezTo>
                <a:cubicBezTo>
                  <a:pt x="59" y="142"/>
                  <a:pt x="61" y="144"/>
                  <a:pt x="61" y="146"/>
                </a:cubicBezTo>
                <a:cubicBezTo>
                  <a:pt x="61" y="148"/>
                  <a:pt x="59" y="150"/>
                  <a:pt x="57" y="150"/>
                </a:cubicBezTo>
                <a:close/>
                <a:moveTo>
                  <a:pt x="179" y="150"/>
                </a:moveTo>
                <a:cubicBezTo>
                  <a:pt x="112" y="150"/>
                  <a:pt x="112" y="150"/>
                  <a:pt x="112" y="150"/>
                </a:cubicBezTo>
                <a:cubicBezTo>
                  <a:pt x="110" y="150"/>
                  <a:pt x="108" y="148"/>
                  <a:pt x="108" y="146"/>
                </a:cubicBezTo>
                <a:cubicBezTo>
                  <a:pt x="108" y="144"/>
                  <a:pt x="110" y="142"/>
                  <a:pt x="112" y="142"/>
                </a:cubicBezTo>
                <a:cubicBezTo>
                  <a:pt x="179" y="142"/>
                  <a:pt x="179" y="142"/>
                  <a:pt x="179" y="142"/>
                </a:cubicBezTo>
                <a:cubicBezTo>
                  <a:pt x="181" y="142"/>
                  <a:pt x="183" y="144"/>
                  <a:pt x="183" y="146"/>
                </a:cubicBezTo>
                <a:cubicBezTo>
                  <a:pt x="183" y="148"/>
                  <a:pt x="181" y="150"/>
                  <a:pt x="179" y="150"/>
                </a:cubicBezTo>
                <a:close/>
                <a:moveTo>
                  <a:pt x="187" y="37"/>
                </a:moveTo>
                <a:cubicBezTo>
                  <a:pt x="44" y="37"/>
                  <a:pt x="44" y="37"/>
                  <a:pt x="44" y="37"/>
                </a:cubicBezTo>
                <a:cubicBezTo>
                  <a:pt x="38" y="37"/>
                  <a:pt x="32" y="43"/>
                  <a:pt x="32" y="49"/>
                </a:cubicBezTo>
                <a:cubicBezTo>
                  <a:pt x="32" y="63"/>
                  <a:pt x="32" y="63"/>
                  <a:pt x="32" y="63"/>
                </a:cubicBezTo>
                <a:cubicBezTo>
                  <a:pt x="32" y="70"/>
                  <a:pt x="38" y="75"/>
                  <a:pt x="44" y="75"/>
                </a:cubicBezTo>
                <a:cubicBezTo>
                  <a:pt x="187" y="75"/>
                  <a:pt x="187" y="75"/>
                  <a:pt x="187" y="75"/>
                </a:cubicBezTo>
                <a:cubicBezTo>
                  <a:pt x="194" y="75"/>
                  <a:pt x="199" y="70"/>
                  <a:pt x="199" y="63"/>
                </a:cubicBezTo>
                <a:cubicBezTo>
                  <a:pt x="199" y="49"/>
                  <a:pt x="199" y="49"/>
                  <a:pt x="199" y="49"/>
                </a:cubicBezTo>
                <a:cubicBezTo>
                  <a:pt x="199" y="43"/>
                  <a:pt x="194" y="37"/>
                  <a:pt x="187" y="37"/>
                </a:cubicBezTo>
                <a:close/>
                <a:moveTo>
                  <a:pt x="57" y="60"/>
                </a:moveTo>
                <a:cubicBezTo>
                  <a:pt x="56" y="60"/>
                  <a:pt x="56" y="60"/>
                  <a:pt x="56" y="60"/>
                </a:cubicBezTo>
                <a:cubicBezTo>
                  <a:pt x="54" y="60"/>
                  <a:pt x="52" y="58"/>
                  <a:pt x="52" y="56"/>
                </a:cubicBezTo>
                <a:cubicBezTo>
                  <a:pt x="52" y="54"/>
                  <a:pt x="54" y="52"/>
                  <a:pt x="56" y="52"/>
                </a:cubicBezTo>
                <a:cubicBezTo>
                  <a:pt x="57" y="52"/>
                  <a:pt x="57" y="52"/>
                  <a:pt x="57" y="52"/>
                </a:cubicBezTo>
                <a:cubicBezTo>
                  <a:pt x="59" y="52"/>
                  <a:pt x="61" y="54"/>
                  <a:pt x="61" y="56"/>
                </a:cubicBezTo>
                <a:cubicBezTo>
                  <a:pt x="61" y="58"/>
                  <a:pt x="59" y="60"/>
                  <a:pt x="57" y="60"/>
                </a:cubicBezTo>
                <a:close/>
                <a:moveTo>
                  <a:pt x="179" y="60"/>
                </a:moveTo>
                <a:cubicBezTo>
                  <a:pt x="112" y="60"/>
                  <a:pt x="112" y="60"/>
                  <a:pt x="112" y="60"/>
                </a:cubicBezTo>
                <a:cubicBezTo>
                  <a:pt x="110" y="60"/>
                  <a:pt x="108" y="58"/>
                  <a:pt x="108" y="56"/>
                </a:cubicBezTo>
                <a:cubicBezTo>
                  <a:pt x="108" y="54"/>
                  <a:pt x="110" y="52"/>
                  <a:pt x="112" y="52"/>
                </a:cubicBezTo>
                <a:cubicBezTo>
                  <a:pt x="179" y="52"/>
                  <a:pt x="179" y="52"/>
                  <a:pt x="179" y="52"/>
                </a:cubicBezTo>
                <a:cubicBezTo>
                  <a:pt x="181" y="52"/>
                  <a:pt x="183" y="54"/>
                  <a:pt x="183" y="56"/>
                </a:cubicBezTo>
                <a:cubicBezTo>
                  <a:pt x="183" y="58"/>
                  <a:pt x="181" y="60"/>
                  <a:pt x="179" y="60"/>
                </a:cubicBezTo>
                <a:close/>
                <a:moveTo>
                  <a:pt x="268" y="175"/>
                </a:moveTo>
                <a:cubicBezTo>
                  <a:pt x="268" y="172"/>
                  <a:pt x="265" y="169"/>
                  <a:pt x="261" y="169"/>
                </a:cubicBezTo>
                <a:cubicBezTo>
                  <a:pt x="261" y="190"/>
                  <a:pt x="261" y="190"/>
                  <a:pt x="261" y="190"/>
                </a:cubicBezTo>
                <a:cubicBezTo>
                  <a:pt x="265" y="189"/>
                  <a:pt x="268" y="187"/>
                  <a:pt x="268" y="183"/>
                </a:cubicBezTo>
                <a:lnTo>
                  <a:pt x="268" y="175"/>
                </a:lnTo>
                <a:close/>
                <a:moveTo>
                  <a:pt x="268" y="201"/>
                </a:moveTo>
                <a:cubicBezTo>
                  <a:pt x="268" y="197"/>
                  <a:pt x="265" y="194"/>
                  <a:pt x="261" y="194"/>
                </a:cubicBezTo>
                <a:cubicBezTo>
                  <a:pt x="261" y="215"/>
                  <a:pt x="261" y="215"/>
                  <a:pt x="261" y="215"/>
                </a:cubicBezTo>
                <a:cubicBezTo>
                  <a:pt x="265" y="215"/>
                  <a:pt x="268" y="212"/>
                  <a:pt x="268" y="208"/>
                </a:cubicBezTo>
                <a:lnTo>
                  <a:pt x="268" y="201"/>
                </a:lnTo>
                <a:close/>
                <a:moveTo>
                  <a:pt x="268" y="150"/>
                </a:moveTo>
                <a:cubicBezTo>
                  <a:pt x="268" y="146"/>
                  <a:pt x="265" y="143"/>
                  <a:pt x="261" y="143"/>
                </a:cubicBezTo>
                <a:cubicBezTo>
                  <a:pt x="261" y="164"/>
                  <a:pt x="261" y="164"/>
                  <a:pt x="261" y="164"/>
                </a:cubicBezTo>
                <a:cubicBezTo>
                  <a:pt x="265" y="164"/>
                  <a:pt x="268" y="161"/>
                  <a:pt x="268" y="158"/>
                </a:cubicBezTo>
                <a:lnTo>
                  <a:pt x="268" y="150"/>
                </a:lnTo>
                <a:close/>
                <a:moveTo>
                  <a:pt x="277" y="260"/>
                </a:moveTo>
                <a:cubicBezTo>
                  <a:pt x="277" y="147"/>
                  <a:pt x="277" y="147"/>
                  <a:pt x="277" y="147"/>
                </a:cubicBezTo>
                <a:cubicBezTo>
                  <a:pt x="277" y="139"/>
                  <a:pt x="270" y="132"/>
                  <a:pt x="261" y="132"/>
                </a:cubicBezTo>
                <a:cubicBezTo>
                  <a:pt x="261" y="132"/>
                  <a:pt x="261" y="132"/>
                  <a:pt x="261" y="132"/>
                </a:cubicBezTo>
                <a:cubicBezTo>
                  <a:pt x="261" y="135"/>
                  <a:pt x="261" y="135"/>
                  <a:pt x="261" y="135"/>
                </a:cubicBezTo>
                <a:cubicBezTo>
                  <a:pt x="261" y="135"/>
                  <a:pt x="261" y="135"/>
                  <a:pt x="261" y="135"/>
                </a:cubicBezTo>
                <a:cubicBezTo>
                  <a:pt x="268" y="135"/>
                  <a:pt x="273" y="141"/>
                  <a:pt x="273" y="147"/>
                </a:cubicBezTo>
                <a:cubicBezTo>
                  <a:pt x="273" y="260"/>
                  <a:pt x="273" y="260"/>
                  <a:pt x="273" y="260"/>
                </a:cubicBezTo>
                <a:cubicBezTo>
                  <a:pt x="273" y="267"/>
                  <a:pt x="268" y="272"/>
                  <a:pt x="261" y="272"/>
                </a:cubicBezTo>
                <a:cubicBezTo>
                  <a:pt x="254" y="272"/>
                  <a:pt x="254" y="272"/>
                  <a:pt x="254" y="272"/>
                </a:cubicBezTo>
                <a:cubicBezTo>
                  <a:pt x="252" y="275"/>
                  <a:pt x="249" y="277"/>
                  <a:pt x="246" y="279"/>
                </a:cubicBezTo>
                <a:cubicBezTo>
                  <a:pt x="246" y="279"/>
                  <a:pt x="246" y="279"/>
                  <a:pt x="246" y="279"/>
                </a:cubicBezTo>
                <a:cubicBezTo>
                  <a:pt x="264" y="279"/>
                  <a:pt x="264" y="279"/>
                  <a:pt x="264" y="279"/>
                </a:cubicBezTo>
                <a:cubicBezTo>
                  <a:pt x="267" y="274"/>
                  <a:pt x="267" y="274"/>
                  <a:pt x="267" y="274"/>
                </a:cubicBezTo>
                <a:cubicBezTo>
                  <a:pt x="273" y="272"/>
                  <a:pt x="277" y="267"/>
                  <a:pt x="277" y="260"/>
                </a:cubicBezTo>
                <a:close/>
                <a:moveTo>
                  <a:pt x="268" y="226"/>
                </a:moveTo>
                <a:cubicBezTo>
                  <a:pt x="268" y="222"/>
                  <a:pt x="265" y="219"/>
                  <a:pt x="261" y="219"/>
                </a:cubicBezTo>
                <a:cubicBezTo>
                  <a:pt x="261" y="240"/>
                  <a:pt x="261" y="240"/>
                  <a:pt x="261" y="240"/>
                </a:cubicBezTo>
                <a:cubicBezTo>
                  <a:pt x="265" y="240"/>
                  <a:pt x="268" y="237"/>
                  <a:pt x="268" y="234"/>
                </a:cubicBezTo>
                <a:lnTo>
                  <a:pt x="268" y="226"/>
                </a:lnTo>
                <a:close/>
                <a:moveTo>
                  <a:pt x="261" y="245"/>
                </a:moveTo>
                <a:cubicBezTo>
                  <a:pt x="261" y="254"/>
                  <a:pt x="261" y="254"/>
                  <a:pt x="261" y="254"/>
                </a:cubicBezTo>
                <a:cubicBezTo>
                  <a:pt x="261" y="258"/>
                  <a:pt x="260" y="262"/>
                  <a:pt x="259" y="266"/>
                </a:cubicBezTo>
                <a:cubicBezTo>
                  <a:pt x="261" y="266"/>
                  <a:pt x="261" y="266"/>
                  <a:pt x="261" y="266"/>
                </a:cubicBezTo>
                <a:cubicBezTo>
                  <a:pt x="265" y="266"/>
                  <a:pt x="268" y="263"/>
                  <a:pt x="268" y="259"/>
                </a:cubicBezTo>
                <a:cubicBezTo>
                  <a:pt x="268" y="251"/>
                  <a:pt x="268" y="251"/>
                  <a:pt x="268" y="251"/>
                </a:cubicBezTo>
                <a:cubicBezTo>
                  <a:pt x="268" y="248"/>
                  <a:pt x="265" y="245"/>
                  <a:pt x="261" y="245"/>
                </a:cubicBezTo>
                <a:close/>
                <a:moveTo>
                  <a:pt x="253" y="254"/>
                </a:moveTo>
                <a:cubicBezTo>
                  <a:pt x="253" y="103"/>
                  <a:pt x="253" y="103"/>
                  <a:pt x="253" y="103"/>
                </a:cubicBezTo>
                <a:cubicBezTo>
                  <a:pt x="253" y="92"/>
                  <a:pt x="244" y="83"/>
                  <a:pt x="233" y="83"/>
                </a:cubicBezTo>
                <a:cubicBezTo>
                  <a:pt x="223" y="83"/>
                  <a:pt x="223" y="83"/>
                  <a:pt x="223" y="83"/>
                </a:cubicBezTo>
                <a:cubicBezTo>
                  <a:pt x="223" y="87"/>
                  <a:pt x="223" y="87"/>
                  <a:pt x="223" y="87"/>
                </a:cubicBezTo>
                <a:cubicBezTo>
                  <a:pt x="233" y="87"/>
                  <a:pt x="233" y="87"/>
                  <a:pt x="233" y="87"/>
                </a:cubicBezTo>
                <a:cubicBezTo>
                  <a:pt x="242" y="87"/>
                  <a:pt x="249" y="94"/>
                  <a:pt x="249" y="103"/>
                </a:cubicBezTo>
                <a:cubicBezTo>
                  <a:pt x="249" y="254"/>
                  <a:pt x="249" y="254"/>
                  <a:pt x="249" y="254"/>
                </a:cubicBezTo>
                <a:cubicBezTo>
                  <a:pt x="249" y="262"/>
                  <a:pt x="242" y="269"/>
                  <a:pt x="233" y="269"/>
                </a:cubicBezTo>
                <a:cubicBezTo>
                  <a:pt x="213" y="269"/>
                  <a:pt x="213" y="269"/>
                  <a:pt x="213" y="269"/>
                </a:cubicBezTo>
                <a:cubicBezTo>
                  <a:pt x="211" y="271"/>
                  <a:pt x="209" y="273"/>
                  <a:pt x="207" y="275"/>
                </a:cubicBezTo>
                <a:cubicBezTo>
                  <a:pt x="209" y="279"/>
                  <a:pt x="209" y="279"/>
                  <a:pt x="209" y="279"/>
                </a:cubicBezTo>
                <a:cubicBezTo>
                  <a:pt x="237" y="279"/>
                  <a:pt x="237" y="279"/>
                  <a:pt x="237" y="279"/>
                </a:cubicBezTo>
                <a:cubicBezTo>
                  <a:pt x="240" y="273"/>
                  <a:pt x="240" y="273"/>
                  <a:pt x="240" y="273"/>
                </a:cubicBezTo>
                <a:cubicBezTo>
                  <a:pt x="248" y="270"/>
                  <a:pt x="253" y="262"/>
                  <a:pt x="253" y="254"/>
                </a:cubicBezTo>
                <a:close/>
                <a:moveTo>
                  <a:pt x="215" y="245"/>
                </a:moveTo>
                <a:cubicBezTo>
                  <a:pt x="215" y="44"/>
                  <a:pt x="215" y="44"/>
                  <a:pt x="215" y="44"/>
                </a:cubicBezTo>
                <a:cubicBezTo>
                  <a:pt x="215" y="29"/>
                  <a:pt x="203" y="17"/>
                  <a:pt x="188" y="17"/>
                </a:cubicBezTo>
                <a:cubicBezTo>
                  <a:pt x="43" y="17"/>
                  <a:pt x="43" y="17"/>
                  <a:pt x="43" y="17"/>
                </a:cubicBezTo>
                <a:cubicBezTo>
                  <a:pt x="28" y="17"/>
                  <a:pt x="16" y="29"/>
                  <a:pt x="16" y="44"/>
                </a:cubicBezTo>
                <a:cubicBezTo>
                  <a:pt x="16" y="245"/>
                  <a:pt x="16" y="245"/>
                  <a:pt x="16" y="245"/>
                </a:cubicBezTo>
                <a:cubicBezTo>
                  <a:pt x="16" y="257"/>
                  <a:pt x="24" y="266"/>
                  <a:pt x="34" y="270"/>
                </a:cubicBezTo>
                <a:cubicBezTo>
                  <a:pt x="38" y="279"/>
                  <a:pt x="38" y="279"/>
                  <a:pt x="38" y="279"/>
                </a:cubicBezTo>
                <a:cubicBezTo>
                  <a:pt x="75" y="279"/>
                  <a:pt x="75" y="279"/>
                  <a:pt x="75" y="279"/>
                </a:cubicBezTo>
                <a:cubicBezTo>
                  <a:pt x="79" y="272"/>
                  <a:pt x="79" y="272"/>
                  <a:pt x="79" y="272"/>
                </a:cubicBezTo>
                <a:cubicBezTo>
                  <a:pt x="153" y="272"/>
                  <a:pt x="153" y="272"/>
                  <a:pt x="153" y="272"/>
                </a:cubicBezTo>
                <a:cubicBezTo>
                  <a:pt x="156" y="279"/>
                  <a:pt x="156" y="279"/>
                  <a:pt x="156" y="279"/>
                </a:cubicBezTo>
                <a:cubicBezTo>
                  <a:pt x="193" y="279"/>
                  <a:pt x="193" y="279"/>
                  <a:pt x="193" y="279"/>
                </a:cubicBezTo>
                <a:cubicBezTo>
                  <a:pt x="198" y="270"/>
                  <a:pt x="198" y="270"/>
                  <a:pt x="198" y="270"/>
                </a:cubicBezTo>
                <a:cubicBezTo>
                  <a:pt x="208" y="266"/>
                  <a:pt x="215" y="257"/>
                  <a:pt x="215" y="245"/>
                </a:cubicBezTo>
                <a:close/>
                <a:moveTo>
                  <a:pt x="188" y="266"/>
                </a:moveTo>
                <a:cubicBezTo>
                  <a:pt x="43" y="266"/>
                  <a:pt x="43" y="266"/>
                  <a:pt x="43" y="266"/>
                </a:cubicBezTo>
                <a:cubicBezTo>
                  <a:pt x="32" y="266"/>
                  <a:pt x="22" y="257"/>
                  <a:pt x="22" y="245"/>
                </a:cubicBezTo>
                <a:cubicBezTo>
                  <a:pt x="22" y="44"/>
                  <a:pt x="22" y="44"/>
                  <a:pt x="22" y="44"/>
                </a:cubicBezTo>
                <a:cubicBezTo>
                  <a:pt x="22" y="32"/>
                  <a:pt x="32" y="23"/>
                  <a:pt x="43" y="23"/>
                </a:cubicBezTo>
                <a:cubicBezTo>
                  <a:pt x="188" y="23"/>
                  <a:pt x="188" y="23"/>
                  <a:pt x="188" y="23"/>
                </a:cubicBezTo>
                <a:cubicBezTo>
                  <a:pt x="200" y="23"/>
                  <a:pt x="209" y="32"/>
                  <a:pt x="209" y="44"/>
                </a:cubicBezTo>
                <a:cubicBezTo>
                  <a:pt x="209" y="245"/>
                  <a:pt x="209" y="245"/>
                  <a:pt x="209" y="245"/>
                </a:cubicBezTo>
                <a:cubicBezTo>
                  <a:pt x="209" y="257"/>
                  <a:pt x="200" y="266"/>
                  <a:pt x="188" y="266"/>
                </a:cubicBezTo>
                <a:close/>
                <a:moveTo>
                  <a:pt x="241" y="117"/>
                </a:moveTo>
                <a:cubicBezTo>
                  <a:pt x="241" y="107"/>
                  <a:pt x="241" y="107"/>
                  <a:pt x="241" y="107"/>
                </a:cubicBezTo>
                <a:cubicBezTo>
                  <a:pt x="241" y="102"/>
                  <a:pt x="237" y="98"/>
                  <a:pt x="232" y="98"/>
                </a:cubicBezTo>
                <a:cubicBezTo>
                  <a:pt x="223" y="98"/>
                  <a:pt x="223" y="98"/>
                  <a:pt x="223" y="98"/>
                </a:cubicBezTo>
                <a:cubicBezTo>
                  <a:pt x="223" y="109"/>
                  <a:pt x="223" y="109"/>
                  <a:pt x="223" y="109"/>
                </a:cubicBezTo>
                <a:cubicBezTo>
                  <a:pt x="226" y="109"/>
                  <a:pt x="226" y="109"/>
                  <a:pt x="226" y="109"/>
                </a:cubicBezTo>
                <a:cubicBezTo>
                  <a:pt x="228" y="109"/>
                  <a:pt x="229" y="110"/>
                  <a:pt x="229" y="112"/>
                </a:cubicBezTo>
                <a:cubicBezTo>
                  <a:pt x="229" y="114"/>
                  <a:pt x="228" y="115"/>
                  <a:pt x="226" y="115"/>
                </a:cubicBezTo>
                <a:cubicBezTo>
                  <a:pt x="223" y="115"/>
                  <a:pt x="223" y="115"/>
                  <a:pt x="223" y="115"/>
                </a:cubicBezTo>
                <a:cubicBezTo>
                  <a:pt x="223" y="126"/>
                  <a:pt x="223" y="126"/>
                  <a:pt x="223" y="126"/>
                </a:cubicBezTo>
                <a:cubicBezTo>
                  <a:pt x="232" y="126"/>
                  <a:pt x="232" y="126"/>
                  <a:pt x="232" y="126"/>
                </a:cubicBezTo>
                <a:cubicBezTo>
                  <a:pt x="237" y="126"/>
                  <a:pt x="241" y="122"/>
                  <a:pt x="241" y="117"/>
                </a:cubicBezTo>
                <a:close/>
                <a:moveTo>
                  <a:pt x="4" y="88"/>
                </a:moveTo>
                <a:cubicBezTo>
                  <a:pt x="0" y="88"/>
                  <a:pt x="0" y="88"/>
                  <a:pt x="0" y="88"/>
                </a:cubicBezTo>
                <a:cubicBezTo>
                  <a:pt x="0" y="96"/>
                  <a:pt x="0" y="96"/>
                  <a:pt x="0" y="96"/>
                </a:cubicBezTo>
                <a:cubicBezTo>
                  <a:pt x="4" y="96"/>
                  <a:pt x="4" y="96"/>
                  <a:pt x="4" y="96"/>
                </a:cubicBezTo>
                <a:lnTo>
                  <a:pt x="4" y="88"/>
                </a:lnTo>
                <a:close/>
                <a:moveTo>
                  <a:pt x="125" y="0"/>
                </a:moveTo>
                <a:cubicBezTo>
                  <a:pt x="117" y="0"/>
                  <a:pt x="117" y="0"/>
                  <a:pt x="117" y="0"/>
                </a:cubicBezTo>
                <a:cubicBezTo>
                  <a:pt x="117" y="4"/>
                  <a:pt x="117" y="4"/>
                  <a:pt x="117" y="4"/>
                </a:cubicBezTo>
                <a:cubicBezTo>
                  <a:pt x="125" y="4"/>
                  <a:pt x="125" y="4"/>
                  <a:pt x="125" y="4"/>
                </a:cubicBezTo>
                <a:lnTo>
                  <a:pt x="125" y="0"/>
                </a:lnTo>
                <a:close/>
                <a:moveTo>
                  <a:pt x="61" y="0"/>
                </a:moveTo>
                <a:cubicBezTo>
                  <a:pt x="53" y="0"/>
                  <a:pt x="53" y="0"/>
                  <a:pt x="53" y="0"/>
                </a:cubicBezTo>
                <a:cubicBezTo>
                  <a:pt x="53" y="4"/>
                  <a:pt x="53" y="4"/>
                  <a:pt x="53" y="4"/>
                </a:cubicBezTo>
                <a:cubicBezTo>
                  <a:pt x="61" y="4"/>
                  <a:pt x="61" y="4"/>
                  <a:pt x="61" y="4"/>
                </a:cubicBezTo>
                <a:lnTo>
                  <a:pt x="61" y="0"/>
                </a:lnTo>
                <a:close/>
                <a:moveTo>
                  <a:pt x="42" y="4"/>
                </a:moveTo>
                <a:cubicBezTo>
                  <a:pt x="45" y="4"/>
                  <a:pt x="45" y="4"/>
                  <a:pt x="45" y="4"/>
                </a:cubicBezTo>
                <a:cubicBezTo>
                  <a:pt x="45" y="0"/>
                  <a:pt x="45" y="0"/>
                  <a:pt x="45" y="0"/>
                </a:cubicBezTo>
                <a:cubicBezTo>
                  <a:pt x="42" y="0"/>
                  <a:pt x="42" y="0"/>
                  <a:pt x="42" y="0"/>
                </a:cubicBezTo>
                <a:cubicBezTo>
                  <a:pt x="40" y="0"/>
                  <a:pt x="39" y="0"/>
                  <a:pt x="37" y="1"/>
                </a:cubicBezTo>
                <a:cubicBezTo>
                  <a:pt x="37" y="5"/>
                  <a:pt x="37" y="5"/>
                  <a:pt x="37" y="5"/>
                </a:cubicBezTo>
                <a:cubicBezTo>
                  <a:pt x="39" y="4"/>
                  <a:pt x="40" y="4"/>
                  <a:pt x="42" y="4"/>
                </a:cubicBezTo>
                <a:close/>
                <a:moveTo>
                  <a:pt x="8" y="25"/>
                </a:moveTo>
                <a:cubicBezTo>
                  <a:pt x="4" y="24"/>
                  <a:pt x="4" y="24"/>
                  <a:pt x="4" y="24"/>
                </a:cubicBezTo>
                <a:cubicBezTo>
                  <a:pt x="3" y="26"/>
                  <a:pt x="2" y="29"/>
                  <a:pt x="1" y="32"/>
                </a:cubicBezTo>
                <a:cubicBezTo>
                  <a:pt x="5" y="33"/>
                  <a:pt x="5" y="33"/>
                  <a:pt x="5" y="33"/>
                </a:cubicBezTo>
                <a:cubicBezTo>
                  <a:pt x="6" y="30"/>
                  <a:pt x="7" y="28"/>
                  <a:pt x="8" y="25"/>
                </a:cubicBezTo>
                <a:close/>
                <a:moveTo>
                  <a:pt x="93" y="0"/>
                </a:moveTo>
                <a:cubicBezTo>
                  <a:pt x="85" y="0"/>
                  <a:pt x="85" y="0"/>
                  <a:pt x="85" y="0"/>
                </a:cubicBezTo>
                <a:cubicBezTo>
                  <a:pt x="85" y="4"/>
                  <a:pt x="85" y="4"/>
                  <a:pt x="85" y="4"/>
                </a:cubicBezTo>
                <a:cubicBezTo>
                  <a:pt x="93" y="4"/>
                  <a:pt x="93" y="4"/>
                  <a:pt x="93" y="4"/>
                </a:cubicBezTo>
                <a:lnTo>
                  <a:pt x="93" y="0"/>
                </a:lnTo>
                <a:close/>
                <a:moveTo>
                  <a:pt x="77" y="0"/>
                </a:moveTo>
                <a:cubicBezTo>
                  <a:pt x="69" y="0"/>
                  <a:pt x="69" y="0"/>
                  <a:pt x="69" y="0"/>
                </a:cubicBezTo>
                <a:cubicBezTo>
                  <a:pt x="69" y="4"/>
                  <a:pt x="69" y="4"/>
                  <a:pt x="69" y="4"/>
                </a:cubicBezTo>
                <a:cubicBezTo>
                  <a:pt x="77" y="4"/>
                  <a:pt x="77" y="4"/>
                  <a:pt x="77" y="4"/>
                </a:cubicBezTo>
                <a:lnTo>
                  <a:pt x="77" y="0"/>
                </a:lnTo>
                <a:close/>
                <a:moveTo>
                  <a:pt x="141" y="0"/>
                </a:moveTo>
                <a:cubicBezTo>
                  <a:pt x="133" y="0"/>
                  <a:pt x="133" y="0"/>
                  <a:pt x="133" y="0"/>
                </a:cubicBezTo>
                <a:cubicBezTo>
                  <a:pt x="133" y="4"/>
                  <a:pt x="133" y="4"/>
                  <a:pt x="133" y="4"/>
                </a:cubicBezTo>
                <a:cubicBezTo>
                  <a:pt x="141" y="4"/>
                  <a:pt x="141" y="4"/>
                  <a:pt x="141" y="4"/>
                </a:cubicBezTo>
                <a:lnTo>
                  <a:pt x="141" y="0"/>
                </a:lnTo>
                <a:close/>
                <a:moveTo>
                  <a:pt x="4" y="56"/>
                </a:moveTo>
                <a:cubicBezTo>
                  <a:pt x="0" y="56"/>
                  <a:pt x="0" y="56"/>
                  <a:pt x="0" y="56"/>
                </a:cubicBezTo>
                <a:cubicBezTo>
                  <a:pt x="0" y="64"/>
                  <a:pt x="0" y="64"/>
                  <a:pt x="0" y="64"/>
                </a:cubicBezTo>
                <a:cubicBezTo>
                  <a:pt x="4" y="64"/>
                  <a:pt x="4" y="64"/>
                  <a:pt x="4" y="64"/>
                </a:cubicBezTo>
                <a:lnTo>
                  <a:pt x="4" y="56"/>
                </a:lnTo>
                <a:close/>
                <a:moveTo>
                  <a:pt x="4" y="42"/>
                </a:moveTo>
                <a:cubicBezTo>
                  <a:pt x="4" y="42"/>
                  <a:pt x="4" y="41"/>
                  <a:pt x="4" y="40"/>
                </a:cubicBezTo>
                <a:cubicBezTo>
                  <a:pt x="0" y="40"/>
                  <a:pt x="0" y="40"/>
                  <a:pt x="0" y="40"/>
                </a:cubicBezTo>
                <a:cubicBezTo>
                  <a:pt x="0" y="41"/>
                  <a:pt x="0" y="41"/>
                  <a:pt x="0" y="42"/>
                </a:cubicBezTo>
                <a:cubicBezTo>
                  <a:pt x="0" y="48"/>
                  <a:pt x="0" y="48"/>
                  <a:pt x="0" y="48"/>
                </a:cubicBezTo>
                <a:cubicBezTo>
                  <a:pt x="4" y="48"/>
                  <a:pt x="4" y="48"/>
                  <a:pt x="4" y="48"/>
                </a:cubicBezTo>
                <a:lnTo>
                  <a:pt x="4" y="42"/>
                </a:lnTo>
                <a:close/>
                <a:moveTo>
                  <a:pt x="17" y="14"/>
                </a:moveTo>
                <a:cubicBezTo>
                  <a:pt x="14" y="11"/>
                  <a:pt x="14" y="11"/>
                  <a:pt x="14" y="11"/>
                </a:cubicBezTo>
                <a:cubicBezTo>
                  <a:pt x="12" y="12"/>
                  <a:pt x="10" y="14"/>
                  <a:pt x="9" y="17"/>
                </a:cubicBezTo>
                <a:cubicBezTo>
                  <a:pt x="12" y="19"/>
                  <a:pt x="12" y="19"/>
                  <a:pt x="12" y="19"/>
                </a:cubicBezTo>
                <a:cubicBezTo>
                  <a:pt x="13" y="17"/>
                  <a:pt x="15" y="15"/>
                  <a:pt x="17" y="14"/>
                </a:cubicBezTo>
                <a:close/>
                <a:moveTo>
                  <a:pt x="4" y="72"/>
                </a:moveTo>
                <a:cubicBezTo>
                  <a:pt x="0" y="72"/>
                  <a:pt x="0" y="72"/>
                  <a:pt x="0" y="72"/>
                </a:cubicBezTo>
                <a:cubicBezTo>
                  <a:pt x="0" y="80"/>
                  <a:pt x="0" y="80"/>
                  <a:pt x="0" y="80"/>
                </a:cubicBezTo>
                <a:cubicBezTo>
                  <a:pt x="4" y="80"/>
                  <a:pt x="4" y="80"/>
                  <a:pt x="4" y="80"/>
                </a:cubicBezTo>
                <a:lnTo>
                  <a:pt x="4" y="72"/>
                </a:lnTo>
                <a:close/>
                <a:moveTo>
                  <a:pt x="30" y="6"/>
                </a:moveTo>
                <a:cubicBezTo>
                  <a:pt x="29" y="2"/>
                  <a:pt x="29" y="2"/>
                  <a:pt x="29" y="2"/>
                </a:cubicBezTo>
                <a:cubicBezTo>
                  <a:pt x="26" y="3"/>
                  <a:pt x="24" y="4"/>
                  <a:pt x="21" y="6"/>
                </a:cubicBezTo>
                <a:cubicBezTo>
                  <a:pt x="23" y="9"/>
                  <a:pt x="23" y="9"/>
                  <a:pt x="23" y="9"/>
                </a:cubicBezTo>
                <a:cubicBezTo>
                  <a:pt x="25" y="8"/>
                  <a:pt x="28" y="7"/>
                  <a:pt x="30" y="6"/>
                </a:cubicBezTo>
                <a:close/>
                <a:moveTo>
                  <a:pt x="109" y="0"/>
                </a:moveTo>
                <a:cubicBezTo>
                  <a:pt x="101" y="0"/>
                  <a:pt x="101" y="0"/>
                  <a:pt x="101" y="0"/>
                </a:cubicBezTo>
                <a:cubicBezTo>
                  <a:pt x="101" y="4"/>
                  <a:pt x="101" y="4"/>
                  <a:pt x="101" y="4"/>
                </a:cubicBezTo>
                <a:cubicBezTo>
                  <a:pt x="109" y="4"/>
                  <a:pt x="109" y="4"/>
                  <a:pt x="109" y="4"/>
                </a:cubicBezTo>
                <a:lnTo>
                  <a:pt x="109" y="0"/>
                </a:lnTo>
                <a:close/>
                <a:moveTo>
                  <a:pt x="251" y="47"/>
                </a:moveTo>
                <a:cubicBezTo>
                  <a:pt x="247" y="40"/>
                  <a:pt x="247" y="40"/>
                  <a:pt x="247" y="40"/>
                </a:cubicBezTo>
                <a:cubicBezTo>
                  <a:pt x="244" y="42"/>
                  <a:pt x="244" y="42"/>
                  <a:pt x="244" y="42"/>
                </a:cubicBezTo>
                <a:cubicBezTo>
                  <a:pt x="247" y="49"/>
                  <a:pt x="247" y="49"/>
                  <a:pt x="247" y="49"/>
                </a:cubicBezTo>
                <a:lnTo>
                  <a:pt x="251" y="47"/>
                </a:lnTo>
                <a:close/>
                <a:moveTo>
                  <a:pt x="259" y="61"/>
                </a:moveTo>
                <a:cubicBezTo>
                  <a:pt x="255" y="54"/>
                  <a:pt x="255" y="54"/>
                  <a:pt x="255" y="54"/>
                </a:cubicBezTo>
                <a:cubicBezTo>
                  <a:pt x="251" y="56"/>
                  <a:pt x="251" y="56"/>
                  <a:pt x="251" y="56"/>
                </a:cubicBezTo>
                <a:cubicBezTo>
                  <a:pt x="255" y="63"/>
                  <a:pt x="255" y="63"/>
                  <a:pt x="255" y="63"/>
                </a:cubicBezTo>
                <a:lnTo>
                  <a:pt x="259" y="61"/>
                </a:lnTo>
                <a:close/>
                <a:moveTo>
                  <a:pt x="266" y="75"/>
                </a:moveTo>
                <a:cubicBezTo>
                  <a:pt x="262" y="68"/>
                  <a:pt x="262" y="68"/>
                  <a:pt x="262" y="68"/>
                </a:cubicBezTo>
                <a:cubicBezTo>
                  <a:pt x="259" y="70"/>
                  <a:pt x="259" y="70"/>
                  <a:pt x="259" y="70"/>
                </a:cubicBezTo>
                <a:cubicBezTo>
                  <a:pt x="263" y="77"/>
                  <a:pt x="263" y="77"/>
                  <a:pt x="263" y="77"/>
                </a:cubicBezTo>
                <a:lnTo>
                  <a:pt x="266" y="75"/>
                </a:lnTo>
                <a:close/>
                <a:moveTo>
                  <a:pt x="274" y="89"/>
                </a:moveTo>
                <a:cubicBezTo>
                  <a:pt x="270" y="82"/>
                  <a:pt x="270" y="82"/>
                  <a:pt x="270" y="82"/>
                </a:cubicBezTo>
                <a:cubicBezTo>
                  <a:pt x="266" y="84"/>
                  <a:pt x="266" y="84"/>
                  <a:pt x="266" y="84"/>
                </a:cubicBezTo>
                <a:cubicBezTo>
                  <a:pt x="270" y="91"/>
                  <a:pt x="270" y="91"/>
                  <a:pt x="270" y="91"/>
                </a:cubicBezTo>
                <a:lnTo>
                  <a:pt x="274" y="89"/>
                </a:lnTo>
                <a:close/>
                <a:moveTo>
                  <a:pt x="232" y="20"/>
                </a:moveTo>
                <a:cubicBezTo>
                  <a:pt x="231" y="19"/>
                  <a:pt x="228" y="17"/>
                  <a:pt x="226" y="15"/>
                </a:cubicBezTo>
                <a:cubicBezTo>
                  <a:pt x="224" y="19"/>
                  <a:pt x="224" y="19"/>
                  <a:pt x="224" y="19"/>
                </a:cubicBezTo>
                <a:cubicBezTo>
                  <a:pt x="226" y="20"/>
                  <a:pt x="228" y="22"/>
                  <a:pt x="230" y="23"/>
                </a:cubicBezTo>
                <a:lnTo>
                  <a:pt x="232" y="20"/>
                </a:lnTo>
                <a:close/>
                <a:moveTo>
                  <a:pt x="243" y="33"/>
                </a:moveTo>
                <a:cubicBezTo>
                  <a:pt x="242" y="31"/>
                  <a:pt x="240" y="28"/>
                  <a:pt x="238" y="26"/>
                </a:cubicBezTo>
                <a:cubicBezTo>
                  <a:pt x="235" y="29"/>
                  <a:pt x="235" y="29"/>
                  <a:pt x="235" y="29"/>
                </a:cubicBezTo>
                <a:cubicBezTo>
                  <a:pt x="237" y="31"/>
                  <a:pt x="239" y="33"/>
                  <a:pt x="240" y="35"/>
                </a:cubicBezTo>
                <a:lnTo>
                  <a:pt x="243" y="33"/>
                </a:lnTo>
                <a:close/>
                <a:moveTo>
                  <a:pt x="277" y="105"/>
                </a:moveTo>
                <a:cubicBezTo>
                  <a:pt x="280" y="104"/>
                  <a:pt x="280" y="104"/>
                  <a:pt x="280" y="104"/>
                </a:cubicBezTo>
                <a:cubicBezTo>
                  <a:pt x="279" y="101"/>
                  <a:pt x="278" y="99"/>
                  <a:pt x="277" y="96"/>
                </a:cubicBezTo>
                <a:cubicBezTo>
                  <a:pt x="274" y="98"/>
                  <a:pt x="274" y="98"/>
                  <a:pt x="274" y="98"/>
                </a:cubicBezTo>
                <a:cubicBezTo>
                  <a:pt x="275" y="100"/>
                  <a:pt x="276" y="103"/>
                  <a:pt x="277" y="105"/>
                </a:cubicBezTo>
                <a:close/>
                <a:moveTo>
                  <a:pt x="205" y="4"/>
                </a:moveTo>
                <a:cubicBezTo>
                  <a:pt x="202" y="3"/>
                  <a:pt x="199" y="2"/>
                  <a:pt x="197" y="2"/>
                </a:cubicBezTo>
                <a:cubicBezTo>
                  <a:pt x="196" y="6"/>
                  <a:pt x="196" y="6"/>
                  <a:pt x="196" y="6"/>
                </a:cubicBezTo>
                <a:cubicBezTo>
                  <a:pt x="198" y="6"/>
                  <a:pt x="201" y="7"/>
                  <a:pt x="203" y="8"/>
                </a:cubicBezTo>
                <a:lnTo>
                  <a:pt x="205" y="4"/>
                </a:lnTo>
                <a:close/>
                <a:moveTo>
                  <a:pt x="157" y="0"/>
                </a:moveTo>
                <a:cubicBezTo>
                  <a:pt x="149" y="0"/>
                  <a:pt x="149" y="0"/>
                  <a:pt x="149" y="0"/>
                </a:cubicBezTo>
                <a:cubicBezTo>
                  <a:pt x="149" y="4"/>
                  <a:pt x="149" y="4"/>
                  <a:pt x="149" y="4"/>
                </a:cubicBezTo>
                <a:cubicBezTo>
                  <a:pt x="157" y="4"/>
                  <a:pt x="157" y="4"/>
                  <a:pt x="157" y="4"/>
                </a:cubicBezTo>
                <a:lnTo>
                  <a:pt x="157" y="0"/>
                </a:lnTo>
                <a:close/>
                <a:moveTo>
                  <a:pt x="172" y="0"/>
                </a:moveTo>
                <a:cubicBezTo>
                  <a:pt x="165" y="0"/>
                  <a:pt x="165" y="0"/>
                  <a:pt x="165" y="0"/>
                </a:cubicBezTo>
                <a:cubicBezTo>
                  <a:pt x="165" y="4"/>
                  <a:pt x="165" y="4"/>
                  <a:pt x="165" y="4"/>
                </a:cubicBezTo>
                <a:cubicBezTo>
                  <a:pt x="172" y="4"/>
                  <a:pt x="172" y="4"/>
                  <a:pt x="172" y="4"/>
                </a:cubicBezTo>
                <a:lnTo>
                  <a:pt x="172" y="0"/>
                </a:lnTo>
                <a:close/>
                <a:moveTo>
                  <a:pt x="188" y="4"/>
                </a:moveTo>
                <a:cubicBezTo>
                  <a:pt x="189" y="0"/>
                  <a:pt x="189" y="0"/>
                  <a:pt x="189" y="0"/>
                </a:cubicBezTo>
                <a:cubicBezTo>
                  <a:pt x="187" y="0"/>
                  <a:pt x="186" y="0"/>
                  <a:pt x="185" y="0"/>
                </a:cubicBezTo>
                <a:cubicBezTo>
                  <a:pt x="180" y="0"/>
                  <a:pt x="180" y="0"/>
                  <a:pt x="180" y="0"/>
                </a:cubicBezTo>
                <a:cubicBezTo>
                  <a:pt x="180" y="4"/>
                  <a:pt x="180" y="4"/>
                  <a:pt x="180" y="4"/>
                </a:cubicBezTo>
                <a:cubicBezTo>
                  <a:pt x="185" y="4"/>
                  <a:pt x="185" y="4"/>
                  <a:pt x="185" y="4"/>
                </a:cubicBezTo>
                <a:cubicBezTo>
                  <a:pt x="186" y="4"/>
                  <a:pt x="187" y="4"/>
                  <a:pt x="188" y="4"/>
                </a:cubicBezTo>
                <a:close/>
                <a:moveTo>
                  <a:pt x="219" y="11"/>
                </a:moveTo>
                <a:cubicBezTo>
                  <a:pt x="217" y="9"/>
                  <a:pt x="215" y="8"/>
                  <a:pt x="212" y="7"/>
                </a:cubicBezTo>
                <a:cubicBezTo>
                  <a:pt x="210" y="11"/>
                  <a:pt x="210" y="11"/>
                  <a:pt x="210" y="11"/>
                </a:cubicBezTo>
                <a:cubicBezTo>
                  <a:pt x="213" y="12"/>
                  <a:pt x="215" y="13"/>
                  <a:pt x="217" y="14"/>
                </a:cubicBezTo>
                <a:lnTo>
                  <a:pt x="219" y="11"/>
                </a:lnTo>
                <a:close/>
                <a:moveTo>
                  <a:pt x="285" y="135"/>
                </a:moveTo>
                <a:cubicBezTo>
                  <a:pt x="289" y="135"/>
                  <a:pt x="289" y="135"/>
                  <a:pt x="289" y="135"/>
                </a:cubicBezTo>
                <a:cubicBezTo>
                  <a:pt x="289" y="132"/>
                  <a:pt x="288" y="129"/>
                  <a:pt x="288" y="127"/>
                </a:cubicBezTo>
                <a:cubicBezTo>
                  <a:pt x="284" y="128"/>
                  <a:pt x="284" y="128"/>
                  <a:pt x="284" y="128"/>
                </a:cubicBezTo>
                <a:cubicBezTo>
                  <a:pt x="284" y="130"/>
                  <a:pt x="285" y="133"/>
                  <a:pt x="285" y="135"/>
                </a:cubicBezTo>
                <a:close/>
                <a:moveTo>
                  <a:pt x="288" y="151"/>
                </a:moveTo>
                <a:cubicBezTo>
                  <a:pt x="292" y="150"/>
                  <a:pt x="292" y="150"/>
                  <a:pt x="292" y="150"/>
                </a:cubicBezTo>
                <a:cubicBezTo>
                  <a:pt x="292" y="148"/>
                  <a:pt x="291" y="145"/>
                  <a:pt x="291" y="142"/>
                </a:cubicBezTo>
                <a:cubicBezTo>
                  <a:pt x="287" y="143"/>
                  <a:pt x="287" y="143"/>
                  <a:pt x="287" y="143"/>
                </a:cubicBezTo>
                <a:cubicBezTo>
                  <a:pt x="287" y="146"/>
                  <a:pt x="288" y="148"/>
                  <a:pt x="288" y="151"/>
                </a:cubicBezTo>
                <a:close/>
                <a:moveTo>
                  <a:pt x="242" y="296"/>
                </a:moveTo>
                <a:cubicBezTo>
                  <a:pt x="250" y="296"/>
                  <a:pt x="250" y="296"/>
                  <a:pt x="250" y="296"/>
                </a:cubicBezTo>
                <a:cubicBezTo>
                  <a:pt x="250" y="292"/>
                  <a:pt x="250" y="292"/>
                  <a:pt x="250" y="292"/>
                </a:cubicBezTo>
                <a:cubicBezTo>
                  <a:pt x="242" y="292"/>
                  <a:pt x="242" y="292"/>
                  <a:pt x="242" y="292"/>
                </a:cubicBezTo>
                <a:lnTo>
                  <a:pt x="242" y="296"/>
                </a:lnTo>
                <a:close/>
                <a:moveTo>
                  <a:pt x="226" y="296"/>
                </a:moveTo>
                <a:cubicBezTo>
                  <a:pt x="234" y="296"/>
                  <a:pt x="234" y="296"/>
                  <a:pt x="234" y="296"/>
                </a:cubicBezTo>
                <a:cubicBezTo>
                  <a:pt x="234" y="292"/>
                  <a:pt x="234" y="292"/>
                  <a:pt x="234" y="292"/>
                </a:cubicBezTo>
                <a:cubicBezTo>
                  <a:pt x="226" y="292"/>
                  <a:pt x="226" y="292"/>
                  <a:pt x="226" y="292"/>
                </a:cubicBezTo>
                <a:lnTo>
                  <a:pt x="226" y="296"/>
                </a:lnTo>
                <a:close/>
                <a:moveTo>
                  <a:pt x="258" y="292"/>
                </a:moveTo>
                <a:cubicBezTo>
                  <a:pt x="259" y="296"/>
                  <a:pt x="259" y="296"/>
                  <a:pt x="259" y="296"/>
                </a:cubicBezTo>
                <a:cubicBezTo>
                  <a:pt x="261" y="295"/>
                  <a:pt x="264" y="294"/>
                  <a:pt x="267" y="293"/>
                </a:cubicBezTo>
                <a:cubicBezTo>
                  <a:pt x="265" y="290"/>
                  <a:pt x="265" y="290"/>
                  <a:pt x="265" y="290"/>
                </a:cubicBezTo>
                <a:cubicBezTo>
                  <a:pt x="263" y="291"/>
                  <a:pt x="260" y="291"/>
                  <a:pt x="258" y="292"/>
                </a:cubicBezTo>
                <a:close/>
                <a:moveTo>
                  <a:pt x="210" y="296"/>
                </a:moveTo>
                <a:cubicBezTo>
                  <a:pt x="218" y="296"/>
                  <a:pt x="218" y="296"/>
                  <a:pt x="218" y="296"/>
                </a:cubicBezTo>
                <a:cubicBezTo>
                  <a:pt x="218" y="292"/>
                  <a:pt x="218" y="292"/>
                  <a:pt x="218" y="292"/>
                </a:cubicBezTo>
                <a:cubicBezTo>
                  <a:pt x="210" y="292"/>
                  <a:pt x="210" y="292"/>
                  <a:pt x="210" y="292"/>
                </a:cubicBezTo>
                <a:lnTo>
                  <a:pt x="210" y="296"/>
                </a:lnTo>
                <a:close/>
                <a:moveTo>
                  <a:pt x="179" y="296"/>
                </a:moveTo>
                <a:cubicBezTo>
                  <a:pt x="187" y="296"/>
                  <a:pt x="187" y="296"/>
                  <a:pt x="187" y="296"/>
                </a:cubicBezTo>
                <a:cubicBezTo>
                  <a:pt x="187" y="292"/>
                  <a:pt x="187" y="292"/>
                  <a:pt x="187" y="292"/>
                </a:cubicBezTo>
                <a:cubicBezTo>
                  <a:pt x="179" y="292"/>
                  <a:pt x="179" y="292"/>
                  <a:pt x="179" y="292"/>
                </a:cubicBezTo>
                <a:lnTo>
                  <a:pt x="179" y="296"/>
                </a:lnTo>
                <a:close/>
                <a:moveTo>
                  <a:pt x="163" y="296"/>
                </a:moveTo>
                <a:cubicBezTo>
                  <a:pt x="171" y="296"/>
                  <a:pt x="171" y="296"/>
                  <a:pt x="171" y="296"/>
                </a:cubicBezTo>
                <a:cubicBezTo>
                  <a:pt x="171" y="292"/>
                  <a:pt x="171" y="292"/>
                  <a:pt x="171" y="292"/>
                </a:cubicBezTo>
                <a:cubicBezTo>
                  <a:pt x="163" y="292"/>
                  <a:pt x="163" y="292"/>
                  <a:pt x="163" y="292"/>
                </a:cubicBezTo>
                <a:lnTo>
                  <a:pt x="163" y="296"/>
                </a:lnTo>
                <a:close/>
                <a:moveTo>
                  <a:pt x="147" y="296"/>
                </a:moveTo>
                <a:cubicBezTo>
                  <a:pt x="155" y="296"/>
                  <a:pt x="155" y="296"/>
                  <a:pt x="155" y="296"/>
                </a:cubicBezTo>
                <a:cubicBezTo>
                  <a:pt x="155" y="292"/>
                  <a:pt x="155" y="292"/>
                  <a:pt x="155" y="292"/>
                </a:cubicBezTo>
                <a:cubicBezTo>
                  <a:pt x="147" y="292"/>
                  <a:pt x="147" y="292"/>
                  <a:pt x="147" y="292"/>
                </a:cubicBezTo>
                <a:lnTo>
                  <a:pt x="147" y="296"/>
                </a:lnTo>
                <a:close/>
                <a:moveTo>
                  <a:pt x="195" y="296"/>
                </a:moveTo>
                <a:cubicBezTo>
                  <a:pt x="203" y="296"/>
                  <a:pt x="203" y="296"/>
                  <a:pt x="203" y="296"/>
                </a:cubicBezTo>
                <a:cubicBezTo>
                  <a:pt x="203" y="292"/>
                  <a:pt x="203" y="292"/>
                  <a:pt x="203" y="292"/>
                </a:cubicBezTo>
                <a:cubicBezTo>
                  <a:pt x="195" y="292"/>
                  <a:pt x="195" y="292"/>
                  <a:pt x="195" y="292"/>
                </a:cubicBezTo>
                <a:lnTo>
                  <a:pt x="195" y="296"/>
                </a:lnTo>
                <a:close/>
                <a:moveTo>
                  <a:pt x="131" y="296"/>
                </a:moveTo>
                <a:cubicBezTo>
                  <a:pt x="139" y="296"/>
                  <a:pt x="139" y="296"/>
                  <a:pt x="139" y="296"/>
                </a:cubicBezTo>
                <a:cubicBezTo>
                  <a:pt x="139" y="292"/>
                  <a:pt x="139" y="292"/>
                  <a:pt x="139" y="292"/>
                </a:cubicBezTo>
                <a:cubicBezTo>
                  <a:pt x="131" y="292"/>
                  <a:pt x="131" y="292"/>
                  <a:pt x="131" y="292"/>
                </a:cubicBezTo>
                <a:lnTo>
                  <a:pt x="131" y="296"/>
                </a:lnTo>
                <a:close/>
                <a:moveTo>
                  <a:pt x="272" y="286"/>
                </a:moveTo>
                <a:cubicBezTo>
                  <a:pt x="274" y="289"/>
                  <a:pt x="274" y="289"/>
                  <a:pt x="274" y="289"/>
                </a:cubicBezTo>
                <a:cubicBezTo>
                  <a:pt x="276" y="288"/>
                  <a:pt x="279" y="286"/>
                  <a:pt x="281" y="284"/>
                </a:cubicBezTo>
                <a:cubicBezTo>
                  <a:pt x="278" y="281"/>
                  <a:pt x="278" y="281"/>
                  <a:pt x="278" y="281"/>
                </a:cubicBezTo>
                <a:cubicBezTo>
                  <a:pt x="276" y="283"/>
                  <a:pt x="274" y="285"/>
                  <a:pt x="272" y="286"/>
                </a:cubicBezTo>
                <a:close/>
                <a:moveTo>
                  <a:pt x="289" y="214"/>
                </a:moveTo>
                <a:cubicBezTo>
                  <a:pt x="293" y="214"/>
                  <a:pt x="293" y="214"/>
                  <a:pt x="293" y="214"/>
                </a:cubicBezTo>
                <a:cubicBezTo>
                  <a:pt x="293" y="206"/>
                  <a:pt x="293" y="206"/>
                  <a:pt x="293" y="206"/>
                </a:cubicBezTo>
                <a:cubicBezTo>
                  <a:pt x="289" y="206"/>
                  <a:pt x="289" y="206"/>
                  <a:pt x="289" y="206"/>
                </a:cubicBezTo>
                <a:lnTo>
                  <a:pt x="289" y="214"/>
                </a:lnTo>
                <a:close/>
                <a:moveTo>
                  <a:pt x="289" y="182"/>
                </a:moveTo>
                <a:cubicBezTo>
                  <a:pt x="293" y="182"/>
                  <a:pt x="293" y="182"/>
                  <a:pt x="293" y="182"/>
                </a:cubicBezTo>
                <a:cubicBezTo>
                  <a:pt x="293" y="175"/>
                  <a:pt x="293" y="175"/>
                  <a:pt x="293" y="175"/>
                </a:cubicBezTo>
                <a:cubicBezTo>
                  <a:pt x="289" y="175"/>
                  <a:pt x="289" y="175"/>
                  <a:pt x="289" y="175"/>
                </a:cubicBezTo>
                <a:lnTo>
                  <a:pt x="289" y="182"/>
                </a:lnTo>
                <a:close/>
                <a:moveTo>
                  <a:pt x="289" y="198"/>
                </a:moveTo>
                <a:cubicBezTo>
                  <a:pt x="293" y="198"/>
                  <a:pt x="293" y="198"/>
                  <a:pt x="293" y="198"/>
                </a:cubicBezTo>
                <a:cubicBezTo>
                  <a:pt x="293" y="190"/>
                  <a:pt x="293" y="190"/>
                  <a:pt x="293" y="190"/>
                </a:cubicBezTo>
                <a:cubicBezTo>
                  <a:pt x="289" y="190"/>
                  <a:pt x="289" y="190"/>
                  <a:pt x="289" y="190"/>
                </a:cubicBezTo>
                <a:lnTo>
                  <a:pt x="289" y="198"/>
                </a:lnTo>
                <a:close/>
                <a:moveTo>
                  <a:pt x="283" y="111"/>
                </a:moveTo>
                <a:cubicBezTo>
                  <a:pt x="279" y="113"/>
                  <a:pt x="279" y="113"/>
                  <a:pt x="279" y="113"/>
                </a:cubicBezTo>
                <a:cubicBezTo>
                  <a:pt x="280" y="115"/>
                  <a:pt x="281" y="118"/>
                  <a:pt x="282" y="120"/>
                </a:cubicBezTo>
                <a:cubicBezTo>
                  <a:pt x="285" y="119"/>
                  <a:pt x="285" y="119"/>
                  <a:pt x="285" y="119"/>
                </a:cubicBezTo>
                <a:cubicBezTo>
                  <a:pt x="285" y="116"/>
                  <a:pt x="284" y="114"/>
                  <a:pt x="283" y="111"/>
                </a:cubicBezTo>
                <a:close/>
                <a:moveTo>
                  <a:pt x="293" y="158"/>
                </a:moveTo>
                <a:cubicBezTo>
                  <a:pt x="289" y="159"/>
                  <a:pt x="289" y="159"/>
                  <a:pt x="289" y="159"/>
                </a:cubicBezTo>
                <a:cubicBezTo>
                  <a:pt x="289" y="161"/>
                  <a:pt x="289" y="163"/>
                  <a:pt x="289" y="166"/>
                </a:cubicBezTo>
                <a:cubicBezTo>
                  <a:pt x="289" y="167"/>
                  <a:pt x="289" y="167"/>
                  <a:pt x="289" y="167"/>
                </a:cubicBezTo>
                <a:cubicBezTo>
                  <a:pt x="293" y="167"/>
                  <a:pt x="293" y="167"/>
                  <a:pt x="293" y="167"/>
                </a:cubicBezTo>
                <a:cubicBezTo>
                  <a:pt x="293" y="166"/>
                  <a:pt x="293" y="166"/>
                  <a:pt x="293" y="166"/>
                </a:cubicBezTo>
                <a:cubicBezTo>
                  <a:pt x="293" y="163"/>
                  <a:pt x="293" y="161"/>
                  <a:pt x="293" y="158"/>
                </a:cubicBezTo>
                <a:close/>
                <a:moveTo>
                  <a:pt x="283" y="276"/>
                </a:moveTo>
                <a:cubicBezTo>
                  <a:pt x="286" y="278"/>
                  <a:pt x="286" y="278"/>
                  <a:pt x="286" y="278"/>
                </a:cubicBezTo>
                <a:cubicBezTo>
                  <a:pt x="287" y="276"/>
                  <a:pt x="289" y="273"/>
                  <a:pt x="290" y="271"/>
                </a:cubicBezTo>
                <a:cubicBezTo>
                  <a:pt x="286" y="269"/>
                  <a:pt x="286" y="269"/>
                  <a:pt x="286" y="269"/>
                </a:cubicBezTo>
                <a:cubicBezTo>
                  <a:pt x="285" y="271"/>
                  <a:pt x="284" y="274"/>
                  <a:pt x="283" y="276"/>
                </a:cubicBezTo>
                <a:close/>
                <a:moveTo>
                  <a:pt x="288" y="262"/>
                </a:moveTo>
                <a:cubicBezTo>
                  <a:pt x="292" y="263"/>
                  <a:pt x="292" y="263"/>
                  <a:pt x="292" y="263"/>
                </a:cubicBezTo>
                <a:cubicBezTo>
                  <a:pt x="293" y="260"/>
                  <a:pt x="293" y="257"/>
                  <a:pt x="293" y="254"/>
                </a:cubicBezTo>
                <a:cubicBezTo>
                  <a:pt x="293" y="254"/>
                  <a:pt x="293" y="254"/>
                  <a:pt x="293" y="254"/>
                </a:cubicBezTo>
                <a:cubicBezTo>
                  <a:pt x="289" y="254"/>
                  <a:pt x="289" y="254"/>
                  <a:pt x="289" y="254"/>
                </a:cubicBezTo>
                <a:cubicBezTo>
                  <a:pt x="289" y="257"/>
                  <a:pt x="289" y="259"/>
                  <a:pt x="288" y="262"/>
                </a:cubicBezTo>
                <a:close/>
                <a:moveTo>
                  <a:pt x="289" y="230"/>
                </a:moveTo>
                <a:cubicBezTo>
                  <a:pt x="293" y="230"/>
                  <a:pt x="293" y="230"/>
                  <a:pt x="293" y="230"/>
                </a:cubicBezTo>
                <a:cubicBezTo>
                  <a:pt x="293" y="222"/>
                  <a:pt x="293" y="222"/>
                  <a:pt x="293" y="222"/>
                </a:cubicBezTo>
                <a:cubicBezTo>
                  <a:pt x="289" y="222"/>
                  <a:pt x="289" y="222"/>
                  <a:pt x="289" y="222"/>
                </a:cubicBezTo>
                <a:lnTo>
                  <a:pt x="289" y="230"/>
                </a:lnTo>
                <a:close/>
                <a:moveTo>
                  <a:pt x="289" y="246"/>
                </a:moveTo>
                <a:cubicBezTo>
                  <a:pt x="293" y="246"/>
                  <a:pt x="293" y="246"/>
                  <a:pt x="293" y="246"/>
                </a:cubicBezTo>
                <a:cubicBezTo>
                  <a:pt x="293" y="238"/>
                  <a:pt x="293" y="238"/>
                  <a:pt x="293" y="238"/>
                </a:cubicBezTo>
                <a:cubicBezTo>
                  <a:pt x="289" y="238"/>
                  <a:pt x="289" y="238"/>
                  <a:pt x="289" y="238"/>
                </a:cubicBezTo>
                <a:lnTo>
                  <a:pt x="289" y="246"/>
                </a:lnTo>
                <a:close/>
                <a:moveTo>
                  <a:pt x="4" y="119"/>
                </a:moveTo>
                <a:cubicBezTo>
                  <a:pt x="0" y="119"/>
                  <a:pt x="0" y="119"/>
                  <a:pt x="0" y="119"/>
                </a:cubicBezTo>
                <a:cubicBezTo>
                  <a:pt x="0" y="127"/>
                  <a:pt x="0" y="127"/>
                  <a:pt x="0" y="127"/>
                </a:cubicBezTo>
                <a:cubicBezTo>
                  <a:pt x="4" y="127"/>
                  <a:pt x="4" y="127"/>
                  <a:pt x="4" y="127"/>
                </a:cubicBezTo>
                <a:lnTo>
                  <a:pt x="4" y="119"/>
                </a:lnTo>
                <a:close/>
                <a:moveTo>
                  <a:pt x="4" y="215"/>
                </a:moveTo>
                <a:cubicBezTo>
                  <a:pt x="0" y="215"/>
                  <a:pt x="0" y="215"/>
                  <a:pt x="0" y="215"/>
                </a:cubicBezTo>
                <a:cubicBezTo>
                  <a:pt x="0" y="223"/>
                  <a:pt x="0" y="223"/>
                  <a:pt x="0" y="223"/>
                </a:cubicBezTo>
                <a:cubicBezTo>
                  <a:pt x="4" y="223"/>
                  <a:pt x="4" y="223"/>
                  <a:pt x="4" y="223"/>
                </a:cubicBezTo>
                <a:lnTo>
                  <a:pt x="4" y="215"/>
                </a:lnTo>
                <a:close/>
                <a:moveTo>
                  <a:pt x="115" y="296"/>
                </a:moveTo>
                <a:cubicBezTo>
                  <a:pt x="123" y="296"/>
                  <a:pt x="123" y="296"/>
                  <a:pt x="123" y="296"/>
                </a:cubicBezTo>
                <a:cubicBezTo>
                  <a:pt x="123" y="292"/>
                  <a:pt x="123" y="292"/>
                  <a:pt x="123" y="292"/>
                </a:cubicBezTo>
                <a:cubicBezTo>
                  <a:pt x="115" y="292"/>
                  <a:pt x="115" y="292"/>
                  <a:pt x="115" y="292"/>
                </a:cubicBezTo>
                <a:lnTo>
                  <a:pt x="115" y="296"/>
                </a:lnTo>
                <a:close/>
                <a:moveTo>
                  <a:pt x="4" y="247"/>
                </a:moveTo>
                <a:cubicBezTo>
                  <a:pt x="0" y="247"/>
                  <a:pt x="0" y="247"/>
                  <a:pt x="0" y="247"/>
                </a:cubicBezTo>
                <a:cubicBezTo>
                  <a:pt x="0" y="255"/>
                  <a:pt x="0" y="255"/>
                  <a:pt x="0" y="255"/>
                </a:cubicBezTo>
                <a:cubicBezTo>
                  <a:pt x="4" y="255"/>
                  <a:pt x="4" y="255"/>
                  <a:pt x="4" y="255"/>
                </a:cubicBezTo>
                <a:lnTo>
                  <a:pt x="4" y="247"/>
                </a:lnTo>
                <a:close/>
                <a:moveTo>
                  <a:pt x="4" y="231"/>
                </a:moveTo>
                <a:cubicBezTo>
                  <a:pt x="0" y="231"/>
                  <a:pt x="0" y="231"/>
                  <a:pt x="0" y="231"/>
                </a:cubicBezTo>
                <a:cubicBezTo>
                  <a:pt x="0" y="239"/>
                  <a:pt x="0" y="239"/>
                  <a:pt x="0" y="239"/>
                </a:cubicBezTo>
                <a:cubicBezTo>
                  <a:pt x="4" y="239"/>
                  <a:pt x="4" y="239"/>
                  <a:pt x="4" y="239"/>
                </a:cubicBezTo>
                <a:lnTo>
                  <a:pt x="4" y="231"/>
                </a:lnTo>
                <a:close/>
                <a:moveTo>
                  <a:pt x="4" y="183"/>
                </a:moveTo>
                <a:cubicBezTo>
                  <a:pt x="0" y="183"/>
                  <a:pt x="0" y="183"/>
                  <a:pt x="0" y="183"/>
                </a:cubicBezTo>
                <a:cubicBezTo>
                  <a:pt x="0" y="191"/>
                  <a:pt x="0" y="191"/>
                  <a:pt x="0" y="191"/>
                </a:cubicBezTo>
                <a:cubicBezTo>
                  <a:pt x="4" y="191"/>
                  <a:pt x="4" y="191"/>
                  <a:pt x="4" y="191"/>
                </a:cubicBezTo>
                <a:lnTo>
                  <a:pt x="4" y="183"/>
                </a:lnTo>
                <a:close/>
                <a:moveTo>
                  <a:pt x="4" y="135"/>
                </a:moveTo>
                <a:cubicBezTo>
                  <a:pt x="0" y="135"/>
                  <a:pt x="0" y="135"/>
                  <a:pt x="0" y="135"/>
                </a:cubicBezTo>
                <a:cubicBezTo>
                  <a:pt x="0" y="143"/>
                  <a:pt x="0" y="143"/>
                  <a:pt x="0" y="143"/>
                </a:cubicBezTo>
                <a:cubicBezTo>
                  <a:pt x="4" y="143"/>
                  <a:pt x="4" y="143"/>
                  <a:pt x="4" y="143"/>
                </a:cubicBezTo>
                <a:lnTo>
                  <a:pt x="4" y="135"/>
                </a:lnTo>
                <a:close/>
                <a:moveTo>
                  <a:pt x="4" y="104"/>
                </a:moveTo>
                <a:cubicBezTo>
                  <a:pt x="0" y="104"/>
                  <a:pt x="0" y="104"/>
                  <a:pt x="0" y="104"/>
                </a:cubicBezTo>
                <a:cubicBezTo>
                  <a:pt x="0" y="112"/>
                  <a:pt x="0" y="112"/>
                  <a:pt x="0" y="112"/>
                </a:cubicBezTo>
                <a:cubicBezTo>
                  <a:pt x="4" y="112"/>
                  <a:pt x="4" y="112"/>
                  <a:pt x="4" y="112"/>
                </a:cubicBezTo>
                <a:lnTo>
                  <a:pt x="4" y="104"/>
                </a:lnTo>
                <a:close/>
                <a:moveTo>
                  <a:pt x="4" y="167"/>
                </a:moveTo>
                <a:cubicBezTo>
                  <a:pt x="0" y="167"/>
                  <a:pt x="0" y="167"/>
                  <a:pt x="0" y="167"/>
                </a:cubicBezTo>
                <a:cubicBezTo>
                  <a:pt x="0" y="175"/>
                  <a:pt x="0" y="175"/>
                  <a:pt x="0" y="175"/>
                </a:cubicBezTo>
                <a:cubicBezTo>
                  <a:pt x="4" y="175"/>
                  <a:pt x="4" y="175"/>
                  <a:pt x="4" y="175"/>
                </a:cubicBezTo>
                <a:lnTo>
                  <a:pt x="4" y="167"/>
                </a:lnTo>
                <a:close/>
                <a:moveTo>
                  <a:pt x="4" y="151"/>
                </a:moveTo>
                <a:cubicBezTo>
                  <a:pt x="0" y="151"/>
                  <a:pt x="0" y="151"/>
                  <a:pt x="0" y="151"/>
                </a:cubicBezTo>
                <a:cubicBezTo>
                  <a:pt x="0" y="159"/>
                  <a:pt x="0" y="159"/>
                  <a:pt x="0" y="159"/>
                </a:cubicBezTo>
                <a:cubicBezTo>
                  <a:pt x="4" y="159"/>
                  <a:pt x="4" y="159"/>
                  <a:pt x="4" y="159"/>
                </a:cubicBezTo>
                <a:lnTo>
                  <a:pt x="4" y="151"/>
                </a:lnTo>
                <a:close/>
                <a:moveTo>
                  <a:pt x="4" y="199"/>
                </a:moveTo>
                <a:cubicBezTo>
                  <a:pt x="0" y="199"/>
                  <a:pt x="0" y="199"/>
                  <a:pt x="0" y="199"/>
                </a:cubicBezTo>
                <a:cubicBezTo>
                  <a:pt x="0" y="207"/>
                  <a:pt x="0" y="207"/>
                  <a:pt x="0" y="207"/>
                </a:cubicBezTo>
                <a:cubicBezTo>
                  <a:pt x="4" y="207"/>
                  <a:pt x="4" y="207"/>
                  <a:pt x="4" y="207"/>
                </a:cubicBezTo>
                <a:lnTo>
                  <a:pt x="4" y="199"/>
                </a:lnTo>
                <a:close/>
                <a:moveTo>
                  <a:pt x="51" y="296"/>
                </a:moveTo>
                <a:cubicBezTo>
                  <a:pt x="59" y="296"/>
                  <a:pt x="59" y="296"/>
                  <a:pt x="59" y="296"/>
                </a:cubicBezTo>
                <a:cubicBezTo>
                  <a:pt x="59" y="292"/>
                  <a:pt x="59" y="292"/>
                  <a:pt x="59" y="292"/>
                </a:cubicBezTo>
                <a:cubicBezTo>
                  <a:pt x="51" y="292"/>
                  <a:pt x="51" y="292"/>
                  <a:pt x="51" y="292"/>
                </a:cubicBezTo>
                <a:lnTo>
                  <a:pt x="51" y="296"/>
                </a:lnTo>
                <a:close/>
                <a:moveTo>
                  <a:pt x="83" y="296"/>
                </a:moveTo>
                <a:cubicBezTo>
                  <a:pt x="91" y="296"/>
                  <a:pt x="91" y="296"/>
                  <a:pt x="91" y="296"/>
                </a:cubicBezTo>
                <a:cubicBezTo>
                  <a:pt x="91" y="292"/>
                  <a:pt x="91" y="292"/>
                  <a:pt x="91" y="292"/>
                </a:cubicBezTo>
                <a:cubicBezTo>
                  <a:pt x="83" y="292"/>
                  <a:pt x="83" y="292"/>
                  <a:pt x="83" y="292"/>
                </a:cubicBezTo>
                <a:lnTo>
                  <a:pt x="83" y="296"/>
                </a:lnTo>
                <a:close/>
                <a:moveTo>
                  <a:pt x="67" y="296"/>
                </a:moveTo>
                <a:cubicBezTo>
                  <a:pt x="75" y="296"/>
                  <a:pt x="75" y="296"/>
                  <a:pt x="75" y="296"/>
                </a:cubicBezTo>
                <a:cubicBezTo>
                  <a:pt x="75" y="292"/>
                  <a:pt x="75" y="292"/>
                  <a:pt x="75" y="292"/>
                </a:cubicBezTo>
                <a:cubicBezTo>
                  <a:pt x="67" y="292"/>
                  <a:pt x="67" y="292"/>
                  <a:pt x="67" y="292"/>
                </a:cubicBezTo>
                <a:lnTo>
                  <a:pt x="67" y="296"/>
                </a:lnTo>
                <a:close/>
                <a:moveTo>
                  <a:pt x="99" y="296"/>
                </a:moveTo>
                <a:cubicBezTo>
                  <a:pt x="107" y="296"/>
                  <a:pt x="107" y="296"/>
                  <a:pt x="107" y="296"/>
                </a:cubicBezTo>
                <a:cubicBezTo>
                  <a:pt x="107" y="292"/>
                  <a:pt x="107" y="292"/>
                  <a:pt x="107" y="292"/>
                </a:cubicBezTo>
                <a:cubicBezTo>
                  <a:pt x="99" y="292"/>
                  <a:pt x="99" y="292"/>
                  <a:pt x="99" y="292"/>
                </a:cubicBezTo>
                <a:lnTo>
                  <a:pt x="99" y="296"/>
                </a:lnTo>
                <a:close/>
                <a:moveTo>
                  <a:pt x="20" y="290"/>
                </a:moveTo>
                <a:cubicBezTo>
                  <a:pt x="22" y="291"/>
                  <a:pt x="24" y="293"/>
                  <a:pt x="27" y="294"/>
                </a:cubicBezTo>
                <a:cubicBezTo>
                  <a:pt x="28" y="290"/>
                  <a:pt x="28" y="290"/>
                  <a:pt x="28" y="290"/>
                </a:cubicBezTo>
                <a:cubicBezTo>
                  <a:pt x="26" y="289"/>
                  <a:pt x="24" y="288"/>
                  <a:pt x="22" y="286"/>
                </a:cubicBezTo>
                <a:lnTo>
                  <a:pt x="20" y="290"/>
                </a:lnTo>
                <a:close/>
                <a:moveTo>
                  <a:pt x="7" y="278"/>
                </a:moveTo>
                <a:cubicBezTo>
                  <a:pt x="9" y="281"/>
                  <a:pt x="11" y="283"/>
                  <a:pt x="13" y="285"/>
                </a:cubicBezTo>
                <a:cubicBezTo>
                  <a:pt x="16" y="282"/>
                  <a:pt x="16" y="282"/>
                  <a:pt x="16" y="282"/>
                </a:cubicBezTo>
                <a:cubicBezTo>
                  <a:pt x="14" y="280"/>
                  <a:pt x="12" y="278"/>
                  <a:pt x="11" y="276"/>
                </a:cubicBezTo>
                <a:lnTo>
                  <a:pt x="7" y="278"/>
                </a:lnTo>
                <a:close/>
                <a:moveTo>
                  <a:pt x="36" y="292"/>
                </a:moveTo>
                <a:cubicBezTo>
                  <a:pt x="35" y="296"/>
                  <a:pt x="35" y="296"/>
                  <a:pt x="35" y="296"/>
                </a:cubicBezTo>
                <a:cubicBezTo>
                  <a:pt x="37" y="296"/>
                  <a:pt x="40" y="296"/>
                  <a:pt x="42" y="296"/>
                </a:cubicBezTo>
                <a:cubicBezTo>
                  <a:pt x="43" y="296"/>
                  <a:pt x="43" y="296"/>
                  <a:pt x="43" y="296"/>
                </a:cubicBezTo>
                <a:cubicBezTo>
                  <a:pt x="43" y="292"/>
                  <a:pt x="43" y="292"/>
                  <a:pt x="43" y="292"/>
                </a:cubicBezTo>
                <a:cubicBezTo>
                  <a:pt x="42" y="292"/>
                  <a:pt x="42" y="292"/>
                  <a:pt x="42" y="292"/>
                </a:cubicBezTo>
                <a:cubicBezTo>
                  <a:pt x="40" y="292"/>
                  <a:pt x="38" y="292"/>
                  <a:pt x="36" y="292"/>
                </a:cubicBezTo>
                <a:close/>
                <a:moveTo>
                  <a:pt x="1" y="263"/>
                </a:moveTo>
                <a:cubicBezTo>
                  <a:pt x="1" y="266"/>
                  <a:pt x="2" y="269"/>
                  <a:pt x="3" y="271"/>
                </a:cubicBezTo>
                <a:cubicBezTo>
                  <a:pt x="7" y="269"/>
                  <a:pt x="7" y="269"/>
                  <a:pt x="7" y="269"/>
                </a:cubicBezTo>
                <a:cubicBezTo>
                  <a:pt x="6" y="267"/>
                  <a:pt x="5" y="265"/>
                  <a:pt x="5" y="262"/>
                </a:cubicBezTo>
                <a:lnTo>
                  <a:pt x="1" y="263"/>
                </a:ln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35" name="Freeform 6"/>
          <p:cNvSpPr>
            <a:spLocks noChangeAspect="1" noEditPoints="1"/>
          </p:cNvSpPr>
          <p:nvPr/>
        </p:nvSpPr>
        <p:spPr bwMode="auto">
          <a:xfrm>
            <a:off x="6703854" y="2579192"/>
            <a:ext cx="442311" cy="581451"/>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6" name="Rectangle 5"/>
          <p:cNvSpPr/>
          <p:nvPr/>
        </p:nvSpPr>
        <p:spPr>
          <a:xfrm>
            <a:off x="6881638" y="4190734"/>
            <a:ext cx="803857" cy="455509"/>
          </a:xfrm>
          <a:prstGeom prst="rect">
            <a:avLst/>
          </a:prstGeom>
        </p:spPr>
        <p:txBody>
          <a:bodyPr wrap="none" lIns="121899" tIns="60949" rIns="121899" bIns="60949">
            <a:spAutoFit/>
          </a:bodyPr>
          <a:lstStyle/>
          <a:p>
            <a:pPr defTabSz="914209">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sp>
        <p:nvSpPr>
          <p:cNvPr id="24" name="Freeform 128"/>
          <p:cNvSpPr>
            <a:spLocks noChangeAspect="1"/>
          </p:cNvSpPr>
          <p:nvPr/>
        </p:nvSpPr>
        <p:spPr bwMode="black">
          <a:xfrm>
            <a:off x="7096304" y="3386590"/>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rapezoid 1"/>
          <p:cNvSpPr/>
          <p:nvPr/>
        </p:nvSpPr>
        <p:spPr bwMode="auto">
          <a:xfrm rot="8419041">
            <a:off x="6913891" y="2911222"/>
            <a:ext cx="549101" cy="678034"/>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101" h="678034">
                <a:moveTo>
                  <a:pt x="0" y="678034"/>
                </a:moveTo>
                <a:lnTo>
                  <a:pt x="142540" y="0"/>
                </a:lnTo>
                <a:lnTo>
                  <a:pt x="430299" y="0"/>
                </a:lnTo>
                <a:lnTo>
                  <a:pt x="549101" y="643388"/>
                </a:lnTo>
                <a:lnTo>
                  <a:pt x="250203" y="389765"/>
                </a:lnTo>
                <a:lnTo>
                  <a:pt x="0" y="678034"/>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128"/>
          <p:cNvSpPr>
            <a:spLocks noChangeAspect="1"/>
          </p:cNvSpPr>
          <p:nvPr/>
        </p:nvSpPr>
        <p:spPr bwMode="black">
          <a:xfrm>
            <a:off x="10207215" y="3386243"/>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Trapezoid 1"/>
          <p:cNvSpPr/>
          <p:nvPr/>
        </p:nvSpPr>
        <p:spPr bwMode="auto">
          <a:xfrm rot="9184644">
            <a:off x="10106294" y="2917659"/>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0" name="Picture 69" descr="\\MAGNUM\Projects\Microsoft\Cloud Power FY12\Design\ICONS_PNG\Application.png"/>
          <p:cNvPicPr>
            <a:picLocks noChangeAspect="1" noChangeArrowheads="1"/>
          </p:cNvPicPr>
          <p:nvPr/>
        </p:nvPicPr>
        <p:blipFill>
          <a:blip r:embed="rId4" cstate="print">
            <a:lum bright="100000"/>
          </a:blip>
          <a:srcRect/>
          <a:stretch>
            <a:fillRect/>
          </a:stretch>
        </p:blipFill>
        <p:spPr bwMode="auto">
          <a:xfrm>
            <a:off x="8188353" y="2450520"/>
            <a:ext cx="857527" cy="857304"/>
          </a:xfrm>
          <a:prstGeom prst="rect">
            <a:avLst/>
          </a:prstGeom>
          <a:noFill/>
        </p:spPr>
      </p:pic>
      <p:sp>
        <p:nvSpPr>
          <p:cNvPr id="26" name="Freeform 128"/>
          <p:cNvSpPr>
            <a:spLocks noChangeAspect="1"/>
          </p:cNvSpPr>
          <p:nvPr/>
        </p:nvSpPr>
        <p:spPr bwMode="black">
          <a:xfrm>
            <a:off x="8666977" y="3386244"/>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Trapezoid 1"/>
          <p:cNvSpPr/>
          <p:nvPr/>
        </p:nvSpPr>
        <p:spPr bwMode="auto">
          <a:xfrm rot="9184644">
            <a:off x="8566056" y="2917660"/>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a:xfrm>
            <a:off x="8478899" y="4241665"/>
            <a:ext cx="733492" cy="372387"/>
          </a:xfrm>
          <a:prstGeom prst="rect">
            <a:avLst/>
          </a:prstGeom>
        </p:spPr>
        <p:txBody>
          <a:bodyPr wrap="none" lIns="121899" tIns="60949" rIns="121899" bIns="60949">
            <a:spAutoFit/>
          </a:bodyPr>
          <a:lstStyle/>
          <a:p>
            <a:pPr defTabSz="914209">
              <a:lnSpc>
                <a:spcPct val="90000"/>
              </a:lnSpc>
              <a:buSzPct val="90000"/>
              <a:defRPr/>
            </a:pPr>
            <a:r>
              <a:rPr lang="en-US" kern="0" dirty="0" err="1" smtClean="0">
                <a:gradFill>
                  <a:gsLst>
                    <a:gs pos="85000">
                      <a:srgbClr val="FFFFFF"/>
                    </a:gs>
                    <a:gs pos="0">
                      <a:srgbClr val="FFFFFF"/>
                    </a:gs>
                  </a:gsLst>
                  <a:lin ang="5400000" scaled="0"/>
                </a:gradFill>
              </a:rPr>
              <a:t>PaaS</a:t>
            </a:r>
            <a:endParaRPr lang="en-US" kern="0" dirty="0">
              <a:gradFill>
                <a:gsLst>
                  <a:gs pos="85000">
                    <a:srgbClr val="FFFFFF"/>
                  </a:gs>
                  <a:gs pos="0">
                    <a:srgbClr val="FFFFFF"/>
                  </a:gs>
                </a:gsLst>
                <a:lin ang="5400000" scaled="0"/>
              </a:gradFill>
            </a:endParaRPr>
          </a:p>
        </p:txBody>
      </p:sp>
    </p:spTree>
    <p:extLst>
      <p:ext uri="{BB962C8B-B14F-4D97-AF65-F5344CB8AC3E}">
        <p14:creationId xmlns:p14="http://schemas.microsoft.com/office/powerpoint/2010/main" val="1497863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p:cNvGrpSpPr/>
          <p:nvPr/>
        </p:nvGrpSpPr>
        <p:grpSpPr>
          <a:xfrm>
            <a:off x="792460" y="1468877"/>
            <a:ext cx="3851488" cy="4238502"/>
            <a:chOff x="5104512" y="1101224"/>
            <a:chExt cx="3851488" cy="4238502"/>
          </a:xfrm>
        </p:grpSpPr>
        <p:sp>
          <p:nvSpPr>
            <p:cNvPr id="6" name="Rectangle 5"/>
            <p:cNvSpPr/>
            <p:nvPr/>
          </p:nvSpPr>
          <p:spPr bwMode="auto">
            <a:xfrm>
              <a:off x="5104512" y="2743185"/>
              <a:ext cx="3851488" cy="2596541"/>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bodyPr>
            <a:lstStyle/>
            <a:p>
              <a:pPr algn="ctr" defTabSz="914099" fontAlgn="base">
                <a:spcBef>
                  <a:spcPct val="0"/>
                </a:spcBef>
                <a:spcAft>
                  <a:spcPct val="0"/>
                </a:spcAft>
              </a:pPr>
              <a:r>
                <a:rPr lang="en-US" dirty="0">
                  <a:gradFill>
                    <a:gsLst>
                      <a:gs pos="0">
                        <a:schemeClr val="bg1"/>
                      </a:gs>
                      <a:gs pos="100000">
                        <a:schemeClr val="bg1"/>
                      </a:gs>
                    </a:gsLst>
                    <a:lin ang="5400000" scaled="0"/>
                  </a:gradFill>
                </a:rPr>
                <a:t>Services Layer</a:t>
              </a:r>
            </a:p>
          </p:txBody>
        </p:sp>
        <p:sp>
          <p:nvSpPr>
            <p:cNvPr id="7" name="Rectangle 6"/>
            <p:cNvSpPr/>
            <p:nvPr/>
          </p:nvSpPr>
          <p:spPr bwMode="auto">
            <a:xfrm>
              <a:off x="5487100" y="4333973"/>
              <a:ext cx="3086312" cy="500745"/>
            </a:xfrm>
            <a:prstGeom prst="rect">
              <a:avLst/>
            </a:prstGeom>
            <a:solidFill>
              <a:schemeClr val="accent6">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chemeClr val="tx1"/>
                      </a:gs>
                      <a:gs pos="100000">
                        <a:schemeClr val="tx1"/>
                      </a:gs>
                    </a:gsLst>
                    <a:lin ang="5400000" scaled="0"/>
                  </a:gradFill>
                </a:rPr>
                <a:t>Services Layer</a:t>
              </a:r>
            </a:p>
          </p:txBody>
        </p:sp>
        <p:grpSp>
          <p:nvGrpSpPr>
            <p:cNvPr id="2" name="Group 1"/>
            <p:cNvGrpSpPr/>
            <p:nvPr/>
          </p:nvGrpSpPr>
          <p:grpSpPr>
            <a:xfrm>
              <a:off x="5487100" y="3931202"/>
              <a:ext cx="3086312" cy="275844"/>
              <a:chOff x="5522700" y="3940629"/>
              <a:chExt cx="3086312" cy="275844"/>
            </a:xfrm>
          </p:grpSpPr>
          <p:sp>
            <p:nvSpPr>
              <p:cNvPr id="8" name="Rectangle 7"/>
              <p:cNvSpPr/>
              <p:nvPr/>
            </p:nvSpPr>
            <p:spPr bwMode="auto">
              <a:xfrm>
                <a:off x="5522700" y="3940629"/>
                <a:ext cx="3086312" cy="27214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9" name="Rectangle 8"/>
              <p:cNvSpPr/>
              <p:nvPr/>
            </p:nvSpPr>
            <p:spPr bwMode="auto">
              <a:xfrm>
                <a:off x="5522700"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0" name="Rectangle 9"/>
              <p:cNvSpPr/>
              <p:nvPr/>
            </p:nvSpPr>
            <p:spPr bwMode="auto">
              <a:xfrm>
                <a:off x="5700279"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1" name="Rectangle 10"/>
              <p:cNvSpPr/>
              <p:nvPr/>
            </p:nvSpPr>
            <p:spPr bwMode="auto">
              <a:xfrm>
                <a:off x="5877858"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2" name="Rectangle 11"/>
              <p:cNvSpPr/>
              <p:nvPr/>
            </p:nvSpPr>
            <p:spPr bwMode="auto">
              <a:xfrm>
                <a:off x="6055436"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3" name="Rectangle 12"/>
              <p:cNvSpPr/>
              <p:nvPr/>
            </p:nvSpPr>
            <p:spPr bwMode="auto">
              <a:xfrm>
                <a:off x="6230749"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4" name="Rectangle 13"/>
              <p:cNvSpPr/>
              <p:nvPr/>
            </p:nvSpPr>
            <p:spPr bwMode="auto">
              <a:xfrm>
                <a:off x="6408328"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5" name="Rectangle 14"/>
              <p:cNvSpPr/>
              <p:nvPr/>
            </p:nvSpPr>
            <p:spPr bwMode="auto">
              <a:xfrm>
                <a:off x="6585907"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6" name="Rectangle 15"/>
              <p:cNvSpPr/>
              <p:nvPr/>
            </p:nvSpPr>
            <p:spPr bwMode="auto">
              <a:xfrm>
                <a:off x="6763485"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7" name="Rectangle 16"/>
              <p:cNvSpPr/>
              <p:nvPr/>
            </p:nvSpPr>
            <p:spPr bwMode="auto">
              <a:xfrm>
                <a:off x="6940806"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8" name="Rectangle 17"/>
              <p:cNvSpPr/>
              <p:nvPr/>
            </p:nvSpPr>
            <p:spPr bwMode="auto">
              <a:xfrm>
                <a:off x="7118385"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9" name="Rectangle 18"/>
              <p:cNvSpPr/>
              <p:nvPr/>
            </p:nvSpPr>
            <p:spPr bwMode="auto">
              <a:xfrm>
                <a:off x="7295964"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0" name="Rectangle 19"/>
              <p:cNvSpPr/>
              <p:nvPr/>
            </p:nvSpPr>
            <p:spPr bwMode="auto">
              <a:xfrm>
                <a:off x="7473542"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1" name="Rectangle 20"/>
              <p:cNvSpPr/>
              <p:nvPr/>
            </p:nvSpPr>
            <p:spPr bwMode="auto">
              <a:xfrm>
                <a:off x="7648855"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2" name="Rectangle 21"/>
              <p:cNvSpPr/>
              <p:nvPr/>
            </p:nvSpPr>
            <p:spPr bwMode="auto">
              <a:xfrm>
                <a:off x="7826434"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3" name="Rectangle 22"/>
              <p:cNvSpPr/>
              <p:nvPr/>
            </p:nvSpPr>
            <p:spPr bwMode="auto">
              <a:xfrm>
                <a:off x="8004013"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4" name="Rectangle 23"/>
              <p:cNvSpPr/>
              <p:nvPr/>
            </p:nvSpPr>
            <p:spPr bwMode="auto">
              <a:xfrm>
                <a:off x="8181591"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5" name="Rectangle 24"/>
              <p:cNvSpPr/>
              <p:nvPr/>
            </p:nvSpPr>
            <p:spPr bwMode="auto">
              <a:xfrm>
                <a:off x="8360719"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6" name="Rectangle 25"/>
              <p:cNvSpPr/>
              <p:nvPr/>
            </p:nvSpPr>
            <p:spPr bwMode="auto">
              <a:xfrm>
                <a:off x="8538297" y="3940629"/>
                <a:ext cx="70715"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7" name="Rectangle 26"/>
              <p:cNvSpPr/>
              <p:nvPr/>
            </p:nvSpPr>
            <p:spPr bwMode="auto">
              <a:xfrm>
                <a:off x="5612150"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8" name="Rectangle 27"/>
              <p:cNvSpPr/>
              <p:nvPr/>
            </p:nvSpPr>
            <p:spPr bwMode="auto">
              <a:xfrm>
                <a:off x="5789729"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9" name="Rectangle 28"/>
              <p:cNvSpPr/>
              <p:nvPr/>
            </p:nvSpPr>
            <p:spPr bwMode="auto">
              <a:xfrm>
                <a:off x="5967308"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0" name="Rectangle 29"/>
              <p:cNvSpPr/>
              <p:nvPr/>
            </p:nvSpPr>
            <p:spPr bwMode="auto">
              <a:xfrm>
                <a:off x="6144886"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1" name="Rectangle 30"/>
              <p:cNvSpPr/>
              <p:nvPr/>
            </p:nvSpPr>
            <p:spPr bwMode="auto">
              <a:xfrm>
                <a:off x="6320199"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2" name="Rectangle 31"/>
              <p:cNvSpPr/>
              <p:nvPr/>
            </p:nvSpPr>
            <p:spPr bwMode="auto">
              <a:xfrm>
                <a:off x="6497778"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3" name="Rectangle 32"/>
              <p:cNvSpPr/>
              <p:nvPr/>
            </p:nvSpPr>
            <p:spPr bwMode="auto">
              <a:xfrm>
                <a:off x="6675357"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4" name="Rectangle 33"/>
              <p:cNvSpPr/>
              <p:nvPr/>
            </p:nvSpPr>
            <p:spPr bwMode="auto">
              <a:xfrm>
                <a:off x="6852935"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5" name="Rectangle 34"/>
              <p:cNvSpPr/>
              <p:nvPr/>
            </p:nvSpPr>
            <p:spPr bwMode="auto">
              <a:xfrm>
                <a:off x="7030256"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6" name="Rectangle 35"/>
              <p:cNvSpPr/>
              <p:nvPr/>
            </p:nvSpPr>
            <p:spPr bwMode="auto">
              <a:xfrm>
                <a:off x="7207835"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7" name="Rectangle 36"/>
              <p:cNvSpPr/>
              <p:nvPr/>
            </p:nvSpPr>
            <p:spPr bwMode="auto">
              <a:xfrm>
                <a:off x="7385414"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8" name="Rectangle 37"/>
              <p:cNvSpPr/>
              <p:nvPr/>
            </p:nvSpPr>
            <p:spPr bwMode="auto">
              <a:xfrm>
                <a:off x="7562992"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9" name="Rectangle 38"/>
              <p:cNvSpPr/>
              <p:nvPr/>
            </p:nvSpPr>
            <p:spPr bwMode="auto">
              <a:xfrm>
                <a:off x="7738305"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0" name="Rectangle 39"/>
              <p:cNvSpPr/>
              <p:nvPr/>
            </p:nvSpPr>
            <p:spPr bwMode="auto">
              <a:xfrm>
                <a:off x="7915884"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1" name="Rectangle 40"/>
              <p:cNvSpPr/>
              <p:nvPr/>
            </p:nvSpPr>
            <p:spPr bwMode="auto">
              <a:xfrm>
                <a:off x="8093463"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2" name="Rectangle 41"/>
              <p:cNvSpPr/>
              <p:nvPr/>
            </p:nvSpPr>
            <p:spPr bwMode="auto">
              <a:xfrm>
                <a:off x="8271041"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3" name="Rectangle 42"/>
              <p:cNvSpPr/>
              <p:nvPr/>
            </p:nvSpPr>
            <p:spPr bwMode="auto">
              <a:xfrm>
                <a:off x="8450169" y="4035553"/>
                <a:ext cx="158843"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5" name="Rectangle 44"/>
              <p:cNvSpPr/>
              <p:nvPr/>
            </p:nvSpPr>
            <p:spPr bwMode="auto">
              <a:xfrm>
                <a:off x="5522700"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6" name="Rectangle 45"/>
              <p:cNvSpPr/>
              <p:nvPr/>
            </p:nvSpPr>
            <p:spPr bwMode="auto">
              <a:xfrm>
                <a:off x="5700279"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7" name="Rectangle 46"/>
              <p:cNvSpPr/>
              <p:nvPr/>
            </p:nvSpPr>
            <p:spPr bwMode="auto">
              <a:xfrm>
                <a:off x="5877858"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8" name="Rectangle 47"/>
              <p:cNvSpPr/>
              <p:nvPr/>
            </p:nvSpPr>
            <p:spPr bwMode="auto">
              <a:xfrm>
                <a:off x="6055436"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9" name="Rectangle 48"/>
              <p:cNvSpPr/>
              <p:nvPr/>
            </p:nvSpPr>
            <p:spPr bwMode="auto">
              <a:xfrm>
                <a:off x="6230749"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0" name="Rectangle 49"/>
              <p:cNvSpPr/>
              <p:nvPr/>
            </p:nvSpPr>
            <p:spPr bwMode="auto">
              <a:xfrm>
                <a:off x="6408328"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1" name="Rectangle 50"/>
              <p:cNvSpPr/>
              <p:nvPr/>
            </p:nvSpPr>
            <p:spPr bwMode="auto">
              <a:xfrm>
                <a:off x="6585907"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2" name="Rectangle 51"/>
              <p:cNvSpPr/>
              <p:nvPr/>
            </p:nvSpPr>
            <p:spPr bwMode="auto">
              <a:xfrm>
                <a:off x="6763485"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3" name="Rectangle 52"/>
              <p:cNvSpPr/>
              <p:nvPr/>
            </p:nvSpPr>
            <p:spPr bwMode="auto">
              <a:xfrm>
                <a:off x="6940806"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4" name="Rectangle 53"/>
              <p:cNvSpPr/>
              <p:nvPr/>
            </p:nvSpPr>
            <p:spPr bwMode="auto">
              <a:xfrm>
                <a:off x="7118385"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5" name="Rectangle 54"/>
              <p:cNvSpPr/>
              <p:nvPr/>
            </p:nvSpPr>
            <p:spPr bwMode="auto">
              <a:xfrm>
                <a:off x="7295964"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6" name="Rectangle 55"/>
              <p:cNvSpPr/>
              <p:nvPr/>
            </p:nvSpPr>
            <p:spPr bwMode="auto">
              <a:xfrm>
                <a:off x="7473542"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7" name="Rectangle 56"/>
              <p:cNvSpPr/>
              <p:nvPr/>
            </p:nvSpPr>
            <p:spPr bwMode="auto">
              <a:xfrm>
                <a:off x="7648855"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8" name="Rectangle 57"/>
              <p:cNvSpPr/>
              <p:nvPr/>
            </p:nvSpPr>
            <p:spPr bwMode="auto">
              <a:xfrm>
                <a:off x="7826434"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9" name="Rectangle 58"/>
              <p:cNvSpPr/>
              <p:nvPr/>
            </p:nvSpPr>
            <p:spPr bwMode="auto">
              <a:xfrm>
                <a:off x="8004013"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60" name="Rectangle 59"/>
              <p:cNvSpPr/>
              <p:nvPr/>
            </p:nvSpPr>
            <p:spPr bwMode="auto">
              <a:xfrm>
                <a:off x="8181591"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61" name="Rectangle 60"/>
              <p:cNvSpPr/>
              <p:nvPr/>
            </p:nvSpPr>
            <p:spPr bwMode="auto">
              <a:xfrm>
                <a:off x="8360719"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62" name="Rectangle 61"/>
              <p:cNvSpPr/>
              <p:nvPr/>
            </p:nvSpPr>
            <p:spPr bwMode="auto">
              <a:xfrm>
                <a:off x="8538297" y="4134177"/>
                <a:ext cx="70715"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63" name="Rectangle 62"/>
              <p:cNvSpPr/>
              <p:nvPr/>
            </p:nvSpPr>
            <p:spPr bwMode="auto">
              <a:xfrm>
                <a:off x="5522700" y="4036318"/>
                <a:ext cx="76990"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grpSp>
        <p:sp>
          <p:nvSpPr>
            <p:cNvPr id="64" name="Rectangle 63"/>
            <p:cNvSpPr/>
            <p:nvPr/>
          </p:nvSpPr>
          <p:spPr bwMode="auto">
            <a:xfrm>
              <a:off x="6639756" y="2986047"/>
              <a:ext cx="1942995" cy="500745"/>
            </a:xfrm>
            <a:prstGeom prst="rect">
              <a:avLst/>
            </a:prstGeom>
            <a:solidFill>
              <a:schemeClr val="accent6">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pic>
          <p:nvPicPr>
            <p:cNvPr id="3" name="Picture 2" descr="C:\Users\ADI\Pictures\Logos\Windows az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8523" y="3098296"/>
              <a:ext cx="1805461" cy="276246"/>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Straight Arrow Connector 65"/>
            <p:cNvCxnSpPr/>
            <p:nvPr/>
          </p:nvCxnSpPr>
          <p:spPr>
            <a:xfrm>
              <a:off x="7613255" y="3486792"/>
              <a:ext cx="0" cy="4444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6096300" y="2743185"/>
              <a:ext cx="0" cy="118801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096300" y="2265688"/>
              <a:ext cx="0" cy="471447"/>
            </a:xfrm>
            <a:prstGeom prst="straightConnector1">
              <a:avLst/>
            </a:prstGeom>
            <a:ln w="38100">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73" name="Freeform 10"/>
            <p:cNvSpPr>
              <a:spLocks noEditPoints="1"/>
            </p:cNvSpPr>
            <p:nvPr/>
          </p:nvSpPr>
          <p:spPr bwMode="black">
            <a:xfrm>
              <a:off x="5112078" y="1101224"/>
              <a:ext cx="1945266" cy="1164463"/>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6"/>
            </a:solidFill>
            <a:ln>
              <a:noFill/>
            </a:ln>
            <a:extLst/>
          </p:spPr>
          <p:txBody>
            <a:bodyPr vert="horz" wrap="square" lIns="91440" tIns="45720" rIns="640080" bIns="91440" numCol="1" anchor="b" anchorCtr="0" compatLnSpc="1">
              <a:prstTxWarp prst="textNoShape">
                <a:avLst/>
              </a:prstTxWarp>
            </a:bodyPr>
            <a:lstStyle/>
            <a:p>
              <a:pPr algn="ctr"/>
              <a:r>
                <a:rPr lang="en-US" sz="2400" dirty="0" smtClean="0">
                  <a:gradFill>
                    <a:gsLst>
                      <a:gs pos="0">
                        <a:schemeClr val="bg1"/>
                      </a:gs>
                      <a:gs pos="100000">
                        <a:schemeClr val="bg1"/>
                      </a:gs>
                    </a:gsLst>
                    <a:lin ang="5400000" scaled="0"/>
                  </a:gradFill>
                </a:rPr>
                <a:t>Internet</a:t>
              </a:r>
              <a:endParaRPr lang="en-US" sz="2400" dirty="0">
                <a:gradFill>
                  <a:gsLst>
                    <a:gs pos="0">
                      <a:schemeClr val="bg1"/>
                    </a:gs>
                    <a:gs pos="100000">
                      <a:schemeClr val="bg1"/>
                    </a:gs>
                  </a:gsLst>
                  <a:lin ang="5400000" scaled="0"/>
                </a:gradFill>
              </a:endParaRPr>
            </a:p>
          </p:txBody>
        </p:sp>
        <p:sp>
          <p:nvSpPr>
            <p:cNvPr id="74" name="Rectangle 73"/>
            <p:cNvSpPr/>
            <p:nvPr/>
          </p:nvSpPr>
          <p:spPr bwMode="auto">
            <a:xfrm>
              <a:off x="5482388" y="3915525"/>
              <a:ext cx="3086312" cy="291521"/>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600" b="1" dirty="0" smtClean="0">
                  <a:gradFill>
                    <a:gsLst>
                      <a:gs pos="0">
                        <a:schemeClr val="tx1"/>
                      </a:gs>
                      <a:gs pos="100000">
                        <a:schemeClr val="tx1"/>
                      </a:gs>
                    </a:gsLst>
                    <a:lin ang="5400000" scaled="0"/>
                  </a:gradFill>
                </a:rPr>
                <a:t>SQL Database Firewall</a:t>
              </a:r>
              <a:endParaRPr lang="en-US" sz="1600" b="1" dirty="0">
                <a:gradFill>
                  <a:gsLst>
                    <a:gs pos="0">
                      <a:schemeClr val="tx1"/>
                    </a:gs>
                    <a:gs pos="100000">
                      <a:schemeClr val="tx1"/>
                    </a:gs>
                  </a:gsLst>
                  <a:lin ang="5400000" scaled="0"/>
                </a:gradFill>
              </a:endParaRPr>
            </a:p>
          </p:txBody>
        </p:sp>
      </p:grpSp>
      <p:sp>
        <p:nvSpPr>
          <p:cNvPr id="4" name="Title 3"/>
          <p:cNvSpPr>
            <a:spLocks noGrp="1"/>
          </p:cNvSpPr>
          <p:nvPr>
            <p:ph type="title"/>
          </p:nvPr>
        </p:nvSpPr>
        <p:spPr/>
        <p:txBody>
          <a:bodyPr/>
          <a:lstStyle/>
          <a:p>
            <a:r>
              <a:rPr lang="en-US" dirty="0" smtClean="0"/>
              <a:t>SQL Database Firewall</a:t>
            </a:r>
            <a:endParaRPr lang="en-US" dirty="0"/>
          </a:p>
        </p:txBody>
      </p:sp>
      <p:sp>
        <p:nvSpPr>
          <p:cNvPr id="5" name="Content Placeholder 4"/>
          <p:cNvSpPr>
            <a:spLocks noGrp="1"/>
          </p:cNvSpPr>
          <p:nvPr>
            <p:ph type="body" sz="quarter" idx="10"/>
          </p:nvPr>
        </p:nvSpPr>
        <p:spPr>
          <a:xfrm>
            <a:off x="6349922" y="1619882"/>
            <a:ext cx="5258936" cy="2294474"/>
          </a:xfrm>
        </p:spPr>
        <p:txBody>
          <a:bodyPr/>
          <a:lstStyle/>
          <a:p>
            <a:r>
              <a:rPr lang="en-US" sz="2800" dirty="0" smtClean="0">
                <a:solidFill>
                  <a:schemeClr val="accent2">
                    <a:alpha val="99000"/>
                  </a:schemeClr>
                </a:solidFill>
              </a:rPr>
              <a:t>Securing your data</a:t>
            </a:r>
            <a:endParaRPr lang="en-US" sz="2800" dirty="0" smtClean="0"/>
          </a:p>
          <a:p>
            <a:r>
              <a:rPr lang="en-US" sz="1600" dirty="0" smtClean="0">
                <a:latin typeface="+mn-lt"/>
              </a:rPr>
              <a:t>IP Address-based access control for SQL Database</a:t>
            </a:r>
          </a:p>
          <a:p>
            <a:r>
              <a:rPr lang="en-US" sz="1600" dirty="0" smtClean="0">
                <a:latin typeface="+mn-lt"/>
              </a:rPr>
              <a:t>Rules can be defined at the </a:t>
            </a:r>
            <a:r>
              <a:rPr lang="en-US" sz="1600" i="1" dirty="0" smtClean="0">
                <a:latin typeface="+mn-lt"/>
              </a:rPr>
              <a:t>server </a:t>
            </a:r>
            <a:r>
              <a:rPr lang="en-US" sz="1600" dirty="0" smtClean="0">
                <a:latin typeface="+mn-lt"/>
              </a:rPr>
              <a:t>and </a:t>
            </a:r>
            <a:r>
              <a:rPr lang="en-US" sz="1600" i="1" dirty="0" smtClean="0">
                <a:latin typeface="+mn-lt"/>
              </a:rPr>
              <a:t>database</a:t>
            </a:r>
          </a:p>
          <a:p>
            <a:r>
              <a:rPr lang="en-US" sz="1600" dirty="0" smtClean="0">
                <a:latin typeface="+mn-lt"/>
              </a:rPr>
              <a:t>No IP authorized by default</a:t>
            </a:r>
            <a:endParaRPr lang="en-US" sz="1600" dirty="0">
              <a:latin typeface="+mn-lt"/>
            </a:endParaRPr>
          </a:p>
          <a:p>
            <a:r>
              <a:rPr lang="en-US" sz="1600" dirty="0" smtClean="0">
                <a:latin typeface="+mn-lt"/>
              </a:rPr>
              <a:t>Configurable using the SQL Database Portal and REST API</a:t>
            </a:r>
          </a:p>
          <a:p>
            <a:r>
              <a:rPr lang="en-US" sz="1600" dirty="0" smtClean="0">
                <a:latin typeface="+mn-lt"/>
              </a:rPr>
              <a:t>Option to disable/enable access from applications hosted in Windows Azure</a:t>
            </a:r>
            <a:endParaRPr lang="en-US" sz="1600" dirty="0">
              <a:latin typeface="+mn-lt"/>
            </a:endParaRPr>
          </a:p>
        </p:txBody>
      </p:sp>
    </p:spTree>
    <p:extLst>
      <p:ext uri="{BB962C8B-B14F-4D97-AF65-F5344CB8AC3E}">
        <p14:creationId xmlns:p14="http://schemas.microsoft.com/office/powerpoint/2010/main" val="1340337408"/>
      </p:ext>
    </p:extLst>
  </p:cSld>
  <p:clrMapOvr>
    <a:masterClrMapping/>
  </p:clrMapOvr>
  <mc:AlternateContent xmlns:mc="http://schemas.openxmlformats.org/markup-compatibility/2006" xmlns:p14="http://schemas.microsoft.com/office/powerpoint/2010/main">
    <mc:Choice Requires="p14">
      <p:transition spd="med" p14:dur="700" advTm="4078">
        <p:fade/>
      </p:transition>
    </mc:Choice>
    <mc:Fallback xmlns="">
      <p:transition spd="med" advTm="4078">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Connectivity</a:t>
            </a:r>
            <a:endParaRPr lang="en-US" dirty="0">
              <a:solidFill>
                <a:srgbClr val="92D050"/>
              </a:solidFill>
            </a:endParaRPr>
          </a:p>
        </p:txBody>
      </p:sp>
      <p:sp>
        <p:nvSpPr>
          <p:cNvPr id="8"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Connecting </a:t>
            </a:r>
            <a:r>
              <a:rPr lang="en-US" sz="2800" spc="-100" dirty="0" smtClean="0">
                <a:solidFill>
                  <a:schemeClr val="accent2">
                    <a:alpha val="99000"/>
                  </a:schemeClr>
                </a:solidFill>
                <a:latin typeface="Segoe UI Light" pitchFamily="34" charset="0"/>
              </a:rPr>
              <a:t>To SQL Database</a:t>
            </a:r>
            <a:endParaRPr lang="en-US" sz="2800" spc="-100" dirty="0">
              <a:solidFill>
                <a:schemeClr val="accent2">
                  <a:alpha val="99000"/>
                </a:schemeClr>
              </a:solidFill>
              <a:latin typeface="Segoe UI Light" pitchFamily="34" charset="0"/>
            </a:endParaRPr>
          </a:p>
          <a:p>
            <a:pPr marL="234950" lvl="1" indent="-231775" defTabSz="914325">
              <a:spcBef>
                <a:spcPts val="900"/>
              </a:spcBef>
              <a:buClr>
                <a:schemeClr val="accent6"/>
              </a:buClr>
              <a:buFont typeface="+mj-lt"/>
              <a:buAutoNum type="arabicPeriod"/>
            </a:pPr>
            <a:r>
              <a:rPr lang="en-US" sz="1600" spc="-51" dirty="0"/>
              <a:t>TDS (Tabular Data Stream) protocol over TCP/IP supported</a:t>
            </a:r>
          </a:p>
          <a:p>
            <a:pPr marL="234950" lvl="1" indent="-231775" defTabSz="914325">
              <a:spcBef>
                <a:spcPts val="900"/>
              </a:spcBef>
              <a:buClr>
                <a:schemeClr val="accent6"/>
              </a:buClr>
              <a:buFont typeface="+mj-lt"/>
              <a:buAutoNum type="arabicPeriod"/>
            </a:pPr>
            <a:r>
              <a:rPr lang="en-US" sz="1600" spc="-51" dirty="0"/>
              <a:t>SSL required</a:t>
            </a:r>
          </a:p>
          <a:p>
            <a:pPr marL="234950" lvl="1" indent="-231775" defTabSz="914325">
              <a:spcBef>
                <a:spcPts val="900"/>
              </a:spcBef>
              <a:buClr>
                <a:schemeClr val="accent6"/>
              </a:buClr>
              <a:buFont typeface="+mj-lt"/>
              <a:buAutoNum type="arabicPeriod"/>
            </a:pPr>
            <a:r>
              <a:rPr lang="en-US" sz="1600" spc="-51" dirty="0"/>
              <a:t>Use firewall rules to connect from outside Microsoft data center</a:t>
            </a:r>
          </a:p>
          <a:p>
            <a:pPr marL="3175" lvl="1" indent="0" defTabSz="914325">
              <a:spcBef>
                <a:spcPts val="900"/>
              </a:spcBef>
              <a:buNone/>
            </a:pPr>
            <a:r>
              <a:rPr lang="en-US" sz="1600" b="1" spc="-51" dirty="0" smtClean="0"/>
              <a:t>ASP.NET EXAMPLE:</a:t>
            </a:r>
            <a:endParaRPr lang="en-US" sz="1600" b="1" spc="-51" dirty="0"/>
          </a:p>
        </p:txBody>
      </p:sp>
      <p:sp>
        <p:nvSpPr>
          <p:cNvPr id="9" name="Content Placeholder 2"/>
          <p:cNvSpPr txBox="1">
            <a:spLocks/>
          </p:cNvSpPr>
          <p:nvPr/>
        </p:nvSpPr>
        <p:spPr>
          <a:xfrm>
            <a:off x="6557475" y="1434269"/>
            <a:ext cx="5345112" cy="3420936"/>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smtClean="0">
                <a:solidFill>
                  <a:schemeClr val="accent2">
                    <a:alpha val="99000"/>
                  </a:schemeClr>
                </a:solidFill>
                <a:latin typeface="Segoe UI Light" pitchFamily="34" charset="0"/>
              </a:rPr>
              <a:t>Considerations </a:t>
            </a:r>
            <a:r>
              <a:rPr lang="en-US" sz="2800" spc="-100" dirty="0">
                <a:solidFill>
                  <a:schemeClr val="accent2">
                    <a:alpha val="99000"/>
                  </a:schemeClr>
                </a:solidFill>
                <a:latin typeface="Segoe UI Light" pitchFamily="34" charset="0"/>
              </a:rPr>
              <a:t>A</a:t>
            </a:r>
            <a:r>
              <a:rPr lang="en-US" sz="2800" spc="-100" dirty="0" smtClean="0">
                <a:solidFill>
                  <a:schemeClr val="accent2">
                    <a:alpha val="99000"/>
                  </a:schemeClr>
                </a:solidFill>
                <a:latin typeface="Segoe UI Light" pitchFamily="34" charset="0"/>
              </a:rPr>
              <a:t>nd Best Practices</a:t>
            </a:r>
            <a:endParaRPr lang="en-US" sz="2800" spc="-100" dirty="0">
              <a:solidFill>
                <a:schemeClr val="accent2">
                  <a:alpha val="99000"/>
                </a:schemeClr>
              </a:solidFill>
              <a:latin typeface="Segoe UI Light" pitchFamily="34" charset="0"/>
            </a:endParaRPr>
          </a:p>
          <a:p>
            <a:pPr marL="234950" lvl="1" indent="-231775" defTabSz="914325">
              <a:spcBef>
                <a:spcPts val="900"/>
              </a:spcBef>
              <a:buClr>
                <a:schemeClr val="accent2"/>
              </a:buClr>
              <a:buFont typeface="+mj-lt"/>
              <a:buAutoNum type="arabicPeriod"/>
            </a:pPr>
            <a:r>
              <a:rPr lang="en-US" sz="1600" spc="-51" dirty="0" smtClean="0"/>
              <a:t>login</a:t>
            </a:r>
            <a:r>
              <a:rPr lang="en-US" sz="1600" spc="-51" dirty="0"/>
              <a:t>: </a:t>
            </a:r>
            <a:r>
              <a:rPr lang="en-US" sz="1600" b="1" spc="-51" dirty="0"/>
              <a:t>[login]@[server]</a:t>
            </a:r>
          </a:p>
          <a:p>
            <a:pPr marL="234950" lvl="1" indent="-231775" defTabSz="914325">
              <a:spcBef>
                <a:spcPts val="900"/>
              </a:spcBef>
              <a:buClr>
                <a:schemeClr val="accent2"/>
              </a:buClr>
              <a:buFont typeface="+mj-lt"/>
              <a:buAutoNum type="arabicPeriod"/>
            </a:pPr>
            <a:r>
              <a:rPr lang="en-US" sz="1600" spc="-51" dirty="0"/>
              <a:t>Idle </a:t>
            </a:r>
            <a:r>
              <a:rPr lang="en-US" sz="1600" spc="-51" dirty="0" smtClean="0"/>
              <a:t>connections</a:t>
            </a:r>
            <a:endParaRPr lang="en-US" sz="1600" spc="-51" dirty="0"/>
          </a:p>
          <a:p>
            <a:pPr marL="234950" lvl="1" indent="-231775" defTabSz="914325">
              <a:spcBef>
                <a:spcPts val="900"/>
              </a:spcBef>
              <a:buClr>
                <a:schemeClr val="accent2"/>
              </a:buClr>
              <a:buFont typeface="+mj-lt"/>
              <a:buAutoNum type="arabicPeriod"/>
            </a:pPr>
            <a:r>
              <a:rPr lang="en-US" sz="1600" spc="-51" dirty="0"/>
              <a:t>Long running </a:t>
            </a:r>
            <a:r>
              <a:rPr lang="en-US" sz="1600" spc="-51" dirty="0" smtClean="0"/>
              <a:t>transactions</a:t>
            </a:r>
            <a:endParaRPr lang="en-US" sz="1600" spc="-51" dirty="0"/>
          </a:p>
          <a:p>
            <a:pPr marL="234950" lvl="1" indent="-231775" defTabSz="914325">
              <a:spcBef>
                <a:spcPts val="900"/>
              </a:spcBef>
              <a:buClr>
                <a:schemeClr val="accent2"/>
              </a:buClr>
              <a:buFont typeface="+mj-lt"/>
              <a:buAutoNum type="arabicPeriod"/>
            </a:pPr>
            <a:r>
              <a:rPr lang="en-US" sz="1600" spc="-51" dirty="0" err="1"/>
              <a:t>DoS</a:t>
            </a:r>
            <a:r>
              <a:rPr lang="en-US" sz="1600" spc="-51" dirty="0"/>
              <a:t> </a:t>
            </a:r>
            <a:r>
              <a:rPr lang="en-US" sz="1600" spc="-51" dirty="0" smtClean="0"/>
              <a:t>guard</a:t>
            </a:r>
            <a:endParaRPr lang="en-US" sz="1600" spc="-51" dirty="0"/>
          </a:p>
          <a:p>
            <a:pPr marL="234950" lvl="1" indent="-231775" defTabSz="914325">
              <a:spcBef>
                <a:spcPts val="900"/>
              </a:spcBef>
              <a:buClr>
                <a:schemeClr val="accent2"/>
              </a:buClr>
              <a:buFont typeface="+mj-lt"/>
              <a:buAutoNum type="arabicPeriod"/>
            </a:pPr>
            <a:r>
              <a:rPr lang="en-US" sz="1600" spc="-51" dirty="0"/>
              <a:t>Failover </a:t>
            </a:r>
            <a:r>
              <a:rPr lang="en-US" sz="1600" spc="-51" dirty="0" smtClean="0"/>
              <a:t>events</a:t>
            </a:r>
            <a:endParaRPr lang="en-US" sz="1600" spc="-51" dirty="0"/>
          </a:p>
          <a:p>
            <a:pPr marL="234950" lvl="1" indent="-231775" defTabSz="914325">
              <a:spcBef>
                <a:spcPts val="900"/>
              </a:spcBef>
              <a:buClr>
                <a:schemeClr val="accent2"/>
              </a:buClr>
              <a:buFont typeface="+mj-lt"/>
              <a:buAutoNum type="arabicPeriod"/>
            </a:pPr>
            <a:r>
              <a:rPr lang="en-US" sz="1600" spc="-51" dirty="0" smtClean="0"/>
              <a:t>Throttling</a:t>
            </a:r>
          </a:p>
          <a:p>
            <a:pPr marL="234950" lvl="1" indent="-231775" defTabSz="914325">
              <a:spcBef>
                <a:spcPts val="900"/>
              </a:spcBef>
              <a:buClr>
                <a:schemeClr val="accent2"/>
              </a:buClr>
              <a:buFont typeface="+mj-lt"/>
              <a:buAutoNum type="arabicPeriod"/>
            </a:pPr>
            <a:r>
              <a:rPr lang="en-US" sz="1600" spc="-51" dirty="0" smtClean="0"/>
              <a:t>Connection </a:t>
            </a:r>
            <a:r>
              <a:rPr lang="en-US" sz="1600" spc="-51" dirty="0"/>
              <a:t>pooling and </a:t>
            </a:r>
            <a:r>
              <a:rPr lang="en-US" sz="1600" spc="-51" dirty="0" smtClean="0"/>
              <a:t>Retry logic</a:t>
            </a:r>
            <a:endParaRPr lang="en-US" sz="1600" spc="-51" dirty="0"/>
          </a:p>
          <a:p>
            <a:pPr marL="234950" lvl="1" indent="-231775" defTabSz="914325">
              <a:spcBef>
                <a:spcPts val="900"/>
              </a:spcBef>
              <a:buClr>
                <a:schemeClr val="accent2"/>
              </a:buClr>
              <a:buFont typeface="+mj-lt"/>
              <a:buAutoNum type="arabicPeriod"/>
            </a:pPr>
            <a:r>
              <a:rPr lang="en-US" sz="1600" spc="-51" dirty="0"/>
              <a:t>Latency introduced for </a:t>
            </a:r>
            <a:r>
              <a:rPr lang="en-US" sz="1600" spc="-51" dirty="0" smtClean="0"/>
              <a:t>updates</a:t>
            </a:r>
            <a:endParaRPr lang="en-US" sz="1600" spc="-51" dirty="0"/>
          </a:p>
          <a:p>
            <a:pPr marL="234950" lvl="1" indent="-231775" defTabSz="914325">
              <a:spcBef>
                <a:spcPts val="900"/>
              </a:spcBef>
              <a:buClr>
                <a:schemeClr val="accent2"/>
              </a:buClr>
              <a:buFont typeface="+mj-lt"/>
              <a:buAutoNum type="arabicPeriod"/>
            </a:pPr>
            <a:r>
              <a:rPr lang="en-US" sz="1600" spc="-51" dirty="0"/>
              <a:t>No cross-database </a:t>
            </a:r>
            <a:r>
              <a:rPr lang="en-US" sz="1600" spc="-51" dirty="0" smtClean="0"/>
              <a:t>dependencies</a:t>
            </a:r>
            <a:endParaRPr lang="en-US" sz="1600" spc="-51" dirty="0"/>
          </a:p>
        </p:txBody>
      </p:sp>
      <p:sp>
        <p:nvSpPr>
          <p:cNvPr id="10" name="TextBox 9"/>
          <p:cNvSpPr txBox="1"/>
          <p:nvPr/>
        </p:nvSpPr>
        <p:spPr>
          <a:xfrm>
            <a:off x="519114" y="3269154"/>
            <a:ext cx="5153553" cy="3000821"/>
          </a:xfrm>
          <a:prstGeom prst="rect">
            <a:avLst/>
          </a:prstGeom>
          <a:noFill/>
          <a:ln>
            <a:solidFill>
              <a:schemeClr val="accent2"/>
            </a:solidFill>
          </a:ln>
        </p:spPr>
        <p:txBody>
          <a:bodyPr wrap="square" lIns="91440" tIns="0" rIns="0" bIns="0" rtlCol="0">
            <a:spAutoFit/>
          </a:bodyPr>
          <a:lstStyle/>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add</a:t>
            </a:r>
            <a:r>
              <a:rPr lang="en-US" sz="1600" dirty="0">
                <a:solidFill>
                  <a:srgbClr val="FF0000"/>
                </a:solidFill>
                <a:latin typeface="Consolas"/>
              </a:rPr>
              <a:t>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AdventureWorks</a:t>
            </a:r>
            <a:r>
              <a:rPr lang="en-US" sz="1600" dirty="0">
                <a:solidFill>
                  <a:srgbClr val="000000"/>
                </a:solidFill>
                <a:latin typeface="Consolas"/>
              </a:rPr>
              <a:t>"</a:t>
            </a:r>
            <a:r>
              <a:rPr lang="en-US" sz="1600" dirty="0">
                <a:solidFill>
                  <a:srgbClr val="FF0000"/>
                </a:solidFill>
                <a:latin typeface="Consolas"/>
              </a:rPr>
              <a:t>connectionString</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00"/>
                </a:solidFill>
                <a:latin typeface="Consolas"/>
              </a:rPr>
              <a:t>"</a:t>
            </a:r>
            <a:r>
              <a:rPr lang="en-US" sz="1600" dirty="0">
                <a:solidFill>
                  <a:srgbClr val="0000FF"/>
                </a:solidFill>
                <a:latin typeface="Consolas"/>
              </a:rPr>
              <a:t>Data Source=</a:t>
            </a:r>
            <a:r>
              <a:rPr lang="en-US" sz="1600" dirty="0">
                <a:solidFill>
                  <a:srgbClr val="0000FF"/>
                </a:solidFill>
                <a:highlight>
                  <a:srgbClr val="FFFF00"/>
                </a:highlight>
                <a:latin typeface="Consolas"/>
              </a:rPr>
              <a:t>[server].database.windows.net</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FF"/>
                </a:solidFill>
                <a:latin typeface="Consolas"/>
              </a:rPr>
              <a:t>Integrated Security=False;</a:t>
            </a:r>
            <a:endParaRPr lang="en-US" sz="800" dirty="0">
              <a:latin typeface="Segoe UI" pitchFamily="34" charset="0"/>
              <a:ea typeface="Segoe UI" pitchFamily="34" charset="0"/>
            </a:endParaRPr>
          </a:p>
          <a:p>
            <a:pPr marL="457120"/>
            <a:r>
              <a:rPr lang="en-US" sz="1600" dirty="0">
                <a:solidFill>
                  <a:srgbClr val="0000FF"/>
                </a:solidFill>
                <a:latin typeface="Consolas"/>
              </a:rPr>
              <a:t>Initial Catalog=ProductsDb;</a:t>
            </a:r>
            <a:endParaRPr lang="en-US" sz="800" dirty="0">
              <a:latin typeface="Segoe UI" pitchFamily="34" charset="0"/>
              <a:ea typeface="Segoe UI" pitchFamily="34" charset="0"/>
            </a:endParaRPr>
          </a:p>
          <a:p>
            <a:pPr marL="457120"/>
            <a:r>
              <a:rPr lang="en-US" sz="1600" dirty="0">
                <a:solidFill>
                  <a:srgbClr val="0000FF"/>
                </a:solidFill>
                <a:latin typeface="Consolas"/>
              </a:rPr>
              <a:t>User Id=[login];</a:t>
            </a:r>
            <a:endParaRPr lang="en-US" sz="800" dirty="0">
              <a:latin typeface="Segoe UI" pitchFamily="34" charset="0"/>
              <a:ea typeface="Segoe UI" pitchFamily="34" charset="0"/>
            </a:endParaRPr>
          </a:p>
          <a:p>
            <a:pPr marL="457120"/>
            <a:r>
              <a:rPr lang="en-US" sz="1600" dirty="0">
                <a:solidFill>
                  <a:srgbClr val="0000FF"/>
                </a:solidFill>
                <a:latin typeface="Consolas"/>
              </a:rPr>
              <a:t>Password=[password</a:t>
            </a:r>
            <a:r>
              <a:rPr lang="en-US" sz="1600" dirty="0" smtClean="0">
                <a:solidFill>
                  <a:srgbClr val="0000FF"/>
                </a:solidFill>
                <a:latin typeface="Consolas"/>
              </a:rPr>
              <a:t>];</a:t>
            </a:r>
          </a:p>
          <a:p>
            <a:pPr marL="457120"/>
            <a:r>
              <a:rPr lang="en-US" sz="1600" dirty="0" err="1" smtClean="0">
                <a:solidFill>
                  <a:srgbClr val="0000FF"/>
                </a:solidFill>
                <a:latin typeface="Consolas"/>
                <a:ea typeface="Segoe UI" pitchFamily="34" charset="0"/>
              </a:rPr>
              <a:t>Trusted_Connection</a:t>
            </a:r>
            <a:r>
              <a:rPr lang="en-US" sz="1600" dirty="0" smtClean="0">
                <a:solidFill>
                  <a:srgbClr val="0000FF"/>
                </a:solidFill>
                <a:latin typeface="Consolas"/>
                <a:ea typeface="Segoe UI" pitchFamily="34" charset="0"/>
              </a:rPr>
              <a:t>=False;</a:t>
            </a:r>
            <a:endParaRPr lang="en-US" sz="800" dirty="0">
              <a:latin typeface="Segoe UI" pitchFamily="34" charset="0"/>
              <a:ea typeface="Segoe UI" pitchFamily="34" charset="0"/>
            </a:endParaRPr>
          </a:p>
          <a:p>
            <a:pPr marL="457120"/>
            <a:r>
              <a:rPr lang="en-US" sz="1600" dirty="0">
                <a:solidFill>
                  <a:srgbClr val="0000FF"/>
                </a:solidFill>
                <a:highlight>
                  <a:srgbClr val="FFFF00"/>
                </a:highlight>
                <a:latin typeface="Consolas"/>
              </a:rPr>
              <a:t>Encrypt=true</a:t>
            </a:r>
            <a:r>
              <a:rPr lang="en-US" sz="1600" dirty="0">
                <a:solidFill>
                  <a:srgbClr val="0000FF"/>
                </a:solidFill>
                <a:latin typeface="Consolas"/>
              </a:rPr>
              <a:t>;</a:t>
            </a:r>
            <a:r>
              <a:rPr lang="en-US" sz="1600" dirty="0">
                <a:solidFill>
                  <a:srgbClr val="000000"/>
                </a:solidFill>
                <a:latin typeface="Consolas"/>
              </a:rPr>
              <a:t>"</a:t>
            </a:r>
            <a:endParaRPr lang="en-US" sz="800" dirty="0">
              <a:latin typeface="Segoe UI" pitchFamily="34" charset="0"/>
              <a:ea typeface="Segoe UI" pitchFamily="34" charset="0"/>
            </a:endParaRPr>
          </a:p>
          <a:p>
            <a:r>
              <a:rPr lang="en-US" sz="1600" dirty="0">
                <a:solidFill>
                  <a:srgbClr val="FF0000"/>
                </a:solidFill>
                <a:latin typeface="Consolas"/>
              </a:rPr>
              <a:t>providerName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System.Data.SqlClient</a:t>
            </a:r>
            <a:r>
              <a:rPr lang="en-US" sz="1600" dirty="0">
                <a:solidFill>
                  <a:srgbClr val="000000"/>
                </a:solidFill>
                <a:latin typeface="Consolas"/>
              </a:rPr>
              <a:t>"</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1600" dirty="0">
              <a:solidFill>
                <a:prstClr val="black"/>
              </a:solidFill>
              <a:latin typeface="Consolas"/>
            </a:endParaRPr>
          </a:p>
        </p:txBody>
      </p:sp>
    </p:spTree>
    <p:extLst>
      <p:ext uri="{BB962C8B-B14F-4D97-AF65-F5344CB8AC3E}">
        <p14:creationId xmlns:p14="http://schemas.microsoft.com/office/powerpoint/2010/main" val="3550516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1"/>
            <a:ext cx="10693401" cy="1378644"/>
          </a:xfrm>
        </p:spPr>
        <p:txBody>
          <a:bodyPr/>
          <a:lstStyle/>
          <a:p>
            <a:r>
              <a:rPr lang="en-US" dirty="0"/>
              <a:t>Exploring </a:t>
            </a:r>
            <a:r>
              <a:rPr lang="en-US" dirty="0" smtClean="0"/>
              <a:t>Advanced </a:t>
            </a:r>
            <a:r>
              <a:rPr lang="en-US" dirty="0"/>
              <a:t>Capabilities</a:t>
            </a:r>
          </a:p>
        </p:txBody>
      </p:sp>
    </p:spTree>
    <p:extLst>
      <p:ext uri="{BB962C8B-B14F-4D97-AF65-F5344CB8AC3E}">
        <p14:creationId xmlns:p14="http://schemas.microsoft.com/office/powerpoint/2010/main" val="303894909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Explore Advanced Capabilities</a:t>
            </a:r>
            <a:endParaRPr lang="en-US" dirty="0"/>
          </a:p>
        </p:txBody>
      </p:sp>
      <p:sp>
        <p:nvSpPr>
          <p:cNvPr id="7" name="Content Placeholder 2"/>
          <p:cNvSpPr txBox="1">
            <a:spLocks/>
          </p:cNvSpPr>
          <p:nvPr/>
        </p:nvSpPr>
        <p:spPr>
          <a:xfrm>
            <a:off x="6094413" y="1612072"/>
            <a:ext cx="5573712" cy="4890331"/>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8000"/>
                  </a:schemeClr>
                </a:solidFill>
                <a:latin typeface="Segoe UI Light" pitchFamily="34" charset="0"/>
              </a:rPr>
              <a:t>Rapid innovation</a:t>
            </a:r>
          </a:p>
          <a:p>
            <a:pPr marL="3175" lvl="1" indent="0" defTabSz="914325">
              <a:spcBef>
                <a:spcPts val="600"/>
              </a:spcBef>
              <a:buNone/>
            </a:pPr>
            <a:r>
              <a:rPr lang="en-US" sz="1600" spc="-51" dirty="0"/>
              <a:t>Improved engineering efficiencies</a:t>
            </a:r>
          </a:p>
          <a:p>
            <a:pPr marL="3175" lvl="1" indent="0" defTabSz="914325">
              <a:spcBef>
                <a:spcPts val="600"/>
              </a:spcBef>
              <a:buNone/>
            </a:pPr>
            <a:r>
              <a:rPr lang="en-US" sz="1600" spc="-51" dirty="0"/>
              <a:t>Quarterly service update cadence </a:t>
            </a:r>
          </a:p>
          <a:p>
            <a:pPr marL="3175" lvl="1" indent="0" defTabSz="914325">
              <a:spcBef>
                <a:spcPts val="600"/>
              </a:spcBef>
              <a:buNone/>
            </a:pPr>
            <a:r>
              <a:rPr lang="en-US" sz="1600" spc="-51" dirty="0"/>
              <a:t>Improved operational agility</a:t>
            </a:r>
            <a:br>
              <a:rPr lang="en-US" sz="1600" spc="-51" dirty="0"/>
            </a:br>
            <a:endParaRPr lang="en-US" sz="2000" dirty="0" smtClean="0"/>
          </a:p>
          <a:p>
            <a:pPr marL="3175" lvl="1" indent="0" defTabSz="914325">
              <a:spcBef>
                <a:spcPts val="600"/>
              </a:spcBef>
              <a:spcAft>
                <a:spcPts val="300"/>
              </a:spcAft>
              <a:buNone/>
            </a:pPr>
            <a:r>
              <a:rPr lang="en-US" sz="3200" spc="-100" dirty="0">
                <a:solidFill>
                  <a:schemeClr val="accent2">
                    <a:alpha val="98000"/>
                  </a:schemeClr>
                </a:solidFill>
                <a:latin typeface="Segoe UI Light" pitchFamily="34" charset="0"/>
              </a:rPr>
              <a:t>Powerful new services</a:t>
            </a:r>
            <a:br>
              <a:rPr lang="en-US" sz="3200" spc="-100" dirty="0">
                <a:solidFill>
                  <a:schemeClr val="accent2">
                    <a:alpha val="98000"/>
                  </a:schemeClr>
                </a:solidFill>
                <a:latin typeface="Segoe UI Light" pitchFamily="34" charset="0"/>
              </a:rPr>
            </a:br>
            <a:r>
              <a:rPr lang="en-US" sz="1600" spc="-51" dirty="0" smtClean="0"/>
              <a:t>Visualize </a:t>
            </a:r>
            <a:r>
              <a:rPr lang="en-US" sz="1600" spc="-51" dirty="0"/>
              <a:t>data with </a:t>
            </a:r>
            <a:r>
              <a:rPr lang="en-US" sz="1600" spc="-51" dirty="0" smtClean="0"/>
              <a:t>SQL Reporting </a:t>
            </a:r>
            <a:endParaRPr lang="en-US" sz="1600" spc="-51" dirty="0"/>
          </a:p>
          <a:p>
            <a:pPr marL="3175" lvl="1" indent="0" defTabSz="914325">
              <a:spcBef>
                <a:spcPts val="600"/>
              </a:spcBef>
              <a:spcAft>
                <a:spcPts val="300"/>
              </a:spcAft>
              <a:buNone/>
            </a:pPr>
            <a:r>
              <a:rPr lang="en-US" sz="1600" spc="-51" dirty="0"/>
              <a:t>Synchronize data with </a:t>
            </a:r>
            <a:r>
              <a:rPr lang="en-US" sz="1600" spc="-51" dirty="0" smtClean="0"/>
              <a:t>SQL Data </a:t>
            </a:r>
            <a:r>
              <a:rPr lang="en-US" sz="1600" spc="-51" dirty="0"/>
              <a:t>Sync</a:t>
            </a:r>
          </a:p>
          <a:p>
            <a:pPr marL="3175" lvl="1" indent="0" defTabSz="914325">
              <a:spcBef>
                <a:spcPts val="600"/>
              </a:spcBef>
              <a:spcAft>
                <a:spcPts val="300"/>
              </a:spcAft>
              <a:buNone/>
            </a:pPr>
            <a:r>
              <a:rPr lang="en-US" sz="1600" spc="-51" dirty="0"/>
              <a:t>Scale out data with </a:t>
            </a:r>
            <a:r>
              <a:rPr lang="en-US" sz="1600" spc="-51" dirty="0" smtClean="0"/>
              <a:t>SQL Federations</a:t>
            </a:r>
            <a:br>
              <a:rPr lang="en-US" sz="1600" spc="-51" dirty="0" smtClean="0"/>
            </a:br>
            <a:endParaRPr lang="en-US" sz="1600" spc="-51" dirty="0" smtClean="0"/>
          </a:p>
          <a:p>
            <a:pPr marL="3175" indent="0" defTabSz="914325">
              <a:spcBef>
                <a:spcPts val="0"/>
              </a:spcBef>
              <a:spcAft>
                <a:spcPts val="300"/>
              </a:spcAft>
              <a:buNone/>
            </a:pPr>
            <a:r>
              <a:rPr lang="en-US" spc="-100" dirty="0">
                <a:solidFill>
                  <a:schemeClr val="accent2">
                    <a:alpha val="98000"/>
                  </a:schemeClr>
                </a:solidFill>
                <a:latin typeface="Segoe UI Light" pitchFamily="34" charset="0"/>
              </a:rPr>
              <a:t>New developer opportunities</a:t>
            </a:r>
          </a:p>
          <a:p>
            <a:pPr marL="3175" lvl="1" indent="0" defTabSz="914325">
              <a:spcBef>
                <a:spcPts val="600"/>
              </a:spcBef>
              <a:buNone/>
            </a:pPr>
            <a:r>
              <a:rPr lang="en-US" sz="1600" spc="-51" dirty="0"/>
              <a:t>Devices connected to continuously available cloud services</a:t>
            </a:r>
          </a:p>
          <a:p>
            <a:pPr marL="3175" lvl="1" indent="0" defTabSz="914325">
              <a:spcBef>
                <a:spcPts val="600"/>
              </a:spcBef>
              <a:buNone/>
            </a:pPr>
            <a:r>
              <a:rPr lang="en-US" sz="1600" spc="-51" dirty="0"/>
              <a:t>Consumer applications</a:t>
            </a:r>
          </a:p>
          <a:p>
            <a:pPr marL="3175" lvl="1" indent="0" defTabSz="914325">
              <a:spcBef>
                <a:spcPts val="600"/>
              </a:spcBef>
              <a:buNone/>
            </a:pPr>
            <a:r>
              <a:rPr lang="en-US" sz="1600" spc="-51" dirty="0"/>
              <a:t>SaaS applications</a:t>
            </a:r>
          </a:p>
        </p:txBody>
      </p:sp>
      <p:pic>
        <p:nvPicPr>
          <p:cNvPr id="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40" y="1612072"/>
            <a:ext cx="4990505" cy="3743854"/>
          </a:xfrm>
          <a:prstGeom prst="rect">
            <a:avLst/>
          </a:prstGeom>
        </p:spPr>
      </p:pic>
    </p:spTree>
    <p:extLst>
      <p:ext uri="{BB962C8B-B14F-4D97-AF65-F5344CB8AC3E}">
        <p14:creationId xmlns:p14="http://schemas.microsoft.com/office/powerpoint/2010/main" val="19708144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500"/>
                                        <p:tgtEl>
                                          <p:spTgt spid="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xEl>
                                              <p:pRg st="9" end="9"/>
                                            </p:txEl>
                                          </p:spTgt>
                                        </p:tgtEl>
                                        <p:attrNameLst>
                                          <p:attrName>style.visibility</p:attrName>
                                        </p:attrNameLst>
                                      </p:cBhvr>
                                      <p:to>
                                        <p:strVal val="visible"/>
                                      </p:to>
                                    </p:set>
                                    <p:animEffect transition="in" filter="fade">
                                      <p:cBhvr>
                                        <p:cTn id="38" dur="500"/>
                                        <p:tgtEl>
                                          <p:spTgt spid="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10" end="10"/>
                                            </p:txEl>
                                          </p:spTgt>
                                        </p:tgtEl>
                                        <p:attrNameLst>
                                          <p:attrName>style.visibility</p:attrName>
                                        </p:attrNameLst>
                                      </p:cBhvr>
                                      <p:to>
                                        <p:strVal val="visible"/>
                                      </p:to>
                                    </p:set>
                                    <p:animEffect transition="in" filter="fade">
                                      <p:cBhvr>
                                        <p:cTn id="41"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19114" y="1447800"/>
            <a:ext cx="5346700" cy="464518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Title 4"/>
          <p:cNvSpPr>
            <a:spLocks noGrp="1"/>
          </p:cNvSpPr>
          <p:nvPr>
            <p:ph type="title"/>
          </p:nvPr>
        </p:nvSpPr>
        <p:spPr/>
        <p:txBody>
          <a:bodyPr/>
          <a:lstStyle/>
          <a:p>
            <a:r>
              <a:rPr lang="en-US" dirty="0" smtClean="0"/>
              <a:t>SQL Reporting</a:t>
            </a:r>
            <a:endParaRPr lang="en-US" dirty="0"/>
          </a:p>
        </p:txBody>
      </p:sp>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441" y="1714499"/>
            <a:ext cx="3131630" cy="1431777"/>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1264" t="4910" r="1012" b="1533"/>
          <a:stretch/>
        </p:blipFill>
        <p:spPr>
          <a:xfrm>
            <a:off x="660400" y="3860799"/>
            <a:ext cx="3067050" cy="2089151"/>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1517" t="13756" b="1412"/>
          <a:stretch/>
        </p:blipFill>
        <p:spPr>
          <a:xfrm>
            <a:off x="2673349" y="2540000"/>
            <a:ext cx="3090863" cy="2565401"/>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sp>
        <p:nvSpPr>
          <p:cNvPr id="9" name="Content Placeholder 2"/>
          <p:cNvSpPr txBox="1">
            <a:spLocks/>
          </p:cNvSpPr>
          <p:nvPr/>
        </p:nvSpPr>
        <p:spPr>
          <a:xfrm>
            <a:off x="6323013" y="1706123"/>
            <a:ext cx="5573712" cy="24265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Visualize your data</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a:t>SQL Server Reporting Services technology </a:t>
            </a:r>
            <a:r>
              <a:rPr lang="en-US" sz="1800" spc="-51" dirty="0" smtClean="0"/>
              <a:t>as </a:t>
            </a:r>
            <a:r>
              <a:rPr lang="en-US" sz="1800" spc="-51" dirty="0"/>
              <a:t>a </a:t>
            </a:r>
            <a:r>
              <a:rPr lang="en-US" sz="1800" spc="-51" dirty="0" smtClean="0"/>
              <a:t>service</a:t>
            </a:r>
            <a:endParaRPr lang="en-US" sz="1800" spc="-51" dirty="0"/>
          </a:p>
          <a:p>
            <a:pPr marL="3175" lvl="1" indent="0" defTabSz="914325">
              <a:spcBef>
                <a:spcPts val="600"/>
              </a:spcBef>
              <a:buNone/>
            </a:pPr>
            <a:r>
              <a:rPr lang="en-US" sz="1800" spc="-51" dirty="0"/>
              <a:t>Ideal for operational reporting against </a:t>
            </a:r>
            <a:r>
              <a:rPr lang="en-US" sz="1800" spc="-51" dirty="0" smtClean="0"/>
              <a:t>SQL Database </a:t>
            </a:r>
            <a:r>
              <a:rPr lang="en-US" sz="1800" spc="-51" dirty="0"/>
              <a:t>data</a:t>
            </a:r>
          </a:p>
          <a:p>
            <a:pPr marL="3175" lvl="1" indent="0" defTabSz="914325">
              <a:spcBef>
                <a:spcPts val="600"/>
              </a:spcBef>
              <a:buNone/>
            </a:pPr>
            <a:r>
              <a:rPr lang="en-US" sz="1800" spc="-51" dirty="0"/>
              <a:t>Enterprise-ready with automatic support for HA</a:t>
            </a:r>
          </a:p>
          <a:p>
            <a:pPr marL="3175" lvl="1" indent="0" defTabSz="914325">
              <a:spcBef>
                <a:spcPts val="600"/>
              </a:spcBef>
              <a:buNone/>
            </a:pPr>
            <a:r>
              <a:rPr lang="en-US" sz="1800" spc="-51" dirty="0"/>
              <a:t>Designed to scale elastically with </a:t>
            </a:r>
            <a:r>
              <a:rPr lang="en-US" sz="1800" spc="-51" dirty="0" smtClean="0"/>
              <a:t>demand</a:t>
            </a:r>
          </a:p>
          <a:p>
            <a:pPr marL="3175" lvl="1" indent="0" defTabSz="914325">
              <a:spcBef>
                <a:spcPts val="600"/>
              </a:spcBef>
              <a:buNone/>
            </a:pPr>
            <a:r>
              <a:rPr lang="en-US" sz="1800" spc="-51" dirty="0" smtClean="0"/>
              <a:t>Rapid Provisioning </a:t>
            </a:r>
            <a:endParaRPr lang="en-US" sz="2400" dirty="0" smtClean="0"/>
          </a:p>
        </p:txBody>
      </p:sp>
    </p:spTree>
    <p:extLst>
      <p:ext uri="{BB962C8B-B14F-4D97-AF65-F5344CB8AC3E}">
        <p14:creationId xmlns:p14="http://schemas.microsoft.com/office/powerpoint/2010/main" val="2271886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500"/>
                                        <p:tgtEl>
                                          <p:spTgt spid="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Data Sync</a:t>
            </a:r>
            <a:endParaRPr lang="en-US" dirty="0">
              <a:solidFill>
                <a:srgbClr val="92D050"/>
              </a:solidFill>
            </a:endParaRPr>
          </a:p>
        </p:txBody>
      </p:sp>
      <p:sp>
        <p:nvSpPr>
          <p:cNvPr id="7" name="Content Placeholder 2"/>
          <p:cNvSpPr txBox="1">
            <a:spLocks/>
          </p:cNvSpPr>
          <p:nvPr/>
        </p:nvSpPr>
        <p:spPr>
          <a:xfrm>
            <a:off x="6185031" y="1813217"/>
            <a:ext cx="5446798" cy="253249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Data Synchronization</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a:t>Microsoft Sync Framework technology </a:t>
            </a:r>
            <a:r>
              <a:rPr lang="en-US" sz="1800" spc="-51" dirty="0" smtClean="0"/>
              <a:t>as </a:t>
            </a:r>
            <a:r>
              <a:rPr lang="en-US" sz="1800" spc="-51" dirty="0"/>
              <a:t>a service </a:t>
            </a:r>
          </a:p>
          <a:p>
            <a:pPr marL="3175" lvl="1" indent="0" defTabSz="914325">
              <a:spcBef>
                <a:spcPts val="600"/>
              </a:spcBef>
              <a:buNone/>
            </a:pPr>
            <a:r>
              <a:rPr lang="en-US" sz="1800" spc="-51" dirty="0"/>
              <a:t>Ideal for scheduling synchronization between data sets hosted </a:t>
            </a:r>
            <a:r>
              <a:rPr lang="en-US" sz="1800" spc="-51" dirty="0" smtClean="0"/>
              <a:t/>
            </a:r>
            <a:br>
              <a:rPr lang="en-US" sz="1800" spc="-51" dirty="0" smtClean="0"/>
            </a:br>
            <a:r>
              <a:rPr lang="en-US" sz="1800" spc="-51" dirty="0" smtClean="0"/>
              <a:t>in SQL Database </a:t>
            </a:r>
            <a:r>
              <a:rPr lang="en-US" sz="1800" spc="-51" dirty="0"/>
              <a:t>or SQL Server</a:t>
            </a:r>
          </a:p>
          <a:p>
            <a:pPr marL="3175" lvl="1" indent="0" defTabSz="914325">
              <a:spcBef>
                <a:spcPts val="600"/>
              </a:spcBef>
              <a:buNone/>
            </a:pPr>
            <a:r>
              <a:rPr lang="en-US" sz="1800" spc="-51" dirty="0"/>
              <a:t>Uses a hub and spoke </a:t>
            </a:r>
            <a:r>
              <a:rPr lang="en-US" sz="1800" spc="-51" dirty="0" smtClean="0"/>
              <a:t>topology</a:t>
            </a:r>
          </a:p>
          <a:p>
            <a:pPr marL="3175" lvl="1" indent="0" defTabSz="914325">
              <a:spcBef>
                <a:spcPts val="600"/>
              </a:spcBef>
              <a:buNone/>
            </a:pPr>
            <a:r>
              <a:rPr lang="en-US" sz="1800" spc="-51" dirty="0" smtClean="0"/>
              <a:t>No Coding required</a:t>
            </a:r>
          </a:p>
        </p:txBody>
      </p:sp>
      <p:sp>
        <p:nvSpPr>
          <p:cNvPr id="26" name="Rectangle 25"/>
          <p:cNvSpPr/>
          <p:nvPr/>
        </p:nvSpPr>
        <p:spPr>
          <a:xfrm>
            <a:off x="2188486" y="3219484"/>
            <a:ext cx="1483401" cy="1483401"/>
          </a:xfrm>
          <a:prstGeom prst="rect">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sz="2000" dirty="0">
                <a:gradFill>
                  <a:gsLst>
                    <a:gs pos="0">
                      <a:schemeClr val="bg1"/>
                    </a:gs>
                    <a:gs pos="100000">
                      <a:schemeClr val="bg1"/>
                    </a:gs>
                  </a:gsLst>
                  <a:lin ang="5400000" scaled="0"/>
                </a:gradFill>
              </a:rPr>
              <a:t>SQL Database (Hub)</a:t>
            </a:r>
          </a:p>
        </p:txBody>
      </p:sp>
      <p:sp>
        <p:nvSpPr>
          <p:cNvPr id="24" name="Straight Connector 5"/>
          <p:cNvSpPr/>
          <p:nvPr/>
        </p:nvSpPr>
        <p:spPr>
          <a:xfrm rot="16200000">
            <a:off x="2705917" y="3130681"/>
            <a:ext cx="448541" cy="49584"/>
          </a:xfrm>
          <a:custGeom>
            <a:avLst/>
            <a:gdLst/>
            <a:ahLst/>
            <a:cxnLst/>
            <a:rect l="0" t="0" r="0" b="0"/>
            <a:pathLst>
              <a:path>
                <a:moveTo>
                  <a:pt x="0" y="27207"/>
                </a:moveTo>
                <a:lnTo>
                  <a:pt x="492245" y="27207"/>
                </a:lnTo>
              </a:path>
            </a:pathLst>
          </a:custGeom>
          <a:noFill/>
          <a:ln>
            <a:solidFill>
              <a:schemeClr val="accent6"/>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 name="Straight Connector 6"/>
          <p:cNvSpPr/>
          <p:nvPr/>
        </p:nvSpPr>
        <p:spPr>
          <a:xfrm rot="16200000">
            <a:off x="2918974" y="3144259"/>
            <a:ext cx="22427" cy="224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sp>
        <p:nvSpPr>
          <p:cNvPr id="22" name="Rectangle 21"/>
          <p:cNvSpPr/>
          <p:nvPr/>
        </p:nvSpPr>
        <p:spPr>
          <a:xfrm>
            <a:off x="2188486" y="1447800"/>
            <a:ext cx="1483401" cy="1483401"/>
          </a:xfrm>
          <a:prstGeom prst="rect">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sz="2000" dirty="0">
                <a:gradFill>
                  <a:gsLst>
                    <a:gs pos="0">
                      <a:schemeClr val="bg1"/>
                    </a:gs>
                    <a:gs pos="100000">
                      <a:schemeClr val="bg1"/>
                    </a:gs>
                  </a:gsLst>
                  <a:lin ang="5400000" scaled="0"/>
                </a:gradFill>
              </a:rPr>
              <a:t>SQL Database (US)</a:t>
            </a:r>
          </a:p>
        </p:txBody>
      </p:sp>
      <p:sp>
        <p:nvSpPr>
          <p:cNvPr id="20" name="Straight Connector 9"/>
          <p:cNvSpPr/>
          <p:nvPr/>
        </p:nvSpPr>
        <p:spPr>
          <a:xfrm rot="1800000">
            <a:off x="3542472" y="4579638"/>
            <a:ext cx="448541" cy="49584"/>
          </a:xfrm>
          <a:custGeom>
            <a:avLst/>
            <a:gdLst/>
            <a:ahLst/>
            <a:cxnLst/>
            <a:rect l="0" t="0" r="0" b="0"/>
            <a:pathLst>
              <a:path>
                <a:moveTo>
                  <a:pt x="0" y="27207"/>
                </a:moveTo>
                <a:lnTo>
                  <a:pt x="492245" y="27207"/>
                </a:lnTo>
              </a:path>
            </a:pathLst>
          </a:custGeom>
          <a:noFill/>
          <a:ln>
            <a:solidFill>
              <a:schemeClr val="accent6"/>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8" name="Rectangle 17"/>
          <p:cNvSpPr/>
          <p:nvPr/>
        </p:nvSpPr>
        <p:spPr>
          <a:xfrm>
            <a:off x="3861598" y="4345714"/>
            <a:ext cx="1483401" cy="1483401"/>
          </a:xfrm>
          <a:prstGeom prst="rect">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sz="2000" dirty="0">
                <a:gradFill>
                  <a:gsLst>
                    <a:gs pos="0">
                      <a:schemeClr val="bg1"/>
                    </a:gs>
                    <a:gs pos="100000">
                      <a:schemeClr val="bg1"/>
                    </a:gs>
                  </a:gsLst>
                  <a:lin ang="5400000" scaled="0"/>
                </a:gradFill>
              </a:rPr>
              <a:t>SQL Database (WE)</a:t>
            </a:r>
          </a:p>
        </p:txBody>
      </p:sp>
      <p:sp>
        <p:nvSpPr>
          <p:cNvPr id="15" name="Straight Connector 13"/>
          <p:cNvSpPr/>
          <p:nvPr/>
        </p:nvSpPr>
        <p:spPr>
          <a:xfrm rot="9000000">
            <a:off x="1869361" y="4579638"/>
            <a:ext cx="448541" cy="49584"/>
          </a:xfrm>
          <a:custGeom>
            <a:avLst/>
            <a:gdLst/>
            <a:ahLst/>
            <a:cxnLst/>
            <a:rect l="0" t="0" r="0" b="0"/>
            <a:pathLst>
              <a:path>
                <a:moveTo>
                  <a:pt x="0" y="27207"/>
                </a:moveTo>
                <a:lnTo>
                  <a:pt x="492245" y="27207"/>
                </a:lnTo>
              </a:path>
            </a:pathLst>
          </a:custGeom>
          <a:noFill/>
          <a:ln>
            <a:solidFill>
              <a:schemeClr val="accent6"/>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Straight Connector 14"/>
          <p:cNvSpPr/>
          <p:nvPr/>
        </p:nvSpPr>
        <p:spPr>
          <a:xfrm rot="19800000">
            <a:off x="2082419" y="4593216"/>
            <a:ext cx="22427" cy="224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sp>
        <p:nvSpPr>
          <p:cNvPr id="13" name="Rectangle 12"/>
          <p:cNvSpPr/>
          <p:nvPr/>
        </p:nvSpPr>
        <p:spPr>
          <a:xfrm>
            <a:off x="515375" y="4345714"/>
            <a:ext cx="1483401" cy="1483401"/>
          </a:xfrm>
          <a:prstGeom prst="rect">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sz="2000" dirty="0">
                <a:gradFill>
                  <a:gsLst>
                    <a:gs pos="0">
                      <a:schemeClr val="bg1"/>
                    </a:gs>
                    <a:gs pos="100000">
                      <a:schemeClr val="bg1"/>
                    </a:gs>
                  </a:gsLst>
                  <a:lin ang="5400000" scaled="0"/>
                </a:gradFill>
              </a:rPr>
              <a:t>SQL Server (</a:t>
            </a:r>
            <a:r>
              <a:rPr lang="en-US" sz="2000" dirty="0" err="1">
                <a:gradFill>
                  <a:gsLst>
                    <a:gs pos="0">
                      <a:schemeClr val="bg1"/>
                    </a:gs>
                    <a:gs pos="100000">
                      <a:schemeClr val="bg1"/>
                    </a:gs>
                  </a:gsLst>
                  <a:lin ang="5400000" scaled="0"/>
                </a:gradFill>
              </a:rPr>
              <a:t>OnPrem</a:t>
            </a:r>
            <a:r>
              <a:rPr lang="en-US" sz="2000" dirty="0">
                <a:gradFill>
                  <a:gsLst>
                    <a:gs pos="0">
                      <a:schemeClr val="bg1"/>
                    </a:gs>
                    <a:gs pos="100000">
                      <a:schemeClr val="bg1"/>
                    </a:gs>
                  </a:gsLst>
                  <a:lin ang="5400000" scaled="0"/>
                </a:gradFill>
              </a:rPr>
              <a:t>)</a:t>
            </a:r>
          </a:p>
        </p:txBody>
      </p:sp>
    </p:spTree>
    <p:extLst>
      <p:ext uri="{BB962C8B-B14F-4D97-AF65-F5344CB8AC3E}">
        <p14:creationId xmlns:p14="http://schemas.microsoft.com/office/powerpoint/2010/main" val="3400029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Federation</a:t>
            </a:r>
            <a:endParaRPr lang="en-US" dirty="0">
              <a:solidFill>
                <a:srgbClr val="92D050"/>
              </a:solidFill>
            </a:endParaRPr>
          </a:p>
        </p:txBody>
      </p:sp>
      <p:sp>
        <p:nvSpPr>
          <p:cNvPr id="7" name="Content Placeholder 2"/>
          <p:cNvSpPr txBox="1">
            <a:spLocks/>
          </p:cNvSpPr>
          <p:nvPr/>
        </p:nvSpPr>
        <p:spPr>
          <a:xfrm>
            <a:off x="6193269" y="1640219"/>
            <a:ext cx="5573712" cy="2610509"/>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Database Scalability</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2000" spc="-51" dirty="0" smtClean="0"/>
              <a:t>Scale </a:t>
            </a:r>
            <a:r>
              <a:rPr lang="en-US" sz="2000" spc="-51" dirty="0"/>
              <a:t>to hundreds of nodes </a:t>
            </a:r>
            <a:r>
              <a:rPr lang="en-US" sz="2000" spc="-51" dirty="0" smtClean="0"/>
              <a:t>via database </a:t>
            </a:r>
            <a:r>
              <a:rPr lang="en-US" sz="2000" spc="-51" dirty="0" err="1" smtClean="0"/>
              <a:t>sharding</a:t>
            </a:r>
            <a:endParaRPr lang="en-US" sz="2000" spc="-51" dirty="0"/>
          </a:p>
          <a:p>
            <a:pPr marL="3175" lvl="1" indent="0" defTabSz="914325">
              <a:spcBef>
                <a:spcPts val="600"/>
              </a:spcBef>
              <a:buNone/>
            </a:pPr>
            <a:r>
              <a:rPr lang="en-US" sz="2000" spc="-51" dirty="0"/>
              <a:t>Multi-tenancy via flexible repartitioning</a:t>
            </a:r>
          </a:p>
          <a:p>
            <a:pPr marL="3175" lvl="1" indent="0" defTabSz="914325">
              <a:spcBef>
                <a:spcPts val="600"/>
              </a:spcBef>
              <a:buNone/>
            </a:pPr>
            <a:r>
              <a:rPr lang="en-US" sz="2000" spc="-51" dirty="0"/>
              <a:t>Online split operations to minimize downtime</a:t>
            </a:r>
          </a:p>
          <a:p>
            <a:pPr marL="3175" lvl="1" indent="0" defTabSz="914325">
              <a:spcBef>
                <a:spcPts val="600"/>
              </a:spcBef>
              <a:buNone/>
            </a:pPr>
            <a:r>
              <a:rPr lang="en-US" sz="2000" spc="-51" dirty="0"/>
              <a:t>Automatic data discovery regardless of changes in how data is partitioned</a:t>
            </a:r>
            <a:r>
              <a:rPr lang="en-US" sz="1800" spc="-51" dirty="0"/>
              <a:t/>
            </a:r>
            <a:br>
              <a:rPr lang="en-US" sz="1800" spc="-51" dirty="0"/>
            </a:br>
            <a:endParaRPr lang="en-US" sz="2400" dirty="0" smtClean="0"/>
          </a:p>
        </p:txBody>
      </p:sp>
      <p:sp>
        <p:nvSpPr>
          <p:cNvPr id="12" name="Freeform 11"/>
          <p:cNvSpPr>
            <a:spLocks noEditPoints="1"/>
          </p:cNvSpPr>
          <p:nvPr/>
        </p:nvSpPr>
        <p:spPr bwMode="auto">
          <a:xfrm>
            <a:off x="2469798" y="1460205"/>
            <a:ext cx="723354" cy="975846"/>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solidFill>
          <a:ln w="19050">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noEditPoints="1"/>
          </p:cNvSpPr>
          <p:nvPr/>
        </p:nvSpPr>
        <p:spPr bwMode="auto">
          <a:xfrm>
            <a:off x="2462710" y="1463749"/>
            <a:ext cx="723354" cy="975846"/>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solidFill>
          <a:ln w="19050">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3"/>
          <p:cNvSpPr>
            <a:spLocks noEditPoints="1"/>
          </p:cNvSpPr>
          <p:nvPr/>
        </p:nvSpPr>
        <p:spPr bwMode="auto">
          <a:xfrm>
            <a:off x="2473343" y="1463749"/>
            <a:ext cx="723354" cy="975846"/>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solidFill>
          <a:ln w="19050">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5"/>
          <p:cNvSpPr>
            <a:spLocks noEditPoints="1"/>
          </p:cNvSpPr>
          <p:nvPr/>
        </p:nvSpPr>
        <p:spPr bwMode="auto">
          <a:xfrm>
            <a:off x="2473343" y="1463750"/>
            <a:ext cx="723354" cy="975846"/>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solidFill>
          <a:ln w="19050">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7"/>
          <p:cNvSpPr>
            <a:spLocks noEditPoints="1"/>
          </p:cNvSpPr>
          <p:nvPr/>
        </p:nvSpPr>
        <p:spPr bwMode="auto">
          <a:xfrm>
            <a:off x="2462709" y="1463750"/>
            <a:ext cx="723354" cy="975846"/>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solidFill>
          <a:ln w="19050">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0113356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par>
                          <p:cTn id="20" fill="hold">
                            <p:stCondLst>
                              <p:cond delay="500"/>
                            </p:stCondLst>
                            <p:childTnLst>
                              <p:par>
                                <p:cTn id="21" presetID="42" presetClass="path" presetSubtype="0" accel="50000" decel="50000" fill="hold" grpId="0" nodeType="afterEffect">
                                  <p:stCondLst>
                                    <p:cond delay="2000"/>
                                  </p:stCondLst>
                                  <p:childTnLst>
                                    <p:animMotion origin="layout" path="M -6.25E-7 -7.40741E-7 L -0.12487 0.16505 " pathEditMode="relative" rAng="0" ptsTypes="AA">
                                      <p:cBhvr>
                                        <p:cTn id="22" dur="1000" fill="hold"/>
                                        <p:tgtEl>
                                          <p:spTgt spid="18"/>
                                        </p:tgtEl>
                                        <p:attrNameLst>
                                          <p:attrName>ppt_x</p:attrName>
                                          <p:attrName>ppt_y</p:attrName>
                                        </p:attrNameLst>
                                      </p:cBhvr>
                                      <p:rCtr x="-6250" y="8241"/>
                                    </p:animMotion>
                                  </p:childTnLst>
                                </p:cTn>
                              </p:par>
                              <p:par>
                                <p:cTn id="23" presetID="42" presetClass="path" presetSubtype="0" accel="50000" decel="50000" fill="hold" grpId="0" nodeType="withEffect">
                                  <p:stCondLst>
                                    <p:cond delay="2000"/>
                                  </p:stCondLst>
                                  <p:childTnLst>
                                    <p:animMotion origin="layout" path="M -2.08333E-6 -7.40741E-7 L -0.04192 0.16551 " pathEditMode="relative" rAng="0" ptsTypes="AA">
                                      <p:cBhvr>
                                        <p:cTn id="24" dur="1000" fill="hold"/>
                                        <p:tgtEl>
                                          <p:spTgt spid="16"/>
                                        </p:tgtEl>
                                        <p:attrNameLst>
                                          <p:attrName>ppt_x</p:attrName>
                                          <p:attrName>ppt_y</p:attrName>
                                        </p:attrNameLst>
                                      </p:cBhvr>
                                      <p:rCtr x="-2096" y="8264"/>
                                    </p:animMotion>
                                  </p:childTnLst>
                                </p:cTn>
                              </p:par>
                              <p:par>
                                <p:cTn id="25" presetID="42" presetClass="path" presetSubtype="0" accel="50000" decel="50000" fill="hold" grpId="0" nodeType="withEffect">
                                  <p:stCondLst>
                                    <p:cond delay="2000"/>
                                  </p:stCondLst>
                                  <p:childTnLst>
                                    <p:animMotion origin="layout" path="M -2.08333E-6 -7.40741E-7 L 0.03946 0.15903 " pathEditMode="relative" rAng="0" ptsTypes="AA">
                                      <p:cBhvr>
                                        <p:cTn id="26" dur="1000" fill="hold"/>
                                        <p:tgtEl>
                                          <p:spTgt spid="14"/>
                                        </p:tgtEl>
                                        <p:attrNameLst>
                                          <p:attrName>ppt_x</p:attrName>
                                          <p:attrName>ppt_y</p:attrName>
                                        </p:attrNameLst>
                                      </p:cBhvr>
                                      <p:rCtr x="1966" y="7940"/>
                                    </p:animMotion>
                                  </p:childTnLst>
                                </p:cTn>
                              </p:par>
                              <p:par>
                                <p:cTn id="27" presetID="42" presetClass="path" presetSubtype="0" accel="50000" decel="50000" fill="hold" grpId="0" nodeType="withEffect">
                                  <p:stCondLst>
                                    <p:cond delay="2000"/>
                                  </p:stCondLst>
                                  <p:childTnLst>
                                    <p:animMotion origin="layout" path="M -6.25E-7 -7.40741E-7 L 0.12253 0.15995 " pathEditMode="relative" rAng="0" ptsTypes="AA">
                                      <p:cBhvr>
                                        <p:cTn id="28" dur="1000" fill="hold"/>
                                        <p:tgtEl>
                                          <p:spTgt spid="13"/>
                                        </p:tgtEl>
                                        <p:attrNameLst>
                                          <p:attrName>ppt_x</p:attrName>
                                          <p:attrName>ppt_y</p:attrName>
                                        </p:attrNameLst>
                                      </p:cBhvr>
                                      <p:rCtr x="6120" y="7986"/>
                                    </p:animMotion>
                                  </p:childTnLst>
                                </p:cTn>
                              </p:par>
                              <p:par>
                                <p:cTn id="29" presetID="10" presetClass="exit" presetSubtype="0" fill="hold" grpId="0" nodeType="with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2" grpId="0" animBg="1"/>
      <p:bldP spid="13" grpId="0" animBg="1"/>
      <p:bldP spid="14" grpId="0" animBg="1"/>
      <p:bldP spid="16" grpId="0" animBg="1"/>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199799" cy="1523494"/>
          </a:xfrm>
        </p:spPr>
        <p:txBody>
          <a:bodyPr/>
          <a:lstStyle/>
          <a:p>
            <a:r>
              <a:rPr lang="en-US" dirty="0" smtClean="0"/>
              <a:t>SQL Data Sync</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solidFill>
                  <a:schemeClr val="bg1">
                    <a:alpha val="99000"/>
                  </a:schemeClr>
                </a:solidFill>
              </a:rPr>
              <a:t>Demo</a:t>
            </a:r>
            <a:endParaRPr lang="en-US" dirty="0">
              <a:solidFill>
                <a:schemeClr val="bg1">
                  <a:alpha val="99000"/>
                </a:schemeClr>
              </a:solidFill>
            </a:endParaRPr>
          </a:p>
        </p:txBody>
      </p:sp>
    </p:spTree>
    <p:extLst>
      <p:ext uri="{BB962C8B-B14F-4D97-AF65-F5344CB8AC3E}">
        <p14:creationId xmlns:p14="http://schemas.microsoft.com/office/powerpoint/2010/main" val="412283888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3139430"/>
            <a:ext cx="10693401" cy="1378644"/>
          </a:xfrm>
        </p:spPr>
        <p:txBody>
          <a:bodyPr/>
          <a:lstStyle/>
          <a:p>
            <a:r>
              <a:rPr lang="en-US" dirty="0"/>
              <a:t>Thank </a:t>
            </a:r>
            <a:r>
              <a:rPr lang="en-US" dirty="0" smtClean="0"/>
              <a:t>You</a:t>
            </a:r>
            <a:endParaRPr lang="en-US"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a:xfrm>
            <a:off x="1889125" y="1905000"/>
            <a:ext cx="8872538" cy="1274538"/>
          </a:xfrm>
        </p:spPr>
        <p:txBody>
          <a:bodyPr/>
          <a:lstStyle/>
          <a:p>
            <a:r>
              <a:rPr lang="en-US" sz="8800" dirty="0" smtClean="0"/>
              <a:t>Appendix</a:t>
            </a:r>
            <a:endParaRPr lang="en-US" sz="8800" dirty="0"/>
          </a:p>
        </p:txBody>
      </p:sp>
      <p:sp>
        <p:nvSpPr>
          <p:cNvPr id="9" name="Freeform 24"/>
          <p:cNvSpPr>
            <a:spLocks noEditPoints="1"/>
          </p:cNvSpPr>
          <p:nvPr/>
        </p:nvSpPr>
        <p:spPr bwMode="black">
          <a:xfrm>
            <a:off x="7498913" y="1549035"/>
            <a:ext cx="3004964" cy="3486026"/>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72457458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836709" y="1939564"/>
            <a:ext cx="7831415" cy="4198072"/>
          </a:xfrm>
        </p:spPr>
        <p:txBody>
          <a:bodyPr/>
          <a:lstStyle/>
          <a:p>
            <a:pPr marL="0" indent="3175"/>
            <a:r>
              <a:rPr lang="en-US" sz="4000" dirty="0" smtClean="0"/>
              <a:t>Architecture</a:t>
            </a:r>
          </a:p>
          <a:p>
            <a:pPr marL="0" indent="3175"/>
            <a:r>
              <a:rPr lang="en-US" sz="4000" dirty="0" smtClean="0"/>
              <a:t>Starting </a:t>
            </a:r>
            <a:r>
              <a:rPr lang="en-US" sz="4000" dirty="0"/>
              <a:t>W</a:t>
            </a:r>
            <a:r>
              <a:rPr lang="en-US" sz="4000" dirty="0" smtClean="0"/>
              <a:t>ith </a:t>
            </a:r>
            <a:r>
              <a:rPr lang="en-US" sz="4000" dirty="0"/>
              <a:t>T</a:t>
            </a:r>
            <a:r>
              <a:rPr lang="en-US" sz="4000" dirty="0" smtClean="0"/>
              <a:t>he Basics</a:t>
            </a:r>
          </a:p>
          <a:p>
            <a:pPr marL="0" indent="3175"/>
            <a:r>
              <a:rPr lang="en-US" sz="4000" dirty="0" smtClean="0"/>
              <a:t>Create And </a:t>
            </a:r>
            <a:r>
              <a:rPr lang="en-US" sz="4000" dirty="0"/>
              <a:t>Deploy Y</a:t>
            </a:r>
            <a:r>
              <a:rPr lang="en-US" sz="4000" dirty="0" smtClean="0"/>
              <a:t>our </a:t>
            </a:r>
            <a:r>
              <a:rPr lang="en-US" sz="4000" dirty="0"/>
              <a:t>Database</a:t>
            </a:r>
          </a:p>
          <a:p>
            <a:r>
              <a:rPr lang="en-US" sz="4000" dirty="0"/>
              <a:t>Secure </a:t>
            </a:r>
            <a:r>
              <a:rPr lang="en-US" sz="4000" dirty="0" smtClean="0"/>
              <a:t>Your </a:t>
            </a:r>
            <a:r>
              <a:rPr lang="en-US" sz="4000" dirty="0"/>
              <a:t>Database</a:t>
            </a:r>
            <a:endParaRPr lang="en-US" sz="4000" dirty="0" smtClean="0"/>
          </a:p>
          <a:p>
            <a:r>
              <a:rPr lang="en-US" sz="4000" dirty="0"/>
              <a:t>Exploring </a:t>
            </a:r>
            <a:r>
              <a:rPr lang="en-US" sz="4000" dirty="0" smtClean="0"/>
              <a:t>Advanced Capabilities</a:t>
            </a:r>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1329595"/>
          </a:xfrm>
        </p:spPr>
        <p:txBody>
          <a:bodyPr/>
          <a:lstStyle/>
          <a:p>
            <a:r>
              <a:rPr lang="en-US" sz="4800" dirty="0" smtClean="0"/>
              <a:t>SQL Database </a:t>
            </a:r>
            <a:r>
              <a:rPr lang="en-US" sz="4800" dirty="0"/>
              <a:t>Billing Rates (As of </a:t>
            </a:r>
            <a:r>
              <a:rPr lang="en-US" sz="4800" dirty="0" smtClean="0"/>
              <a:t>February 2012)</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198921" y="1805627"/>
            <a:ext cx="3345104" cy="3043210"/>
          </a:xfrm>
          <a:prstGeom prst="rect">
            <a:avLst/>
          </a:prstGeom>
          <a:noFill/>
          <a:ln>
            <a:noFill/>
          </a:ln>
        </p:spPr>
      </p:pic>
      <p:sp>
        <p:nvSpPr>
          <p:cNvPr id="7" name="Content Placeholder 2"/>
          <p:cNvSpPr txBox="1">
            <a:spLocks/>
          </p:cNvSpPr>
          <p:nvPr/>
        </p:nvSpPr>
        <p:spPr>
          <a:xfrm>
            <a:off x="6337695" y="3489820"/>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endParaRPr lang="en-US" sz="1600" spc="-51" dirty="0"/>
          </a:p>
        </p:txBody>
      </p:sp>
      <p:graphicFrame>
        <p:nvGraphicFramePr>
          <p:cNvPr id="8" name="Content Placeholder 1"/>
          <p:cNvGraphicFramePr>
            <a:graphicFrameLocks/>
          </p:cNvGraphicFramePr>
          <p:nvPr>
            <p:extLst>
              <p:ext uri="{D42A27DB-BD31-4B8C-83A1-F6EECF244321}">
                <p14:modId xmlns:p14="http://schemas.microsoft.com/office/powerpoint/2010/main" val="505507390"/>
              </p:ext>
            </p:extLst>
          </p:nvPr>
        </p:nvGraphicFramePr>
        <p:xfrm>
          <a:off x="4515439" y="1447800"/>
          <a:ext cx="7152686" cy="2042022"/>
        </p:xfrm>
        <a:graphic>
          <a:graphicData uri="http://schemas.openxmlformats.org/drawingml/2006/table">
            <a:tbl>
              <a:tblPr firstRow="1" bandRow="1">
                <a:tableStyleId>{5C22544A-7EE6-4342-B048-85BDC9FD1C3A}</a:tableStyleId>
              </a:tblPr>
              <a:tblGrid>
                <a:gridCol w="2001784"/>
                <a:gridCol w="5150902"/>
              </a:tblGrid>
              <a:tr h="340337">
                <a:tc>
                  <a:txBody>
                    <a:bodyPr/>
                    <a:lstStyle/>
                    <a:p>
                      <a:r>
                        <a:rPr lang="en-US" sz="1400" dirty="0" smtClean="0"/>
                        <a:t>Database Size</a:t>
                      </a:r>
                      <a:endParaRPr lang="en-US" sz="1400" dirty="0"/>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400" dirty="0" smtClean="0"/>
                        <a:t>Price Per Database Per Month</a:t>
                      </a:r>
                      <a:endParaRPr lang="en-US" sz="1400" dirty="0"/>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340337">
                <a:tc>
                  <a:txBody>
                    <a:bodyPr/>
                    <a:lstStyle/>
                    <a:p>
                      <a:r>
                        <a:rPr lang="en-US" sz="1400" dirty="0" smtClean="0"/>
                        <a:t>0</a:t>
                      </a:r>
                      <a:r>
                        <a:rPr lang="en-US" sz="1400" baseline="0" dirty="0" smtClean="0"/>
                        <a:t> to 100 MB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a:t>
                      </a:r>
                      <a:r>
                        <a:rPr lang="en-US" sz="1400" baseline="0" dirty="0" smtClean="0"/>
                        <a:t> $4.995</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100</a:t>
                      </a:r>
                      <a:r>
                        <a:rPr lang="en-US" sz="1400" baseline="0" dirty="0" smtClean="0"/>
                        <a:t> to 1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 $9.99</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1GB to 10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$9.99 for first</a:t>
                      </a:r>
                      <a:r>
                        <a:rPr lang="en-US" sz="1400" baseline="0" dirty="0" smtClean="0"/>
                        <a:t> GB, $3.99 per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 GB to 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$45.954 for first 10 GB, $1.998 for</a:t>
                      </a:r>
                      <a:r>
                        <a:rPr lang="en-US" sz="1400" baseline="0" dirty="0" smtClean="0"/>
                        <a:t>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50 GB to 150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$145.874 for first 50 GB, $0.999 for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9" name="Content Placeholder 2"/>
          <p:cNvSpPr txBox="1">
            <a:spLocks/>
          </p:cNvSpPr>
          <p:nvPr/>
        </p:nvSpPr>
        <p:spPr>
          <a:xfrm>
            <a:off x="4515439" y="5059959"/>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Data </a:t>
            </a:r>
            <a:r>
              <a:rPr lang="en-US" spc="-100" dirty="0">
                <a:solidFill>
                  <a:schemeClr val="accent2">
                    <a:alpha val="99000"/>
                  </a:schemeClr>
                </a:solidFill>
                <a:latin typeface="Segoe UI Light" pitchFamily="34" charset="0"/>
              </a:rPr>
              <a:t>Transfers</a:t>
            </a:r>
          </a:p>
          <a:p>
            <a:pPr marL="3175" lvl="1" indent="0" defTabSz="914325">
              <a:spcBef>
                <a:spcPts val="600"/>
              </a:spcBef>
              <a:buNone/>
            </a:pPr>
            <a:r>
              <a:rPr lang="en-US" sz="1600" spc="-51" dirty="0"/>
              <a:t>North America and Europe regions $</a:t>
            </a:r>
            <a:r>
              <a:rPr lang="en-US" sz="1600" spc="-51" dirty="0" smtClean="0"/>
              <a:t>0.05 </a:t>
            </a:r>
            <a:r>
              <a:rPr lang="en-US" sz="1600" spc="-51" dirty="0"/>
              <a:t>- $</a:t>
            </a:r>
            <a:r>
              <a:rPr lang="en-US" sz="1600" spc="-51" dirty="0" smtClean="0"/>
              <a:t>0.12 per GB outbound</a:t>
            </a:r>
            <a:endParaRPr lang="en-US" sz="1600" spc="-51" dirty="0"/>
          </a:p>
          <a:p>
            <a:pPr marL="3175" lvl="1" indent="0" defTabSz="914325">
              <a:spcBef>
                <a:spcPts val="600"/>
              </a:spcBef>
              <a:buNone/>
            </a:pPr>
            <a:r>
              <a:rPr lang="en-US" sz="1600" spc="-51" dirty="0"/>
              <a:t>Asia Pacific region $</a:t>
            </a:r>
            <a:r>
              <a:rPr lang="en-US" sz="1600" spc="-51" dirty="0" smtClean="0"/>
              <a:t>0.12 </a:t>
            </a:r>
            <a:r>
              <a:rPr lang="en-US" sz="1600" spc="-51" dirty="0"/>
              <a:t>- $</a:t>
            </a:r>
            <a:r>
              <a:rPr lang="en-US" sz="1600" spc="-51" dirty="0" smtClean="0"/>
              <a:t>0.19 per GB outbound</a:t>
            </a:r>
            <a:endParaRPr lang="en-US" sz="1600" spc="-51" dirty="0"/>
          </a:p>
          <a:p>
            <a:pPr marL="3175" lvl="1" indent="0" defTabSz="914325">
              <a:spcBef>
                <a:spcPts val="600"/>
              </a:spcBef>
              <a:buNone/>
            </a:pPr>
            <a:r>
              <a:rPr lang="en-US" sz="1600" spc="-51" dirty="0"/>
              <a:t>All inbound data transfers are at no charge.</a:t>
            </a:r>
          </a:p>
        </p:txBody>
      </p:sp>
      <p:sp>
        <p:nvSpPr>
          <p:cNvPr id="10" name="Content Placeholder 2"/>
          <p:cNvSpPr txBox="1">
            <a:spLocks/>
          </p:cNvSpPr>
          <p:nvPr/>
        </p:nvSpPr>
        <p:spPr>
          <a:xfrm>
            <a:off x="4515439"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smtClean="0"/>
              <a:t>Based on graduated rate based on database size</a:t>
            </a:r>
          </a:p>
          <a:p>
            <a:pPr marL="3175" indent="0" defTabSz="914325">
              <a:spcBef>
                <a:spcPts val="0"/>
              </a:spcBef>
              <a:spcAft>
                <a:spcPts val="300"/>
              </a:spcAft>
              <a:buNone/>
            </a:pPr>
            <a:r>
              <a:rPr lang="en-US" sz="1600" spc="-51" dirty="0" smtClean="0"/>
              <a:t>Charged at monthly rate per database</a:t>
            </a:r>
          </a:p>
          <a:p>
            <a:pPr marL="3175" lvl="1" indent="0" defTabSz="914325">
              <a:spcBef>
                <a:spcPts val="600"/>
              </a:spcBef>
              <a:buNone/>
            </a:pPr>
            <a:r>
              <a:rPr lang="en-US" sz="1600" spc="-51" dirty="0" smtClean="0"/>
              <a:t>Amortized over month -&gt; calculated on daily basis</a:t>
            </a:r>
          </a:p>
          <a:p>
            <a:pPr marL="3175" lvl="1" indent="0" defTabSz="914325">
              <a:spcBef>
                <a:spcPts val="600"/>
              </a:spcBef>
              <a:buNone/>
            </a:pPr>
            <a:r>
              <a:rPr lang="en-US" sz="1600" spc="-51" dirty="0" smtClean="0"/>
              <a:t>No Transaction Charges</a:t>
            </a:r>
            <a:endParaRPr lang="en-US" sz="1600" spc="-51" dirty="0"/>
          </a:p>
        </p:txBody>
      </p:sp>
    </p:spTree>
    <p:extLst>
      <p:ext uri="{BB962C8B-B14F-4D97-AF65-F5344CB8AC3E}">
        <p14:creationId xmlns:p14="http://schemas.microsoft.com/office/powerpoint/2010/main" val="369460288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553998"/>
          </a:xfrm>
        </p:spPr>
        <p:txBody>
          <a:bodyPr/>
          <a:lstStyle/>
          <a:p>
            <a:r>
              <a:rPr lang="en-US" sz="4000" dirty="0" smtClean="0"/>
              <a:t>SQL Database Architecture</a:t>
            </a:r>
            <a:endParaRPr lang="en-US" sz="40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91" b="1379"/>
          <a:stretch/>
        </p:blipFill>
        <p:spPr bwMode="auto">
          <a:xfrm>
            <a:off x="2832315" y="1447800"/>
            <a:ext cx="6524194"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5050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Architecture</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5"/>
          <p:cNvSpPr/>
          <p:nvPr/>
        </p:nvSpPr>
        <p:spPr bwMode="auto">
          <a:xfrm>
            <a:off x="5347698" y="1905000"/>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10" name="Chevron 9"/>
          <p:cNvSpPr/>
          <p:nvPr/>
        </p:nvSpPr>
        <p:spPr bwMode="auto">
          <a:xfrm>
            <a:off x="5367926" y="3802404"/>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a:t>A Server </a:t>
            </a:r>
            <a:r>
              <a:rPr lang="en-US" dirty="0" smtClean="0"/>
              <a:t>Is </a:t>
            </a:r>
            <a:r>
              <a:rPr lang="en-US" dirty="0"/>
              <a:t>N</a:t>
            </a:r>
            <a:r>
              <a:rPr lang="en-US" dirty="0" smtClean="0"/>
              <a:t>ot </a:t>
            </a:r>
            <a:r>
              <a:rPr lang="en-US" dirty="0"/>
              <a:t>A</a:t>
            </a:r>
            <a:r>
              <a:rPr lang="en-US" dirty="0" smtClean="0"/>
              <a:t> </a:t>
            </a:r>
            <a:r>
              <a:rPr lang="en-US" dirty="0"/>
              <a:t>Machine</a:t>
            </a:r>
          </a:p>
        </p:txBody>
      </p:sp>
      <p:sp>
        <p:nvSpPr>
          <p:cNvPr id="5" name="Rectangle 4"/>
          <p:cNvSpPr/>
          <p:nvPr/>
        </p:nvSpPr>
        <p:spPr bwMode="auto">
          <a:xfrm>
            <a:off x="31505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Server</a:t>
            </a:r>
          </a:p>
        </p:txBody>
      </p:sp>
      <p:sp>
        <p:nvSpPr>
          <p:cNvPr id="8" name="Rectangle 7"/>
          <p:cNvSpPr/>
          <p:nvPr/>
        </p:nvSpPr>
        <p:spPr bwMode="auto">
          <a:xfrm>
            <a:off x="72526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Machine</a:t>
            </a:r>
          </a:p>
        </p:txBody>
      </p:sp>
      <p:sp>
        <p:nvSpPr>
          <p:cNvPr id="9" name="Rectangle 8"/>
          <p:cNvSpPr/>
          <p:nvPr/>
        </p:nvSpPr>
        <p:spPr bwMode="auto">
          <a:xfrm>
            <a:off x="3137898" y="36881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SQL Database Server</a:t>
            </a:r>
          </a:p>
        </p:txBody>
      </p:sp>
      <p:sp>
        <p:nvSpPr>
          <p:cNvPr id="11" name="Rectangle 10"/>
          <p:cNvSpPr/>
          <p:nvPr/>
        </p:nvSpPr>
        <p:spPr bwMode="auto">
          <a:xfrm>
            <a:off x="7265398" y="37135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TDS Endpoint</a:t>
            </a:r>
          </a:p>
        </p:txBody>
      </p:sp>
    </p:spTree>
    <p:extLst>
      <p:ext uri="{BB962C8B-B14F-4D97-AF65-F5344CB8AC3E}">
        <p14:creationId xmlns:p14="http://schemas.microsoft.com/office/powerpoint/2010/main" val="1927722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ppt_x</p:attrName>
                                        </p:attrNameLst>
                                      </p:cBhvr>
                                      <p:tavLst>
                                        <p:tav tm="0">
                                          <p:val>
                                            <p:strVal val="#ppt_x-#ppt_w*1.125000"/>
                                          </p:val>
                                        </p:tav>
                                        <p:tav tm="100000">
                                          <p:val>
                                            <p:strVal val="#ppt_x"/>
                                          </p:val>
                                        </p:tav>
                                      </p:tavLst>
                                    </p:anim>
                                    <p:animEffect transition="in" filter="wipe(right)">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5" grpId="0" animBg="1"/>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How It Works</a:t>
            </a:r>
          </a:p>
        </p:txBody>
      </p:sp>
      <p:sp>
        <p:nvSpPr>
          <p:cNvPr id="30" name="Content Placeholder 2"/>
          <p:cNvSpPr txBox="1">
            <a:spLocks/>
          </p:cNvSpPr>
          <p:nvPr/>
        </p:nvSpPr>
        <p:spPr>
          <a:xfrm>
            <a:off x="511351" y="1434269"/>
            <a:ext cx="5573712"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Architecture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Client Layer -  Used by application to communicate directly with SQL Database.</a:t>
            </a:r>
            <a:endParaRPr lang="en-US" sz="1800" spc="-51" dirty="0"/>
          </a:p>
          <a:p>
            <a:pPr marL="3175" lvl="1" indent="0" defTabSz="914325">
              <a:spcBef>
                <a:spcPts val="600"/>
              </a:spcBef>
              <a:buNone/>
            </a:pPr>
            <a:r>
              <a:rPr lang="en-US" sz="1800" spc="-51" dirty="0" smtClean="0"/>
              <a:t>Services Layer – Gateway between Client layer and Platform layer.</a:t>
            </a:r>
            <a:endParaRPr lang="en-US" sz="1800" spc="-51" dirty="0"/>
          </a:p>
          <a:p>
            <a:pPr marL="3175" lvl="1" indent="0" defTabSz="914325">
              <a:spcBef>
                <a:spcPts val="600"/>
              </a:spcBef>
              <a:buNone/>
            </a:pPr>
            <a:r>
              <a:rPr lang="en-US" sz="1800" spc="-51" dirty="0" smtClean="0"/>
              <a:t>Platform Layer – Includes physical servicers and services that support the Services layer.</a:t>
            </a:r>
            <a:endParaRPr lang="en-US" sz="1800" spc="-51" dirty="0"/>
          </a:p>
          <a:p>
            <a:pPr marL="3175" lvl="1" indent="0" defTabSz="914325">
              <a:spcBef>
                <a:spcPts val="600"/>
              </a:spcBef>
              <a:buNone/>
            </a:pPr>
            <a:r>
              <a:rPr lang="en-US" sz="1800" spc="-51" dirty="0" smtClean="0"/>
              <a:t>Infrastructure Layer – IT administration of the physical HW and OS.</a:t>
            </a:r>
            <a:r>
              <a:rPr lang="en-US" sz="1800" spc="-51" dirty="0"/>
              <a:t/>
            </a:r>
            <a:br>
              <a:rPr lang="en-US" sz="1800" spc="-51" dirty="0"/>
            </a:br>
            <a:endParaRPr lang="en-US" sz="2400" dirty="0" smtClean="0"/>
          </a:p>
        </p:txBody>
      </p:sp>
      <p:sp>
        <p:nvSpPr>
          <p:cNvPr id="79" name="Rectangle 78"/>
          <p:cNvSpPr/>
          <p:nvPr/>
        </p:nvSpPr>
        <p:spPr bwMode="auto">
          <a:xfrm>
            <a:off x="7517245" y="6336917"/>
            <a:ext cx="3976070" cy="235894"/>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bg1"/>
                    </a:gs>
                    <a:gs pos="100000">
                      <a:schemeClr val="bg1"/>
                    </a:gs>
                  </a:gsLst>
                  <a:lin ang="5400000" scaled="0"/>
                </a:gradFill>
              </a:rPr>
              <a:t>Infrastructure Layer</a:t>
            </a:r>
          </a:p>
        </p:txBody>
      </p:sp>
      <p:grpSp>
        <p:nvGrpSpPr>
          <p:cNvPr id="80" name="Group 79"/>
          <p:cNvGrpSpPr/>
          <p:nvPr/>
        </p:nvGrpSpPr>
        <p:grpSpPr>
          <a:xfrm>
            <a:off x="7565696" y="711292"/>
            <a:ext cx="3976070" cy="1445954"/>
            <a:chOff x="7517245" y="738821"/>
            <a:chExt cx="3976070" cy="1445954"/>
          </a:xfrm>
        </p:grpSpPr>
        <p:sp>
          <p:nvSpPr>
            <p:cNvPr id="3" name="Rectangle 2"/>
            <p:cNvSpPr/>
            <p:nvPr/>
          </p:nvSpPr>
          <p:spPr bwMode="auto">
            <a:xfrm>
              <a:off x="7517245" y="914037"/>
              <a:ext cx="932688"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PHP</a:t>
              </a:r>
            </a:p>
          </p:txBody>
        </p:sp>
        <p:sp>
          <p:nvSpPr>
            <p:cNvPr id="39" name="Rectangle 38"/>
            <p:cNvSpPr/>
            <p:nvPr/>
          </p:nvSpPr>
          <p:spPr bwMode="auto">
            <a:xfrm>
              <a:off x="10270836" y="914037"/>
              <a:ext cx="1222479"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WCF Data Services</a:t>
              </a:r>
            </a:p>
          </p:txBody>
        </p:sp>
        <p:sp>
          <p:nvSpPr>
            <p:cNvPr id="40" name="Rectangle 39"/>
            <p:cNvSpPr/>
            <p:nvPr/>
          </p:nvSpPr>
          <p:spPr bwMode="auto">
            <a:xfrm>
              <a:off x="8556153" y="914037"/>
              <a:ext cx="1631556"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SQL Server</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Applications</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and Tools</a:t>
              </a:r>
            </a:p>
          </p:txBody>
        </p:sp>
        <p:sp>
          <p:nvSpPr>
            <p:cNvPr id="41" name="Rectangle 40"/>
            <p:cNvSpPr/>
            <p:nvPr/>
          </p:nvSpPr>
          <p:spPr bwMode="auto">
            <a:xfrm>
              <a:off x="7517245" y="1657566"/>
              <a:ext cx="2005446"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ODBC</a:t>
              </a:r>
            </a:p>
          </p:txBody>
        </p:sp>
        <p:sp>
          <p:nvSpPr>
            <p:cNvPr id="42" name="Rectangle 41"/>
            <p:cNvSpPr/>
            <p:nvPr/>
          </p:nvSpPr>
          <p:spPr bwMode="auto">
            <a:xfrm>
              <a:off x="9642764" y="1657566"/>
              <a:ext cx="1850551"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ADO.NET</a:t>
              </a:r>
            </a:p>
          </p:txBody>
        </p:sp>
        <p:sp>
          <p:nvSpPr>
            <p:cNvPr id="43" name="Rectangle 42"/>
            <p:cNvSpPr/>
            <p:nvPr/>
          </p:nvSpPr>
          <p:spPr bwMode="auto">
            <a:xfrm>
              <a:off x="7517245" y="1948881"/>
              <a:ext cx="3976070"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Tabular Data Stream (TDS)</a:t>
              </a:r>
            </a:p>
          </p:txBody>
        </p:sp>
        <p:sp>
          <p:nvSpPr>
            <p:cNvPr id="83" name="TextBox 82"/>
            <p:cNvSpPr txBox="1"/>
            <p:nvPr/>
          </p:nvSpPr>
          <p:spPr>
            <a:xfrm>
              <a:off x="9144049" y="738821"/>
              <a:ext cx="708527" cy="138499"/>
            </a:xfrm>
            <a:prstGeom prst="rect">
              <a:avLst/>
            </a:prstGeom>
            <a:noFill/>
          </p:spPr>
          <p:txBody>
            <a:bodyPr wrap="none" lIns="0" tIns="0" rIns="0" bIns="0" rtlCol="0">
              <a:spAutoFit/>
            </a:bodyPr>
            <a:lstStyle/>
            <a:p>
              <a:pPr>
                <a:lnSpc>
                  <a:spcPct val="90000"/>
                </a:lnSpc>
                <a:spcBef>
                  <a:spcPct val="20000"/>
                </a:spcBef>
                <a:buSzPct val="80000"/>
              </a:pPr>
              <a:r>
                <a:rPr lang="en-US" sz="1000" b="1" dirty="0" smtClean="0">
                  <a:gradFill>
                    <a:gsLst>
                      <a:gs pos="0">
                        <a:schemeClr val="tx1"/>
                      </a:gs>
                      <a:gs pos="100000">
                        <a:schemeClr val="tx1"/>
                      </a:gs>
                    </a:gsLst>
                    <a:lin ang="5400000" scaled="0"/>
                  </a:gradFill>
                </a:rPr>
                <a:t>Client Layer</a:t>
              </a:r>
              <a:endParaRPr lang="en-US" sz="1200" b="1" dirty="0">
                <a:gradFill>
                  <a:gsLst>
                    <a:gs pos="0">
                      <a:schemeClr val="tx1"/>
                    </a:gs>
                    <a:gs pos="100000">
                      <a:schemeClr val="tx1"/>
                    </a:gs>
                  </a:gsLst>
                  <a:lin ang="5400000" scaled="0"/>
                </a:gradFill>
              </a:endParaRPr>
            </a:p>
          </p:txBody>
        </p:sp>
      </p:grpSp>
      <p:grpSp>
        <p:nvGrpSpPr>
          <p:cNvPr id="91" name="Group 90"/>
          <p:cNvGrpSpPr/>
          <p:nvPr/>
        </p:nvGrpSpPr>
        <p:grpSpPr>
          <a:xfrm>
            <a:off x="7517245" y="2203204"/>
            <a:ext cx="3976070" cy="2084188"/>
            <a:chOff x="7517245" y="2203204"/>
            <a:chExt cx="3976070" cy="2084188"/>
          </a:xfrm>
        </p:grpSpPr>
        <p:cxnSp>
          <p:nvCxnSpPr>
            <p:cNvPr id="13" name="Straight Connector 12"/>
            <p:cNvCxnSpPr/>
            <p:nvPr/>
          </p:nvCxnSpPr>
          <p:spPr>
            <a:xfrm>
              <a:off x="7517245" y="2382991"/>
              <a:ext cx="39760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7245" y="2486300"/>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59585"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8079"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1" name="Rectangle 50"/>
            <p:cNvSpPr/>
            <p:nvPr/>
          </p:nvSpPr>
          <p:spPr bwMode="auto">
            <a:xfrm>
              <a:off x="9048079"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2" name="Rectangle 51"/>
            <p:cNvSpPr/>
            <p:nvPr/>
          </p:nvSpPr>
          <p:spPr bwMode="auto">
            <a:xfrm>
              <a:off x="9048079"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3" name="Rectangle 52"/>
            <p:cNvSpPr/>
            <p:nvPr/>
          </p:nvSpPr>
          <p:spPr bwMode="auto">
            <a:xfrm>
              <a:off x="10150997"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39491"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5" name="Rectangle 54"/>
            <p:cNvSpPr/>
            <p:nvPr/>
          </p:nvSpPr>
          <p:spPr bwMode="auto">
            <a:xfrm>
              <a:off x="10239491"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6" name="Rectangle 55"/>
            <p:cNvSpPr/>
            <p:nvPr/>
          </p:nvSpPr>
          <p:spPr bwMode="auto">
            <a:xfrm>
              <a:off x="10239491"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7" name="Rectangle 56"/>
            <p:cNvSpPr/>
            <p:nvPr/>
          </p:nvSpPr>
          <p:spPr bwMode="auto">
            <a:xfrm>
              <a:off x="7754240"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2734"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smtClean="0">
                  <a:gradFill>
                    <a:gsLst>
                      <a:gs pos="0">
                        <a:schemeClr val="tx1"/>
                      </a:gs>
                      <a:gs pos="100000">
                        <a:schemeClr val="tx1"/>
                      </a:gs>
                    </a:gsLst>
                    <a:lin ang="5400000" scaled="0"/>
                  </a:gradFill>
                </a:rPr>
                <a:t>Provisioning</a:t>
              </a:r>
            </a:p>
          </p:txBody>
        </p:sp>
        <p:sp>
          <p:nvSpPr>
            <p:cNvPr id="59" name="Rectangle 58"/>
            <p:cNvSpPr/>
            <p:nvPr/>
          </p:nvSpPr>
          <p:spPr bwMode="auto">
            <a:xfrm>
              <a:off x="7842734"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60" name="Rectangle 59"/>
            <p:cNvSpPr/>
            <p:nvPr/>
          </p:nvSpPr>
          <p:spPr bwMode="auto">
            <a:xfrm>
              <a:off x="7842734"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17" name="TextBox 16"/>
            <p:cNvSpPr txBox="1"/>
            <p:nvPr/>
          </p:nvSpPr>
          <p:spPr>
            <a:xfrm>
              <a:off x="11286837" y="299251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1" name="TextBox 60"/>
            <p:cNvSpPr txBox="1"/>
            <p:nvPr/>
          </p:nvSpPr>
          <p:spPr>
            <a:xfrm>
              <a:off x="11286837" y="342506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2" name="TextBox 61"/>
            <p:cNvSpPr txBox="1"/>
            <p:nvPr/>
          </p:nvSpPr>
          <p:spPr>
            <a:xfrm>
              <a:off x="11286837" y="3854559"/>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82" name="Straight Arrow Connector 81"/>
            <p:cNvCxnSpPr/>
            <p:nvPr/>
          </p:nvCxnSpPr>
          <p:spPr>
            <a:xfrm flipV="1">
              <a:off x="9534277" y="2243104"/>
              <a:ext cx="0" cy="243196"/>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0327" y="2203204"/>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smtClean="0">
                  <a:gradFill>
                    <a:gsLst>
                      <a:gs pos="0">
                        <a:schemeClr val="tx1"/>
                      </a:gs>
                      <a:gs pos="100000">
                        <a:schemeClr val="tx1"/>
                      </a:gs>
                    </a:gsLst>
                    <a:lin ang="5400000" scaled="0"/>
                  </a:gradFill>
                </a:rPr>
                <a:t>TDS+SSL</a:t>
              </a:r>
              <a:endParaRPr lang="en-US" sz="1000" dirty="0">
                <a:gradFill>
                  <a:gsLst>
                    <a:gs pos="0">
                      <a:schemeClr val="tx1"/>
                    </a:gs>
                    <a:gs pos="100000">
                      <a:schemeClr val="tx1"/>
                    </a:gs>
                  </a:gsLst>
                  <a:lin ang="5400000" scaled="0"/>
                </a:gradFill>
              </a:endParaRPr>
            </a:p>
          </p:txBody>
        </p:sp>
      </p:grpSp>
      <p:grpSp>
        <p:nvGrpSpPr>
          <p:cNvPr id="3072" name="Group 3071"/>
          <p:cNvGrpSpPr/>
          <p:nvPr/>
        </p:nvGrpSpPr>
        <p:grpSpPr>
          <a:xfrm>
            <a:off x="7517244" y="4348917"/>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912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fade">
                                      <p:cBhvr>
                                        <p:cTn id="7" dur="1000"/>
                                        <p:tgtEl>
                                          <p:spTgt spid="30">
                                            <p:txEl>
                                              <p:pRg st="1" end="1"/>
                                            </p:txEl>
                                          </p:spTgt>
                                        </p:tgtEl>
                                      </p:cBhvr>
                                    </p:animEffect>
                                    <p:anim calcmode="lin" valueType="num">
                                      <p:cBhvr>
                                        <p:cTn id="8"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000"/>
                                        <p:tgtEl>
                                          <p:spTgt spid="80"/>
                                        </p:tgtEl>
                                      </p:cBhvr>
                                    </p:animEffect>
                                    <p:anim calcmode="lin" valueType="num">
                                      <p:cBhvr>
                                        <p:cTn id="13" dur="1000" fill="hold"/>
                                        <p:tgtEl>
                                          <p:spTgt spid="80"/>
                                        </p:tgtEl>
                                        <p:attrNameLst>
                                          <p:attrName>ppt_x</p:attrName>
                                        </p:attrNameLst>
                                      </p:cBhvr>
                                      <p:tavLst>
                                        <p:tav tm="0">
                                          <p:val>
                                            <p:strVal val="#ppt_x"/>
                                          </p:val>
                                        </p:tav>
                                        <p:tav tm="100000">
                                          <p:val>
                                            <p:strVal val="#ppt_x"/>
                                          </p:val>
                                        </p:tav>
                                      </p:tavLst>
                                    </p:anim>
                                    <p:anim calcmode="lin" valueType="num">
                                      <p:cBhvr>
                                        <p:cTn id="14"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Effect transition="in" filter="fade">
                                      <p:cBhvr>
                                        <p:cTn id="19" dur="1000"/>
                                        <p:tgtEl>
                                          <p:spTgt spid="30">
                                            <p:txEl>
                                              <p:pRg st="2" end="2"/>
                                            </p:txEl>
                                          </p:spTgt>
                                        </p:tgtEl>
                                      </p:cBhvr>
                                    </p:animEffect>
                                    <p:anim calcmode="lin" valueType="num">
                                      <p:cBhvr>
                                        <p:cTn id="20"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0">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1000"/>
                                        <p:tgtEl>
                                          <p:spTgt spid="91"/>
                                        </p:tgtEl>
                                      </p:cBhvr>
                                    </p:animEffect>
                                    <p:anim calcmode="lin" valueType="num">
                                      <p:cBhvr>
                                        <p:cTn id="25" dur="1000" fill="hold"/>
                                        <p:tgtEl>
                                          <p:spTgt spid="91"/>
                                        </p:tgtEl>
                                        <p:attrNameLst>
                                          <p:attrName>ppt_x</p:attrName>
                                        </p:attrNameLst>
                                      </p:cBhvr>
                                      <p:tavLst>
                                        <p:tav tm="0">
                                          <p:val>
                                            <p:strVal val="#ppt_x"/>
                                          </p:val>
                                        </p:tav>
                                        <p:tav tm="100000">
                                          <p:val>
                                            <p:strVal val="#ppt_x"/>
                                          </p:val>
                                        </p:tav>
                                      </p:tavLst>
                                    </p:anim>
                                    <p:anim calcmode="lin" valueType="num">
                                      <p:cBhvr>
                                        <p:cTn id="2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xEl>
                                              <p:pRg st="3" end="3"/>
                                            </p:txEl>
                                          </p:spTgt>
                                        </p:tgtEl>
                                        <p:attrNameLst>
                                          <p:attrName>style.visibility</p:attrName>
                                        </p:attrNameLst>
                                      </p:cBhvr>
                                      <p:to>
                                        <p:strVal val="visible"/>
                                      </p:to>
                                    </p:set>
                                    <p:animEffect transition="in" filter="fade">
                                      <p:cBhvr>
                                        <p:cTn id="31" dur="1000"/>
                                        <p:tgtEl>
                                          <p:spTgt spid="30">
                                            <p:txEl>
                                              <p:pRg st="3" end="3"/>
                                            </p:txEl>
                                          </p:spTgt>
                                        </p:tgtEl>
                                      </p:cBhvr>
                                    </p:animEffect>
                                    <p:anim calcmode="lin" valueType="num">
                                      <p:cBhvr>
                                        <p:cTn id="32"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
                                        </p:tgtEl>
                                        <p:attrNameLst>
                                          <p:attrName>style.visibility</p:attrName>
                                        </p:attrNameLst>
                                      </p:cBhvr>
                                      <p:to>
                                        <p:strVal val="visible"/>
                                      </p:to>
                                    </p:set>
                                    <p:animEffect transition="in" filter="fade">
                                      <p:cBhvr>
                                        <p:cTn id="36" dur="1000"/>
                                        <p:tgtEl>
                                          <p:spTgt spid="3072"/>
                                        </p:tgtEl>
                                      </p:cBhvr>
                                    </p:animEffect>
                                    <p:anim calcmode="lin" valueType="num">
                                      <p:cBhvr>
                                        <p:cTn id="37" dur="1000" fill="hold"/>
                                        <p:tgtEl>
                                          <p:spTgt spid="3072"/>
                                        </p:tgtEl>
                                        <p:attrNameLst>
                                          <p:attrName>ppt_x</p:attrName>
                                        </p:attrNameLst>
                                      </p:cBhvr>
                                      <p:tavLst>
                                        <p:tav tm="0">
                                          <p:val>
                                            <p:strVal val="#ppt_x"/>
                                          </p:val>
                                        </p:tav>
                                        <p:tav tm="100000">
                                          <p:val>
                                            <p:strVal val="#ppt_x"/>
                                          </p:val>
                                        </p:tav>
                                      </p:tavLst>
                                    </p:anim>
                                    <p:anim calcmode="lin" valueType="num">
                                      <p:cBhvr>
                                        <p:cTn id="38" dur="1000" fill="hold"/>
                                        <p:tgtEl>
                                          <p:spTgt spid="307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0">
                                            <p:txEl>
                                              <p:pRg st="4" end="4"/>
                                            </p:txEl>
                                          </p:spTgt>
                                        </p:tgtEl>
                                        <p:attrNameLst>
                                          <p:attrName>style.visibility</p:attrName>
                                        </p:attrNameLst>
                                      </p:cBhvr>
                                      <p:to>
                                        <p:strVal val="visible"/>
                                      </p:to>
                                    </p:set>
                                    <p:animEffect transition="in" filter="fade">
                                      <p:cBhvr>
                                        <p:cTn id="43" dur="1000"/>
                                        <p:tgtEl>
                                          <p:spTgt spid="30">
                                            <p:txEl>
                                              <p:pRg st="4" end="4"/>
                                            </p:txEl>
                                          </p:spTgt>
                                        </p:tgtEl>
                                      </p:cBhvr>
                                    </p:animEffect>
                                    <p:anim calcmode="lin" valueType="num">
                                      <p:cBhvr>
                                        <p:cTn id="44"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0">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1000"/>
                                        <p:tgtEl>
                                          <p:spTgt spid="79"/>
                                        </p:tgtEl>
                                      </p:cBhvr>
                                    </p:animEffect>
                                    <p:anim calcmode="lin" valueType="num">
                                      <p:cBhvr>
                                        <p:cTn id="49" dur="1000" fill="hold"/>
                                        <p:tgtEl>
                                          <p:spTgt spid="79"/>
                                        </p:tgtEl>
                                        <p:attrNameLst>
                                          <p:attrName>ppt_x</p:attrName>
                                        </p:attrNameLst>
                                      </p:cBhvr>
                                      <p:tavLst>
                                        <p:tav tm="0">
                                          <p:val>
                                            <p:strVal val="#ppt_x"/>
                                          </p:val>
                                        </p:tav>
                                        <p:tav tm="100000">
                                          <p:val>
                                            <p:strVal val="#ppt_x"/>
                                          </p:val>
                                        </p:tav>
                                      </p:tavLst>
                                    </p:anim>
                                    <p:anim calcmode="lin" valueType="num">
                                      <p:cBhvr>
                                        <p:cTn id="50"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a:t>Starting </a:t>
            </a:r>
            <a:r>
              <a:rPr lang="en-US" dirty="0" smtClean="0"/>
              <a:t>With </a:t>
            </a:r>
            <a:br>
              <a:rPr lang="en-US" dirty="0" smtClean="0"/>
            </a:br>
            <a:r>
              <a:rPr lang="en-US" dirty="0" smtClean="0"/>
              <a:t>The </a:t>
            </a:r>
            <a:r>
              <a:rPr lang="en-US" dirty="0"/>
              <a:t>Basics</a:t>
            </a:r>
          </a:p>
        </p:txBody>
      </p:sp>
    </p:spTree>
    <p:extLst>
      <p:ext uri="{BB962C8B-B14F-4D97-AF65-F5344CB8AC3E}">
        <p14:creationId xmlns:p14="http://schemas.microsoft.com/office/powerpoint/2010/main" val="248153152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pic>
        <p:nvPicPr>
          <p:cNvPr id="1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40" y="1600764"/>
            <a:ext cx="4990505" cy="3743854"/>
          </a:xfrm>
          <a:prstGeom prst="rect">
            <a:avLst/>
          </a:prstGeom>
        </p:spPr>
      </p:pic>
      <p:sp>
        <p:nvSpPr>
          <p:cNvPr id="6" name="Content Placeholder 2"/>
          <p:cNvSpPr txBox="1">
            <a:spLocks/>
          </p:cNvSpPr>
          <p:nvPr/>
        </p:nvSpPr>
        <p:spPr>
          <a:xfrm>
            <a:off x="6026680" y="1614463"/>
            <a:ext cx="5573712" cy="237985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SQL Database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a:t>SQL Server database technology </a:t>
            </a:r>
            <a:r>
              <a:rPr lang="en-US" sz="1800" spc="-51" dirty="0" smtClean="0"/>
              <a:t>as </a:t>
            </a:r>
            <a:r>
              <a:rPr lang="en-US" sz="1800" spc="-51" dirty="0"/>
              <a:t>a service </a:t>
            </a:r>
          </a:p>
          <a:p>
            <a:pPr marL="3175" lvl="1" indent="0" defTabSz="914325">
              <a:spcBef>
                <a:spcPts val="600"/>
              </a:spcBef>
              <a:buNone/>
            </a:pPr>
            <a:r>
              <a:rPr lang="en-US" sz="1800" spc="-51" dirty="0"/>
              <a:t>Fully </a:t>
            </a:r>
            <a:r>
              <a:rPr lang="en-US" sz="1800" spc="-51" dirty="0" smtClean="0"/>
              <a:t>Managed</a:t>
            </a:r>
            <a:endParaRPr lang="en-US" sz="1800" spc="-51" dirty="0"/>
          </a:p>
          <a:p>
            <a:pPr marL="3175" lvl="1" indent="0" defTabSz="914325">
              <a:spcBef>
                <a:spcPts val="600"/>
              </a:spcBef>
              <a:buNone/>
            </a:pPr>
            <a:r>
              <a:rPr lang="en-US" sz="1800" spc="-51" dirty="0"/>
              <a:t>Enterprise-ready with automatic support for HA</a:t>
            </a:r>
          </a:p>
          <a:p>
            <a:pPr marL="3175" lvl="1" indent="0" defTabSz="914325">
              <a:spcBef>
                <a:spcPts val="600"/>
              </a:spcBef>
              <a:buNone/>
            </a:pPr>
            <a:r>
              <a:rPr lang="en-US" sz="1800" spc="-51" dirty="0"/>
              <a:t>Designed to scale out elastically with </a:t>
            </a:r>
            <a:r>
              <a:rPr lang="en-US" sz="1800" spc="-51" dirty="0" smtClean="0"/>
              <a:t>demand</a:t>
            </a:r>
          </a:p>
          <a:p>
            <a:pPr marL="3175" lvl="1" indent="0" defTabSz="914325">
              <a:spcBef>
                <a:spcPts val="600"/>
              </a:spcBef>
              <a:buNone/>
            </a:pPr>
            <a:r>
              <a:rPr lang="en-US" sz="1800" spc="-51" dirty="0" smtClean="0"/>
              <a:t>Ideal for simple and complex applications</a:t>
            </a:r>
            <a:endParaRPr lang="en-US" sz="1800" spc="-51" dirty="0"/>
          </a:p>
        </p:txBody>
      </p:sp>
    </p:spTree>
    <p:extLst>
      <p:ext uri="{BB962C8B-B14F-4D97-AF65-F5344CB8AC3E}">
        <p14:creationId xmlns:p14="http://schemas.microsoft.com/office/powerpoint/2010/main" val="589805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Server Provisioning</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1966" y="4413738"/>
            <a:ext cx="5066198" cy="2139462"/>
          </a:xfrm>
          <a:prstGeom prst="rect">
            <a:avLst/>
          </a:prstGeom>
          <a:noFill/>
          <a:ln w="9525">
            <a:noFill/>
            <a:miter lim="800000"/>
            <a:headEnd/>
            <a:tailEnd/>
          </a:ln>
          <a:effectLst>
            <a:outerShdw blurRad="50800" dist="25400" dir="2700000" algn="tl" rotWithShape="0">
              <a:prstClr val="black">
                <a:alpha val="20000"/>
              </a:prstClr>
            </a:outerShdw>
          </a:effectLst>
        </p:spPr>
      </p:pic>
      <p:sp>
        <p:nvSpPr>
          <p:cNvPr id="9" name="Content Placeholder 2"/>
          <p:cNvSpPr txBox="1">
            <a:spLocks/>
          </p:cNvSpPr>
          <p:nvPr/>
        </p:nvSpPr>
        <p:spPr>
          <a:xfrm>
            <a:off x="519113" y="1316823"/>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Server </a:t>
            </a:r>
            <a:r>
              <a:rPr lang="en-US" sz="2800" spc="-100" dirty="0" smtClean="0">
                <a:solidFill>
                  <a:schemeClr val="accent2">
                    <a:alpha val="99000"/>
                  </a:schemeClr>
                </a:solidFill>
                <a:latin typeface="Segoe UI Light" pitchFamily="34" charset="0"/>
              </a:rPr>
              <a:t>Defined</a:t>
            </a:r>
            <a:endParaRPr lang="en-US" sz="2800" spc="-100" dirty="0">
              <a:solidFill>
                <a:schemeClr val="accent2">
                  <a:alpha val="99000"/>
                </a:schemeClr>
              </a:solidFill>
              <a:latin typeface="Segoe UI Light" pitchFamily="34" charset="0"/>
            </a:endParaRPr>
          </a:p>
          <a:p>
            <a:pPr marL="3175" lvl="1" indent="0" defTabSz="914325">
              <a:spcBef>
                <a:spcPts val="600"/>
              </a:spcBef>
              <a:buNone/>
            </a:pPr>
            <a:r>
              <a:rPr lang="en-US" sz="1400" spc="-51" dirty="0"/>
              <a:t>Service head that contains databases</a:t>
            </a:r>
          </a:p>
          <a:p>
            <a:pPr marL="3175" lvl="1" indent="0" defTabSz="914325">
              <a:spcBef>
                <a:spcPts val="600"/>
              </a:spcBef>
              <a:buNone/>
            </a:pPr>
            <a:r>
              <a:rPr lang="en-US" sz="1400" spc="-51" dirty="0"/>
              <a:t>Connect via automatically generated FQDN (xxx.database.windows.net)</a:t>
            </a:r>
          </a:p>
          <a:p>
            <a:pPr marL="3175" lvl="1" indent="0" defTabSz="914325">
              <a:spcBef>
                <a:spcPts val="600"/>
              </a:spcBef>
              <a:buNone/>
            </a:pPr>
            <a:r>
              <a:rPr lang="en-US" sz="1400" spc="-51" dirty="0"/>
              <a:t>Initially contains only a </a:t>
            </a:r>
            <a:r>
              <a:rPr lang="en-US" sz="1400" b="1" spc="-51" dirty="0"/>
              <a:t>master</a:t>
            </a:r>
            <a:r>
              <a:rPr lang="en-US" sz="1400" spc="-51" dirty="0"/>
              <a:t> </a:t>
            </a:r>
            <a:r>
              <a:rPr lang="en-US" sz="1400" spc="-51" dirty="0" smtClean="0"/>
              <a:t>database</a:t>
            </a:r>
            <a:br>
              <a:rPr lang="en-US" sz="1400" spc="-51" dirty="0" smtClean="0"/>
            </a:br>
            <a:endParaRPr lang="en-US" sz="1800" dirty="0" smtClean="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Provision </a:t>
            </a:r>
            <a:r>
              <a:rPr lang="en-US" sz="2800" spc="-100" dirty="0" smtClean="0">
                <a:solidFill>
                  <a:schemeClr val="accent2">
                    <a:alpha val="99000"/>
                  </a:schemeClr>
                </a:solidFill>
                <a:latin typeface="Segoe UI Light" pitchFamily="34" charset="0"/>
              </a:rPr>
              <a:t>Servers </a:t>
            </a:r>
            <a:r>
              <a:rPr lang="en-US" sz="2800" spc="-100" dirty="0">
                <a:solidFill>
                  <a:schemeClr val="accent2">
                    <a:alpha val="99000"/>
                  </a:schemeClr>
                </a:solidFill>
                <a:latin typeface="Segoe UI Light" pitchFamily="34" charset="0"/>
              </a:rPr>
              <a:t>I</a:t>
            </a:r>
            <a:r>
              <a:rPr lang="en-US" sz="2800" spc="-100" dirty="0" smtClean="0">
                <a:solidFill>
                  <a:schemeClr val="accent2">
                    <a:alpha val="99000"/>
                  </a:schemeClr>
                </a:solidFill>
                <a:latin typeface="Segoe UI Light" pitchFamily="34" charset="0"/>
              </a:rPr>
              <a:t>nteractively</a:t>
            </a:r>
            <a:endParaRPr lang="en-US" sz="2800" spc="-100" dirty="0">
              <a:solidFill>
                <a:schemeClr val="accent2">
                  <a:alpha val="99000"/>
                </a:schemeClr>
              </a:solidFill>
              <a:latin typeface="Segoe UI Light" pitchFamily="34" charset="0"/>
            </a:endParaRPr>
          </a:p>
          <a:p>
            <a:pPr marL="3175" lvl="1" indent="0" defTabSz="914325">
              <a:spcBef>
                <a:spcPts val="600"/>
              </a:spcBef>
              <a:buNone/>
            </a:pPr>
            <a:r>
              <a:rPr lang="en-US" sz="1400" spc="-51" dirty="0"/>
              <a:t>Log on to Windows Azure Management Portal</a:t>
            </a:r>
          </a:p>
          <a:p>
            <a:pPr marL="3175" lvl="1" indent="0" defTabSz="914325">
              <a:spcBef>
                <a:spcPts val="600"/>
              </a:spcBef>
              <a:buNone/>
            </a:pPr>
            <a:r>
              <a:rPr lang="en-US" sz="1400" spc="-51" dirty="0"/>
              <a:t>Create a </a:t>
            </a:r>
            <a:r>
              <a:rPr lang="en-US" sz="1400" spc="-51" dirty="0" smtClean="0"/>
              <a:t>SQL Database </a:t>
            </a:r>
            <a:r>
              <a:rPr lang="en-US" sz="1400" spc="-51" dirty="0"/>
              <a:t>server</a:t>
            </a:r>
          </a:p>
          <a:p>
            <a:pPr marL="3175" lvl="1" indent="0" defTabSz="914325">
              <a:spcBef>
                <a:spcPts val="600"/>
              </a:spcBef>
              <a:buNone/>
            </a:pPr>
            <a:r>
              <a:rPr lang="en-US" sz="1400" spc="-51" dirty="0"/>
              <a:t>Specify admin login credentials</a:t>
            </a:r>
          </a:p>
          <a:p>
            <a:pPr marL="3175" lvl="1" indent="0" defTabSz="914325">
              <a:spcBef>
                <a:spcPts val="600"/>
              </a:spcBef>
              <a:buNone/>
            </a:pPr>
            <a:r>
              <a:rPr lang="en-US" sz="1400" spc="-51" dirty="0"/>
              <a:t>Add firewall rules and enable service </a:t>
            </a:r>
            <a:r>
              <a:rPr lang="en-US" sz="1400" spc="-51" dirty="0" smtClean="0"/>
              <a:t>access</a:t>
            </a:r>
            <a:br>
              <a:rPr lang="en-US" sz="1400" spc="-51" dirty="0" smtClean="0"/>
            </a:br>
            <a:endParaRPr lang="en-US" sz="1400" spc="-51" dirty="0" smtClean="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Automate S</a:t>
            </a:r>
            <a:r>
              <a:rPr lang="en-US" sz="2800" spc="-100" dirty="0" smtClean="0">
                <a:solidFill>
                  <a:schemeClr val="accent2">
                    <a:alpha val="99000"/>
                  </a:schemeClr>
                </a:solidFill>
                <a:latin typeface="Segoe UI Light" pitchFamily="34" charset="0"/>
              </a:rPr>
              <a:t>erver </a:t>
            </a:r>
            <a:r>
              <a:rPr lang="en-US" sz="2800" spc="-100" dirty="0">
                <a:solidFill>
                  <a:schemeClr val="accent2">
                    <a:alpha val="99000"/>
                  </a:schemeClr>
                </a:solidFill>
                <a:latin typeface="Segoe UI Light" pitchFamily="34" charset="0"/>
              </a:rPr>
              <a:t>P</a:t>
            </a:r>
            <a:r>
              <a:rPr lang="en-US" sz="2800" spc="-100" dirty="0" smtClean="0">
                <a:solidFill>
                  <a:schemeClr val="accent2">
                    <a:alpha val="99000"/>
                  </a:schemeClr>
                </a:solidFill>
                <a:latin typeface="Segoe UI Light" pitchFamily="34" charset="0"/>
              </a:rPr>
              <a:t>rovisioning</a:t>
            </a:r>
            <a:endParaRPr lang="en-US" sz="2800" spc="-100" dirty="0">
              <a:solidFill>
                <a:schemeClr val="accent2">
                  <a:alpha val="99000"/>
                </a:schemeClr>
              </a:solidFill>
              <a:latin typeface="Segoe UI Light" pitchFamily="34" charset="0"/>
            </a:endParaRPr>
          </a:p>
          <a:p>
            <a:pPr marL="3175" lvl="1" indent="0" defTabSz="914325">
              <a:spcBef>
                <a:spcPts val="600"/>
              </a:spcBef>
              <a:buNone/>
            </a:pPr>
            <a:r>
              <a:rPr lang="en-US" sz="1400" spc="-51" dirty="0"/>
              <a:t>Use Windows Azure Platform PowerShell cmdlets </a:t>
            </a:r>
            <a:r>
              <a:rPr lang="en-US" sz="1400" spc="-51" dirty="0" smtClean="0"/>
              <a:t/>
            </a:r>
            <a:br>
              <a:rPr lang="en-US" sz="1400" spc="-51" dirty="0" smtClean="0"/>
            </a:br>
            <a:r>
              <a:rPr lang="en-US" sz="1400" spc="-51" dirty="0" smtClean="0"/>
              <a:t>(</a:t>
            </a:r>
            <a:r>
              <a:rPr lang="en-US" sz="1400" spc="-51" dirty="0"/>
              <a:t>or use REST API directly)</a:t>
            </a:r>
          </a:p>
          <a:p>
            <a:pPr marL="3175" lvl="1" indent="0" defTabSz="914325">
              <a:spcBef>
                <a:spcPts val="600"/>
              </a:spcBef>
              <a:buNone/>
            </a:pPr>
            <a:r>
              <a:rPr lang="en-US" sz="1400" b="1" spc="-51" dirty="0"/>
              <a:t>wappowershell.codeplex.com</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824" y="1495122"/>
            <a:ext cx="3103263" cy="2707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180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500"/>
                                        <p:tgtEl>
                                          <p:spTgt spid="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500"/>
                                        <p:tgtEl>
                                          <p:spTgt spid="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fade">
                                      <p:cBhvr>
                                        <p:cTn id="30" dur="500"/>
                                        <p:tgtEl>
                                          <p:spTgt spid="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Effect transition="in" filter="fade">
                                      <p:cBhvr>
                                        <p:cTn id="33" dur="500"/>
                                        <p:tgtEl>
                                          <p:spTgt spid="9">
                                            <p:txEl>
                                              <p:pRg st="8" end="8"/>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02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fade">
                                      <p:cBhvr>
                                        <p:cTn id="40" dur="500"/>
                                        <p:tgtEl>
                                          <p:spTgt spid="9">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fade">
                                      <p:cBhvr>
                                        <p:cTn id="43" dur="500"/>
                                        <p:tgtEl>
                                          <p:spTgt spid="9">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xEl>
                                              <p:pRg st="11" end="11"/>
                                            </p:txEl>
                                          </p:spTgt>
                                        </p:tgtEl>
                                        <p:attrNameLst>
                                          <p:attrName>style.visibility</p:attrName>
                                        </p:attrNameLst>
                                      </p:cBhvr>
                                      <p:to>
                                        <p:strVal val="visible"/>
                                      </p:to>
                                    </p:set>
                                    <p:animEffect transition="in" filter="fade">
                                      <p:cBhvr>
                                        <p:cTn id="46" dur="500"/>
                                        <p:tgtEl>
                                          <p:spTgt spid="9">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2861</TotalTime>
  <Words>3779</Words>
  <Application>Microsoft Office PowerPoint</Application>
  <PresentationFormat>Custom</PresentationFormat>
  <Paragraphs>514</Paragraphs>
  <Slides>31</Slides>
  <Notes>27</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31</vt:i4>
      </vt:variant>
    </vt:vector>
  </HeadingPairs>
  <TitlesOfParts>
    <vt:vector size="38" baseType="lpstr">
      <vt:lpstr>Segoe UI Light</vt:lpstr>
      <vt:lpstr>Segoe UI</vt:lpstr>
      <vt:lpstr>Consolas</vt:lpstr>
      <vt:lpstr>Arial</vt:lpstr>
      <vt:lpstr>MS1444_Windows Azure Template 16x9_r08b</vt:lpstr>
      <vt:lpstr>1_White with Consolas font for code slides</vt:lpstr>
      <vt:lpstr>WindowsAzureTemplate16x9</vt:lpstr>
      <vt:lpstr>Introduction To Windows Azure SQL Database</vt:lpstr>
      <vt:lpstr>A Continuous Offering    From Private To     Public Cloud</vt:lpstr>
      <vt:lpstr>Agenda</vt:lpstr>
      <vt:lpstr>PowerPoint Presentation</vt:lpstr>
      <vt:lpstr>A Server Is Not A Machine</vt:lpstr>
      <vt:lpstr>How It Works</vt:lpstr>
      <vt:lpstr>PowerPoint Presentation</vt:lpstr>
      <vt:lpstr>The Basics</vt:lpstr>
      <vt:lpstr>Server Provisioning</vt:lpstr>
      <vt:lpstr>Creating A SQL  Database Server</vt:lpstr>
      <vt:lpstr>PowerPoint Presentation</vt:lpstr>
      <vt:lpstr>Create Database…</vt:lpstr>
      <vt:lpstr>Enhanced Tooling</vt:lpstr>
      <vt:lpstr>Database Deployment</vt:lpstr>
      <vt:lpstr>DAC Deployment  From SQL Server Management Studio</vt:lpstr>
      <vt:lpstr>PowerPoint Presentation</vt:lpstr>
      <vt:lpstr>There Are Two  Ways To Secure  A Database:</vt:lpstr>
      <vt:lpstr>Server Benefits</vt:lpstr>
      <vt:lpstr>Database Benefits</vt:lpstr>
      <vt:lpstr>SQL Database Firewall</vt:lpstr>
      <vt:lpstr>Application Connectivity</vt:lpstr>
      <vt:lpstr>PowerPoint Presentation</vt:lpstr>
      <vt:lpstr>Explore Advanced Capabilities</vt:lpstr>
      <vt:lpstr>SQL Reporting</vt:lpstr>
      <vt:lpstr>SQL Data Sync</vt:lpstr>
      <vt:lpstr>SQL Federation</vt:lpstr>
      <vt:lpstr>SQL Data Sync</vt:lpstr>
      <vt:lpstr>PowerPoint Presentation</vt:lpstr>
      <vt:lpstr>PowerPoint Presentation</vt:lpstr>
      <vt:lpstr>SQL Database Billing Rates (As of February 2012)</vt:lpstr>
      <vt:lpstr>SQL Database Architecture</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Scott Klein</cp:lastModifiedBy>
  <cp:revision>222</cp:revision>
  <dcterms:created xsi:type="dcterms:W3CDTF">2011-11-30T19:12:28Z</dcterms:created>
  <dcterms:modified xsi:type="dcterms:W3CDTF">2012-09-11T22:50:48Z</dcterms:modified>
  <cp:version>1.0.0</cp:version>
</cp:coreProperties>
</file>