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16" r:id="rId3"/>
  </p:sldMasterIdLst>
  <p:notesMasterIdLst>
    <p:notesMasterId r:id="rId69"/>
  </p:notesMasterIdLst>
  <p:sldIdLst>
    <p:sldId id="261" r:id="rId4"/>
    <p:sldId id="256" r:id="rId5"/>
    <p:sldId id="257" r:id="rId6"/>
    <p:sldId id="258" r:id="rId7"/>
    <p:sldId id="259" r:id="rId8"/>
    <p:sldId id="289" r:id="rId9"/>
    <p:sldId id="283" r:id="rId10"/>
    <p:sldId id="291" r:id="rId11"/>
    <p:sldId id="295" r:id="rId12"/>
    <p:sldId id="294" r:id="rId13"/>
    <p:sldId id="296" r:id="rId14"/>
    <p:sldId id="293" r:id="rId15"/>
    <p:sldId id="314" r:id="rId16"/>
    <p:sldId id="335" r:id="rId17"/>
    <p:sldId id="336" r:id="rId18"/>
    <p:sldId id="269" r:id="rId19"/>
    <p:sldId id="311" r:id="rId20"/>
    <p:sldId id="312" r:id="rId21"/>
    <p:sldId id="313" r:id="rId22"/>
    <p:sldId id="343" r:id="rId23"/>
    <p:sldId id="344" r:id="rId24"/>
    <p:sldId id="346" r:id="rId25"/>
    <p:sldId id="348" r:id="rId26"/>
    <p:sldId id="347" r:id="rId27"/>
    <p:sldId id="315" r:id="rId28"/>
    <p:sldId id="264" r:id="rId29"/>
    <p:sldId id="266" r:id="rId30"/>
    <p:sldId id="267" r:id="rId31"/>
    <p:sldId id="316" r:id="rId32"/>
    <p:sldId id="270" r:id="rId33"/>
    <p:sldId id="271" r:id="rId34"/>
    <p:sldId id="320" r:id="rId35"/>
    <p:sldId id="300" r:id="rId36"/>
    <p:sldId id="301" r:id="rId37"/>
    <p:sldId id="302" r:id="rId38"/>
    <p:sldId id="338" r:id="rId39"/>
    <p:sldId id="287" r:id="rId40"/>
    <p:sldId id="286" r:id="rId41"/>
    <p:sldId id="339" r:id="rId42"/>
    <p:sldId id="260" r:id="rId43"/>
    <p:sldId id="303" r:id="rId44"/>
    <p:sldId id="304" r:id="rId45"/>
    <p:sldId id="319" r:id="rId46"/>
    <p:sldId id="280" r:id="rId47"/>
    <p:sldId id="306" r:id="rId48"/>
    <p:sldId id="321" r:id="rId49"/>
    <p:sldId id="309" r:id="rId50"/>
    <p:sldId id="323" r:id="rId51"/>
    <p:sldId id="322" r:id="rId52"/>
    <p:sldId id="307" r:id="rId53"/>
    <p:sldId id="324" r:id="rId54"/>
    <p:sldId id="308" r:id="rId55"/>
    <p:sldId id="342" r:id="rId56"/>
    <p:sldId id="340" r:id="rId57"/>
    <p:sldId id="337" r:id="rId58"/>
    <p:sldId id="325" r:id="rId59"/>
    <p:sldId id="326" r:id="rId60"/>
    <p:sldId id="327" r:id="rId61"/>
    <p:sldId id="328" r:id="rId62"/>
    <p:sldId id="329" r:id="rId63"/>
    <p:sldId id="330" r:id="rId64"/>
    <p:sldId id="331" r:id="rId65"/>
    <p:sldId id="332" r:id="rId66"/>
    <p:sldId id="333" r:id="rId67"/>
    <p:sldId id="33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CCE7A4-B6C7-43E6-84DC-3917A90172B6}">
          <p14:sldIdLst>
            <p14:sldId id="261"/>
            <p14:sldId id="256"/>
            <p14:sldId id="257"/>
            <p14:sldId id="258"/>
            <p14:sldId id="259"/>
          </p14:sldIdLst>
        </p14:section>
        <p14:section name="ARM Basics" id="{4BF06AF8-D940-4200-B76D-747E7855F830}">
          <p14:sldIdLst>
            <p14:sldId id="289"/>
            <p14:sldId id="283"/>
            <p14:sldId id="291"/>
            <p14:sldId id="295"/>
            <p14:sldId id="294"/>
            <p14:sldId id="296"/>
            <p14:sldId id="293"/>
          </p14:sldIdLst>
        </p14:section>
        <p14:section name="Templates 101" id="{33AF323D-0989-4F6C-8CCD-CC3B78E4A6EF}">
          <p14:sldIdLst>
            <p14:sldId id="314"/>
            <p14:sldId id="335"/>
            <p14:sldId id="336"/>
            <p14:sldId id="269"/>
            <p14:sldId id="311"/>
            <p14:sldId id="312"/>
            <p14:sldId id="313"/>
            <p14:sldId id="343"/>
            <p14:sldId id="344"/>
            <p14:sldId id="346"/>
            <p14:sldId id="348"/>
            <p14:sldId id="347"/>
          </p14:sldIdLst>
        </p14:section>
        <p14:section name="Template Language Expressions" id="{8C0A9059-3740-48D5-B70F-26CE6088360C}">
          <p14:sldIdLst>
            <p14:sldId id="315"/>
            <p14:sldId id="264"/>
            <p14:sldId id="266"/>
            <p14:sldId id="267"/>
          </p14:sldIdLst>
        </p14:section>
        <p14:section name="First Template" id="{8DA0D44D-9FD6-49BB-9097-CA7F91EBB63F}">
          <p14:sldIdLst>
            <p14:sldId id="316"/>
            <p14:sldId id="270"/>
            <p14:sldId id="271"/>
          </p14:sldIdLst>
        </p14:section>
        <p14:section name="Advanced Templates" id="{80AE4CA8-2380-43C5-94AF-0C9FC0F000B6}">
          <p14:sldIdLst>
            <p14:sldId id="320"/>
            <p14:sldId id="300"/>
            <p14:sldId id="301"/>
            <p14:sldId id="302"/>
            <p14:sldId id="338"/>
            <p14:sldId id="287"/>
            <p14:sldId id="286"/>
            <p14:sldId id="339"/>
          </p14:sldIdLst>
        </p14:section>
        <p14:section name="Wrap up" id="{B5F7F849-7781-43E7-9DBD-1B2C88A589BA}">
          <p14:sldIdLst>
            <p14:sldId id="260"/>
            <p14:sldId id="303"/>
            <p14:sldId id="304"/>
          </p14:sldIdLst>
        </p14:section>
        <p14:section name="Debugging" id="{198D9DA2-8044-4A01-9901-070E8A1EF853}">
          <p14:sldIdLst>
            <p14:sldId id="319"/>
            <p14:sldId id="280"/>
            <p14:sldId id="306"/>
            <p14:sldId id="321"/>
            <p14:sldId id="309"/>
            <p14:sldId id="323"/>
            <p14:sldId id="322"/>
            <p14:sldId id="307"/>
            <p14:sldId id="324"/>
            <p14:sldId id="308"/>
          </p14:sldIdLst>
        </p14:section>
        <p14:section name="Archive" id="{C11FC6FA-4659-4DFB-9EB8-29D8DF6CB630}">
          <p14:sldIdLst>
            <p14:sldId id="342"/>
            <p14:sldId id="340"/>
            <p14:sldId id="337"/>
            <p14:sldId id="325"/>
            <p14:sldId id="326"/>
            <p14:sldId id="327"/>
            <p14:sldId id="328"/>
            <p14:sldId id="329"/>
            <p14:sldId id="330"/>
            <p14:sldId id="331"/>
            <p14:sldId id="332"/>
            <p14:sldId id="333"/>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06" autoAdjust="0"/>
  </p:normalViewPr>
  <p:slideViewPr>
    <p:cSldViewPr snapToGrid="0">
      <p:cViewPr varScale="1">
        <p:scale>
          <a:sx n="101" d="100"/>
          <a:sy n="101" d="100"/>
        </p:scale>
        <p:origin x="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63C5F-A86A-4123-BFA3-D1AA133EDD13}"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9F813-5AE6-42D9-8D72-24C283CF2029}" type="slidenum">
              <a:rPr lang="en-US" smtClean="0"/>
              <a:t>‹#›</a:t>
            </a:fld>
            <a:endParaRPr lang="en-US"/>
          </a:p>
        </p:txBody>
      </p:sp>
    </p:spTree>
    <p:extLst>
      <p:ext uri="{BB962C8B-B14F-4D97-AF65-F5344CB8AC3E}">
        <p14:creationId xmlns:p14="http://schemas.microsoft.com/office/powerpoint/2010/main" val="311748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zure.microsoft.com/en-us/documentation/articles/resource-group-lock-resource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4303A0-3C20-4A12-AE87-36AAEE94EA69}"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7780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47</a:t>
            </a:fld>
            <a:endParaRPr lang="en-US"/>
          </a:p>
        </p:txBody>
      </p:sp>
    </p:spTree>
    <p:extLst>
      <p:ext uri="{BB962C8B-B14F-4D97-AF65-F5344CB8AC3E}">
        <p14:creationId xmlns:p14="http://schemas.microsoft.com/office/powerpoint/2010/main" val="443316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48</a:t>
            </a:fld>
            <a:endParaRPr lang="en-US"/>
          </a:p>
        </p:txBody>
      </p:sp>
    </p:spTree>
    <p:extLst>
      <p:ext uri="{BB962C8B-B14F-4D97-AF65-F5344CB8AC3E}">
        <p14:creationId xmlns:p14="http://schemas.microsoft.com/office/powerpoint/2010/main" val="979027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Demo-Debugging\Deploy-Template.ps1 script</a:t>
            </a:r>
          </a:p>
        </p:txBody>
      </p:sp>
      <p:sp>
        <p:nvSpPr>
          <p:cNvPr id="4" name="Slide Number Placeholder 3"/>
          <p:cNvSpPr>
            <a:spLocks noGrp="1"/>
          </p:cNvSpPr>
          <p:nvPr>
            <p:ph type="sldNum" sz="quarter" idx="10"/>
          </p:nvPr>
        </p:nvSpPr>
        <p:spPr/>
        <p:txBody>
          <a:bodyPr/>
          <a:lstStyle/>
          <a:p>
            <a:fld id="{B159F813-5AE6-42D9-8D72-24C283CF2029}" type="slidenum">
              <a:rPr lang="en-US" smtClean="0"/>
              <a:t>49</a:t>
            </a:fld>
            <a:endParaRPr lang="en-US"/>
          </a:p>
        </p:txBody>
      </p:sp>
    </p:spTree>
    <p:extLst>
      <p:ext uri="{BB962C8B-B14F-4D97-AF65-F5344CB8AC3E}">
        <p14:creationId xmlns:p14="http://schemas.microsoft.com/office/powerpoint/2010/main" val="2414698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50</a:t>
            </a:fld>
            <a:endParaRPr lang="en-US"/>
          </a:p>
        </p:txBody>
      </p:sp>
    </p:spTree>
    <p:extLst>
      <p:ext uri="{BB962C8B-B14F-4D97-AF65-F5344CB8AC3E}">
        <p14:creationId xmlns:p14="http://schemas.microsoft.com/office/powerpoint/2010/main" val="3164577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51</a:t>
            </a:fld>
            <a:endParaRPr lang="en-US"/>
          </a:p>
        </p:txBody>
      </p:sp>
    </p:spTree>
    <p:extLst>
      <p:ext uri="{BB962C8B-B14F-4D97-AF65-F5344CB8AC3E}">
        <p14:creationId xmlns:p14="http://schemas.microsoft.com/office/powerpoint/2010/main" val="247570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do this with PowerShell.</a:t>
            </a:r>
          </a:p>
          <a:p>
            <a:r>
              <a:rPr lang="en-US" sz="1200" u="sng" kern="1200">
                <a:solidFill>
                  <a:schemeClr val="tx1"/>
                </a:solidFill>
                <a:effectLst/>
                <a:latin typeface="+mn-lt"/>
                <a:ea typeface="+mn-ea"/>
                <a:cs typeface="+mn-cs"/>
                <a:hlinkClick r:id="rId3"/>
              </a:rPr>
              <a:t>https://azure.microsoft.com/en-us/documentation/articles/resource-group-lock-resources/</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53</a:t>
            </a:fld>
            <a:endParaRPr lang="en-US"/>
          </a:p>
        </p:txBody>
      </p:sp>
    </p:spTree>
    <p:extLst>
      <p:ext uri="{BB962C8B-B14F-4D97-AF65-F5344CB8AC3E}">
        <p14:creationId xmlns:p14="http://schemas.microsoft.com/office/powerpoint/2010/main" val="2447020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https://github.com/cyl3392207/msblogs/tree/master/policyexamples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3516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Lifecycle</a:t>
            </a:r>
            <a:r>
              <a:rPr lang="en-US" baseline="0" dirty="0"/>
              <a:t> of application and related resources</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DF62D4-F7F6-4D0F-A86F-C61A19D521F2}"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3228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218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Repeatedly provision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13EE67-DABE-4FED-B135-D9924A33075E}"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596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11</a:t>
            </a:fld>
            <a:endParaRPr lang="en-US"/>
          </a:p>
        </p:txBody>
      </p:sp>
    </p:spTree>
    <p:extLst>
      <p:ext uri="{BB962C8B-B14F-4D97-AF65-F5344CB8AC3E}">
        <p14:creationId xmlns:p14="http://schemas.microsoft.com/office/powerpoint/2010/main" val="313671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https://management.azure.com/subscriptions/{{subscriptionId}}/resourcegroups/{{resource-group}}/providers/Microsoft.Sql/servers/{{server}}/databases/{{database}}?api-version={{apiVersion}}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E64FFB-EA77-4502-A465-E0A7426302CF}"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4863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t>
            </a:r>
            <a:r>
              <a:rPr lang="en-US" baseline="0" dirty="0"/>
              <a:t> templates are for control things outside the VM – the VM itself and resources related to the deployment.</a:t>
            </a:r>
          </a:p>
          <a:p>
            <a:r>
              <a:rPr lang="en-US" baseline="0" dirty="0"/>
              <a:t>Inside – installed software and overall desired state. Scripts are executed by the ARM template but aren’t contained within the template itself.</a:t>
            </a:r>
          </a:p>
          <a:p>
            <a:endParaRPr lang="en-US" dirty="0"/>
          </a:p>
          <a:p>
            <a:r>
              <a:rPr lang="en-US" dirty="0"/>
              <a:t>DSC</a:t>
            </a:r>
            <a:r>
              <a:rPr lang="en-US" baseline="0" dirty="0"/>
              <a:t> extensions can help to control “drift”.</a:t>
            </a:r>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15</a:t>
            </a:fld>
            <a:endParaRPr lang="en-US"/>
          </a:p>
        </p:txBody>
      </p:sp>
    </p:spTree>
    <p:extLst>
      <p:ext uri="{BB962C8B-B14F-4D97-AF65-F5344CB8AC3E}">
        <p14:creationId xmlns:p14="http://schemas.microsoft.com/office/powerpoint/2010/main" val="3019484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https://azure.microsoft.com/en-us/documentation/articles/resource-group-create-multiple/</a:t>
            </a:r>
          </a:p>
          <a:p>
            <a:r>
              <a:rPr lang="en-US" dirty="0"/>
              <a:t>https://github.com/Azure/azure-quickstart-templates/blob/master/201-vm-copy-index-loops/azuredeploy.json</a:t>
            </a:r>
          </a:p>
        </p:txBody>
      </p:sp>
      <p:sp>
        <p:nvSpPr>
          <p:cNvPr id="4" name="Slide Number Placeholder 3"/>
          <p:cNvSpPr>
            <a:spLocks noGrp="1"/>
          </p:cNvSpPr>
          <p:nvPr>
            <p:ph type="sldNum" sz="quarter" idx="10"/>
          </p:nvPr>
        </p:nvSpPr>
        <p:spPr/>
        <p:txBody>
          <a:bodyPr/>
          <a:lstStyle/>
          <a:p>
            <a:fld id="{B159F813-5AE6-42D9-8D72-24C283CF2029}" type="slidenum">
              <a:rPr lang="en-US" smtClean="0"/>
              <a:t>27</a:t>
            </a:fld>
            <a:endParaRPr lang="en-US"/>
          </a:p>
        </p:txBody>
      </p:sp>
    </p:spTree>
    <p:extLst>
      <p:ext uri="{BB962C8B-B14F-4D97-AF65-F5344CB8AC3E}">
        <p14:creationId xmlns:p14="http://schemas.microsoft.com/office/powerpoint/2010/main" val="1771480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basic Azure Web App (copy from pre-created version, show snippets</a:t>
            </a:r>
            <a:r>
              <a:rPr lang="en-US" baseline="0" dirty="0"/>
              <a:t> in </a:t>
            </a:r>
            <a:r>
              <a:rPr lang="en-US" baseline="0" dirty="0" err="1"/>
              <a:t>VSCode</a:t>
            </a:r>
            <a:r>
              <a:rPr lang="en-US" baseline="0" dirty="0"/>
              <a:t>)</a:t>
            </a:r>
          </a:p>
          <a:p>
            <a:r>
              <a:rPr lang="en-US" baseline="0" dirty="0"/>
              <a:t>Open template in Visual Studio and show adding a new resource.</a:t>
            </a:r>
            <a:endParaRPr lang="en-US" dirty="0"/>
          </a:p>
          <a:p>
            <a:r>
              <a:rPr lang="en-US" dirty="0"/>
              <a:t>Deploy via 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31</a:t>
            </a:fld>
            <a:endParaRPr lang="en-US"/>
          </a:p>
        </p:txBody>
      </p:sp>
    </p:spTree>
    <p:extLst>
      <p:ext uri="{BB962C8B-B14F-4D97-AF65-F5344CB8AC3E}">
        <p14:creationId xmlns:p14="http://schemas.microsoft.com/office/powerpoint/2010/main" val="279345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5746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505E63B-9069-4A7B-94A1-6BD92A894BE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73803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7.png"/><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2" name="TextBox 1"/>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8255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585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87326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372293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638782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5672058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1522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796569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38930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236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63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9" name="TextBox 8"/>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925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auto">
          <a:xfrm>
            <a:off x="0" y="0"/>
            <a:ext cx="12191999" cy="1197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baseline="0">
                <a:solidFill>
                  <a:schemeClr val="bg1"/>
                </a:solidFill>
              </a:defRPr>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47581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15811389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50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Gray 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bwMode="auto">
          <a:xfrm>
            <a:off x="465223" y="1928037"/>
            <a:ext cx="6743528" cy="4601101"/>
          </a:xfrm>
          <a:prstGeom prst="rect">
            <a:avLst/>
          </a:prstGeom>
          <a:solidFill>
            <a:srgbClr val="FFFFFF">
              <a:lumMod val="95000"/>
            </a:srgbClr>
          </a:solidFill>
          <a:ln w="635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330" rtl="0" eaLnBrk="1" fontAlgn="base" latinLnBrk="0" hangingPunct="1">
              <a:lnSpc>
                <a:spcPct val="100000"/>
              </a:lnSpc>
              <a:spcBef>
                <a:spcPts val="196"/>
              </a:spcBef>
              <a:spcAft>
                <a:spcPts val="784"/>
              </a:spcAft>
              <a:buClrTx/>
              <a:buSzTx/>
              <a:buFontTx/>
              <a:buNone/>
              <a:tabLst/>
              <a:defRPr/>
            </a:pPr>
            <a:endParaRPr kumimoji="0" lang="en-US" sz="1961" b="0" i="0" u="none" strike="noStrike" kern="0" cap="none" spc="0" normalizeH="0" baseline="0" noProof="0" dirty="0">
              <a:ln>
                <a:noFill/>
              </a:ln>
              <a:solidFill>
                <a:srgbClr val="505050"/>
              </a:solidFill>
              <a:effectLst/>
              <a:uLnTx/>
              <a:uFillTx/>
              <a:latin typeface="Segoe UI Light" panose="020B0502040204020203" pitchFamily="34" charset="0"/>
              <a:ea typeface="MS PGothic" charset="0"/>
              <a:cs typeface="Segoe UI Light" panose="020B0502040204020203" pitchFamily="34" charset="0"/>
            </a:endParaRPr>
          </a:p>
        </p:txBody>
      </p:sp>
      <p:sp>
        <p:nvSpPr>
          <p:cNvPr id="7" name="Text Placeholder 6"/>
          <p:cNvSpPr>
            <a:spLocks noGrp="1"/>
          </p:cNvSpPr>
          <p:nvPr>
            <p:ph type="body" sz="quarter" idx="11"/>
          </p:nvPr>
        </p:nvSpPr>
        <p:spPr>
          <a:xfrm>
            <a:off x="7457933" y="1956555"/>
            <a:ext cx="4045743" cy="4572582"/>
          </a:xfrm>
        </p:spPr>
        <p:txBody>
          <a:bodyPr>
            <a:normAutofit/>
          </a:bodyPr>
          <a:lstStyle>
            <a:lvl1pPr>
              <a:buClr>
                <a:srgbClr val="0078D7"/>
              </a:buClr>
              <a:defRPr sz="2400"/>
            </a:lvl1pPr>
            <a:lvl2pPr>
              <a:buClr>
                <a:srgbClr val="0078D7"/>
              </a:buClr>
              <a:defRPr sz="1800"/>
            </a:lvl2pPr>
            <a:lvl3pPr>
              <a:buClr>
                <a:srgbClr val="0078D7"/>
              </a:buClr>
              <a:defRPr sz="1600"/>
            </a:lvl3pPr>
            <a:lvl4pPr>
              <a:buClr>
                <a:srgbClr val="0078D7"/>
              </a:buClr>
              <a:defRPr sz="1400"/>
            </a:lvl4pPr>
            <a:lvl5pPr>
              <a:buClr>
                <a:srgbClr val="0078D7"/>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44075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1"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811" rIns="0" bIns="46630" numCol="1" rtlCol="0" anchor="t"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0" y="310848"/>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29"/>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264332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marL="0" marR="0" lvl="0" indent="0" algn="ctr" defTabSz="761310" rtl="0" eaLnBrk="1" fontAlgn="auto" latinLnBrk="0" hangingPunct="1">
              <a:lnSpc>
                <a:spcPct val="100000"/>
              </a:lnSpc>
              <a:spcBef>
                <a:spcPts val="0"/>
              </a:spcBef>
              <a:spcAft>
                <a:spcPts val="0"/>
              </a:spcAft>
              <a:buClrTx/>
              <a:buSzTx/>
              <a:buFontTx/>
              <a:buNone/>
              <a:tabLst/>
              <a:defRPr/>
            </a:pPr>
            <a:endParaRPr kumimoji="0" lang="en-US" sz="17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2563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4066" rtl="0" eaLnBrk="1" latinLnBrk="0" hangingPunct="1">
              <a:lnSpc>
                <a:spcPct val="90000"/>
              </a:lnSpc>
              <a:spcBef>
                <a:spcPct val="0"/>
              </a:spcBef>
              <a:buNone/>
              <a:defRPr lang="en-US" sz="5399"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7" cy="2055306"/>
          </a:xfrm>
        </p:spPr>
        <p:txBody>
          <a:bodyPr>
            <a:spAutoFit/>
          </a:bodyPr>
          <a:lstStyle>
            <a:lvl1pPr marL="0" indent="0">
              <a:buFontTx/>
              <a:buNone/>
              <a:defRPr/>
            </a:lvl1pPr>
            <a:lvl2pPr marL="460226" indent="0">
              <a:buFontTx/>
              <a:buNone/>
              <a:defRPr/>
            </a:lvl2pPr>
            <a:lvl3pPr marL="914104" indent="0">
              <a:buFontTx/>
              <a:buNone/>
              <a:defRPr/>
            </a:lvl3pPr>
            <a:lvl4pPr marL="1369568" indent="0">
              <a:buFontTx/>
              <a:buNone/>
              <a:defRPr/>
            </a:lvl4pPr>
            <a:lvl5pPr marL="1836141"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64254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57385811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201059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7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950"/>
                                        <p:tgtEl>
                                          <p:spTgt spid="17"/>
                                        </p:tgtEl>
                                      </p:cBhvr>
                                    </p:animEffect>
                                  </p:childTnLst>
                                </p:cTn>
                              </p:par>
                              <p:par>
                                <p:cTn id="39" presetID="63" presetClass="path" presetSubtype="0" decel="100000" fill="hold" grpId="1" nodeType="withEffect">
                                  <p:stCondLst>
                                    <p:cond delay="700"/>
                                  </p:stCondLst>
                                  <p:childTnLst>
                                    <p:animMotion origin="layout" path="M -0.01455 -1.34362E-6 L -3.90605E-7 -1.34362E-6 " pathEditMode="relative" rAng="0" ptsTypes="AA">
                                      <p:cBhvr>
                                        <p:cTn id="40" dur="950" fill="hold"/>
                                        <p:tgtEl>
                                          <p:spTgt spid="17"/>
                                        </p:tgtEl>
                                        <p:attrNameLst>
                                          <p:attrName>ppt_x</p:attrName>
                                          <p:attrName>ppt_y</p:attrName>
                                        </p:attrNameLst>
                                      </p:cBhvr>
                                      <p:rCtr x="728" y="0"/>
                                    </p:animMotion>
                                  </p:childTnLst>
                                </p:cTn>
                              </p:par>
                              <p:par>
                                <p:cTn id="41" presetID="6" presetClass="emph" presetSubtype="0" accel="100000" autoRev="1" fill="hold" grpId="2" nodeType="withEffect">
                                  <p:stCondLst>
                                    <p:cond delay="0"/>
                                  </p:stCondLst>
                                  <p:childTnLst>
                                    <p:animScale>
                                      <p:cBhvr>
                                        <p:cTn id="4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599182504"/>
      </p:ext>
    </p:extLst>
  </p:cSld>
  <p:clrMapOvr>
    <a:masterClrMapping/>
  </p:clrMapOvr>
  <p:transition>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674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8909183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530863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 y="3015596"/>
            <a:ext cx="12192434" cy="3227867"/>
          </a:xfrm>
          <a:prstGeom prst="rect">
            <a:avLst/>
          </a:prstGeom>
        </p:spPr>
      </p:pic>
    </p:spTree>
    <p:extLst>
      <p:ext uri="{BB962C8B-B14F-4D97-AF65-F5344CB8AC3E}">
        <p14:creationId xmlns:p14="http://schemas.microsoft.com/office/powerpoint/2010/main" val="7883571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62100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778192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1071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95825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93884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81868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0715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3631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02277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11368699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119327101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04209542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9171455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8185970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0757714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24703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3457077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7295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1838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1327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019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60888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00302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7998638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8040173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76386844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Video</a:t>
            </a:r>
          </a:p>
        </p:txBody>
      </p:sp>
    </p:spTree>
    <p:extLst>
      <p:ext uri="{BB962C8B-B14F-4D97-AF65-F5344CB8AC3E}">
        <p14:creationId xmlns:p14="http://schemas.microsoft.com/office/powerpoint/2010/main" val="36604321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Demo</a:t>
            </a:r>
          </a:p>
        </p:txBody>
      </p:sp>
    </p:spTree>
    <p:extLst>
      <p:ext uri="{BB962C8B-B14F-4D97-AF65-F5344CB8AC3E}">
        <p14:creationId xmlns:p14="http://schemas.microsoft.com/office/powerpoint/2010/main" val="158549386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0973600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8026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a:t>web</a:t>
            </a:r>
          </a:p>
        </p:txBody>
      </p:sp>
    </p:spTree>
    <p:extLst>
      <p:ext uri="{BB962C8B-B14F-4D97-AF65-F5344CB8AC3E}">
        <p14:creationId xmlns:p14="http://schemas.microsoft.com/office/powerpoint/2010/main" val="31793588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063" indent="0">
              <a:buNone/>
              <a:defRPr/>
            </a:lvl2pPr>
            <a:lvl3pPr marL="914126" indent="0">
              <a:buNone/>
              <a:defRPr/>
            </a:lvl3pPr>
            <a:lvl4pPr marL="1371189" indent="0">
              <a:buNone/>
              <a:defRPr/>
            </a:lvl4pPr>
            <a:lvl5pPr marL="182825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7510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9"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5815660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30810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a:t>Click to edit Master title style</a:t>
            </a:r>
          </a:p>
        </p:txBody>
      </p:sp>
    </p:spTree>
    <p:extLst>
      <p:ext uri="{BB962C8B-B14F-4D97-AF65-F5344CB8AC3E}">
        <p14:creationId xmlns:p14="http://schemas.microsoft.com/office/powerpoint/2010/main" val="290375028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299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18780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74991835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a:t>Click to edit Master title style</a:t>
            </a:r>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Tree>
    <p:extLst>
      <p:ext uri="{BB962C8B-B14F-4D97-AF65-F5344CB8AC3E}">
        <p14:creationId xmlns:p14="http://schemas.microsoft.com/office/powerpoint/2010/main" val="196998588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a:t>Presentation title</a:t>
            </a:r>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576578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0925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a:t>Click to edit Master title style</a:t>
            </a:r>
          </a:p>
        </p:txBody>
      </p:sp>
    </p:spTree>
    <p:extLst>
      <p:ext uri="{BB962C8B-B14F-4D97-AF65-F5344CB8AC3E}">
        <p14:creationId xmlns:p14="http://schemas.microsoft.com/office/powerpoint/2010/main" val="40171121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07148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10289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924030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0998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Tree>
    <p:extLst>
      <p:ext uri="{BB962C8B-B14F-4D97-AF65-F5344CB8AC3E}">
        <p14:creationId xmlns:p14="http://schemas.microsoft.com/office/powerpoint/2010/main" val="168953662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5511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7879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31985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2.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141266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28990975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4"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18397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Lst>
  <p:transition>
    <p:fade/>
  </p:transition>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hyperlink" Target="https://azure.microsoft.com/en-us/documentation/articles/resource-group-template-functions/" TargetMode="Externa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1.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9.emf"/><Relationship Id="rId5" Type="http://schemas.openxmlformats.org/officeDocument/2006/relationships/image" Target="../media/image20.emf"/><Relationship Id="rId4" Type="http://schemas.openxmlformats.org/officeDocument/2006/relationships/image" Target="../media/image18.emf"/></Relationships>
</file>

<file path=ppt/slides/_rels/slide6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6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3.xml"/><Relationship Id="rId5" Type="http://schemas.openxmlformats.org/officeDocument/2006/relationships/image" Target="../media/image19.emf"/><Relationship Id="rId4" Type="http://schemas.openxmlformats.org/officeDocument/2006/relationships/image" Target="../media/image20.emf"/></Relationships>
</file>

<file path=ppt/slides/_rels/slide6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4062651"/>
          </a:xfrm>
        </p:spPr>
        <p:txBody>
          <a:bodyPr/>
          <a:lstStyle/>
          <a:p>
            <a:pPr marL="0" indent="0">
              <a:buNone/>
            </a:pPr>
            <a:r>
              <a:rPr lang="en-US" sz="2800" dirty="0"/>
              <a:t>Automation is a critical factor in successful cloud projects. Successful projects are able to skillfully craft deployment templates and scripts that provision nearly all needed resources. While Azure Resource Manager (ARM) provides a robust “infrastructure as code” approach to managing Azure resources, getting started can seem like a daunting task. In this demo heavy session, we will dive deep into creating resources and manipulating ARM templates. We will review proven techniques you can apply to your Azure projects. In the end, you will have a series of tips you can use to unlock new and powerful ways to manage your Azure resources.</a:t>
            </a:r>
          </a:p>
        </p:txBody>
      </p:sp>
      <p:sp>
        <p:nvSpPr>
          <p:cNvPr id="6" name="Text Placeholder 5"/>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dirty="0"/>
              <a:t>Work on Your ARM Strength</a:t>
            </a:r>
          </a:p>
        </p:txBody>
      </p:sp>
    </p:spTree>
    <p:extLst>
      <p:ext uri="{BB962C8B-B14F-4D97-AF65-F5344CB8AC3E}">
        <p14:creationId xmlns:p14="http://schemas.microsoft.com/office/powerpoint/2010/main" val="188787882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5737435" y="820253"/>
            <a:ext cx="6392651" cy="598190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Benefits</a:t>
            </a:r>
            <a:endParaRPr lang="en-US" dirty="0"/>
          </a:p>
        </p:txBody>
      </p:sp>
      <p:sp>
        <p:nvSpPr>
          <p:cNvPr id="3" name="Text Placeholder 2"/>
          <p:cNvSpPr>
            <a:spLocks noGrp="1"/>
          </p:cNvSpPr>
          <p:nvPr>
            <p:ph type="body" sz="quarter" idx="10"/>
          </p:nvPr>
        </p:nvSpPr>
        <p:spPr>
          <a:xfrm>
            <a:off x="269239" y="1189177"/>
            <a:ext cx="5177633" cy="5700022"/>
          </a:xfrm>
        </p:spPr>
        <p:txBody>
          <a:bodyPr/>
          <a:lstStyle/>
          <a:p>
            <a:pPr lvl="1"/>
            <a:r>
              <a:rPr lang="en-US" sz="2800" dirty="0"/>
              <a:t>Desired-state deployment</a:t>
            </a:r>
          </a:p>
          <a:p>
            <a:pPr lvl="1"/>
            <a:endParaRPr lang="en-US" sz="2800" dirty="0"/>
          </a:p>
          <a:p>
            <a:pPr lvl="1"/>
            <a:r>
              <a:rPr lang="en-US" sz="2800" dirty="0"/>
              <a:t>Faster deployment</a:t>
            </a:r>
          </a:p>
          <a:p>
            <a:pPr lvl="1"/>
            <a:endParaRPr lang="en-US" sz="2800" dirty="0"/>
          </a:p>
          <a:p>
            <a:pPr lvl="1"/>
            <a:r>
              <a:rPr lang="en-US" sz="2800" dirty="0"/>
              <a:t>Role-based access control (</a:t>
            </a:r>
            <a:r>
              <a:rPr lang="en-US" sz="2800" dirty="0" err="1"/>
              <a:t>RBAC</a:t>
            </a:r>
            <a:r>
              <a:rPr lang="en-US" sz="2800" dirty="0"/>
              <a:t>)</a:t>
            </a:r>
          </a:p>
          <a:p>
            <a:pPr lvl="1"/>
            <a:endParaRPr lang="en-US" sz="2800" dirty="0"/>
          </a:p>
          <a:p>
            <a:pPr lvl="1"/>
            <a:r>
              <a:rPr lang="en-US" sz="2800" dirty="0"/>
              <a:t>Resource-provider model</a:t>
            </a:r>
          </a:p>
          <a:p>
            <a:pPr lvl="1"/>
            <a:endParaRPr lang="en-US" sz="2800" dirty="0"/>
          </a:p>
          <a:p>
            <a:pPr lvl="1"/>
            <a:r>
              <a:rPr lang="en-US" sz="2800" dirty="0"/>
              <a:t>Orchestration</a:t>
            </a:r>
          </a:p>
          <a:p>
            <a:pPr lvl="1"/>
            <a:endParaRPr lang="en-US" sz="2800" dirty="0"/>
          </a:p>
          <a:p>
            <a:pPr lvl="1"/>
            <a:r>
              <a:rPr lang="en-US" sz="2800" dirty="0"/>
              <a:t>Resource configuration</a:t>
            </a:r>
          </a:p>
        </p:txBody>
      </p:sp>
      <p:grpSp>
        <p:nvGrpSpPr>
          <p:cNvPr id="6" name="Group 4"/>
          <p:cNvGrpSpPr>
            <a:grpSpLocks noChangeAspect="1"/>
          </p:cNvGrpSpPr>
          <p:nvPr/>
        </p:nvGrpSpPr>
        <p:grpSpPr bwMode="auto">
          <a:xfrm>
            <a:off x="5812479" y="1189495"/>
            <a:ext cx="6242561" cy="5121364"/>
            <a:chOff x="2863" y="318"/>
            <a:chExt cx="4354" cy="3572"/>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6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67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42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rgbClr val="FFFFFF"/>
                  </a:solidFill>
                  <a:latin typeface="Segoe Pro Display Light" panose="020B0302040504020203" pitchFamily="34" charset="0"/>
                </a:rPr>
                <a:t>Virtual</a:t>
              </a:r>
              <a:endParaRPr lang="en-US" altLang="en-US" dirty="0">
                <a:solidFill>
                  <a:srgbClr val="00B0F0"/>
                </a:solidFill>
              </a:endParaRPr>
            </a:p>
          </p:txBody>
        </p:sp>
        <p:sp>
          <p:nvSpPr>
            <p:cNvPr id="51" name="Rectangle 48"/>
            <p:cNvSpPr>
              <a:spLocks noChangeArrowheads="1"/>
            </p:cNvSpPr>
            <p:nvPr/>
          </p:nvSpPr>
          <p:spPr bwMode="auto">
            <a:xfrm>
              <a:off x="6417" y="2933"/>
              <a:ext cx="6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1154" cy="1002"/>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61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76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94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80" b="1" dirty="0">
                  <a:solidFill>
                    <a:srgbClr val="414042"/>
                  </a:solidFill>
                  <a:latin typeface="Segoe Pro Display Semibold" panose="020B0702040504020203" pitchFamily="34" charset="0"/>
                </a:rPr>
                <a:t>[SQL </a:t>
              </a:r>
              <a:r>
                <a:rPr lang="en-US" altLang="en-US" sz="980" b="1" dirty="0" err="1">
                  <a:solidFill>
                    <a:srgbClr val="414042"/>
                  </a:solidFill>
                  <a:latin typeface="Segoe Pro Display Semibold" panose="020B0702040504020203" pitchFamily="34" charset="0"/>
                </a:rPr>
                <a:t>CONFIG</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VM</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2x</a:t>
              </a:r>
              <a:r>
                <a:rPr lang="en-US" altLang="en-US" sz="980" b="1" dirty="0">
                  <a:solidFill>
                    <a:srgbClr val="414042"/>
                  </a:solidFill>
                  <a:latin typeface="Segoe Pro Display Semibold" panose="020B0702040504020203" pitchFamily="34" charset="0"/>
                </a:rPr>
                <a:t>)</a:t>
              </a:r>
              <a:endParaRPr lang="en-US" altLang="en-US" sz="2353" dirty="0">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802"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811"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dirty="0">
                  <a:solidFill>
                    <a:srgbClr val="FFFFFF"/>
                  </a:solidFill>
                  <a:latin typeface="Segoe UI Semibold" panose="020B0702040204020203" pitchFamily="34" charset="0"/>
                </a:rPr>
                <a:t>DEPENDS ON SQL</a:t>
              </a:r>
              <a:endParaRPr lang="en-US" altLang="en-US" dirty="0">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7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9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
        <p:nvSpPr>
          <p:cNvPr id="82" name="TextBox 81"/>
          <p:cNvSpPr txBox="1"/>
          <p:nvPr/>
        </p:nvSpPr>
        <p:spPr>
          <a:xfrm>
            <a:off x="6678466" y="6454234"/>
            <a:ext cx="5451620" cy="452590"/>
          </a:xfrm>
          <a:prstGeom prst="rect">
            <a:avLst/>
          </a:prstGeom>
          <a:noFill/>
        </p:spPr>
        <p:txBody>
          <a:bodyPr wrap="square" lIns="179285" tIns="143428" rIns="179285" bIns="143428" rtlCol="0">
            <a:spAutoFit/>
          </a:bodyPr>
          <a:lstStyle/>
          <a:p>
            <a:pPr algn="r">
              <a:lnSpc>
                <a:spcPct val="90000"/>
              </a:lnSpc>
            </a:pPr>
            <a:r>
              <a:rPr lang="en-US" sz="1176" dirty="0">
                <a:solidFill>
                  <a:schemeClr val="bg1"/>
                </a:solidFill>
              </a:rPr>
              <a:t>Image source - http://channel9.msdn.com/Events/Build/2014/2-607</a:t>
            </a:r>
          </a:p>
        </p:txBody>
      </p:sp>
    </p:spTree>
    <p:extLst>
      <p:ext uri="{BB962C8B-B14F-4D97-AF65-F5344CB8AC3E}">
        <p14:creationId xmlns:p14="http://schemas.microsoft.com/office/powerpoint/2010/main" val="6089630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Providers</a:t>
            </a:r>
            <a:endParaRPr lang="en-US" dirty="0"/>
          </a:p>
        </p:txBody>
      </p:sp>
      <p:sp>
        <p:nvSpPr>
          <p:cNvPr id="3" name="Content Placeholder 2"/>
          <p:cNvSpPr>
            <a:spLocks noGrp="1"/>
          </p:cNvSpPr>
          <p:nvPr>
            <p:ph type="body" sz="quarter" idx="10"/>
          </p:nvPr>
        </p:nvSpPr>
        <p:spPr>
          <a:xfrm>
            <a:off x="269239" y="1189177"/>
            <a:ext cx="11653523" cy="5042086"/>
          </a:xfrm>
        </p:spPr>
        <p:txBody>
          <a:bodyPr/>
          <a:lstStyle/>
          <a:p>
            <a:r>
              <a:rPr lang="en-US" dirty="0"/>
              <a:t>Deploy specific types of resources</a:t>
            </a:r>
          </a:p>
          <a:p>
            <a:pPr lvl="1"/>
            <a:endParaRPr lang="en-US" dirty="0"/>
          </a:p>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p:txBody>
      </p:sp>
    </p:spTree>
    <p:extLst>
      <p:ext uri="{BB962C8B-B14F-4D97-AF65-F5344CB8AC3E}">
        <p14:creationId xmlns:p14="http://schemas.microsoft.com/office/powerpoint/2010/main" val="4989699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601762"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Cache</a:t>
            </a:r>
          </a:p>
        </p:txBody>
      </p:sp>
      <p:sp>
        <p:nvSpPr>
          <p:cNvPr id="2" name="Title 1"/>
          <p:cNvSpPr>
            <a:spLocks noGrp="1"/>
          </p:cNvSpPr>
          <p:nvPr>
            <p:ph type="title"/>
          </p:nvPr>
        </p:nvSpPr>
        <p:spPr/>
        <p:txBody>
          <a:bodyPr/>
          <a:lstStyle/>
          <a:p>
            <a:r>
              <a:rPr lang="en-US"/>
              <a:t>Consistent Management Layer</a:t>
            </a:r>
            <a:endParaRPr lang="en-US" dirty="0"/>
          </a:p>
        </p:txBody>
      </p:sp>
      <p:sp>
        <p:nvSpPr>
          <p:cNvPr id="4" name="Rectangle 3"/>
          <p:cNvSpPr/>
          <p:nvPr/>
        </p:nvSpPr>
        <p:spPr bwMode="auto">
          <a:xfrm>
            <a:off x="1613925" y="2174019"/>
            <a:ext cx="9795893" cy="1882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Resource Manager</a:t>
            </a:r>
          </a:p>
        </p:txBody>
      </p:sp>
      <p:sp>
        <p:nvSpPr>
          <p:cNvPr id="5" name="Rectangle 4"/>
          <p:cNvSpPr/>
          <p:nvPr/>
        </p:nvSpPr>
        <p:spPr bwMode="auto">
          <a:xfrm>
            <a:off x="1613926" y="4773620"/>
            <a:ext cx="1809396" cy="1434267"/>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Website</a:t>
            </a:r>
          </a:p>
        </p:txBody>
      </p:sp>
      <p:sp>
        <p:nvSpPr>
          <p:cNvPr id="6" name="Rectangle 5"/>
          <p:cNvSpPr/>
          <p:nvPr/>
        </p:nvSpPr>
        <p:spPr bwMode="auto">
          <a:xfrm>
            <a:off x="3606602" y="4773619"/>
            <a:ext cx="1809396" cy="1434266"/>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VM</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603103"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SQL DB</a:t>
            </a:r>
          </a:p>
        </p:txBody>
      </p:sp>
      <p:sp>
        <p:nvSpPr>
          <p:cNvPr id="3" name="TextBox 2"/>
          <p:cNvSpPr txBox="1"/>
          <p:nvPr/>
        </p:nvSpPr>
        <p:spPr>
          <a:xfrm>
            <a:off x="1" y="5132187"/>
            <a:ext cx="1882472" cy="941386"/>
          </a:xfrm>
          <a:prstGeom prst="rect">
            <a:avLst/>
          </a:prstGeom>
          <a:noFill/>
        </p:spPr>
        <p:txBody>
          <a:bodyPr wrap="square" lIns="179285" tIns="143428" rIns="179285" bIns="143428" rtlCol="0">
            <a:spAutoFit/>
          </a:bodyPr>
          <a:lstStyle/>
          <a:p>
            <a:pPr>
              <a:lnSpc>
                <a:spcPct val="90000"/>
              </a:lnSpc>
            </a:pPr>
            <a:r>
              <a:rPr lang="en-US" sz="2353" dirty="0"/>
              <a:t>Resource Provider</a:t>
            </a:r>
          </a:p>
        </p:txBody>
      </p:sp>
      <p:pic>
        <p:nvPicPr>
          <p:cNvPr id="9" name="Picture 8"/>
          <p:cNvPicPr>
            <a:picLocks noChangeAspect="1"/>
          </p:cNvPicPr>
          <p:nvPr/>
        </p:nvPicPr>
        <p:blipFill>
          <a:blip r:embed="rId3"/>
          <a:stretch>
            <a:fillRect/>
          </a:stretch>
        </p:blipFill>
        <p:spPr>
          <a:xfrm>
            <a:off x="2070882" y="4939759"/>
            <a:ext cx="895484" cy="896425"/>
          </a:xfrm>
          <a:prstGeom prst="rect">
            <a:avLst/>
          </a:prstGeom>
        </p:spPr>
      </p:pic>
      <p:pic>
        <p:nvPicPr>
          <p:cNvPr id="12" name="Picture 11"/>
          <p:cNvPicPr>
            <a:picLocks noChangeAspect="1"/>
          </p:cNvPicPr>
          <p:nvPr/>
        </p:nvPicPr>
        <p:blipFill>
          <a:blip r:embed="rId4"/>
          <a:stretch>
            <a:fillRect/>
          </a:stretch>
        </p:blipFill>
        <p:spPr>
          <a:xfrm>
            <a:off x="4027251" y="4945067"/>
            <a:ext cx="968098" cy="896425"/>
          </a:xfrm>
          <a:prstGeom prst="rect">
            <a:avLst/>
          </a:prstGeom>
        </p:spPr>
      </p:pic>
      <p:pic>
        <p:nvPicPr>
          <p:cNvPr id="13" name="Picture 12"/>
          <p:cNvPicPr>
            <a:picLocks noChangeAspect="1"/>
          </p:cNvPicPr>
          <p:nvPr/>
        </p:nvPicPr>
        <p:blipFill>
          <a:blip r:embed="rId5"/>
          <a:stretch>
            <a:fillRect/>
          </a:stretch>
        </p:blipFill>
        <p:spPr>
          <a:xfrm>
            <a:off x="6077965" y="4945067"/>
            <a:ext cx="859672" cy="896425"/>
          </a:xfrm>
          <a:prstGeom prst="rect">
            <a:avLst/>
          </a:prstGeom>
        </p:spPr>
      </p:pic>
      <p:sp>
        <p:nvSpPr>
          <p:cNvPr id="15" name="Rectangle 14"/>
          <p:cNvSpPr/>
          <p:nvPr/>
        </p:nvSpPr>
        <p:spPr bwMode="auto">
          <a:xfrm>
            <a:off x="9600422"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t>
            </a:r>
          </a:p>
        </p:txBody>
      </p:sp>
      <p:sp>
        <p:nvSpPr>
          <p:cNvPr id="16" name="Rectangle 15"/>
          <p:cNvSpPr/>
          <p:nvPr/>
        </p:nvSpPr>
        <p:spPr bwMode="auto">
          <a:xfrm>
            <a:off x="1613925" y="4235774"/>
            <a:ext cx="9795893" cy="35856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Provider Contract</a:t>
            </a:r>
          </a:p>
        </p:txBody>
      </p:sp>
      <p:sp>
        <p:nvSpPr>
          <p:cNvPr id="17" name="TextBox 16"/>
          <p:cNvSpPr txBox="1"/>
          <p:nvPr/>
        </p:nvSpPr>
        <p:spPr>
          <a:xfrm>
            <a:off x="1604204" y="3066490"/>
            <a:ext cx="9805614" cy="832764"/>
          </a:xfrm>
          <a:prstGeom prst="rect">
            <a:avLst/>
          </a:prstGeom>
          <a:noFill/>
        </p:spPr>
        <p:txBody>
          <a:bodyPr wrap="square" lIns="179285" tIns="143428" rIns="179285" bIns="143428" rtlCol="0">
            <a:spAutoFit/>
          </a:bodyPr>
          <a:lstStyle/>
          <a:p>
            <a:pPr defTabSz="914102" fontAlgn="base">
              <a:lnSpc>
                <a:spcPct val="90000"/>
              </a:lnSpc>
              <a:spcBef>
                <a:spcPct val="0"/>
              </a:spcBef>
              <a:spcAft>
                <a:spcPct val="0"/>
              </a:spcAft>
            </a:pPr>
            <a:r>
              <a:rPr lang="en-US" sz="1961" b="1" dirty="0">
                <a:solidFill>
                  <a:srgbClr val="FFFFFF"/>
                </a:solidFill>
                <a:latin typeface="Consolas" panose="020B0609020204030204" pitchFamily="49" charset="0"/>
                <a:ea typeface="Segoe UI" pitchFamily="34" charset="0"/>
                <a:cs typeface="Consolas" panose="020B0609020204030204" pitchFamily="49" charset="0"/>
              </a:rPr>
              <a:t>https://management.azure.com/subscriptions/{{subscriptionId}}/providers?api-version={{apiVersion}}</a:t>
            </a:r>
          </a:p>
        </p:txBody>
      </p:sp>
      <p:sp>
        <p:nvSpPr>
          <p:cNvPr id="18" name="Rectangle 17"/>
          <p:cNvSpPr/>
          <p:nvPr/>
        </p:nvSpPr>
        <p:spPr bwMode="auto">
          <a:xfrm>
            <a:off x="1604204" y="1456887"/>
            <a:ext cx="9805614" cy="5378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Tools</a:t>
            </a:r>
          </a:p>
        </p:txBody>
      </p:sp>
      <p:sp>
        <p:nvSpPr>
          <p:cNvPr id="19" name="TextBox 18"/>
          <p:cNvSpPr txBox="1"/>
          <p:nvPr/>
        </p:nvSpPr>
        <p:spPr>
          <a:xfrm>
            <a:off x="10192079" y="5020059"/>
            <a:ext cx="626082" cy="941386"/>
          </a:xfrm>
          <a:prstGeom prst="rect">
            <a:avLst/>
          </a:prstGeom>
          <a:noFill/>
        </p:spPr>
        <p:txBody>
          <a:bodyPr wrap="none" lIns="179285" tIns="143428" rIns="179285" bIns="143428" rtlCol="0">
            <a:spAutoFit/>
          </a:bodyPr>
          <a:lstStyle/>
          <a:p>
            <a:pPr>
              <a:lnSpc>
                <a:spcPct val="90000"/>
              </a:lnSpc>
            </a:pPr>
            <a:r>
              <a:rPr lang="en-US" sz="4705" b="1" dirty="0">
                <a:solidFill>
                  <a:schemeClr val="bg1"/>
                </a:solidFill>
              </a:rPr>
              <a:t>?</a:t>
            </a:r>
          </a:p>
        </p:txBody>
      </p:sp>
      <p:sp>
        <p:nvSpPr>
          <p:cNvPr id="20" name="TextBox 19"/>
          <p:cNvSpPr txBox="1"/>
          <p:nvPr/>
        </p:nvSpPr>
        <p:spPr>
          <a:xfrm>
            <a:off x="1" y="2644410"/>
            <a:ext cx="1882472" cy="615522"/>
          </a:xfrm>
          <a:prstGeom prst="rect">
            <a:avLst/>
          </a:prstGeom>
          <a:noFill/>
        </p:spPr>
        <p:txBody>
          <a:bodyPr wrap="square" lIns="179285" tIns="143428" rIns="179285" bIns="143428" rtlCol="0">
            <a:spAutoFit/>
          </a:bodyPr>
          <a:lstStyle/>
          <a:p>
            <a:pPr>
              <a:lnSpc>
                <a:spcPct val="90000"/>
              </a:lnSpc>
            </a:pPr>
            <a:r>
              <a:rPr lang="en-US" sz="2353" dirty="0"/>
              <a:t>REST API</a:t>
            </a:r>
          </a:p>
        </p:txBody>
      </p:sp>
      <p:pic>
        <p:nvPicPr>
          <p:cNvPr id="8" name="Picture 7"/>
          <p:cNvPicPr>
            <a:picLocks noChangeAspect="1"/>
          </p:cNvPicPr>
          <p:nvPr/>
        </p:nvPicPr>
        <p:blipFill>
          <a:blip r:embed="rId6"/>
          <a:stretch>
            <a:fillRect/>
          </a:stretch>
        </p:blipFill>
        <p:spPr>
          <a:xfrm>
            <a:off x="8068113" y="4939759"/>
            <a:ext cx="815431" cy="896425"/>
          </a:xfrm>
          <a:prstGeom prst="rect">
            <a:avLst/>
          </a:prstGeom>
        </p:spPr>
      </p:pic>
    </p:spTree>
    <p:extLst>
      <p:ext uri="{BB962C8B-B14F-4D97-AF65-F5344CB8AC3E}">
        <p14:creationId xmlns:p14="http://schemas.microsoft.com/office/powerpoint/2010/main" val="8444343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101</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Basics</a:t>
            </a:r>
          </a:p>
        </p:txBody>
      </p:sp>
      <p:pic>
        <p:nvPicPr>
          <p:cNvPr id="7" name="Picture 6"/>
          <p:cNvPicPr>
            <a:picLocks noChangeAspect="1"/>
          </p:cNvPicPr>
          <p:nvPr/>
        </p:nvPicPr>
        <p:blipFill>
          <a:blip r:embed="rId2"/>
          <a:stretch>
            <a:fillRect/>
          </a:stretch>
        </p:blipFill>
        <p:spPr>
          <a:xfrm>
            <a:off x="8639175" y="-1"/>
            <a:ext cx="3552825" cy="3552825"/>
          </a:xfrm>
          <a:prstGeom prst="rect">
            <a:avLst/>
          </a:prstGeom>
        </p:spPr>
      </p:pic>
    </p:spTree>
    <p:extLst>
      <p:ext uri="{BB962C8B-B14F-4D97-AF65-F5344CB8AC3E}">
        <p14:creationId xmlns:p14="http://schemas.microsoft.com/office/powerpoint/2010/main" val="21773607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grpSp>
        <p:nvGrpSpPr>
          <p:cNvPr id="6" name="Group 5"/>
          <p:cNvGrpSpPr/>
          <p:nvPr/>
        </p:nvGrpSpPr>
        <p:grpSpPr>
          <a:xfrm>
            <a:off x="1554289" y="1608839"/>
            <a:ext cx="9085742" cy="3991861"/>
            <a:chOff x="1754371" y="2892056"/>
            <a:chExt cx="5074200" cy="3035049"/>
          </a:xfrm>
        </p:grpSpPr>
        <p:sp>
          <p:nvSpPr>
            <p:cNvPr id="5" name="Rectangle 4"/>
            <p:cNvSpPr/>
            <p:nvPr/>
          </p:nvSpPr>
          <p:spPr>
            <a:xfrm>
              <a:off x="1754371" y="2892056"/>
              <a:ext cx="5074200" cy="303504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t>ARM Template</a:t>
              </a:r>
            </a:p>
          </p:txBody>
        </p:sp>
        <p:sp>
          <p:nvSpPr>
            <p:cNvPr id="4" name="Rectangle 3"/>
            <p:cNvSpPr/>
            <p:nvPr/>
          </p:nvSpPr>
          <p:spPr>
            <a:xfrm>
              <a:off x="2291314" y="3359887"/>
              <a:ext cx="3984028" cy="220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PowerShell DSC</a:t>
              </a:r>
            </a:p>
            <a:p>
              <a:pPr algn="ctr"/>
              <a:r>
                <a:rPr lang="en-US" sz="3600" dirty="0"/>
                <a:t>Chef</a:t>
              </a:r>
            </a:p>
            <a:p>
              <a:pPr algn="ctr"/>
              <a:r>
                <a:rPr lang="en-US" sz="3600" dirty="0"/>
                <a:t>Puppet</a:t>
              </a:r>
            </a:p>
            <a:p>
              <a:pPr algn="ctr"/>
              <a:r>
                <a:rPr lang="en-US" sz="3600" dirty="0"/>
                <a:t>Custom Script Ext (.ps1, .</a:t>
              </a:r>
              <a:r>
                <a:rPr lang="en-US" sz="3600" dirty="0" err="1"/>
                <a:t>sh</a:t>
              </a:r>
              <a:r>
                <a:rPr lang="en-US" sz="3600" dirty="0"/>
                <a:t>)</a:t>
              </a:r>
            </a:p>
          </p:txBody>
        </p:sp>
      </p:grpSp>
    </p:spTree>
    <p:extLst>
      <p:ext uri="{BB962C8B-B14F-4D97-AF65-F5344CB8AC3E}">
        <p14:creationId xmlns:p14="http://schemas.microsoft.com/office/powerpoint/2010/main" val="17743594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sp>
        <p:nvSpPr>
          <p:cNvPr id="3" name="Content Placeholder 2"/>
          <p:cNvSpPr>
            <a:spLocks noGrp="1"/>
          </p:cNvSpPr>
          <p:nvPr>
            <p:ph type="body" sz="quarter" idx="10"/>
          </p:nvPr>
        </p:nvSpPr>
        <p:spPr>
          <a:xfrm>
            <a:off x="269239" y="1189177"/>
            <a:ext cx="11653523" cy="2718949"/>
          </a:xfrm>
        </p:spPr>
        <p:txBody>
          <a:bodyPr/>
          <a:lstStyle/>
          <a:p>
            <a:r>
              <a:rPr lang="en-US" dirty="0"/>
              <a:t>Outside – part of the template</a:t>
            </a:r>
          </a:p>
          <a:p>
            <a:pPr lvl="1"/>
            <a:r>
              <a:rPr lang="en-US" dirty="0" err="1"/>
              <a:t>VM</a:t>
            </a:r>
            <a:r>
              <a:rPr lang="en-US" dirty="0"/>
              <a:t>, network topology, tags, </a:t>
            </a:r>
            <a:r>
              <a:rPr lang="en-US" dirty="0" err="1"/>
              <a:t>RBAC</a:t>
            </a:r>
            <a:r>
              <a:rPr lang="en-US" dirty="0"/>
              <a:t>, references to certs/secrets, etc.</a:t>
            </a:r>
          </a:p>
          <a:p>
            <a:pPr lvl="1"/>
            <a:endParaRPr lang="en-US" dirty="0"/>
          </a:p>
          <a:p>
            <a:r>
              <a:rPr lang="en-US" dirty="0"/>
              <a:t>Inside – executed by template only</a:t>
            </a:r>
          </a:p>
          <a:p>
            <a:pPr lvl="1"/>
            <a:r>
              <a:rPr lang="en-US" dirty="0"/>
              <a:t>Configure server roles, configure software, deploy a website, manage services, manage local users, etc.</a:t>
            </a:r>
          </a:p>
          <a:p>
            <a:pPr lvl="1"/>
            <a:r>
              <a:rPr lang="en-US" dirty="0"/>
              <a:t>Extensions for PowerShell DSC, Chef, Puppet, and custom scripts.</a:t>
            </a:r>
          </a:p>
        </p:txBody>
      </p:sp>
      <p:pic>
        <p:nvPicPr>
          <p:cNvPr id="7" name="Picture 6"/>
          <p:cNvPicPr>
            <a:picLocks noChangeAspect="1"/>
          </p:cNvPicPr>
          <p:nvPr/>
        </p:nvPicPr>
        <p:blipFill rotWithShape="1">
          <a:blip r:embed="rId3"/>
          <a:srcRect l="4793" r="5336"/>
          <a:stretch/>
        </p:blipFill>
        <p:spPr>
          <a:xfrm>
            <a:off x="8255637" y="122376"/>
            <a:ext cx="3667126" cy="1792149"/>
          </a:xfrm>
          <a:prstGeom prst="rect">
            <a:avLst/>
          </a:prstGeom>
        </p:spPr>
      </p:pic>
    </p:spTree>
    <p:extLst>
      <p:ext uri="{BB962C8B-B14F-4D97-AF65-F5344CB8AC3E}">
        <p14:creationId xmlns:p14="http://schemas.microsoft.com/office/powerpoint/2010/main" val="4089777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Basics</a:t>
            </a:r>
            <a:endParaRPr lang="en-US" dirty="0"/>
          </a:p>
        </p:txBody>
      </p:sp>
      <p:sp>
        <p:nvSpPr>
          <p:cNvPr id="5" name="Text Placeholder 4"/>
          <p:cNvSpPr>
            <a:spLocks noGrp="1"/>
          </p:cNvSpPr>
          <p:nvPr>
            <p:ph type="body" sz="quarter" idx="10"/>
          </p:nvPr>
        </p:nvSpPr>
        <p:spPr>
          <a:xfrm>
            <a:off x="269239" y="1197322"/>
            <a:ext cx="11653522" cy="3918637"/>
          </a:xfrm>
        </p:spPr>
        <p:txBody>
          <a:bodyPr/>
          <a:lstStyle/>
          <a:p>
            <a:r>
              <a:rPr lang="en-US" dirty="0"/>
              <a:t>{</a:t>
            </a:r>
          </a:p>
          <a:p>
            <a:r>
              <a:rPr lang="en-US" dirty="0"/>
              <a:t>"$schema": "",</a:t>
            </a:r>
          </a:p>
          <a:p>
            <a:r>
              <a:rPr lang="en-US" dirty="0"/>
              <a:t>"</a:t>
            </a:r>
            <a:r>
              <a:rPr lang="en-US" dirty="0" err="1"/>
              <a:t>contentVersion</a:t>
            </a:r>
            <a:r>
              <a:rPr lang="en-US" dirty="0"/>
              <a:t>": "1.0.0.0",</a:t>
            </a:r>
          </a:p>
          <a:p>
            <a:r>
              <a:rPr lang="en-US" dirty="0"/>
              <a:t>"parameters":{},</a:t>
            </a:r>
          </a:p>
          <a:p>
            <a:r>
              <a:rPr lang="en-US" dirty="0"/>
              <a:t>"variables": {},</a:t>
            </a:r>
          </a:p>
          <a:p>
            <a:r>
              <a:rPr lang="en-US" dirty="0"/>
              <a:t>"resources": []</a:t>
            </a:r>
          </a:p>
          <a:p>
            <a:r>
              <a:rPr lang="en-US" dirty="0"/>
              <a:t>}</a:t>
            </a:r>
          </a:p>
        </p:txBody>
      </p:sp>
    </p:spTree>
    <p:extLst>
      <p:ext uri="{BB962C8B-B14F-4D97-AF65-F5344CB8AC3E}">
        <p14:creationId xmlns:p14="http://schemas.microsoft.com/office/powerpoint/2010/main" val="26797177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Parameters</a:t>
            </a:r>
          </a:p>
        </p:txBody>
      </p:sp>
      <p:sp>
        <p:nvSpPr>
          <p:cNvPr id="5" name="Text Placeholder 4"/>
          <p:cNvSpPr>
            <a:spLocks noGrp="1"/>
          </p:cNvSpPr>
          <p:nvPr>
            <p:ph type="body" sz="quarter" idx="10"/>
          </p:nvPr>
        </p:nvSpPr>
        <p:spPr>
          <a:xfrm>
            <a:off x="269239" y="1197322"/>
            <a:ext cx="11653522" cy="5470728"/>
          </a:xfrm>
        </p:spPr>
        <p:txBody>
          <a:bodyPr/>
          <a:lstStyle/>
          <a:p>
            <a:r>
              <a:rPr lang="en-US" sz="1500" dirty="0"/>
              <a:t>{</a:t>
            </a:r>
          </a:p>
          <a:p>
            <a:r>
              <a:rPr lang="en-US" sz="1500" dirty="0"/>
              <a:t>"$schema": "",</a:t>
            </a:r>
          </a:p>
          <a:p>
            <a:r>
              <a:rPr lang="en-US" sz="1500" dirty="0"/>
              <a:t>"</a:t>
            </a:r>
            <a:r>
              <a:rPr lang="en-US" sz="1500" dirty="0" err="1"/>
              <a:t>contentVersion</a:t>
            </a:r>
            <a:r>
              <a:rPr lang="en-US" sz="1500" dirty="0"/>
              <a:t>": "1.0.0.0",</a:t>
            </a:r>
          </a:p>
          <a:p>
            <a:r>
              <a:rPr lang="en-US" sz="1500" dirty="0"/>
              <a:t>"parameters":{</a:t>
            </a:r>
          </a:p>
          <a:p>
            <a:r>
              <a:rPr lang="en-US" sz="1500" dirty="0"/>
              <a:t>     "</a:t>
            </a:r>
            <a:r>
              <a:rPr lang="en-US" sz="1500" dirty="0" err="1"/>
              <a:t>adminUsername</a:t>
            </a:r>
            <a:r>
              <a:rPr lang="en-US" sz="1500" dirty="0"/>
              <a:t>": {</a:t>
            </a:r>
          </a:p>
          <a:p>
            <a:r>
              <a:rPr lang="en-US" sz="1500" dirty="0"/>
              <a:t>            "type": "string",</a:t>
            </a:r>
          </a:p>
          <a:p>
            <a:r>
              <a:rPr lang="en-US" sz="1500" dirty="0"/>
              <a:t>            "</a:t>
            </a:r>
            <a:r>
              <a:rPr lang="en-US" sz="1500" dirty="0" err="1"/>
              <a:t>minLength</a:t>
            </a:r>
            <a:r>
              <a:rPr lang="en-US" sz="1500" dirty="0"/>
              <a:t>": 1</a:t>
            </a:r>
          </a:p>
          <a:p>
            <a:r>
              <a:rPr lang="en-US" sz="1500" dirty="0"/>
              <a:t>        },</a:t>
            </a:r>
          </a:p>
          <a:p>
            <a:r>
              <a:rPr lang="en-US" sz="1500" dirty="0"/>
              <a:t>     "</a:t>
            </a:r>
            <a:r>
              <a:rPr lang="en-US" sz="1500" dirty="0" err="1"/>
              <a:t>windowsOSVersion</a:t>
            </a:r>
            <a:r>
              <a:rPr lang="en-US" sz="1500" dirty="0"/>
              <a:t>": {</a:t>
            </a:r>
          </a:p>
          <a:p>
            <a:r>
              <a:rPr lang="en-US" sz="1500" dirty="0"/>
              <a:t>            "type": "string",</a:t>
            </a:r>
          </a:p>
          <a:p>
            <a:r>
              <a:rPr lang="en-US" sz="1500" dirty="0"/>
              <a:t>            "</a:t>
            </a:r>
            <a:r>
              <a:rPr lang="en-US" sz="1500" dirty="0" err="1"/>
              <a:t>defaultValue</a:t>
            </a:r>
            <a:r>
              <a:rPr lang="en-US" sz="1500" dirty="0"/>
              <a:t>": "2012-R2-Datacenter",</a:t>
            </a:r>
          </a:p>
          <a:p>
            <a:r>
              <a:rPr lang="en-US" sz="1500" dirty="0"/>
              <a:t>            "</a:t>
            </a:r>
            <a:r>
              <a:rPr lang="en-US" sz="1500" dirty="0" err="1"/>
              <a:t>allowedValues</a:t>
            </a:r>
            <a:r>
              <a:rPr lang="en-US" sz="1500" dirty="0"/>
              <a:t>": [</a:t>
            </a:r>
          </a:p>
          <a:p>
            <a:r>
              <a:rPr lang="en-US" sz="1500" dirty="0"/>
              <a:t>                "2008-R2-SP1",</a:t>
            </a:r>
          </a:p>
          <a:p>
            <a:r>
              <a:rPr lang="en-US" sz="1500" dirty="0"/>
              <a:t>                "2012-Datacenter",</a:t>
            </a:r>
          </a:p>
          <a:p>
            <a:r>
              <a:rPr lang="en-US" sz="1500" dirty="0"/>
              <a:t>                "2012-R2-Datacenter"</a:t>
            </a:r>
          </a:p>
          <a:p>
            <a:r>
              <a:rPr lang="en-US" sz="1500" dirty="0"/>
              <a:t>            ],</a:t>
            </a:r>
          </a:p>
          <a:p>
            <a:r>
              <a:rPr lang="en-US" sz="1500" dirty="0"/>
              <a:t>            "metadata": {</a:t>
            </a:r>
          </a:p>
          <a:p>
            <a:r>
              <a:rPr lang="en-US" sz="1500" dirty="0"/>
              <a:t>                "description": "The Windows version for the </a:t>
            </a:r>
            <a:r>
              <a:rPr lang="en-US" sz="1500" dirty="0" err="1"/>
              <a:t>VM</a:t>
            </a:r>
            <a:r>
              <a:rPr lang="en-US" sz="1500" dirty="0"/>
              <a:t>."</a:t>
            </a:r>
          </a:p>
          <a:p>
            <a:r>
              <a:rPr lang="en-US" sz="1500" dirty="0"/>
              <a:t>            }</a:t>
            </a:r>
          </a:p>
          <a:p>
            <a:r>
              <a:rPr lang="en-US" sz="1500" dirty="0"/>
              <a:t>        }},</a:t>
            </a:r>
          </a:p>
          <a:p>
            <a:r>
              <a:rPr lang="en-US" sz="1500" dirty="0"/>
              <a:t>}</a:t>
            </a:r>
          </a:p>
        </p:txBody>
      </p:sp>
    </p:spTree>
    <p:extLst>
      <p:ext uri="{BB962C8B-B14F-4D97-AF65-F5344CB8AC3E}">
        <p14:creationId xmlns:p14="http://schemas.microsoft.com/office/powerpoint/2010/main" val="14048340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Variables</a:t>
            </a:r>
          </a:p>
        </p:txBody>
      </p:sp>
      <p:sp>
        <p:nvSpPr>
          <p:cNvPr id="5" name="Text Placeholder 4"/>
          <p:cNvSpPr>
            <a:spLocks noGrp="1"/>
          </p:cNvSpPr>
          <p:nvPr>
            <p:ph type="body" sz="quarter" idx="10"/>
          </p:nvPr>
        </p:nvSpPr>
        <p:spPr>
          <a:xfrm>
            <a:off x="269239" y="1197322"/>
            <a:ext cx="11653522" cy="3656386"/>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     "</a:t>
            </a:r>
            <a:r>
              <a:rPr lang="en-US" sz="1600" dirty="0" err="1"/>
              <a:t>imagePublisher</a:t>
            </a:r>
            <a:r>
              <a:rPr lang="en-US" sz="1600" dirty="0"/>
              <a:t>": "</a:t>
            </a:r>
            <a:r>
              <a:rPr lang="en-US" sz="1600" dirty="0" err="1"/>
              <a:t>MicrosoftWindowsServer</a:t>
            </a:r>
            <a:r>
              <a:rPr lang="en-US" sz="1600" dirty="0"/>
              <a:t>",</a:t>
            </a:r>
          </a:p>
          <a:p>
            <a:r>
              <a:rPr lang="en-US" sz="1600" dirty="0"/>
              <a:t>     "</a:t>
            </a:r>
            <a:r>
              <a:rPr lang="en-US" sz="1600" dirty="0" err="1"/>
              <a:t>subnetName</a:t>
            </a:r>
            <a:r>
              <a:rPr lang="en-US" sz="1600" dirty="0"/>
              <a:t>": "Subnet",</a:t>
            </a:r>
          </a:p>
          <a:p>
            <a:r>
              <a:rPr lang="en-US" sz="1600" dirty="0"/>
              <a:t>     "</a:t>
            </a:r>
            <a:r>
              <a:rPr lang="en-US" sz="1600" dirty="0" err="1"/>
              <a:t>virtualNetworkName</a:t>
            </a:r>
            <a:r>
              <a:rPr lang="en-US" sz="1600" dirty="0"/>
              <a:t>": "</a:t>
            </a:r>
            <a:r>
              <a:rPr lang="en-US" sz="1600" dirty="0" err="1"/>
              <a:t>MyVNET</a:t>
            </a:r>
            <a:r>
              <a:rPr lang="en-US" sz="1600" dirty="0"/>
              <a:t>",</a:t>
            </a:r>
          </a:p>
          <a:p>
            <a:r>
              <a:rPr lang="en-US" sz="1600" dirty="0"/>
              <a:t>     "</a:t>
            </a:r>
            <a:r>
              <a:rPr lang="en-US" sz="1600" dirty="0" err="1"/>
              <a:t>vhdStorageType</a:t>
            </a:r>
            <a:r>
              <a:rPr lang="en-US" sz="1600" dirty="0"/>
              <a:t>": "</a:t>
            </a:r>
            <a:r>
              <a:rPr lang="en-US" sz="1600" dirty="0" err="1"/>
              <a:t>Standard_LRS</a:t>
            </a:r>
            <a:r>
              <a:rPr lang="en-US" sz="1600" dirty="0"/>
              <a:t>",</a:t>
            </a:r>
          </a:p>
          <a:p>
            <a:r>
              <a:rPr lang="en-US" sz="1600" dirty="0"/>
              <a:t>     "</a:t>
            </a:r>
            <a:r>
              <a:rPr lang="en-US" sz="1600" dirty="0" err="1"/>
              <a:t>vhdStorageName</a:t>
            </a:r>
            <a:r>
              <a:rPr lang="en-US" sz="1600" dirty="0"/>
              <a:t>": "[</a:t>
            </a:r>
            <a:r>
              <a:rPr lang="en-US" sz="1600" dirty="0" err="1"/>
              <a:t>concat</a:t>
            </a:r>
            <a:r>
              <a:rPr lang="en-US" sz="1600" dirty="0"/>
              <a:t>('</a:t>
            </a:r>
            <a:r>
              <a:rPr lang="en-US" sz="1600" dirty="0" err="1"/>
              <a:t>vhdstorage</a:t>
            </a:r>
            <a:r>
              <a:rPr lang="en-US" sz="1600" dirty="0"/>
              <a:t>', </a:t>
            </a:r>
            <a:r>
              <a:rPr lang="en-US" sz="1600" dirty="0" err="1"/>
              <a:t>uniqueString</a:t>
            </a:r>
            <a:r>
              <a:rPr lang="en-US" sz="1600" dirty="0"/>
              <a:t>(</a:t>
            </a:r>
            <a:r>
              <a:rPr lang="en-US" sz="1600" dirty="0" err="1"/>
              <a:t>resourceGroup</a:t>
            </a:r>
            <a:r>
              <a:rPr lang="en-US" sz="1600" dirty="0"/>
              <a:t>().id))]",</a:t>
            </a:r>
          </a:p>
          <a:p>
            <a:r>
              <a:rPr lang="en-US" sz="1600" dirty="0"/>
              <a:t>     "</a:t>
            </a:r>
            <a:r>
              <a:rPr lang="en-US" sz="1600" dirty="0" err="1"/>
              <a:t>vnetId</a:t>
            </a:r>
            <a:r>
              <a:rPr lang="en-US" sz="1600" dirty="0"/>
              <a:t>": "[</a:t>
            </a:r>
            <a:r>
              <a:rPr lang="en-US" sz="1600" dirty="0" err="1"/>
              <a:t>resourceId</a:t>
            </a:r>
            <a:r>
              <a:rPr lang="en-US" sz="1600" dirty="0"/>
              <a:t>('</a:t>
            </a:r>
            <a:r>
              <a:rPr lang="en-US" sz="1600" dirty="0" err="1"/>
              <a:t>Microsoft.Network</a:t>
            </a:r>
            <a:r>
              <a:rPr lang="en-US" sz="1600" dirty="0"/>
              <a:t>/</a:t>
            </a:r>
            <a:r>
              <a:rPr lang="en-US" sz="1600" dirty="0" err="1"/>
              <a:t>virtualNetworks</a:t>
            </a:r>
            <a:r>
              <a:rPr lang="en-US" sz="1600" dirty="0"/>
              <a:t>', variables('</a:t>
            </a:r>
            <a:r>
              <a:rPr lang="en-US" sz="1600" dirty="0" err="1"/>
              <a:t>virtualNetworkName</a:t>
            </a:r>
            <a:r>
              <a:rPr lang="en-US" sz="1600" dirty="0"/>
              <a:t>'))]",</a:t>
            </a:r>
          </a:p>
          <a:p>
            <a:r>
              <a:rPr lang="en-US" sz="1600" dirty="0"/>
              <a:t>     "</a:t>
            </a:r>
            <a:r>
              <a:rPr lang="en-US" sz="1600" dirty="0" err="1"/>
              <a:t>subnetRef</a:t>
            </a:r>
            <a:r>
              <a:rPr lang="en-US" sz="1600" dirty="0"/>
              <a:t>": "[</a:t>
            </a:r>
            <a:r>
              <a:rPr lang="en-US" sz="1600" dirty="0" err="1"/>
              <a:t>concat</a:t>
            </a:r>
            <a:r>
              <a:rPr lang="en-US" sz="1600" dirty="0"/>
              <a:t>(variables('</a:t>
            </a:r>
            <a:r>
              <a:rPr lang="en-US" sz="1600" dirty="0" err="1"/>
              <a:t>vnetId</a:t>
            </a:r>
            <a:r>
              <a:rPr lang="en-US" sz="1600" dirty="0"/>
              <a:t>'), '/subnets/', variables('</a:t>
            </a:r>
            <a:r>
              <a:rPr lang="en-US" sz="1600" dirty="0" err="1"/>
              <a:t>subnetName</a:t>
            </a:r>
            <a:r>
              <a:rPr lang="en-US" sz="1600" dirty="0"/>
              <a:t>'))]",},</a:t>
            </a:r>
          </a:p>
          <a:p>
            <a:r>
              <a:rPr lang="en-US" sz="1600" dirty="0"/>
              <a:t>}</a:t>
            </a:r>
          </a:p>
        </p:txBody>
      </p:sp>
    </p:spTree>
    <p:extLst>
      <p:ext uri="{BB962C8B-B14F-4D97-AF65-F5344CB8AC3E}">
        <p14:creationId xmlns:p14="http://schemas.microsoft.com/office/powerpoint/2010/main" val="13247267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Resources</a:t>
            </a:r>
          </a:p>
        </p:txBody>
      </p:sp>
      <p:sp>
        <p:nvSpPr>
          <p:cNvPr id="5" name="Text Placeholder 4"/>
          <p:cNvSpPr>
            <a:spLocks noGrp="1"/>
          </p:cNvSpPr>
          <p:nvPr>
            <p:ph type="body" sz="quarter" idx="10"/>
          </p:nvPr>
        </p:nvSpPr>
        <p:spPr>
          <a:xfrm>
            <a:off x="269239" y="1197322"/>
            <a:ext cx="11653522" cy="5552289"/>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"resources": [</a:t>
            </a:r>
          </a:p>
          <a:p>
            <a:r>
              <a:rPr lang="en-US" sz="1600" dirty="0"/>
              <a:t>    {</a:t>
            </a:r>
          </a:p>
          <a:p>
            <a:r>
              <a:rPr lang="en-US" sz="1600" dirty="0"/>
              <a:t>        "type": "</a:t>
            </a:r>
            <a:r>
              <a:rPr lang="en-US" sz="1600" dirty="0" err="1"/>
              <a:t>Microsoft.Storage</a:t>
            </a:r>
            <a:r>
              <a:rPr lang="en-US" sz="1600" dirty="0"/>
              <a:t>/</a:t>
            </a:r>
            <a:r>
              <a:rPr lang="en-US" sz="1600" dirty="0" err="1"/>
              <a:t>storageAccounts</a:t>
            </a:r>
            <a:r>
              <a:rPr lang="en-US" sz="1600" dirty="0"/>
              <a:t>",</a:t>
            </a:r>
          </a:p>
          <a:p>
            <a:r>
              <a:rPr lang="en-US" sz="1600" dirty="0"/>
              <a:t>        "name": "[variables('</a:t>
            </a:r>
            <a:r>
              <a:rPr lang="en-US" sz="1600" dirty="0" err="1"/>
              <a:t>vhdStorageName</a:t>
            </a:r>
            <a:r>
              <a:rPr lang="en-US" sz="1600" dirty="0"/>
              <a:t>')]",</a:t>
            </a:r>
          </a:p>
          <a:p>
            <a:r>
              <a:rPr lang="en-US" sz="1600" dirty="0"/>
              <a:t>        "</a:t>
            </a:r>
            <a:r>
              <a:rPr lang="en-US" sz="1600" dirty="0" err="1"/>
              <a:t>apiVersion</a:t>
            </a:r>
            <a:r>
              <a:rPr lang="en-US" sz="1600" dirty="0"/>
              <a:t>": "2015-06-15",</a:t>
            </a:r>
          </a:p>
          <a:p>
            <a:r>
              <a:rPr lang="en-US" sz="1600" dirty="0"/>
              <a:t>        "location": "[</a:t>
            </a:r>
            <a:r>
              <a:rPr lang="en-US" sz="1600" dirty="0" err="1"/>
              <a:t>resourceGroup</a:t>
            </a:r>
            <a:r>
              <a:rPr lang="en-US" sz="1600" dirty="0"/>
              <a:t>().location]",</a:t>
            </a:r>
          </a:p>
          <a:p>
            <a:r>
              <a:rPr lang="en-US" sz="1600" dirty="0"/>
              <a:t>        "tags": {</a:t>
            </a:r>
          </a:p>
          <a:p>
            <a:r>
              <a:rPr lang="en-US" sz="1600" dirty="0"/>
              <a:t>            "</a:t>
            </a:r>
            <a:r>
              <a:rPr lang="en-US" sz="1600" dirty="0" err="1"/>
              <a:t>displayName</a:t>
            </a:r>
            <a:r>
              <a:rPr lang="en-US" sz="1600" dirty="0"/>
              <a:t>": "</a:t>
            </a:r>
            <a:r>
              <a:rPr lang="en-US" sz="1600" dirty="0" err="1"/>
              <a:t>StorageAccount</a:t>
            </a:r>
            <a:r>
              <a:rPr lang="en-US" sz="1600" dirty="0"/>
              <a:t>"</a:t>
            </a:r>
          </a:p>
          <a:p>
            <a:r>
              <a:rPr lang="en-US" sz="1600" dirty="0"/>
              <a:t>        },</a:t>
            </a:r>
          </a:p>
          <a:p>
            <a:r>
              <a:rPr lang="en-US" sz="1600" dirty="0"/>
              <a:t>        "properties": {</a:t>
            </a:r>
          </a:p>
          <a:p>
            <a:r>
              <a:rPr lang="en-US" sz="1600" dirty="0"/>
              <a:t>            "</a:t>
            </a:r>
            <a:r>
              <a:rPr lang="en-US" sz="1600" dirty="0" err="1"/>
              <a:t>accountType</a:t>
            </a:r>
            <a:r>
              <a:rPr lang="en-US" sz="1600" dirty="0"/>
              <a:t>": "[variables('</a:t>
            </a:r>
            <a:r>
              <a:rPr lang="en-US" sz="1600" dirty="0" err="1"/>
              <a:t>vhdStorageType</a:t>
            </a:r>
            <a:r>
              <a:rPr lang="en-US" sz="1600" dirty="0"/>
              <a:t>')]"</a:t>
            </a:r>
          </a:p>
          <a:p>
            <a:r>
              <a:rPr lang="en-US" sz="1600" dirty="0"/>
              <a:t>        }</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19579295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 on Your ARM Strength</a:t>
            </a:r>
          </a:p>
        </p:txBody>
      </p:sp>
      <p:sp>
        <p:nvSpPr>
          <p:cNvPr id="4" name="Text Placeholder 3"/>
          <p:cNvSpPr>
            <a:spLocks noGrp="1"/>
          </p:cNvSpPr>
          <p:nvPr>
            <p:ph type="body" sz="quarter" idx="12"/>
          </p:nvPr>
        </p:nvSpPr>
        <p:spPr/>
        <p:txBody>
          <a:bodyPr/>
          <a:lstStyle/>
          <a:p>
            <a:r>
              <a:rPr lang="en-US" dirty="0"/>
              <a:t>Michael S. Collier</a:t>
            </a:r>
          </a:p>
          <a:p>
            <a:r>
              <a:rPr lang="en-US" dirty="0"/>
              <a:t>Cloud Solution Architect, Microsoft</a:t>
            </a:r>
          </a:p>
          <a:p>
            <a:endParaRPr lang="en-US" dirty="0"/>
          </a:p>
        </p:txBody>
      </p:sp>
    </p:spTree>
    <p:extLst>
      <p:ext uri="{BB962C8B-B14F-4D97-AF65-F5344CB8AC3E}">
        <p14:creationId xmlns:p14="http://schemas.microsoft.com/office/powerpoint/2010/main" val="6471759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Extension</a:t>
            </a:r>
          </a:p>
        </p:txBody>
      </p:sp>
      <p:sp>
        <p:nvSpPr>
          <p:cNvPr id="3" name="Text Placeholder 2"/>
          <p:cNvSpPr>
            <a:spLocks noGrp="1"/>
          </p:cNvSpPr>
          <p:nvPr>
            <p:ph type="body" sz="quarter" idx="10"/>
          </p:nvPr>
        </p:nvSpPr>
        <p:spPr>
          <a:xfrm>
            <a:off x="269239" y="1197322"/>
            <a:ext cx="11653522" cy="5426101"/>
          </a:xfrm>
        </p:spPr>
        <p:txBody>
          <a:bodyPr/>
          <a:lstStyle/>
          <a:p>
            <a:r>
              <a:rPr lang="en-US" sz="1300" dirty="0"/>
              <a:t>{</a:t>
            </a:r>
          </a:p>
          <a:p>
            <a:r>
              <a:rPr lang="en-US" sz="1300" dirty="0"/>
              <a:t>          "name": "DSCExt1",</a:t>
            </a:r>
          </a:p>
          <a:p>
            <a:r>
              <a:rPr lang="en-US" sz="1300" dirty="0"/>
              <a:t>          "type": "</a:t>
            </a:r>
            <a:r>
              <a:rPr lang="en-US" sz="1300" dirty="0">
                <a:solidFill>
                  <a:srgbClr val="FF0000"/>
                </a:solidFill>
              </a:rPr>
              <a:t>extensions</a:t>
            </a:r>
            <a:r>
              <a:rPr lang="en-US" sz="1300" dirty="0"/>
              <a:t>",</a:t>
            </a:r>
          </a:p>
          <a:p>
            <a:r>
              <a:rPr lang="en-US" sz="1300" dirty="0"/>
              <a:t>          "location": "[</a:t>
            </a:r>
            <a:r>
              <a:rPr lang="en-US" sz="1300" dirty="0" err="1"/>
              <a:t>resourceGroup</a:t>
            </a:r>
            <a:r>
              <a:rPr lang="en-US" sz="1300" dirty="0"/>
              <a:t>().location]",</a:t>
            </a:r>
          </a:p>
          <a:p>
            <a:r>
              <a:rPr lang="en-US" sz="1300" dirty="0"/>
              <a:t>          "</a:t>
            </a:r>
            <a:r>
              <a:rPr lang="en-US" sz="1300" dirty="0" err="1"/>
              <a:t>apiVersion</a:t>
            </a:r>
            <a:r>
              <a:rPr lang="en-US" sz="1300" dirty="0"/>
              <a:t>": "2015-05-01-preview",</a:t>
            </a:r>
          </a:p>
          <a:p>
            <a:r>
              <a:rPr lang="en-US" sz="1300" dirty="0"/>
              <a:t>          "</a:t>
            </a:r>
            <a:r>
              <a:rPr lang="en-US" sz="1300" dirty="0" err="1"/>
              <a:t>dependsOn</a:t>
            </a:r>
            <a:r>
              <a:rPr lang="en-US" sz="1300" dirty="0"/>
              <a:t>": [</a:t>
            </a:r>
          </a:p>
          <a:p>
            <a:r>
              <a:rPr lang="en-US" sz="1300" dirty="0"/>
              <a:t>            "[</a:t>
            </a:r>
            <a:r>
              <a:rPr lang="en-US" sz="1300" dirty="0" err="1"/>
              <a:t>concat</a:t>
            </a:r>
            <a:r>
              <a:rPr lang="en-US" sz="1300" dirty="0"/>
              <a:t>('</a:t>
            </a:r>
            <a:r>
              <a:rPr lang="en-US" sz="1300" dirty="0" err="1"/>
              <a:t>Microsoft.Compute</a:t>
            </a:r>
            <a:r>
              <a:rPr lang="en-US" sz="1300" dirty="0"/>
              <a:t>/</a:t>
            </a:r>
            <a:r>
              <a:rPr lang="en-US" sz="1300" dirty="0" err="1"/>
              <a:t>virtualMachines</a:t>
            </a:r>
            <a:r>
              <a:rPr lang="en-US" sz="1300" dirty="0"/>
              <a:t>/', parameters('</a:t>
            </a:r>
            <a:r>
              <a:rPr lang="en-US" sz="1300" dirty="0" err="1"/>
              <a:t>vmName</a:t>
            </a:r>
            <a:r>
              <a:rPr lang="en-US" sz="1300" dirty="0"/>
              <a:t>'))]"</a:t>
            </a:r>
          </a:p>
          <a:p>
            <a:r>
              <a:rPr lang="en-US" sz="1300" dirty="0"/>
              <a:t>          ],</a:t>
            </a:r>
          </a:p>
          <a:p>
            <a:r>
              <a:rPr lang="en-US" sz="1300" dirty="0"/>
              <a:t>          "properties": {</a:t>
            </a:r>
          </a:p>
          <a:p>
            <a:r>
              <a:rPr lang="en-US" sz="1300" dirty="0"/>
              <a:t>          </a:t>
            </a:r>
            <a:r>
              <a:rPr lang="en-US" sz="1300" dirty="0">
                <a:solidFill>
                  <a:srgbClr val="FF0000"/>
                </a:solidFill>
              </a:rPr>
              <a:t>"publisher": "</a:t>
            </a:r>
            <a:r>
              <a:rPr lang="en-US" sz="1300" dirty="0" err="1">
                <a:solidFill>
                  <a:srgbClr val="FF0000"/>
                </a:solidFill>
              </a:rPr>
              <a:t>Microsoft.Powershell</a:t>
            </a:r>
            <a:r>
              <a:rPr lang="en-US" sz="1300" dirty="0">
                <a:solidFill>
                  <a:srgbClr val="FF0000"/>
                </a:solidFill>
              </a:rPr>
              <a:t>",</a:t>
            </a:r>
          </a:p>
          <a:p>
            <a:r>
              <a:rPr lang="en-US" sz="1300" dirty="0">
                <a:solidFill>
                  <a:srgbClr val="FF0000"/>
                </a:solidFill>
              </a:rPr>
              <a:t>          "type": "DSC",</a:t>
            </a:r>
          </a:p>
          <a:p>
            <a:r>
              <a:rPr lang="en-US" sz="1300" dirty="0">
                <a:solidFill>
                  <a:srgbClr val="FF0000"/>
                </a:solidFill>
              </a:rPr>
              <a:t>          "</a:t>
            </a:r>
            <a:r>
              <a:rPr lang="en-US" sz="1300" dirty="0" err="1">
                <a:solidFill>
                  <a:srgbClr val="FF0000"/>
                </a:solidFill>
              </a:rPr>
              <a:t>typeHandlerVersion</a:t>
            </a:r>
            <a:r>
              <a:rPr lang="en-US" sz="1300" dirty="0">
                <a:solidFill>
                  <a:srgbClr val="FF0000"/>
                </a:solidFill>
              </a:rPr>
              <a:t>": "2.8",</a:t>
            </a:r>
          </a:p>
          <a:p>
            <a:r>
              <a:rPr lang="en-US" sz="1300" dirty="0"/>
              <a:t>          "settings": {</a:t>
            </a:r>
          </a:p>
          <a:p>
            <a:r>
              <a:rPr lang="en-US" sz="1300" dirty="0"/>
              <a:t>            "</a:t>
            </a:r>
            <a:r>
              <a:rPr lang="en-US" sz="1300" dirty="0" err="1"/>
              <a:t>modulesUrl</a:t>
            </a:r>
            <a:r>
              <a:rPr lang="en-US" sz="1300" dirty="0"/>
              <a:t>": "[parameters('</a:t>
            </a:r>
            <a:r>
              <a:rPr lang="en-US" sz="1300" dirty="0" err="1"/>
              <a:t>modulesUrl</a:t>
            </a:r>
            <a:r>
              <a:rPr lang="en-US" sz="1300" dirty="0"/>
              <a:t>')]",</a:t>
            </a:r>
          </a:p>
          <a:p>
            <a:r>
              <a:rPr lang="en-US" sz="1300" dirty="0"/>
              <a:t>            "</a:t>
            </a:r>
            <a:r>
              <a:rPr lang="en-US" sz="1300" dirty="0" err="1"/>
              <a:t>configurationFunction</a:t>
            </a:r>
            <a:r>
              <a:rPr lang="en-US" sz="1300" dirty="0"/>
              <a:t>": "ConfigureWebServer.ps1\\Main",</a:t>
            </a:r>
          </a:p>
          <a:p>
            <a:r>
              <a:rPr lang="en-US" sz="1300" dirty="0"/>
              <a:t>            "properties": {</a:t>
            </a:r>
          </a:p>
          <a:p>
            <a:r>
              <a:rPr lang="en-US" sz="1300" dirty="0"/>
              <a:t>              "</a:t>
            </a:r>
            <a:r>
              <a:rPr lang="en-US" sz="1300" dirty="0" err="1"/>
              <a:t>MachineName</a:t>
            </a:r>
            <a:r>
              <a:rPr lang="en-US" sz="1300" dirty="0"/>
              <a:t>": "[parameters('</a:t>
            </a:r>
            <a:r>
              <a:rPr lang="en-US" sz="1300" dirty="0" err="1"/>
              <a:t>vmName</a:t>
            </a:r>
            <a:r>
              <a:rPr lang="en-US" sz="1300" dirty="0"/>
              <a:t>')]",</a:t>
            </a:r>
          </a:p>
          <a:p>
            <a:r>
              <a:rPr lang="en-US" sz="1300" dirty="0"/>
              <a:t>              "</a:t>
            </a:r>
            <a:r>
              <a:rPr lang="en-US" sz="1300" dirty="0" err="1"/>
              <a:t>WebDeployPackagePath</a:t>
            </a:r>
            <a:r>
              <a:rPr lang="en-US" sz="1300" dirty="0"/>
              <a:t>": "[parameters('</a:t>
            </a:r>
            <a:r>
              <a:rPr lang="en-US" sz="1300" dirty="0" err="1"/>
              <a:t>webdeploypkg</a:t>
            </a:r>
            <a:r>
              <a:rPr lang="en-US" sz="1300" dirty="0"/>
              <a:t>')]",</a:t>
            </a:r>
          </a:p>
          <a:p>
            <a:r>
              <a:rPr lang="en-US" sz="1300" dirty="0"/>
              <a:t>              "</a:t>
            </a:r>
            <a:r>
              <a:rPr lang="en-US" sz="1300" dirty="0" err="1"/>
              <a:t>UserName</a:t>
            </a:r>
            <a:r>
              <a:rPr lang="en-US" sz="1300" dirty="0"/>
              <a:t>": "[parameters('</a:t>
            </a:r>
            <a:r>
              <a:rPr lang="en-US" sz="1300" dirty="0" err="1"/>
              <a:t>adminUserName</a:t>
            </a:r>
            <a:r>
              <a:rPr lang="en-US" sz="1300" dirty="0"/>
              <a:t>')]",</a:t>
            </a:r>
          </a:p>
          <a:p>
            <a:r>
              <a:rPr lang="en-US" sz="1300" dirty="0"/>
              <a:t>              "Password": "[parameters('</a:t>
            </a:r>
            <a:r>
              <a:rPr lang="en-US" sz="1300" dirty="0" err="1"/>
              <a:t>adminPassword</a:t>
            </a:r>
            <a:r>
              <a:rPr lang="en-US" sz="1300" dirty="0"/>
              <a:t>')]",</a:t>
            </a:r>
          </a:p>
          <a:p>
            <a:r>
              <a:rPr lang="en-US" sz="1300" dirty="0"/>
              <a:t>             }</a:t>
            </a:r>
          </a:p>
          <a:p>
            <a:r>
              <a:rPr lang="en-US" sz="1300" dirty="0"/>
              <a:t>          },</a:t>
            </a:r>
          </a:p>
          <a:p>
            <a:r>
              <a:rPr lang="en-US" sz="1300" dirty="0"/>
              <a:t>   }</a:t>
            </a:r>
          </a:p>
          <a:p>
            <a:r>
              <a:rPr lang="en-US" sz="1300" dirty="0"/>
              <a:t>}</a:t>
            </a:r>
          </a:p>
        </p:txBody>
      </p:sp>
      <p:sp>
        <p:nvSpPr>
          <p:cNvPr id="4" name="TextBox 3"/>
          <p:cNvSpPr txBox="1"/>
          <p:nvPr/>
        </p:nvSpPr>
        <p:spPr>
          <a:xfrm>
            <a:off x="5700712" y="3254001"/>
            <a:ext cx="22955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DSC ZIP</a:t>
            </a:r>
          </a:p>
        </p:txBody>
      </p:sp>
      <p:cxnSp>
        <p:nvCxnSpPr>
          <p:cNvPr id="6" name="Straight Arrow Connector 5"/>
          <p:cNvCxnSpPr>
            <a:stCxn id="4" idx="1"/>
          </p:cNvCxnSpPr>
          <p:nvPr/>
        </p:nvCxnSpPr>
        <p:spPr>
          <a:xfrm flipH="1">
            <a:off x="4767262" y="3540233"/>
            <a:ext cx="933450" cy="56059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48475" y="4395031"/>
            <a:ext cx="300037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t>
            </a:r>
            <a:r>
              <a:rPr lang="en-US" sz="2000" dirty="0" err="1">
                <a:solidFill>
                  <a:schemeClr val="tx2"/>
                </a:solidFill>
              </a:rPr>
              <a:t>WebDeploy</a:t>
            </a:r>
            <a:r>
              <a:rPr lang="en-US" sz="2000" dirty="0">
                <a:solidFill>
                  <a:schemeClr val="tx2"/>
                </a:solidFill>
              </a:rPr>
              <a:t> ZIP</a:t>
            </a:r>
          </a:p>
        </p:txBody>
      </p:sp>
      <p:cxnSp>
        <p:nvCxnSpPr>
          <p:cNvPr id="8" name="Straight Arrow Connector 7"/>
          <p:cNvCxnSpPr>
            <a:stCxn id="7" idx="1"/>
          </p:cNvCxnSpPr>
          <p:nvPr/>
        </p:nvCxnSpPr>
        <p:spPr>
          <a:xfrm flipH="1">
            <a:off x="6153150" y="4681263"/>
            <a:ext cx="695325" cy="286232"/>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43850" y="5257800"/>
            <a:ext cx="389819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p:txBody>
      </p:sp>
    </p:spTree>
    <p:extLst>
      <p:ext uri="{BB962C8B-B14F-4D97-AF65-F5344CB8AC3E}">
        <p14:creationId xmlns:p14="http://schemas.microsoft.com/office/powerpoint/2010/main" val="36595605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387064"/>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p:txBody>
      </p:sp>
    </p:spTree>
    <p:extLst>
      <p:ext uri="{BB962C8B-B14F-4D97-AF65-F5344CB8AC3E}">
        <p14:creationId xmlns:p14="http://schemas.microsoft.com/office/powerpoint/2010/main" val="29458097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6" y="289510"/>
            <a:ext cx="9485136" cy="640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357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rotWithShape="1">
          <a:blip r:embed="rId2">
            <a:extLst>
              <a:ext uri="{28A0092B-C50C-407E-A947-70E740481C1C}">
                <a14:useLocalDpi xmlns:a14="http://schemas.microsoft.com/office/drawing/2010/main" val="0"/>
              </a:ext>
            </a:extLst>
          </a:blip>
          <a:srcRect r="48916" b="57082"/>
          <a:stretch/>
        </p:blipFill>
        <p:spPr bwMode="auto">
          <a:xfrm>
            <a:off x="1273175" y="289510"/>
            <a:ext cx="10081965" cy="5716179"/>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1625600" y="3589867"/>
            <a:ext cx="5779911" cy="406400"/>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1493345" y="1301765"/>
            <a:ext cx="1078088" cy="915001"/>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587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1.48148E-6 L 0.09336 -0.00092 " pathEditMode="relative" rAng="0" ptsTypes="AA">
                                      <p:cBhvr>
                                        <p:cTn id="6" dur="2000" fill="hold"/>
                                        <p:tgtEl>
                                          <p:spTgt spid="8"/>
                                        </p:tgtEl>
                                        <p:attrNameLst>
                                          <p:attrName>ppt_x</p:attrName>
                                          <p:attrName>ppt_y</p:attrName>
                                        </p:attrNameLst>
                                      </p:cBhvr>
                                      <p:rCtr x="4661"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9336 -0.00093 L 0.1789 0.00023 " pathEditMode="relative" rAng="0" ptsTypes="AA">
                                      <p:cBhvr>
                                        <p:cTn id="10" dur="2000" fill="hold"/>
                                        <p:tgtEl>
                                          <p:spTgt spid="8"/>
                                        </p:tgtEl>
                                        <p:attrNameLst>
                                          <p:attrName>ppt_x</p:attrName>
                                          <p:attrName>ppt_y</p:attrName>
                                        </p:attrNameLst>
                                      </p:cBhvr>
                                      <p:rCtr x="4466" y="0"/>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8"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sp>
        <p:nvSpPr>
          <p:cNvPr id="7" name="Rectangle 6"/>
          <p:cNvSpPr/>
          <p:nvPr/>
        </p:nvSpPr>
        <p:spPr bwMode="auto">
          <a:xfrm>
            <a:off x="348261" y="3577723"/>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Export-</a:t>
            </a:r>
            <a:r>
              <a:rPr lang="en-US" sz="2000" dirty="0" err="1">
                <a:solidFill>
                  <a:srgbClr val="FFFF00"/>
                </a:solidFill>
                <a:latin typeface="Consolas" panose="020B0609020204030204" pitchFamily="49" charset="0"/>
                <a:ea typeface="Segoe UI" pitchFamily="34" charset="0"/>
                <a:cs typeface="Segoe UI" pitchFamily="34" charset="0"/>
              </a:rPr>
              <a:t>AzureRmResourceGroup</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-Path </a:t>
            </a:r>
            <a:r>
              <a:rPr lang="en-US" sz="2000" dirty="0">
                <a:solidFill>
                  <a:schemeClr val="bg1"/>
                </a:solidFill>
                <a:latin typeface="Consolas" panose="020B0609020204030204" pitchFamily="49" charset="0"/>
                <a:ea typeface="Segoe UI" pitchFamily="34" charset="0"/>
                <a:cs typeface="Segoe UI" pitchFamily="34" charset="0"/>
              </a:rPr>
              <a:t>c:\stirtrek2016.json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IncludeParameterDefaultValue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IncludeComments</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8" name="Rectangle 7"/>
          <p:cNvSpPr/>
          <p:nvPr/>
        </p:nvSpPr>
        <p:spPr bwMode="auto">
          <a:xfrm>
            <a:off x="348261" y="5358941"/>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export --name stirtrek2016 --directory c:\temp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includeComments</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includeParameterDefaultValue</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29130807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Template Language Expressions</a:t>
            </a:r>
          </a:p>
        </p:txBody>
      </p:sp>
      <p:sp>
        <p:nvSpPr>
          <p:cNvPr id="5" name="TextBox 4"/>
          <p:cNvSpPr txBox="1"/>
          <p:nvPr/>
        </p:nvSpPr>
        <p:spPr>
          <a:xfrm>
            <a:off x="269239" y="4217184"/>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Foundation</a:t>
            </a:r>
          </a:p>
        </p:txBody>
      </p:sp>
      <p:pic>
        <p:nvPicPr>
          <p:cNvPr id="7" name="Picture 6"/>
          <p:cNvPicPr>
            <a:picLocks noChangeAspect="1"/>
          </p:cNvPicPr>
          <p:nvPr/>
        </p:nvPicPr>
        <p:blipFill>
          <a:blip r:embed="rId2"/>
          <a:stretch>
            <a:fillRect/>
          </a:stretch>
        </p:blipFill>
        <p:spPr>
          <a:xfrm>
            <a:off x="8943975" y="-1"/>
            <a:ext cx="3248025" cy="3248025"/>
          </a:xfrm>
          <a:prstGeom prst="rect">
            <a:avLst/>
          </a:prstGeom>
        </p:spPr>
      </p:pic>
    </p:spTree>
    <p:extLst>
      <p:ext uri="{BB962C8B-B14F-4D97-AF65-F5344CB8AC3E}">
        <p14:creationId xmlns:p14="http://schemas.microsoft.com/office/powerpoint/2010/main" val="31339696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Most Common</a:t>
            </a:r>
          </a:p>
        </p:txBody>
      </p:sp>
      <p:sp>
        <p:nvSpPr>
          <p:cNvPr id="7" name="Text Placeholder 6"/>
          <p:cNvSpPr>
            <a:spLocks noGrp="1"/>
          </p:cNvSpPr>
          <p:nvPr>
            <p:ph type="body" sz="quarter" idx="10"/>
          </p:nvPr>
        </p:nvSpPr>
        <p:spPr>
          <a:xfrm>
            <a:off x="269239" y="1197322"/>
            <a:ext cx="11653522" cy="5439246"/>
          </a:xfrm>
        </p:spPr>
        <p:txBody>
          <a:bodyPr/>
          <a:lstStyle/>
          <a:p>
            <a:r>
              <a:rPr lang="en-US" dirty="0"/>
              <a:t>parameters('</a:t>
            </a:r>
            <a:r>
              <a:rPr lang="en-US" dirty="0" err="1"/>
              <a:t>parameterName</a:t>
            </a:r>
            <a:r>
              <a:rPr lang="en-US" dirty="0"/>
              <a:t>')</a:t>
            </a:r>
          </a:p>
          <a:p>
            <a:r>
              <a:rPr lang="en-US" dirty="0"/>
              <a:t>variables('</a:t>
            </a:r>
            <a:r>
              <a:rPr lang="en-US" dirty="0" err="1"/>
              <a:t>variableName</a:t>
            </a:r>
            <a:r>
              <a:rPr lang="en-US" dirty="0"/>
              <a:t>')</a:t>
            </a:r>
          </a:p>
          <a:p>
            <a:endParaRPr lang="en-US" dirty="0"/>
          </a:p>
          <a:p>
            <a:r>
              <a:rPr lang="en-US" dirty="0" err="1"/>
              <a:t>concat</a:t>
            </a:r>
            <a:r>
              <a:rPr lang="en-US" dirty="0"/>
              <a:t>('string', 'to', 'join')</a:t>
            </a:r>
          </a:p>
          <a:p>
            <a:endParaRPr lang="en-US" dirty="0"/>
          </a:p>
          <a:p>
            <a:r>
              <a:rPr lang="en-US" dirty="0">
                <a:solidFill>
                  <a:srgbClr val="C00000"/>
                </a:solidFill>
                <a:latin typeface="+mn-lt"/>
              </a:rPr>
              <a:t>Usage</a:t>
            </a:r>
          </a:p>
          <a:p>
            <a:r>
              <a:rPr lang="en-US" sz="3200" dirty="0"/>
              <a:t>"variables":{</a:t>
            </a:r>
          </a:p>
          <a:p>
            <a:r>
              <a:rPr lang="en-US" sz="3200" dirty="0"/>
              <a:t>"</a:t>
            </a:r>
            <a:r>
              <a:rPr lang="en-US" sz="3200" dirty="0" err="1"/>
              <a:t>authorizationHeader</a:t>
            </a:r>
            <a:r>
              <a:rPr lang="en-US" sz="3200" dirty="0"/>
              <a:t>": "[</a:t>
            </a:r>
            <a:r>
              <a:rPr lang="en-US" sz="3200" dirty="0" err="1"/>
              <a:t>concat</a:t>
            </a:r>
            <a:r>
              <a:rPr lang="en-US" sz="3200" dirty="0"/>
              <a:t>('Basic ', base64(variables('password')))]</a:t>
            </a:r>
          </a:p>
          <a:p>
            <a:r>
              <a:rPr lang="en-US" sz="3200" dirty="0"/>
              <a:t>}</a:t>
            </a:r>
          </a:p>
        </p:txBody>
      </p:sp>
    </p:spTree>
    <p:extLst>
      <p:ext uri="{BB962C8B-B14F-4D97-AF65-F5344CB8AC3E}">
        <p14:creationId xmlns:p14="http://schemas.microsoft.com/office/powerpoint/2010/main" val="321151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copyIndex</a:t>
            </a:r>
            <a:r>
              <a:rPr lang="en-US" dirty="0"/>
              <a:t>()</a:t>
            </a:r>
          </a:p>
        </p:txBody>
      </p:sp>
      <p:sp>
        <p:nvSpPr>
          <p:cNvPr id="7" name="Text Placeholder 6"/>
          <p:cNvSpPr>
            <a:spLocks noGrp="1"/>
          </p:cNvSpPr>
          <p:nvPr>
            <p:ph type="body" sz="quarter" idx="10"/>
          </p:nvPr>
        </p:nvSpPr>
        <p:spPr>
          <a:xfrm>
            <a:off x="269239" y="1197322"/>
            <a:ext cx="11653522" cy="5552289"/>
          </a:xfrm>
        </p:spPr>
        <p:txBody>
          <a:bodyPr/>
          <a:lstStyle/>
          <a:p>
            <a:r>
              <a:rPr lang="en-US" sz="1600" dirty="0"/>
              <a:t>"parameters": {</a:t>
            </a:r>
          </a:p>
          <a:p>
            <a:r>
              <a:rPr lang="en-US" sz="1600" dirty="0"/>
              <a:t>      "</a:t>
            </a:r>
            <a:r>
              <a:rPr lang="en-US" sz="1600" dirty="0" err="1">
                <a:solidFill>
                  <a:srgbClr val="FF0000"/>
                </a:solidFill>
              </a:rPr>
              <a:t>numberOfInstances</a:t>
            </a:r>
            <a:r>
              <a:rPr lang="en-US" sz="1600" dirty="0"/>
              <a:t>": {</a:t>
            </a:r>
          </a:p>
          <a:p>
            <a:r>
              <a:rPr lang="en-US" sz="1600" dirty="0"/>
              <a:t>      "type": "</a:t>
            </a:r>
            <a:r>
              <a:rPr lang="en-US" sz="1600" dirty="0" err="1"/>
              <a:t>int</a:t>
            </a:r>
            <a:r>
              <a:rPr lang="en-US" sz="1600" dirty="0"/>
              <a:t>",</a:t>
            </a:r>
          </a:p>
          <a:p>
            <a:r>
              <a:rPr lang="en-US" sz="1600" dirty="0"/>
              <a:t> },</a:t>
            </a:r>
          </a:p>
          <a:p>
            <a:r>
              <a:rPr lang="en-US" sz="1600" dirty="0"/>
              <a:t>"resources":[</a:t>
            </a:r>
          </a:p>
          <a:p>
            <a:r>
              <a:rPr lang="en-US" sz="1600" dirty="0"/>
              <a:t> {</a:t>
            </a:r>
          </a:p>
          <a:p>
            <a:r>
              <a:rPr lang="en-US" sz="1600" dirty="0"/>
              <a:t>      "</a:t>
            </a:r>
            <a:r>
              <a:rPr lang="en-US" sz="1600" dirty="0" err="1"/>
              <a:t>apiVersion</a:t>
            </a:r>
            <a:r>
              <a:rPr lang="en-US" sz="1600" dirty="0"/>
              <a:t>": "[variables('</a:t>
            </a:r>
            <a:r>
              <a:rPr lang="en-US" sz="1600" dirty="0" err="1"/>
              <a:t>apiVersion</a:t>
            </a:r>
            <a:r>
              <a:rPr lang="en-US" sz="1600" dirty="0"/>
              <a:t>')]",</a:t>
            </a:r>
          </a:p>
          <a:p>
            <a:r>
              <a:rPr lang="en-US" sz="1600" dirty="0"/>
              <a:t>      "type": "</a:t>
            </a:r>
            <a:r>
              <a:rPr lang="en-US" sz="1600" dirty="0" err="1"/>
              <a:t>Microsoft.Compute</a:t>
            </a:r>
            <a:r>
              <a:rPr lang="en-US" sz="1600" dirty="0"/>
              <a:t>/</a:t>
            </a:r>
            <a:r>
              <a:rPr lang="en-US" sz="1600" dirty="0" err="1"/>
              <a:t>virtualMachines</a:t>
            </a:r>
            <a:r>
              <a:rPr lang="en-US" sz="1600" dirty="0"/>
              <a:t>",</a:t>
            </a:r>
          </a:p>
          <a:p>
            <a:r>
              <a:rPr lang="en-US" sz="1600" dirty="0"/>
              <a:t>      "name": "[</a:t>
            </a:r>
            <a:r>
              <a:rPr lang="en-US" sz="1600" dirty="0" err="1"/>
              <a:t>concat</a:t>
            </a:r>
            <a:r>
              <a:rPr lang="en-US" sz="1600" dirty="0"/>
              <a:t>('</a:t>
            </a:r>
            <a:r>
              <a:rPr lang="en-US" sz="1600" dirty="0" err="1"/>
              <a:t>myvm</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"location": "[variables('location')]",</a:t>
            </a:r>
          </a:p>
          <a:p>
            <a:r>
              <a:rPr lang="en-US" sz="1600" dirty="0"/>
              <a:t>      </a:t>
            </a:r>
            <a:r>
              <a:rPr lang="en-US" sz="1600" dirty="0">
                <a:solidFill>
                  <a:srgbClr val="FF0000"/>
                </a:solidFill>
              </a:rPr>
              <a:t>"copy": {</a:t>
            </a:r>
          </a:p>
          <a:p>
            <a:r>
              <a:rPr lang="en-US" sz="1600" dirty="0">
                <a:solidFill>
                  <a:srgbClr val="FF0000"/>
                </a:solidFill>
              </a:rPr>
              <a:t>        "name": "</a:t>
            </a:r>
            <a:r>
              <a:rPr lang="en-US" sz="1600" dirty="0" err="1">
                <a:solidFill>
                  <a:srgbClr val="FF0000"/>
                </a:solidFill>
              </a:rPr>
              <a:t>virtualMachineLoop</a:t>
            </a:r>
            <a:r>
              <a:rPr lang="en-US" sz="1600" dirty="0">
                <a:solidFill>
                  <a:srgbClr val="FF0000"/>
                </a:solidFill>
              </a:rPr>
              <a:t>",</a:t>
            </a:r>
          </a:p>
          <a:p>
            <a:r>
              <a:rPr lang="en-US" sz="1600" dirty="0">
                <a:solidFill>
                  <a:srgbClr val="FF0000"/>
                </a:solidFill>
              </a:rPr>
              <a:t>        "count": "[parameters('</a:t>
            </a:r>
            <a:r>
              <a:rPr lang="en-US" sz="1600" dirty="0" err="1">
                <a:solidFill>
                  <a:srgbClr val="FF0000"/>
                </a:solidFill>
              </a:rPr>
              <a:t>numberOfInstances</a:t>
            </a:r>
            <a:r>
              <a:rPr lang="en-US" sz="1600" dirty="0">
                <a:solidFill>
                  <a:srgbClr val="FF0000"/>
                </a:solidFill>
              </a:rPr>
              <a:t>')]"</a:t>
            </a:r>
          </a:p>
          <a:p>
            <a:r>
              <a:rPr lang="en-US" sz="1600" dirty="0">
                <a:solidFill>
                  <a:srgbClr val="FF0000"/>
                </a:solidFill>
              </a:rPr>
              <a:t>      }</a:t>
            </a:r>
            <a:r>
              <a:rPr lang="en-US" sz="1600" dirty="0"/>
              <a:t>,</a:t>
            </a:r>
          </a:p>
          <a:p>
            <a:r>
              <a:rPr lang="en-US" sz="1600" dirty="0"/>
              <a:t>      "</a:t>
            </a:r>
            <a:r>
              <a:rPr lang="en-US" sz="1600" dirty="0" err="1"/>
              <a:t>dependsOn</a:t>
            </a:r>
            <a:r>
              <a:rPr lang="en-US" sz="1600" dirty="0"/>
              <a:t>": [</a:t>
            </a:r>
          </a:p>
          <a:p>
            <a:r>
              <a:rPr lang="en-US" sz="1600" dirty="0"/>
              <a:t>        "[</a:t>
            </a:r>
            <a:r>
              <a:rPr lang="en-US" sz="1600" dirty="0" err="1"/>
              <a:t>concat</a:t>
            </a:r>
            <a:r>
              <a:rPr lang="en-US" sz="1600" dirty="0"/>
              <a:t>('</a:t>
            </a:r>
            <a:r>
              <a:rPr lang="en-US" sz="1600" dirty="0" err="1"/>
              <a:t>Microsoft.Network</a:t>
            </a:r>
            <a:r>
              <a:rPr lang="en-US" sz="1600" dirty="0"/>
              <a:t>/</a:t>
            </a:r>
            <a:r>
              <a:rPr lang="en-US" sz="1600" dirty="0" err="1"/>
              <a:t>networkInterfaces</a:t>
            </a:r>
            <a:r>
              <a:rPr lang="en-US" sz="1600" dirty="0"/>
              <a:t>/', '</a:t>
            </a:r>
            <a:r>
              <a:rPr lang="en-US" sz="1600" dirty="0" err="1"/>
              <a:t>nic</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a:t>
            </a:r>
            <a:r>
              <a:rPr lang="en-US" sz="1600" dirty="0" err="1"/>
              <a:t>concat</a:t>
            </a:r>
            <a:r>
              <a:rPr lang="en-US" sz="1600" dirty="0"/>
              <a:t>('</a:t>
            </a:r>
            <a:r>
              <a:rPr lang="en-US" sz="1600" dirty="0" err="1"/>
              <a:t>Microsoft.Storage</a:t>
            </a:r>
            <a:r>
              <a:rPr lang="en-US" sz="1600" dirty="0"/>
              <a:t>/</a:t>
            </a:r>
            <a:r>
              <a:rPr lang="en-US" sz="1600" dirty="0" err="1"/>
              <a:t>storageAccounts</a:t>
            </a:r>
            <a:r>
              <a:rPr lang="en-US" sz="1600" dirty="0"/>
              <a:t>/', variables('</a:t>
            </a:r>
            <a:r>
              <a:rPr lang="en-US" sz="1600" dirty="0" err="1"/>
              <a:t>storageAccountName</a:t>
            </a:r>
            <a:r>
              <a:rPr lang="en-US" sz="1600" dirty="0"/>
              <a:t>'))]"</a:t>
            </a:r>
          </a:p>
          <a:p>
            <a:r>
              <a:rPr lang="en-US" sz="1600" dirty="0"/>
              <a:t>      ],</a:t>
            </a:r>
          </a:p>
          <a:p>
            <a:r>
              <a:rPr lang="en-US" sz="1600" dirty="0"/>
              <a:t>……</a:t>
            </a:r>
          </a:p>
          <a:p>
            <a:r>
              <a:rPr lang="en-US" sz="1600" dirty="0"/>
              <a:t>}</a:t>
            </a:r>
          </a:p>
        </p:txBody>
      </p:sp>
      <p:pic>
        <p:nvPicPr>
          <p:cNvPr id="4" name="Picture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73942" y="1962056"/>
            <a:ext cx="1284582" cy="10263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141336" y="1326046"/>
            <a:ext cx="3381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Create me N of these</a:t>
            </a:r>
          </a:p>
        </p:txBody>
      </p:sp>
      <p:sp>
        <p:nvSpPr>
          <p:cNvPr id="8" name="TextBox 7"/>
          <p:cNvSpPr txBox="1"/>
          <p:nvPr/>
        </p:nvSpPr>
        <p:spPr>
          <a:xfrm>
            <a:off x="8920895" y="2988362"/>
            <a:ext cx="1590675"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myvm0</a:t>
            </a:r>
          </a:p>
          <a:p>
            <a:pPr>
              <a:lnSpc>
                <a:spcPct val="90000"/>
              </a:lnSpc>
              <a:spcAft>
                <a:spcPts val="600"/>
              </a:spcAft>
            </a:pPr>
            <a:r>
              <a:rPr lang="en-US" sz="2400" dirty="0">
                <a:gradFill>
                  <a:gsLst>
                    <a:gs pos="2917">
                      <a:schemeClr val="tx1"/>
                    </a:gs>
                    <a:gs pos="30000">
                      <a:schemeClr val="tx1"/>
                    </a:gs>
                  </a:gsLst>
                  <a:lin ang="5400000" scaled="0"/>
                </a:gradFill>
              </a:rPr>
              <a:t>myvm1</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err="1">
                <a:gradFill>
                  <a:gsLst>
                    <a:gs pos="2917">
                      <a:schemeClr val="tx1"/>
                    </a:gs>
                    <a:gs pos="30000">
                      <a:schemeClr val="tx1"/>
                    </a:gs>
                  </a:gsLst>
                  <a:lin ang="5400000" scaled="0"/>
                </a:gradFill>
              </a:rPr>
              <a:t>myvmN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54578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Functions</a:t>
            </a:r>
          </a:p>
        </p:txBody>
      </p:sp>
      <p:sp>
        <p:nvSpPr>
          <p:cNvPr id="7" name="Text Placeholder 6"/>
          <p:cNvSpPr>
            <a:spLocks noGrp="1"/>
          </p:cNvSpPr>
          <p:nvPr>
            <p:ph type="body" sz="quarter" idx="10"/>
          </p:nvPr>
        </p:nvSpPr>
        <p:spPr>
          <a:xfrm>
            <a:off x="269238" y="1197322"/>
            <a:ext cx="11922761" cy="5710859"/>
          </a:xfrm>
        </p:spPr>
        <p:txBody>
          <a:bodyPr/>
          <a:lstStyle/>
          <a:p>
            <a:r>
              <a:rPr lang="en-US" dirty="0" err="1"/>
              <a:t>resourceGroup</a:t>
            </a:r>
            <a:r>
              <a:rPr lang="en-US" dirty="0"/>
              <a:t>()</a:t>
            </a:r>
          </a:p>
          <a:p>
            <a:r>
              <a:rPr lang="en-US" dirty="0" err="1"/>
              <a:t>resourceId</a:t>
            </a:r>
            <a:r>
              <a:rPr lang="en-US" dirty="0"/>
              <a:t>(‘provider/</a:t>
            </a:r>
            <a:r>
              <a:rPr lang="en-US" dirty="0" err="1"/>
              <a:t>resourceType</a:t>
            </a:r>
            <a:r>
              <a:rPr lang="en-US" dirty="0"/>
              <a:t>', '</a:t>
            </a:r>
            <a:r>
              <a:rPr lang="en-US" dirty="0" err="1"/>
              <a:t>resourceName</a:t>
            </a:r>
            <a:r>
              <a:rPr lang="en-US" dirty="0"/>
              <a:t>')</a:t>
            </a:r>
          </a:p>
          <a:p>
            <a:pPr lvl="1"/>
            <a:endParaRPr lang="en-US" dirty="0"/>
          </a:p>
          <a:p>
            <a:r>
              <a:rPr lang="en-US" dirty="0" err="1"/>
              <a:t>listKeys</a:t>
            </a:r>
            <a:r>
              <a:rPr lang="en-US" dirty="0"/>
              <a:t>('</a:t>
            </a:r>
            <a:r>
              <a:rPr lang="en-US" dirty="0" err="1"/>
              <a:t>storageAccountResourceId</a:t>
            </a:r>
            <a:r>
              <a:rPr lang="en-US" dirty="0"/>
              <a:t>', '2015-05-01')]</a:t>
            </a:r>
          </a:p>
          <a:p>
            <a:pPr lvl="1"/>
            <a:endParaRPr lang="en-US" dirty="0"/>
          </a:p>
          <a:p>
            <a:r>
              <a:rPr lang="en-US" dirty="0" err="1"/>
              <a:t>uniqueString</a:t>
            </a:r>
            <a:r>
              <a:rPr lang="en-US" dirty="0"/>
              <a:t>(</a:t>
            </a:r>
            <a:r>
              <a:rPr lang="en-US" dirty="0" err="1"/>
              <a:t>resourceGroup</a:t>
            </a:r>
            <a:r>
              <a:rPr lang="en-US" dirty="0"/>
              <a:t>().id)]</a:t>
            </a:r>
          </a:p>
          <a:p>
            <a:r>
              <a:rPr lang="en-US" dirty="0" err="1"/>
              <a:t>toLower</a:t>
            </a:r>
            <a:r>
              <a:rPr lang="en-US" dirty="0"/>
              <a:t>('</a:t>
            </a:r>
            <a:r>
              <a:rPr lang="en-US" dirty="0" err="1"/>
              <a:t>mystring</a:t>
            </a:r>
            <a:r>
              <a:rPr lang="en-US" dirty="0"/>
              <a:t>')</a:t>
            </a:r>
          </a:p>
          <a:p>
            <a:endParaRPr lang="en-US" dirty="0"/>
          </a:p>
          <a:p>
            <a:r>
              <a:rPr lang="en-US" sz="2800" dirty="0">
                <a:solidFill>
                  <a:srgbClr val="C00000"/>
                </a:solidFill>
                <a:latin typeface="+mn-lt"/>
              </a:rPr>
              <a:t>Complete list available at:</a:t>
            </a:r>
          </a:p>
          <a:p>
            <a:r>
              <a:rPr lang="en-US" sz="2800" dirty="0">
                <a:solidFill>
                  <a:srgbClr val="C00000"/>
                </a:solidFill>
                <a:latin typeface="+mn-lt"/>
                <a:hlinkClick r:id="rId2"/>
              </a:rPr>
              <a:t>https://azure.microsoft.com/en-us/documentation/articles/resource-group-template-functions/</a:t>
            </a:r>
            <a:r>
              <a:rPr lang="en-US" sz="2800" dirty="0">
                <a:solidFill>
                  <a:srgbClr val="C00000"/>
                </a:solidFill>
                <a:latin typeface="+mn-lt"/>
              </a:rPr>
              <a:t> </a:t>
            </a:r>
            <a:endParaRPr lang="en-US" sz="2800" dirty="0"/>
          </a:p>
        </p:txBody>
      </p:sp>
      <p:sp>
        <p:nvSpPr>
          <p:cNvPr id="4" name="Rectangle 2"/>
          <p:cNvSpPr>
            <a:spLocks noChangeArrowheads="1"/>
          </p:cNvSpPr>
          <p:nvPr/>
        </p:nvSpPr>
        <p:spPr bwMode="auto">
          <a:xfrm>
            <a:off x="2868613" y="1985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5696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First Template</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Foundation</a:t>
            </a:r>
          </a:p>
        </p:txBody>
      </p:sp>
      <p:pic>
        <p:nvPicPr>
          <p:cNvPr id="7" name="Picture 6"/>
          <p:cNvPicPr>
            <a:picLocks noChangeAspect="1"/>
          </p:cNvPicPr>
          <p:nvPr/>
        </p:nvPicPr>
        <p:blipFill>
          <a:blip r:embed="rId2"/>
          <a:stretch>
            <a:fillRect/>
          </a:stretch>
        </p:blipFill>
        <p:spPr>
          <a:xfrm>
            <a:off x="8982074" y="0"/>
            <a:ext cx="3209925" cy="3209925"/>
          </a:xfrm>
          <a:prstGeom prst="rect">
            <a:avLst/>
          </a:prstGeom>
        </p:spPr>
      </p:pic>
    </p:spTree>
    <p:extLst>
      <p:ext uri="{BB962C8B-B14F-4D97-AF65-F5344CB8AC3E}">
        <p14:creationId xmlns:p14="http://schemas.microsoft.com/office/powerpoint/2010/main" val="1860603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Michael S. Collier</a:t>
            </a:r>
          </a:p>
        </p:txBody>
      </p:sp>
      <p:sp>
        <p:nvSpPr>
          <p:cNvPr id="5" name="Text Placeholder 4"/>
          <p:cNvSpPr>
            <a:spLocks noGrp="1"/>
          </p:cNvSpPr>
          <p:nvPr>
            <p:ph type="body" sz="quarter" idx="10"/>
          </p:nvPr>
        </p:nvSpPr>
        <p:spPr>
          <a:xfrm>
            <a:off x="269239" y="1189177"/>
            <a:ext cx="11653523" cy="5061899"/>
          </a:xfrm>
        </p:spPr>
        <p:txBody>
          <a:bodyPr/>
          <a:lstStyle/>
          <a:p>
            <a:r>
              <a:rPr lang="en-US" dirty="0"/>
              <a:t>Cloud Solution Architect, Microsoft</a:t>
            </a:r>
          </a:p>
          <a:p>
            <a:endParaRPr lang="en-US" sz="2000" dirty="0"/>
          </a:p>
          <a:p>
            <a:r>
              <a:rPr lang="en-US" dirty="0"/>
              <a:t>michael.collier@microsoft.com</a:t>
            </a:r>
          </a:p>
          <a:p>
            <a:r>
              <a:rPr lang="en-US" dirty="0"/>
              <a:t>michaelscollier@gmail.com</a:t>
            </a:r>
          </a:p>
          <a:p>
            <a:endParaRPr lang="en-US" sz="2000" dirty="0"/>
          </a:p>
          <a:p>
            <a:r>
              <a:rPr lang="en-US" dirty="0"/>
              <a:t>@</a:t>
            </a:r>
            <a:r>
              <a:rPr lang="en-US" dirty="0" err="1"/>
              <a:t>MichaelCollier</a:t>
            </a:r>
            <a:endParaRPr lang="en-US" dirty="0"/>
          </a:p>
          <a:p>
            <a:endParaRPr lang="en-US" sz="2000" dirty="0"/>
          </a:p>
          <a:p>
            <a:r>
              <a:rPr lang="en-US" dirty="0"/>
              <a:t>www.MichaelSCollier.com</a:t>
            </a:r>
          </a:p>
          <a:p>
            <a:r>
              <a:rPr lang="en-US" dirty="0"/>
              <a:t>http://aka.ms/csablog </a:t>
            </a:r>
          </a:p>
        </p:txBody>
      </p:sp>
      <p:sp>
        <p:nvSpPr>
          <p:cNvPr id="2" name="TextBox 1"/>
          <p:cNvSpPr txBox="1"/>
          <p:nvPr/>
        </p:nvSpPr>
        <p:spPr>
          <a:xfrm rot="19406000">
            <a:off x="4697870" y="3350794"/>
            <a:ext cx="8730907" cy="738664"/>
          </a:xfrm>
          <a:prstGeom prst="rect">
            <a:avLst/>
          </a:prstGeom>
          <a:noFill/>
        </p:spPr>
        <p:txBody>
          <a:bodyPr wrap="square" lIns="182880" tIns="146304" rIns="182880" bIns="146304" rtlCol="0">
            <a:spAutoFit/>
          </a:bodyPr>
          <a:lstStyle/>
          <a:p>
            <a:pPr lvl="0">
              <a:lnSpc>
                <a:spcPct val="90000"/>
              </a:lnSpc>
              <a:spcAft>
                <a:spcPts val="600"/>
              </a:spcAft>
              <a:defRPr/>
            </a:pPr>
            <a:r>
              <a:rPr kumimoji="0" lang="en-US" sz="3200" b="0" i="0" u="none" strike="noStrike" kern="0" cap="none" spc="0" normalizeH="0" baseline="0" noProof="0" dirty="0">
                <a:ln>
                  <a:noFill/>
                </a:ln>
                <a:solidFill>
                  <a:srgbClr val="FF0000"/>
                </a:solidFill>
                <a:effectLst/>
                <a:uLnTx/>
                <a:uFillTx/>
              </a:rPr>
              <a:t>https://</a:t>
            </a:r>
            <a:r>
              <a:rPr lang="en-US" sz="3200" kern="0" dirty="0">
                <a:solidFill>
                  <a:srgbClr val="FF0000"/>
                </a:solidFill>
              </a:rPr>
              <a:t>github.com/</a:t>
            </a:r>
            <a:r>
              <a:rPr lang="en-US" sz="3200" kern="0" dirty="0" err="1">
                <a:solidFill>
                  <a:srgbClr val="FF0000"/>
                </a:solidFill>
              </a:rPr>
              <a:t>mcollier</a:t>
            </a:r>
            <a:r>
              <a:rPr lang="en-US" sz="3200" kern="0" dirty="0">
                <a:solidFill>
                  <a:srgbClr val="FF0000"/>
                </a:solidFill>
              </a:rPr>
              <a:t>/StirTrek2016</a:t>
            </a:r>
            <a:endParaRPr kumimoji="0" lang="en-US" sz="32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2903133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04026" y="4611442"/>
            <a:ext cx="3921847" cy="715386"/>
          </a:xfrm>
          <a:prstGeom prst="rect">
            <a:avLst/>
          </a:prstGeom>
        </p:spPr>
      </p:pic>
      <p:pic>
        <p:nvPicPr>
          <p:cNvPr id="7" name="Picture 6"/>
          <p:cNvPicPr>
            <a:picLocks noChangeAspect="1"/>
          </p:cNvPicPr>
          <p:nvPr/>
        </p:nvPicPr>
        <p:blipFill rotWithShape="1">
          <a:blip r:embed="rId2"/>
          <a:srcRect r="23536"/>
          <a:stretch/>
        </p:blipFill>
        <p:spPr>
          <a:xfrm>
            <a:off x="1616318" y="4512717"/>
            <a:ext cx="3412638" cy="814111"/>
          </a:xfrm>
          <a:prstGeom prst="rect">
            <a:avLst/>
          </a:prstGeom>
          <a:effectLst/>
        </p:spPr>
      </p:pic>
      <p:sp>
        <p:nvSpPr>
          <p:cNvPr id="8" name="TextBox 7"/>
          <p:cNvSpPr txBox="1"/>
          <p:nvPr/>
        </p:nvSpPr>
        <p:spPr>
          <a:xfrm>
            <a:off x="3882021" y="5684104"/>
            <a:ext cx="4995191"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or</a:t>
            </a:r>
          </a:p>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Any text editor!</a:t>
            </a:r>
          </a:p>
        </p:txBody>
      </p:sp>
      <p:pic>
        <p:nvPicPr>
          <p:cNvPr id="9" name="Picture 8"/>
          <p:cNvPicPr>
            <a:picLocks noChangeAspect="1"/>
          </p:cNvPicPr>
          <p:nvPr/>
        </p:nvPicPr>
        <p:blipFill>
          <a:blip r:embed="rId3"/>
          <a:stretch>
            <a:fillRect/>
          </a:stretch>
        </p:blipFill>
        <p:spPr>
          <a:xfrm>
            <a:off x="3121892" y="5405607"/>
            <a:ext cx="401489" cy="438493"/>
          </a:xfrm>
          <a:prstGeom prst="rect">
            <a:avLst/>
          </a:prstGeom>
          <a:effectLst/>
        </p:spPr>
      </p:pic>
      <p:pic>
        <p:nvPicPr>
          <p:cNvPr id="10" name="Picture 9"/>
          <p:cNvPicPr>
            <a:picLocks noChangeAspect="1"/>
          </p:cNvPicPr>
          <p:nvPr/>
        </p:nvPicPr>
        <p:blipFill>
          <a:blip r:embed="rId3"/>
          <a:stretch>
            <a:fillRect/>
          </a:stretch>
        </p:blipFill>
        <p:spPr>
          <a:xfrm>
            <a:off x="8275637" y="5405607"/>
            <a:ext cx="401489" cy="438493"/>
          </a:xfrm>
          <a:prstGeom prst="rect">
            <a:avLst/>
          </a:prstGeom>
        </p:spPr>
      </p:pic>
      <p:pic>
        <p:nvPicPr>
          <p:cNvPr id="11" name="Picture 10"/>
          <p:cNvPicPr>
            <a:picLocks noChangeAspect="1"/>
          </p:cNvPicPr>
          <p:nvPr/>
        </p:nvPicPr>
        <p:blipFill>
          <a:blip r:embed="rId4"/>
          <a:stretch>
            <a:fillRect/>
          </a:stretch>
        </p:blipFill>
        <p:spPr>
          <a:xfrm>
            <a:off x="8892007" y="5349413"/>
            <a:ext cx="545883" cy="608131"/>
          </a:xfrm>
          <a:prstGeom prst="rect">
            <a:avLst/>
          </a:prstGeom>
        </p:spPr>
      </p:pic>
      <p:pic>
        <p:nvPicPr>
          <p:cNvPr id="12" name="Picture 11"/>
          <p:cNvPicPr>
            <a:picLocks noChangeAspect="1"/>
          </p:cNvPicPr>
          <p:nvPr/>
        </p:nvPicPr>
        <p:blipFill>
          <a:blip r:embed="rId5"/>
          <a:stretch>
            <a:fillRect/>
          </a:stretch>
        </p:blipFill>
        <p:spPr>
          <a:xfrm>
            <a:off x="9571037" y="5298887"/>
            <a:ext cx="633522" cy="545213"/>
          </a:xfrm>
          <a:prstGeom prst="rect">
            <a:avLst/>
          </a:prstGeom>
        </p:spPr>
      </p:pic>
      <p:pic>
        <p:nvPicPr>
          <p:cNvPr id="15" name="Picture 14"/>
          <p:cNvPicPr>
            <a:picLocks noChangeAspect="1"/>
          </p:cNvPicPr>
          <p:nvPr/>
        </p:nvPicPr>
        <p:blipFill>
          <a:blip r:embed="rId6"/>
          <a:stretch>
            <a:fillRect/>
          </a:stretch>
        </p:blipFill>
        <p:spPr>
          <a:xfrm>
            <a:off x="6937169" y="360307"/>
            <a:ext cx="4645841" cy="4144347"/>
          </a:xfrm>
          <a:prstGeom prst="rect">
            <a:avLst/>
          </a:prstGeom>
        </p:spPr>
      </p:pic>
      <p:pic>
        <p:nvPicPr>
          <p:cNvPr id="16" name="Picture 15"/>
          <p:cNvPicPr>
            <a:picLocks noChangeAspect="1"/>
          </p:cNvPicPr>
          <p:nvPr/>
        </p:nvPicPr>
        <p:blipFill>
          <a:blip r:embed="rId7"/>
          <a:stretch>
            <a:fillRect/>
          </a:stretch>
        </p:blipFill>
        <p:spPr>
          <a:xfrm>
            <a:off x="240478" y="606207"/>
            <a:ext cx="6565806" cy="3898447"/>
          </a:xfrm>
          <a:prstGeom prst="rect">
            <a:avLst/>
          </a:prstGeom>
        </p:spPr>
      </p:pic>
    </p:spTree>
    <p:extLst>
      <p:ext uri="{BB962C8B-B14F-4D97-AF65-F5344CB8AC3E}">
        <p14:creationId xmlns:p14="http://schemas.microsoft.com/office/powerpoint/2010/main" val="2458325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Authoring a template with</a:t>
            </a:r>
          </a:p>
          <a:p>
            <a:r>
              <a:rPr lang="en-US" dirty="0"/>
              <a:t>Visual Studio or Visual Studio Code</a:t>
            </a:r>
          </a:p>
        </p:txBody>
      </p:sp>
    </p:spTree>
    <p:extLst>
      <p:ext uri="{BB962C8B-B14F-4D97-AF65-F5344CB8AC3E}">
        <p14:creationId xmlns:p14="http://schemas.microsoft.com/office/powerpoint/2010/main" val="144677992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Finally!</a:t>
            </a:r>
          </a:p>
        </p:txBody>
      </p:sp>
      <p:pic>
        <p:nvPicPr>
          <p:cNvPr id="10" name="Picture 9"/>
          <p:cNvPicPr>
            <a:picLocks noChangeAspect="1"/>
          </p:cNvPicPr>
          <p:nvPr/>
        </p:nvPicPr>
        <p:blipFill>
          <a:blip r:embed="rId2"/>
          <a:stretch>
            <a:fillRect/>
          </a:stretch>
        </p:blipFill>
        <p:spPr>
          <a:xfrm>
            <a:off x="9362442" y="103248"/>
            <a:ext cx="2560320" cy="2560320"/>
          </a:xfrm>
          <a:prstGeom prst="rect">
            <a:avLst/>
          </a:prstGeom>
        </p:spPr>
      </p:pic>
    </p:spTree>
    <p:extLst>
      <p:ext uri="{BB962C8B-B14F-4D97-AF65-F5344CB8AC3E}">
        <p14:creationId xmlns:p14="http://schemas.microsoft.com/office/powerpoint/2010/main" val="1859776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Free Form . . . Ideal?</a:t>
            </a:r>
            <a:endParaRPr lang="en-US" dirty="0"/>
          </a:p>
        </p:txBody>
      </p:sp>
      <p:sp>
        <p:nvSpPr>
          <p:cNvPr id="3" name="Content Placeholder 2"/>
          <p:cNvSpPr>
            <a:spLocks noGrp="1"/>
          </p:cNvSpPr>
          <p:nvPr>
            <p:ph type="body" sz="quarter" idx="10"/>
          </p:nvPr>
        </p:nvSpPr>
        <p:spPr/>
        <p:txBody>
          <a:bodyPr/>
          <a:lstStyle/>
          <a:p>
            <a:r>
              <a:rPr lang="en-US"/>
              <a:t>User selects arbitrary configuration</a:t>
            </a:r>
          </a:p>
          <a:p>
            <a:pPr lvl="1"/>
            <a:r>
              <a:rPr lang="en-US"/>
              <a:t>Number of nodes, VM sizes, disks, storage accounts, etc.</a:t>
            </a:r>
          </a:p>
          <a:p>
            <a:pPr lvl="1"/>
            <a:endParaRPr lang="en-US"/>
          </a:p>
          <a:p>
            <a:r>
              <a:rPr lang="en-US"/>
              <a:t>Maintenance overhead</a:t>
            </a:r>
          </a:p>
          <a:p>
            <a:pPr lvl="1"/>
            <a:r>
              <a:rPr lang="en-US"/>
              <a:t>Support for an undetermined number of configs</a:t>
            </a:r>
          </a:p>
          <a:p>
            <a:endParaRPr lang="en-US"/>
          </a:p>
          <a:p>
            <a:r>
              <a:rPr lang="en-US"/>
              <a:t>Subscription management</a:t>
            </a:r>
          </a:p>
          <a:p>
            <a:pPr lvl="1"/>
            <a:r>
              <a:rPr lang="en-US"/>
              <a:t>Resource limits per subscription</a:t>
            </a:r>
          </a:p>
          <a:p>
            <a:pPr lvl="1"/>
            <a:r>
              <a:rPr lang="en-US"/>
              <a:t>Density challenge – set aside capacity for potential use</a:t>
            </a:r>
          </a:p>
          <a:p>
            <a:pPr lvl="1"/>
            <a:r>
              <a:rPr lang="en-US"/>
              <a:t>Subscription creation cannot be automated</a:t>
            </a:r>
            <a:endParaRPr lang="en-US" dirty="0"/>
          </a:p>
        </p:txBody>
      </p:sp>
    </p:spTree>
    <p:extLst>
      <p:ext uri="{BB962C8B-B14F-4D97-AF65-F5344CB8AC3E}">
        <p14:creationId xmlns:p14="http://schemas.microsoft.com/office/powerpoint/2010/main" val="20055601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Known Configuration</a:t>
            </a:r>
            <a:endParaRPr lang="en-US" dirty="0"/>
          </a:p>
        </p:txBody>
      </p:sp>
      <p:sp>
        <p:nvSpPr>
          <p:cNvPr id="3" name="Content Placeholder 2"/>
          <p:cNvSpPr>
            <a:spLocks noGrp="1"/>
          </p:cNvSpPr>
          <p:nvPr>
            <p:ph type="body" sz="quarter" idx="10"/>
          </p:nvPr>
        </p:nvSpPr>
        <p:spPr/>
        <p:txBody>
          <a:bodyPr/>
          <a:lstStyle/>
          <a:p>
            <a:pPr marL="0" indent="0">
              <a:buNone/>
            </a:pPr>
            <a:r>
              <a:rPr lang="en-US"/>
              <a:t>T-Shirt Sizing</a:t>
            </a:r>
          </a:p>
          <a:p>
            <a:pPr marL="457063" lvl="1" indent="0">
              <a:buNone/>
            </a:pPr>
            <a:r>
              <a:rPr lang="en-US" b="1"/>
              <a:t>Size</a:t>
            </a:r>
            <a:r>
              <a:rPr lang="en-US"/>
              <a:t>: Small, Medium, Large</a:t>
            </a:r>
          </a:p>
          <a:p>
            <a:pPr marL="457063" lvl="1" indent="0">
              <a:buNone/>
            </a:pPr>
            <a:r>
              <a:rPr lang="en-US" b="1"/>
              <a:t>Product/Audience</a:t>
            </a:r>
            <a:r>
              <a:rPr lang="en-US"/>
              <a:t>: Community, Enterprise</a:t>
            </a:r>
          </a:p>
          <a:p>
            <a:pPr marL="457063" lvl="1" indent="0">
              <a:buNone/>
            </a:pPr>
            <a:r>
              <a:rPr lang="en-US" b="1"/>
              <a:t>Feature</a:t>
            </a:r>
            <a:r>
              <a:rPr lang="en-US"/>
              <a:t>: Basic, High Availability</a:t>
            </a:r>
          </a:p>
          <a:p>
            <a:pPr marL="457063" lvl="1" indent="0">
              <a:buNone/>
            </a:pPr>
            <a:r>
              <a:rPr lang="en-US"/>
              <a:t>Flexibility within size to select number of resources (to max)</a:t>
            </a:r>
          </a:p>
          <a:p>
            <a:pPr marL="0" indent="0">
              <a:buNone/>
            </a:pPr>
            <a:endParaRPr lang="en-US"/>
          </a:p>
          <a:p>
            <a:pPr marL="0" indent="0">
              <a:buNone/>
            </a:pPr>
            <a:r>
              <a:rPr lang="en-US"/>
              <a:t>Known sizing – known resources</a:t>
            </a:r>
          </a:p>
          <a:p>
            <a:pPr marL="0" indent="0">
              <a:buNone/>
            </a:pPr>
            <a:endParaRPr lang="en-US" dirty="0"/>
          </a:p>
        </p:txBody>
      </p:sp>
    </p:spTree>
    <p:extLst>
      <p:ext uri="{BB962C8B-B14F-4D97-AF65-F5344CB8AC3E}">
        <p14:creationId xmlns:p14="http://schemas.microsoft.com/office/powerpoint/2010/main" val="365724770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0321067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36</a:t>
            </a:fld>
            <a:endParaRPr lang="en-US"/>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6" name="Rectangle 5"/>
          <p:cNvSpPr/>
          <p:nvPr/>
        </p:nvSpPr>
        <p:spPr>
          <a:xfrm>
            <a:off x="3257497" y="1766354"/>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 Metadata</a:t>
            </a:r>
          </a:p>
        </p:txBody>
      </p:sp>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12" name="Rectangle 11"/>
          <p:cNvSpPr/>
          <p:nvPr/>
        </p:nvSpPr>
        <p:spPr>
          <a:xfrm>
            <a:off x="7124647" y="117331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Resources Template</a:t>
            </a:r>
          </a:p>
        </p:txBody>
      </p:sp>
      <p:sp>
        <p:nvSpPr>
          <p:cNvPr id="14" name="Rectangle 13"/>
          <p:cNvSpPr/>
          <p:nvPr/>
        </p:nvSpPr>
        <p:spPr>
          <a:xfrm>
            <a:off x="8310510" y="468244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Widely Reusable Script(s)</a:t>
            </a:r>
          </a:p>
        </p:txBody>
      </p:sp>
      <p:sp>
        <p:nvSpPr>
          <p:cNvPr id="16" name="Rectangle 15"/>
          <p:cNvSpPr/>
          <p:nvPr/>
        </p:nvSpPr>
        <p:spPr>
          <a:xfrm>
            <a:off x="8310510" y="582244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434840" y="573449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Scripts</a:t>
            </a:r>
          </a:p>
        </p:txBody>
      </p:sp>
      <p:sp>
        <p:nvSpPr>
          <p:cNvPr id="18" name="Rectangle 17"/>
          <p:cNvSpPr/>
          <p:nvPr/>
        </p:nvSpPr>
        <p:spPr>
          <a:xfrm>
            <a:off x="4554773" y="5904393"/>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679103" y="581643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Resources Template(s)</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5" name="Straight Arrow Connector 24"/>
          <p:cNvCxnSpPr>
            <a:stCxn id="6" idx="3"/>
            <a:endCxn id="12" idx="1"/>
          </p:cNvCxnSpPr>
          <p:nvPr/>
        </p:nvCxnSpPr>
        <p:spPr>
          <a:xfrm flipV="1">
            <a:off x="6100710" y="1533155"/>
            <a:ext cx="1023937" cy="593035"/>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0"/>
          </p:cNvCxnSpPr>
          <p:nvPr/>
        </p:nvCxnSpPr>
        <p:spPr>
          <a:xfrm>
            <a:off x="5500688" y="5274183"/>
            <a:ext cx="600022" cy="54225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3"/>
            <a:endCxn id="14" idx="1"/>
          </p:cNvCxnSpPr>
          <p:nvPr/>
        </p:nvCxnSpPr>
        <p:spPr>
          <a:xfrm flipV="1">
            <a:off x="7522316" y="5042282"/>
            <a:ext cx="788194" cy="113399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3"/>
            <a:endCxn id="16" idx="1"/>
          </p:cNvCxnSpPr>
          <p:nvPr/>
        </p:nvCxnSpPr>
        <p:spPr>
          <a:xfrm>
            <a:off x="7522316" y="6176272"/>
            <a:ext cx="788194" cy="601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6060026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Text Placeholder 2"/>
          <p:cNvSpPr>
            <a:spLocks noGrp="1"/>
          </p:cNvSpPr>
          <p:nvPr>
            <p:ph type="body" sz="quarter" idx="10"/>
          </p:nvPr>
        </p:nvSpPr>
        <p:spPr>
          <a:xfrm>
            <a:off x="269240" y="2378718"/>
            <a:ext cx="11653522" cy="4090351"/>
          </a:xfrm>
        </p:spPr>
        <p:txBody>
          <a:bodyPr/>
          <a:lstStyle/>
          <a:p>
            <a:r>
              <a:rPr lang="en-US" sz="1800" dirty="0"/>
              <a:t>"variables": {</a:t>
            </a:r>
          </a:p>
          <a:p>
            <a:r>
              <a:rPr lang="en-US" sz="1800" dirty="0"/>
              <a:t>    "</a:t>
            </a:r>
            <a:r>
              <a:rPr lang="en-US" sz="1800" dirty="0" err="1"/>
              <a:t>tshirtSize</a:t>
            </a:r>
            <a:r>
              <a:rPr lang="en-US" sz="1800" dirty="0"/>
              <a:t>": "[variables(</a:t>
            </a:r>
            <a:r>
              <a:rPr lang="en-US" sz="1800" dirty="0" err="1"/>
              <a:t>concat</a:t>
            </a:r>
            <a:r>
              <a:rPr lang="en-US" sz="1800" dirty="0"/>
              <a:t>(</a:t>
            </a:r>
            <a:r>
              <a:rPr lang="en-US" sz="1800" dirty="0">
                <a:solidFill>
                  <a:schemeClr val="tx2"/>
                </a:solidFill>
              </a:rPr>
              <a:t>'</a:t>
            </a:r>
            <a:r>
              <a:rPr lang="en-US" sz="1800" dirty="0" err="1">
                <a:solidFill>
                  <a:schemeClr val="tx2"/>
                </a:solidFill>
              </a:rPr>
              <a:t>tshirtSize</a:t>
            </a:r>
            <a:r>
              <a:rPr lang="en-US" sz="1800" dirty="0"/>
              <a:t>', parameters(</a:t>
            </a:r>
            <a:r>
              <a:rPr lang="en-US" sz="1800" dirty="0">
                <a:solidFill>
                  <a:srgbClr val="FF0000"/>
                </a:solidFill>
              </a:rPr>
              <a:t>'</a:t>
            </a:r>
            <a:r>
              <a:rPr lang="en-US" sz="1800" dirty="0" err="1">
                <a:solidFill>
                  <a:srgbClr val="FF0000"/>
                </a:solidFill>
              </a:rPr>
              <a:t>tshirtSize</a:t>
            </a:r>
            <a:r>
              <a:rPr lang="en-US" sz="1800" dirty="0"/>
              <a:t>')))]",</a:t>
            </a:r>
          </a:p>
          <a:p>
            <a:r>
              <a:rPr lang="en-US" sz="1800" dirty="0"/>
              <a:t>    "</a:t>
            </a:r>
            <a:r>
              <a:rPr lang="en-US" sz="1800" dirty="0" err="1"/>
              <a:t>templateBaseUrl</a:t>
            </a:r>
            <a:r>
              <a:rPr lang="en-US" sz="1800" dirty="0"/>
              <a:t>": "https://collierstirtrek.blob.core.windows.net/templates/",</a:t>
            </a:r>
          </a:p>
          <a:p>
            <a:r>
              <a:rPr lang="en-US" sz="1800" dirty="0"/>
              <a:t>    "</a:t>
            </a:r>
            <a:r>
              <a:rPr lang="en-US" sz="1800" dirty="0" err="1">
                <a:solidFill>
                  <a:schemeClr val="tx2"/>
                </a:solidFill>
              </a:rPr>
              <a:t>tshirtSize</a:t>
            </a:r>
            <a:r>
              <a:rPr lang="en-US" sz="1800" dirty="0" err="1">
                <a:solidFill>
                  <a:srgbClr val="FF0000"/>
                </a:solidFill>
              </a:rPr>
              <a:t>Small</a:t>
            </a:r>
            <a:r>
              <a:rPr lang="en-US" sz="1800" dirty="0"/>
              <a:t>": {</a:t>
            </a:r>
          </a:p>
          <a:p>
            <a:r>
              <a:rPr lang="en-US" sz="1800" dirty="0"/>
              <a:t>        "</a:t>
            </a:r>
            <a:r>
              <a:rPr lang="en-US" sz="1800" dirty="0" err="1"/>
              <a:t>vmSize</a:t>
            </a:r>
            <a:r>
              <a:rPr lang="en-US" sz="1800" dirty="0"/>
              <a:t>": "Standard_A1",</a:t>
            </a:r>
          </a:p>
          <a:p>
            <a:r>
              <a:rPr lang="en-US" sz="1800" dirty="0"/>
              <a:t>        "</a:t>
            </a:r>
            <a:r>
              <a:rPr lang="en-US" sz="1800" dirty="0" err="1"/>
              <a:t>vmTemplate</a:t>
            </a:r>
            <a:r>
              <a:rPr lang="en-US" sz="1800" dirty="0"/>
              <a:t>": "[</a:t>
            </a:r>
            <a:r>
              <a:rPr lang="en-US" sz="1800" dirty="0" err="1"/>
              <a:t>concat</a:t>
            </a:r>
            <a:r>
              <a:rPr lang="en-US" sz="1800" dirty="0"/>
              <a:t>(variables('</a:t>
            </a:r>
            <a:r>
              <a:rPr lang="en-US" sz="1800" dirty="0" err="1"/>
              <a:t>templateBaseUrl</a:t>
            </a:r>
            <a:r>
              <a:rPr lang="en-US" sz="1800" dirty="0"/>
              <a:t>'), '2disk-resources.json')]",</a:t>
            </a:r>
          </a:p>
          <a:p>
            <a:r>
              <a:rPr lang="en-US" sz="1800" dirty="0"/>
              <a:t>        "</a:t>
            </a:r>
            <a:r>
              <a:rPr lang="en-US" sz="1800" dirty="0" err="1"/>
              <a:t>vmCount</a:t>
            </a:r>
            <a:r>
              <a:rPr lang="en-US" sz="1800" dirty="0"/>
              <a:t>": 2,</a:t>
            </a:r>
          </a:p>
          <a:p>
            <a:r>
              <a:rPr lang="en-US" sz="1800" dirty="0"/>
              <a:t>        "storage": {</a:t>
            </a:r>
          </a:p>
          <a:p>
            <a:r>
              <a:rPr lang="en-US" sz="1800" dirty="0"/>
              <a:t>            "name": "[variables('</a:t>
            </a:r>
            <a:r>
              <a:rPr lang="en-US" sz="1800" dirty="0" err="1"/>
              <a:t>storageAccountNameBase</a:t>
            </a:r>
            <a:r>
              <a:rPr lang="en-US" sz="1800" dirty="0"/>
              <a:t>')]",</a:t>
            </a:r>
          </a:p>
          <a:p>
            <a:r>
              <a:rPr lang="en-US" sz="1800" dirty="0"/>
              <a:t>            "count": 1</a:t>
            </a:r>
          </a:p>
          <a:p>
            <a:r>
              <a:rPr lang="en-US" sz="1800" dirty="0"/>
              <a:t>         }</a:t>
            </a:r>
          </a:p>
          <a:p>
            <a:r>
              <a:rPr lang="en-US" sz="1800" dirty="0"/>
              <a:t>     }</a:t>
            </a:r>
          </a:p>
          <a:p>
            <a:r>
              <a:rPr lang="en-US" sz="1800" dirty="0"/>
              <a:t>}</a:t>
            </a:r>
          </a:p>
        </p:txBody>
      </p:sp>
      <p:sp>
        <p:nvSpPr>
          <p:cNvPr id="4" name="TextBox 3"/>
          <p:cNvSpPr txBox="1"/>
          <p:nvPr/>
        </p:nvSpPr>
        <p:spPr>
          <a:xfrm>
            <a:off x="269240" y="1418455"/>
            <a:ext cx="1165352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Ability to create loosely typed objects for passing between templates, or for organization.</a:t>
            </a:r>
          </a:p>
        </p:txBody>
      </p:sp>
      <p:sp>
        <p:nvSpPr>
          <p:cNvPr id="5" name="Rectangle 4"/>
          <p:cNvSpPr/>
          <p:nvPr/>
        </p:nvSpPr>
        <p:spPr>
          <a:xfrm>
            <a:off x="3869401" y="5638072"/>
            <a:ext cx="1024639" cy="461665"/>
          </a:xfrm>
          <a:prstGeom prst="rect">
            <a:avLst/>
          </a:prstGeom>
        </p:spPr>
        <p:txBody>
          <a:bodyPr wrap="none">
            <a:spAutoFit/>
          </a:bodyPr>
          <a:lstStyle/>
          <a:p>
            <a:r>
              <a:rPr lang="en-US" sz="2400" dirty="0">
                <a:solidFill>
                  <a:srgbClr val="C00000"/>
                </a:solidFill>
              </a:rPr>
              <a:t>Usage</a:t>
            </a:r>
            <a:endParaRPr lang="en-US" sz="2400" dirty="0"/>
          </a:p>
        </p:txBody>
      </p:sp>
      <p:sp>
        <p:nvSpPr>
          <p:cNvPr id="6" name="Rectangle 5"/>
          <p:cNvSpPr/>
          <p:nvPr/>
        </p:nvSpPr>
        <p:spPr>
          <a:xfrm>
            <a:off x="3869401" y="6007404"/>
            <a:ext cx="4359335" cy="461665"/>
          </a:xfrm>
          <a:prstGeom prst="rect">
            <a:avLst/>
          </a:prstGeom>
        </p:spPr>
        <p:txBody>
          <a:bodyPr wrap="none">
            <a:spAutoFit/>
          </a:bodyPr>
          <a:lstStyle/>
          <a:p>
            <a:r>
              <a:rPr lang="en-US" sz="2400" dirty="0"/>
              <a:t>“[variables('</a:t>
            </a:r>
            <a:r>
              <a:rPr lang="en-US" sz="2400" dirty="0" err="1"/>
              <a:t>tshirtSize</a:t>
            </a:r>
            <a:r>
              <a:rPr lang="en-US" sz="2400" dirty="0"/>
              <a:t>').</a:t>
            </a:r>
            <a:r>
              <a:rPr lang="en-US" sz="2400" dirty="0" err="1"/>
              <a:t>vmSize</a:t>
            </a:r>
            <a:r>
              <a:rPr lang="en-US" sz="2400" dirty="0"/>
              <a:t>]”</a:t>
            </a:r>
          </a:p>
        </p:txBody>
      </p:sp>
    </p:spTree>
    <p:extLst>
      <p:ext uri="{BB962C8B-B14F-4D97-AF65-F5344CB8AC3E}">
        <p14:creationId xmlns:p14="http://schemas.microsoft.com/office/powerpoint/2010/main" val="294379591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3" name="Text Placeholder 2"/>
          <p:cNvSpPr>
            <a:spLocks noGrp="1"/>
          </p:cNvSpPr>
          <p:nvPr>
            <p:ph type="body" sz="quarter" idx="10"/>
          </p:nvPr>
        </p:nvSpPr>
        <p:spPr>
          <a:xfrm>
            <a:off x="269239" y="1197322"/>
            <a:ext cx="11653522" cy="5010602"/>
          </a:xfrm>
        </p:spPr>
        <p:txBody>
          <a:bodyPr/>
          <a:lstStyle/>
          <a:p>
            <a:r>
              <a:rPr lang="en-US" sz="1600" dirty="0"/>
              <a:t>{</a:t>
            </a:r>
          </a:p>
          <a:p>
            <a:r>
              <a:rPr lang="en-US" sz="1600" dirty="0"/>
              <a:t>      "name": "shared",</a:t>
            </a:r>
          </a:p>
          <a:p>
            <a:r>
              <a:rPr lang="en-US" sz="1600" dirty="0"/>
              <a:t>      "type": </a:t>
            </a:r>
            <a:r>
              <a:rPr lang="en-US" sz="1600" dirty="0">
                <a:solidFill>
                  <a:srgbClr val="FF0000"/>
                </a:solidFill>
              </a:rPr>
              <a:t>"</a:t>
            </a:r>
            <a:r>
              <a:rPr lang="en-US" sz="1600" dirty="0" err="1">
                <a:solidFill>
                  <a:srgbClr val="FF0000"/>
                </a:solidFill>
              </a:rPr>
              <a:t>Microsoft.Resources</a:t>
            </a:r>
            <a:r>
              <a:rPr lang="en-US" sz="1600" dirty="0">
                <a:solidFill>
                  <a:srgbClr val="FF0000"/>
                </a:solidFill>
              </a:rPr>
              <a:t>/deployments"</a:t>
            </a:r>
            <a:r>
              <a:rPr lang="en-US" sz="1600" dirty="0"/>
              <a:t>,</a:t>
            </a:r>
          </a:p>
          <a:p>
            <a:r>
              <a:rPr lang="en-US" sz="1600" dirty="0"/>
              <a:t>      "</a:t>
            </a:r>
            <a:r>
              <a:rPr lang="en-US" sz="1600" dirty="0" err="1"/>
              <a:t>apiVersion</a:t>
            </a:r>
            <a:r>
              <a:rPr lang="en-US" sz="1600" dirty="0"/>
              <a:t>": "2015-01-01",</a:t>
            </a:r>
          </a:p>
          <a:p>
            <a:r>
              <a:rPr lang="en-US" sz="1600" dirty="0"/>
              <a:t>      "properties": {</a:t>
            </a:r>
          </a:p>
          <a:p>
            <a:r>
              <a:rPr lang="en-US" sz="1600" dirty="0"/>
              <a:t>        "mode": "Incremental",</a:t>
            </a:r>
          </a:p>
          <a:p>
            <a:r>
              <a:rPr lang="en-US" sz="1600" dirty="0"/>
              <a:t>        </a:t>
            </a:r>
            <a:r>
              <a:rPr lang="en-US" sz="1600" dirty="0">
                <a:solidFill>
                  <a:srgbClr val="FF0000"/>
                </a:solidFill>
              </a:rPr>
              <a:t>"</a:t>
            </a:r>
            <a:r>
              <a:rPr lang="en-US" sz="1600" dirty="0" err="1">
                <a:solidFill>
                  <a:srgbClr val="FF0000"/>
                </a:solidFill>
              </a:rPr>
              <a:t>templateLink</a:t>
            </a:r>
            <a:r>
              <a:rPr lang="en-US" sz="1600" dirty="0">
                <a:solidFill>
                  <a:srgbClr val="FF0000"/>
                </a:solidFill>
              </a:rPr>
              <a:t>": {</a:t>
            </a:r>
          </a:p>
          <a:p>
            <a:r>
              <a:rPr lang="en-US" sz="1600" dirty="0">
                <a:solidFill>
                  <a:srgbClr val="FF0000"/>
                </a:solidFill>
              </a:rPr>
              <a:t>          "</a:t>
            </a:r>
            <a:r>
              <a:rPr lang="en-US" sz="1600" dirty="0" err="1">
                <a:solidFill>
                  <a:srgbClr val="FF0000"/>
                </a:solidFill>
              </a:rPr>
              <a:t>uri</a:t>
            </a:r>
            <a:r>
              <a:rPr lang="en-US" sz="1600" dirty="0">
                <a:solidFill>
                  <a:srgbClr val="FF0000"/>
                </a:solidFill>
              </a:rPr>
              <a:t>": "[variables('</a:t>
            </a:r>
            <a:r>
              <a:rPr lang="en-US" sz="1600" dirty="0" err="1">
                <a:solidFill>
                  <a:srgbClr val="FF0000"/>
                </a:solidFill>
              </a:rPr>
              <a:t>sharedTemplateUrl</a:t>
            </a:r>
            <a:r>
              <a:rPr lang="en-US" sz="1600" dirty="0">
                <a:solidFill>
                  <a:srgbClr val="FF0000"/>
                </a:solidFill>
              </a:rPr>
              <a:t>')]",</a:t>
            </a:r>
          </a:p>
          <a:p>
            <a:r>
              <a:rPr lang="en-US" sz="1600" dirty="0">
                <a:solidFill>
                  <a:srgbClr val="FF0000"/>
                </a:solidFill>
              </a:rPr>
              <a:t>          "</a:t>
            </a:r>
            <a:r>
              <a:rPr lang="en-US" sz="1600" dirty="0" err="1">
                <a:solidFill>
                  <a:srgbClr val="FF0000"/>
                </a:solidFill>
              </a:rPr>
              <a:t>contentVersion</a:t>
            </a:r>
            <a:r>
              <a:rPr lang="en-US" sz="1600" dirty="0">
                <a:solidFill>
                  <a:srgbClr val="FF0000"/>
                </a:solidFill>
              </a:rPr>
              <a:t>": "1.0.0.0"</a:t>
            </a:r>
          </a:p>
          <a:p>
            <a:r>
              <a:rPr lang="en-US" sz="1600" dirty="0">
                <a:solidFill>
                  <a:srgbClr val="FF0000"/>
                </a:solidFill>
              </a:rPr>
              <a:t>        }</a:t>
            </a:r>
            <a:r>
              <a:rPr lang="en-US" sz="1600" dirty="0"/>
              <a:t>,</a:t>
            </a:r>
          </a:p>
          <a:p>
            <a:r>
              <a:rPr lang="en-US" sz="1600" dirty="0"/>
              <a:t>        "parameters": {</a:t>
            </a:r>
          </a:p>
          <a:p>
            <a:r>
              <a:rPr lang="en-US" sz="1600" dirty="0"/>
              <a:t>          "</a:t>
            </a:r>
            <a:r>
              <a:rPr lang="en-US" sz="1600" dirty="0" err="1"/>
              <a:t>storageSettings</a:t>
            </a:r>
            <a:r>
              <a:rPr lang="en-US" sz="1600" dirty="0"/>
              <a:t>": {</a:t>
            </a:r>
          </a:p>
          <a:p>
            <a:r>
              <a:rPr lang="en-US" sz="1600" dirty="0"/>
              <a:t>            "value": "[variables('</a:t>
            </a:r>
            <a:r>
              <a:rPr lang="en-US" sz="1600" dirty="0" err="1"/>
              <a:t>tshirtSize</a:t>
            </a:r>
            <a:r>
              <a:rPr lang="en-US" sz="1600" dirty="0"/>
              <a:t>').storage]"</a:t>
            </a:r>
          </a:p>
          <a:p>
            <a:r>
              <a:rPr lang="en-US" sz="1600" dirty="0"/>
              <a:t>          },</a:t>
            </a:r>
          </a:p>
          <a:p>
            <a:r>
              <a:rPr lang="en-US" sz="1600" dirty="0"/>
              <a:t>	. . . .</a:t>
            </a:r>
          </a:p>
          <a:p>
            <a:r>
              <a:rPr lang="en-US" sz="1600" dirty="0"/>
              <a:t>        }</a:t>
            </a:r>
          </a:p>
          <a:p>
            <a:r>
              <a:rPr lang="en-US" sz="1600" dirty="0"/>
              <a:t>      }</a:t>
            </a:r>
          </a:p>
          <a:p>
            <a:r>
              <a:rPr lang="en-US" sz="1600" dirty="0"/>
              <a:t>    }</a:t>
            </a:r>
          </a:p>
        </p:txBody>
      </p:sp>
      <p:sp>
        <p:nvSpPr>
          <p:cNvPr id="4" name="TextBox 3"/>
          <p:cNvSpPr txBox="1"/>
          <p:nvPr/>
        </p:nvSpPr>
        <p:spPr>
          <a:xfrm>
            <a:off x="6438900" y="2153547"/>
            <a:ext cx="32480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ARM template</a:t>
            </a:r>
          </a:p>
        </p:txBody>
      </p:sp>
      <p:cxnSp>
        <p:nvCxnSpPr>
          <p:cNvPr id="5" name="Straight Arrow Connector 4"/>
          <p:cNvCxnSpPr>
            <a:stCxn id="4" idx="1"/>
          </p:cNvCxnSpPr>
          <p:nvPr/>
        </p:nvCxnSpPr>
        <p:spPr>
          <a:xfrm flipH="1">
            <a:off x="5210175" y="2439779"/>
            <a:ext cx="1228725" cy="54154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05375" y="5580060"/>
            <a:ext cx="728662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p:txBody>
      </p:sp>
    </p:spTree>
    <p:extLst>
      <p:ext uri="{BB962C8B-B14F-4D97-AF65-F5344CB8AC3E}">
        <p14:creationId xmlns:p14="http://schemas.microsoft.com/office/powerpoint/2010/main" val="27658864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Walkthrough of </a:t>
            </a:r>
            <a:r>
              <a:rPr lang="en-US"/>
              <a:t>a nested </a:t>
            </a:r>
            <a:r>
              <a:rPr lang="en-US" dirty="0"/>
              <a:t>template.</a:t>
            </a:r>
          </a:p>
        </p:txBody>
      </p:sp>
    </p:spTree>
    <p:extLst>
      <p:ext uri="{BB962C8B-B14F-4D97-AF65-F5344CB8AC3E}">
        <p14:creationId xmlns:p14="http://schemas.microsoft.com/office/powerpoint/2010/main" val="24642858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2192000" cy="747713"/>
          </a:xfrm>
        </p:spPr>
        <p:txBody>
          <a:bodyPr>
            <a:normAutofit fontScale="90000"/>
          </a:bodyPr>
          <a:lstStyle/>
          <a:p>
            <a:pPr algn="ctr"/>
            <a:r>
              <a:rPr lang="en-US" dirty="0">
                <a:solidFill>
                  <a:schemeClr val="tx1"/>
                </a:solidFill>
              </a:rPr>
              <a:t>http://aka.ms/fundamentalsofazure</a:t>
            </a:r>
          </a:p>
        </p:txBody>
      </p:sp>
      <p:pic>
        <p:nvPicPr>
          <p:cNvPr id="5" name="Picture 4"/>
          <p:cNvPicPr>
            <a:picLocks noChangeAspect="1"/>
          </p:cNvPicPr>
          <p:nvPr/>
        </p:nvPicPr>
        <p:blipFill>
          <a:blip r:embed="rId2"/>
          <a:stretch>
            <a:fillRect/>
          </a:stretch>
        </p:blipFill>
        <p:spPr>
          <a:xfrm>
            <a:off x="3566637" y="976501"/>
            <a:ext cx="4751655" cy="5816527"/>
          </a:xfrm>
          <a:prstGeom prst="rect">
            <a:avLst/>
          </a:prstGeom>
        </p:spPr>
      </p:pic>
    </p:spTree>
    <p:extLst>
      <p:ext uri="{BB962C8B-B14F-4D97-AF65-F5344CB8AC3E}">
        <p14:creationId xmlns:p14="http://schemas.microsoft.com/office/powerpoint/2010/main" val="4196663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8139640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5210657"/>
          </a:xfrm>
        </p:spPr>
        <p:txBody>
          <a:bodyPr/>
          <a:lstStyle/>
          <a:p>
            <a:r>
              <a:rPr lang="en-US" sz="3200" dirty="0"/>
              <a:t>ARM Quick Start Templates</a:t>
            </a:r>
          </a:p>
          <a:p>
            <a:pPr lvl="1"/>
            <a:r>
              <a:rPr lang="en-US" sz="1800" dirty="0"/>
              <a:t>https://azure.Microsoft.com/en-us/documentation/templates</a:t>
            </a:r>
          </a:p>
          <a:p>
            <a:pPr lvl="1"/>
            <a:r>
              <a:rPr lang="en-US" sz="1800" dirty="0"/>
              <a:t>https://github.com/Azure/azure-quick-start-templates </a:t>
            </a:r>
          </a:p>
          <a:p>
            <a:r>
              <a:rPr lang="en-US" sz="3200" dirty="0"/>
              <a:t>ARM Schemas</a:t>
            </a:r>
          </a:p>
          <a:p>
            <a:pPr lvl="1"/>
            <a:r>
              <a:rPr lang="en-US" sz="1800" dirty="0"/>
              <a:t>https://github.com/Azure/azure-resource-manager-schemas/tree/master/schemas </a:t>
            </a:r>
          </a:p>
          <a:p>
            <a:r>
              <a:rPr lang="en-US" sz="3200" dirty="0"/>
              <a:t>ARM Best Practices</a:t>
            </a:r>
          </a:p>
          <a:p>
            <a:pPr lvl="1"/>
            <a:r>
              <a:rPr lang="en-US" sz="1800" dirty="0"/>
              <a:t>https://azure.microsoft.com/en-us/documentation/articles/best-practices-resource-manager-design-templates/</a:t>
            </a:r>
          </a:p>
          <a:p>
            <a:pPr lvl="1"/>
            <a:r>
              <a:rPr lang="en-US" sz="1800" dirty="0"/>
              <a:t>Get the </a:t>
            </a:r>
            <a:r>
              <a:rPr lang="en-US" sz="1800" dirty="0" err="1"/>
              <a:t>AzureCAT</a:t>
            </a:r>
            <a:r>
              <a:rPr lang="en-US" sz="1800" dirty="0"/>
              <a:t> document!</a:t>
            </a:r>
          </a:p>
          <a:p>
            <a:r>
              <a:rPr lang="en-US" sz="3200" dirty="0"/>
              <a:t>ARM Visualizer</a:t>
            </a:r>
          </a:p>
          <a:p>
            <a:pPr lvl="1"/>
            <a:r>
              <a:rPr lang="en-US" sz="1800" u="sng" dirty="0"/>
              <a:t>http://armviz.io</a:t>
            </a:r>
          </a:p>
          <a:p>
            <a:r>
              <a:rPr lang="en-US" sz="3200" dirty="0"/>
              <a:t>VS Code Extensions</a:t>
            </a:r>
          </a:p>
          <a:p>
            <a:pPr lvl="1"/>
            <a:r>
              <a:rPr lang="en-US" sz="1800" dirty="0"/>
              <a:t>https://github.com/Azure/azure-xplat-arm-tooling</a:t>
            </a:r>
          </a:p>
        </p:txBody>
      </p:sp>
      <p:sp>
        <p:nvSpPr>
          <p:cNvPr id="4" name="Title 3"/>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218265703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lgn="ctr"/>
            <a:r>
              <a:rPr lang="en-US" b="1" dirty="0">
                <a:solidFill>
                  <a:schemeClr val="bg1"/>
                </a:solidFill>
              </a:rPr>
              <a:t>Thank You!</a:t>
            </a:r>
          </a:p>
        </p:txBody>
      </p:sp>
      <p:pic>
        <p:nvPicPr>
          <p:cNvPr id="6" name="Picture 5"/>
          <p:cNvPicPr>
            <a:picLocks noChangeAspect="1"/>
          </p:cNvPicPr>
          <p:nvPr/>
        </p:nvPicPr>
        <p:blipFill>
          <a:blip r:embed="rId3"/>
          <a:stretch>
            <a:fillRect/>
          </a:stretch>
        </p:blipFill>
        <p:spPr>
          <a:xfrm>
            <a:off x="9976756" y="4391130"/>
            <a:ext cx="1967495" cy="2408421"/>
          </a:xfrm>
          <a:prstGeom prst="rect">
            <a:avLst/>
          </a:prstGeom>
        </p:spPr>
      </p:pic>
      <p:sp>
        <p:nvSpPr>
          <p:cNvPr id="12" name="TextBox 11"/>
          <p:cNvSpPr txBox="1"/>
          <p:nvPr/>
        </p:nvSpPr>
        <p:spPr>
          <a:xfrm>
            <a:off x="603891" y="2541655"/>
            <a:ext cx="10982632" cy="14465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Michael S. Collier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a:t>
            </a:r>
            <a:r>
              <a:rPr kumimoji="0" lang="en-US" sz="2800" b="0" i="0" u="none" strike="noStrike" kern="0" cap="none" spc="0" normalizeH="0" baseline="0" noProof="0" dirty="0" err="1">
                <a:ln>
                  <a:noFill/>
                </a:ln>
                <a:solidFill>
                  <a:srgbClr val="FFFFFF"/>
                </a:solidFill>
                <a:effectLst/>
                <a:uLnTx/>
                <a:uFillTx/>
              </a:rPr>
              <a:t>MichaelCollier</a:t>
            </a:r>
            <a:r>
              <a:rPr kumimoji="0" lang="en-US" sz="2800" b="0" i="0" u="none" strike="noStrike" kern="0" cap="none" spc="0" normalizeH="0" baseline="0" noProof="0" dirty="0">
                <a:ln>
                  <a:noFill/>
                </a:ln>
                <a:solidFill>
                  <a:srgbClr val="FFFFFF"/>
                </a:solidFill>
                <a:effectLst/>
                <a:uLnTx/>
                <a:uFillTx/>
              </a:rPr>
              <a:t> | www.michaelscollier.com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michaelscollier@gmail.com | michael.collier@microsoft.com</a:t>
            </a:r>
          </a:p>
        </p:txBody>
      </p:sp>
      <p:pic>
        <p:nvPicPr>
          <p:cNvPr id="7" name="Picture 6"/>
          <p:cNvPicPr>
            <a:picLocks noChangeAspect="1"/>
          </p:cNvPicPr>
          <p:nvPr/>
        </p:nvPicPr>
        <p:blipFill>
          <a:blip r:embed="rId4"/>
          <a:stretch>
            <a:fillRect/>
          </a:stretch>
        </p:blipFill>
        <p:spPr>
          <a:xfrm>
            <a:off x="239369" y="4391129"/>
            <a:ext cx="1967495" cy="2408421"/>
          </a:xfrm>
          <a:prstGeom prst="rect">
            <a:avLst/>
          </a:prstGeom>
        </p:spPr>
      </p:pic>
    </p:spTree>
    <p:extLst>
      <p:ext uri="{BB962C8B-B14F-4D97-AF65-F5344CB8AC3E}">
        <p14:creationId xmlns:p14="http://schemas.microsoft.com/office/powerpoint/2010/main" val="366088093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9" y="3242965"/>
            <a:ext cx="409766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Now we did it!</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96566992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Test-</a:t>
            </a:r>
            <a:r>
              <a:rPr lang="en-US" sz="2000" dirty="0" err="1">
                <a:solidFill>
                  <a:srgbClr val="FFFF00"/>
                </a:solidFill>
                <a:latin typeface="Consolas" panose="020B0609020204030204" pitchFamily="49" charset="0"/>
                <a:ea typeface="Segoe UI" pitchFamily="34" charset="0"/>
                <a:cs typeface="Segoe UI" pitchFamily="34" charset="0"/>
              </a:rPr>
              <a:t>AzureRmResourceGroupDeployment</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TemplateParameterFile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template validate stirtrek2016 --template-file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--parameters-file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421570341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115147158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0163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3370987"/>
          </a:xfrm>
        </p:spPr>
        <p:txBody>
          <a:bodyPr/>
          <a:lstStyle/>
          <a:p>
            <a:r>
              <a:rPr lang="en-US" dirty="0"/>
              <a:t>- Verbose</a:t>
            </a:r>
          </a:p>
          <a:p>
            <a:endParaRPr lang="en-US" dirty="0"/>
          </a:p>
          <a:p>
            <a:endParaRPr lang="en-US" dirty="0"/>
          </a:p>
          <a:p>
            <a:endParaRPr lang="en-US" dirty="0"/>
          </a:p>
          <a:p>
            <a:endParaRPr lang="en-US" dirty="0"/>
          </a:p>
          <a:p>
            <a:endParaRPr lang="en-US" dirty="0"/>
          </a:p>
        </p:txBody>
      </p:sp>
      <p:sp>
        <p:nvSpPr>
          <p:cNvPr id="6" name="Rectangle 5"/>
          <p:cNvSpPr/>
          <p:nvPr/>
        </p:nvSpPr>
        <p:spPr bwMode="auto">
          <a:xfrm>
            <a:off x="139581" y="1705146"/>
            <a:ext cx="11912838" cy="261902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1200" dirty="0"/>
              <a:t> PS C:\Users\mcollier&gt; C:\DebugExample\Deploy-Template.ps1</a:t>
            </a:r>
          </a:p>
          <a:p>
            <a:endParaRPr lang="en-US" sz="1200" dirty="0"/>
          </a:p>
          <a:p>
            <a:r>
              <a:rPr lang="en-US" sz="1200" dirty="0"/>
              <a:t>………</a:t>
            </a:r>
          </a:p>
          <a:p>
            <a:endParaRPr lang="en-US" sz="1200" dirty="0"/>
          </a:p>
          <a:p>
            <a:r>
              <a:rPr lang="nl-NL" sz="1200" dirty="0">
                <a:solidFill>
                  <a:srgbClr val="00FFFF"/>
                </a:solidFill>
              </a:rPr>
              <a:t>VERBOSE: 10:42:28 PM - Template is valid.</a:t>
            </a:r>
          </a:p>
          <a:p>
            <a:r>
              <a:rPr lang="en-US" sz="1200" dirty="0">
                <a:solidFill>
                  <a:srgbClr val="00FFFF"/>
                </a:solidFill>
              </a:rPr>
              <a:t>VERBOSE: 10:42:29 PM - Create template deployment '</a:t>
            </a:r>
            <a:r>
              <a:rPr lang="en-US" sz="1200" dirty="0" err="1">
                <a:solidFill>
                  <a:srgbClr val="00FFFF"/>
                </a:solidFill>
              </a:rPr>
              <a:t>azuredeploy</a:t>
            </a:r>
            <a:r>
              <a:rPr lang="en-US" sz="1200" dirty="0">
                <a:solidFill>
                  <a:srgbClr val="00FFFF"/>
                </a:solidFill>
              </a:rPr>
              <a:t>'.</a:t>
            </a:r>
          </a:p>
          <a:p>
            <a:r>
              <a:rPr lang="en-US" sz="1200" dirty="0">
                <a:solidFill>
                  <a:srgbClr val="00FFFF"/>
                </a:solidFill>
              </a:rPr>
              <a:t>VERBOSE: 10:42:40 PM - Resource </a:t>
            </a:r>
            <a:r>
              <a:rPr lang="en-US" sz="1200" dirty="0" err="1">
                <a:solidFill>
                  <a:srgbClr val="00FFFF"/>
                </a:solidFill>
              </a:rPr>
              <a:t>Microsoft.Storage</a:t>
            </a:r>
            <a:r>
              <a:rPr lang="en-US" sz="1200" dirty="0">
                <a:solidFill>
                  <a:srgbClr val="00FFFF"/>
                </a:solidFill>
              </a:rPr>
              <a:t>/</a:t>
            </a:r>
            <a:r>
              <a:rPr lang="en-US" sz="1200" dirty="0" err="1">
                <a:solidFill>
                  <a:srgbClr val="00FFFF"/>
                </a:solidFill>
              </a:rPr>
              <a:t>storageAccounts</a:t>
            </a:r>
            <a:r>
              <a:rPr lang="en-US" sz="1200" dirty="0">
                <a:solidFill>
                  <a:srgbClr val="00FFFF"/>
                </a:solidFill>
              </a:rPr>
              <a:t> 'd6mwa2w3sjc62sardpvm'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running</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networkInterfaces</a:t>
            </a:r>
            <a:r>
              <a:rPr lang="en-US" sz="1200" dirty="0">
                <a:solidFill>
                  <a:srgbClr val="00FFFF"/>
                </a:solidFill>
              </a:rPr>
              <a:t> '</a:t>
            </a:r>
            <a:r>
              <a:rPr lang="en-US" sz="1200" dirty="0" err="1">
                <a:solidFill>
                  <a:srgbClr val="00FFFF"/>
                </a:solidFill>
              </a:rPr>
              <a:t>rdpVM-nic</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loadBalancers</a:t>
            </a:r>
            <a:r>
              <a:rPr lang="en-US" sz="1200" dirty="0">
                <a:solidFill>
                  <a:srgbClr val="00FFFF"/>
                </a:solidFill>
              </a:rPr>
              <a:t> '</a:t>
            </a:r>
            <a:r>
              <a:rPr lang="en-US" sz="1200" dirty="0" err="1">
                <a:solidFill>
                  <a:srgbClr val="00FFFF"/>
                </a:solidFill>
              </a:rPr>
              <a:t>loadBalancer</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succeeded </a:t>
            </a:r>
          </a:p>
        </p:txBody>
      </p:sp>
      <p:sp>
        <p:nvSpPr>
          <p:cNvPr id="2" name="TextBox 1"/>
          <p:cNvSpPr txBox="1"/>
          <p:nvPr/>
        </p:nvSpPr>
        <p:spPr>
          <a:xfrm>
            <a:off x="5922236" y="6228935"/>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Tree>
    <p:extLst>
      <p:ext uri="{BB962C8B-B14F-4D97-AF65-F5344CB8AC3E}">
        <p14:creationId xmlns:p14="http://schemas.microsoft.com/office/powerpoint/2010/main" val="332172831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139581" y="1900275"/>
            <a:ext cx="11912838"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New-</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AzureRmResourceGroupDeployment</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TemplateParameterFile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-Verbose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DeploymentDebugLogLevel</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All</a:t>
            </a:r>
            <a:endParaRPr lang="en-US" sz="1400" dirty="0"/>
          </a:p>
        </p:txBody>
      </p:sp>
      <p:sp>
        <p:nvSpPr>
          <p:cNvPr id="2" name="TextBox 1"/>
          <p:cNvSpPr txBox="1"/>
          <p:nvPr/>
        </p:nvSpPr>
        <p:spPr>
          <a:xfrm>
            <a:off x="6631537" y="2753953"/>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
        <p:nvSpPr>
          <p:cNvPr id="8" name="Rectangle 7"/>
          <p:cNvSpPr/>
          <p:nvPr/>
        </p:nvSpPr>
        <p:spPr bwMode="auto">
          <a:xfrm>
            <a:off x="139581" y="3810480"/>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147477"/>
            <a:ext cx="520011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a:t>
            </a:r>
            <a:r>
              <a:rPr lang="en-US" sz="1400" dirty="0" err="1">
                <a:solidFill>
                  <a:schemeClr val="bg1">
                    <a:lumMod val="75000"/>
                  </a:schemeClr>
                </a:solidFill>
                <a:latin typeface="Consolas" panose="020B0609020204030204" pitchFamily="49" charset="0"/>
              </a:rPr>
              <a:t>RequestContent</a:t>
            </a:r>
            <a:r>
              <a:rPr lang="en-US" sz="1400" dirty="0">
                <a:solidFill>
                  <a:schemeClr val="bg1">
                    <a:lumMod val="75000"/>
                  </a:schemeClr>
                </a:solidFill>
                <a:latin typeface="Consolas" panose="020B0609020204030204" pitchFamily="49" charset="0"/>
              </a:rPr>
              <a:t> | </a:t>
            </a:r>
            <a:r>
              <a:rPr lang="en-US" sz="1400" dirty="0" err="1">
                <a:solidFill>
                  <a:schemeClr val="bg1">
                    <a:lumMod val="75000"/>
                  </a:schemeClr>
                </a:solidFill>
                <a:latin typeface="Consolas" panose="020B0609020204030204" pitchFamily="49" charset="0"/>
              </a:rPr>
              <a:t>ResponseContent</a:t>
            </a:r>
            <a:r>
              <a:rPr lang="en-US" sz="1400" dirty="0">
                <a:solidFill>
                  <a:schemeClr val="bg1">
                    <a:lumMod val="75000"/>
                  </a:schemeClr>
                </a:solidFill>
                <a:latin typeface="Consolas" panose="020B0609020204030204" pitchFamily="49" charset="0"/>
              </a:rPr>
              <a:t> }</a:t>
            </a:r>
          </a:p>
        </p:txBody>
      </p:sp>
    </p:spTree>
    <p:extLst>
      <p:ext uri="{BB962C8B-B14F-4D97-AF65-F5344CB8AC3E}">
        <p14:creationId xmlns:p14="http://schemas.microsoft.com/office/powerpoint/2010/main" val="294388932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Debug Logging</a:t>
            </a:r>
          </a:p>
        </p:txBody>
      </p:sp>
    </p:spTree>
    <p:extLst>
      <p:ext uri="{BB962C8B-B14F-4D97-AF65-F5344CB8AC3E}">
        <p14:creationId xmlns:p14="http://schemas.microsoft.com/office/powerpoint/2010/main" val="27969699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Text Placeholder 2"/>
          <p:cNvSpPr>
            <a:spLocks noGrp="1"/>
          </p:cNvSpPr>
          <p:nvPr>
            <p:ph type="body" sz="quarter" idx="10"/>
          </p:nvPr>
        </p:nvSpPr>
        <p:spPr>
          <a:xfrm>
            <a:off x="269239" y="1189177"/>
            <a:ext cx="11653523" cy="4710072"/>
          </a:xfrm>
        </p:spPr>
        <p:txBody>
          <a:bodyPr/>
          <a:lstStyle/>
          <a:p>
            <a:r>
              <a:rPr lang="en-US" dirty="0"/>
              <a:t>Azure Resource Manager – Basics</a:t>
            </a:r>
          </a:p>
          <a:p>
            <a:pPr lvl="1"/>
            <a:endParaRPr lang="en-US" dirty="0"/>
          </a:p>
          <a:p>
            <a:r>
              <a:rPr lang="en-US" dirty="0"/>
              <a:t>Templates 101</a:t>
            </a:r>
          </a:p>
          <a:p>
            <a:pPr lvl="1"/>
            <a:endParaRPr lang="en-US" dirty="0"/>
          </a:p>
          <a:p>
            <a:r>
              <a:rPr lang="en-US" dirty="0"/>
              <a:t>Template Language Expressions</a:t>
            </a:r>
          </a:p>
          <a:p>
            <a:pPr lvl="1"/>
            <a:endParaRPr lang="en-US" dirty="0"/>
          </a:p>
          <a:p>
            <a:r>
              <a:rPr lang="en-US" dirty="0"/>
              <a:t>Advanced Template Concepts</a:t>
            </a:r>
          </a:p>
          <a:p>
            <a:pPr lvl="1"/>
            <a:endParaRPr lang="en-US" dirty="0"/>
          </a:p>
          <a:p>
            <a:r>
              <a:rPr lang="en-US" dirty="0"/>
              <a:t>Q&amp;A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604" y="973"/>
            <a:ext cx="3855396" cy="6857027"/>
          </a:xfrm>
          <a:prstGeom prst="rect">
            <a:avLst/>
          </a:prstGeom>
        </p:spPr>
      </p:pic>
    </p:spTree>
    <p:extLst>
      <p:ext uri="{BB962C8B-B14F-4D97-AF65-F5344CB8AC3E}">
        <p14:creationId xmlns:p14="http://schemas.microsoft.com/office/powerpoint/2010/main" val="206784267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0040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r>
              <a:rPr lang="en-US" dirty="0"/>
              <a:t>CLI</a:t>
            </a:r>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latin typeface="Consolas" panose="020B0609020204030204" pitchFamily="49" charset="0"/>
              </a:rPr>
              <a:t> </a:t>
            </a:r>
            <a:r>
              <a:rPr lang="en-US" dirty="0">
                <a:solidFill>
                  <a:srgbClr val="008000"/>
                </a:solidFill>
                <a:latin typeface="Consolas" panose="020B0609020204030204" pitchFamily="49" charset="0"/>
              </a:rPr>
              <a:t># Get logs for the resource group in the last 1 hour</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logs for the resource group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the logs for a resource provider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ResourceProvider</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Microsoft.Compute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-Status Failed -</a:t>
            </a:r>
            <a:r>
              <a:rPr lang="en-US" dirty="0" err="1">
                <a:solidFill>
                  <a:schemeClr val="bg1"/>
                </a:solidFill>
                <a:latin typeface="Consolas" panose="020B0609020204030204" pitchFamily="49" charset="0"/>
              </a:rPr>
              <a:t>DetailedOutput</a:t>
            </a:r>
            <a:r>
              <a:rPr lang="en-US" dirty="0">
                <a:solidFill>
                  <a:schemeClr val="bg1"/>
                </a:solidFill>
                <a:latin typeface="Consolas" panose="020B0609020204030204" pitchFamily="49" charset="0"/>
              </a:rPr>
              <a:t> </a:t>
            </a:r>
          </a:p>
        </p:txBody>
      </p:sp>
      <p:sp>
        <p:nvSpPr>
          <p:cNvPr id="6" name="Rectangle 5"/>
          <p:cNvSpPr/>
          <p:nvPr/>
        </p:nvSpPr>
        <p:spPr bwMode="auto">
          <a:xfrm>
            <a:off x="139581" y="5920507"/>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50418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Rest API Explorer</a:t>
            </a:r>
          </a:p>
        </p:txBody>
      </p:sp>
      <p:pic>
        <p:nvPicPr>
          <p:cNvPr id="6146" name="Picture 2" descr="C:\Users\mcollier\AppData\Local\Temp\SNAGHTML79dc4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34" y="1189176"/>
            <a:ext cx="10369732" cy="5444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50698" y="3495230"/>
            <a:ext cx="423016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https://resources.azure.com</a:t>
            </a:r>
          </a:p>
        </p:txBody>
      </p:sp>
    </p:spTree>
    <p:extLst>
      <p:ext uri="{BB962C8B-B14F-4D97-AF65-F5344CB8AC3E}">
        <p14:creationId xmlns:p14="http://schemas.microsoft.com/office/powerpoint/2010/main" val="38135276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p>
        </p:txBody>
      </p:sp>
      <p:sp>
        <p:nvSpPr>
          <p:cNvPr id="3" name="Text Placeholder 2"/>
          <p:cNvSpPr>
            <a:spLocks noGrp="1"/>
          </p:cNvSpPr>
          <p:nvPr>
            <p:ph type="body" sz="quarter" idx="10"/>
          </p:nvPr>
        </p:nvSpPr>
        <p:spPr>
          <a:xfrm>
            <a:off x="269239" y="1197322"/>
            <a:ext cx="11653522" cy="2524537"/>
          </a:xfrm>
        </p:spPr>
        <p:txBody>
          <a:bodyPr/>
          <a:lstStyle/>
          <a:p>
            <a:r>
              <a:rPr lang="en-US" dirty="0">
                <a:solidFill>
                  <a:srgbClr val="C00000"/>
                </a:solidFill>
                <a:latin typeface="+mn-lt"/>
              </a:rPr>
              <a:t>Prevents deletion of a resource or resource group</a:t>
            </a:r>
          </a:p>
          <a:p>
            <a:pPr lvl="1"/>
            <a:r>
              <a:rPr lang="en-US" dirty="0">
                <a:latin typeface="+mn-lt"/>
              </a:rPr>
              <a:t>Associate a resource lock with the resource or resource group</a:t>
            </a:r>
          </a:p>
          <a:p>
            <a:pPr lvl="1"/>
            <a:r>
              <a:rPr lang="en-US" dirty="0">
                <a:latin typeface="+mn-lt"/>
              </a:rPr>
              <a:t>Only the Owner or User Access Administrator roles can create or modify locks</a:t>
            </a:r>
          </a:p>
          <a:p>
            <a:endParaRPr lang="en-US" dirty="0"/>
          </a:p>
          <a:p>
            <a:r>
              <a:rPr lang="en-US" dirty="0"/>
              <a:t>code</a:t>
            </a:r>
          </a:p>
        </p:txBody>
      </p:sp>
    </p:spTree>
    <p:extLst>
      <p:ext uri="{BB962C8B-B14F-4D97-AF65-F5344CB8AC3E}">
        <p14:creationId xmlns:p14="http://schemas.microsoft.com/office/powerpoint/2010/main" val="312667151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Buddies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0893175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Policies</a:t>
            </a:r>
          </a:p>
        </p:txBody>
      </p:sp>
      <p:sp>
        <p:nvSpPr>
          <p:cNvPr id="4" name="Text Placeholder 3"/>
          <p:cNvSpPr>
            <a:spLocks noGrp="1"/>
          </p:cNvSpPr>
          <p:nvPr>
            <p:ph type="body" sz="quarter" idx="10"/>
          </p:nvPr>
        </p:nvSpPr>
        <p:spPr>
          <a:xfrm>
            <a:off x="269239" y="1197322"/>
            <a:ext cx="11653522" cy="2126288"/>
          </a:xfrm>
        </p:spPr>
        <p:txBody>
          <a:bodyPr/>
          <a:lstStyle/>
          <a:p>
            <a:pPr lvl="0"/>
            <a:r>
              <a:rPr lang="en-US" dirty="0">
                <a:solidFill>
                  <a:srgbClr val="C00000"/>
                </a:solidFill>
                <a:latin typeface="Segoe UI"/>
              </a:rPr>
              <a:t>blah</a:t>
            </a:r>
          </a:p>
          <a:p>
            <a:pPr lvl="1"/>
            <a:r>
              <a:rPr lang="en-US" dirty="0" err="1">
                <a:latin typeface="Segoe UI"/>
              </a:rPr>
              <a:t>foobar</a:t>
            </a:r>
            <a:endParaRPr lang="en-US" dirty="0"/>
          </a:p>
          <a:p>
            <a:endParaRPr lang="en-US" dirty="0"/>
          </a:p>
          <a:p>
            <a:r>
              <a:rPr lang="en-US" dirty="0"/>
              <a:t>code</a:t>
            </a:r>
          </a:p>
        </p:txBody>
      </p:sp>
    </p:spTree>
    <p:extLst>
      <p:ext uri="{BB962C8B-B14F-4D97-AF65-F5344CB8AC3E}">
        <p14:creationId xmlns:p14="http://schemas.microsoft.com/office/powerpoint/2010/main" val="97464728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quotoa</a:t>
            </a:r>
            <a:endParaRPr lang="en-US" dirty="0"/>
          </a:p>
        </p:txBody>
      </p:sp>
      <p:sp>
        <p:nvSpPr>
          <p:cNvPr id="5" name="Text Placeholder 4"/>
          <p:cNvSpPr>
            <a:spLocks noGrp="1"/>
          </p:cNvSpPr>
          <p:nvPr>
            <p:ph type="body" sz="quarter" idx="10"/>
          </p:nvPr>
        </p:nvSpPr>
        <p:spPr>
          <a:xfrm>
            <a:off x="269239" y="1197322"/>
            <a:ext cx="11653522" cy="632737"/>
          </a:xfrm>
        </p:spPr>
        <p:txBody>
          <a:bodyPr/>
          <a:lstStyle/>
          <a:p>
            <a:r>
              <a:rPr lang="en-US" dirty="0"/>
              <a:t>Get-</a:t>
            </a:r>
            <a:r>
              <a:rPr lang="en-US"/>
              <a:t>AzureRmVmUsage</a:t>
            </a:r>
            <a:endParaRPr lang="en-US" dirty="0"/>
          </a:p>
        </p:txBody>
      </p:sp>
    </p:spTree>
    <p:extLst>
      <p:ext uri="{BB962C8B-B14F-4D97-AF65-F5344CB8AC3E}">
        <p14:creationId xmlns:p14="http://schemas.microsoft.com/office/powerpoint/2010/main" val="113779183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Walkthrough Azure REST API Explorer debugging</a:t>
            </a:r>
          </a:p>
        </p:txBody>
      </p:sp>
    </p:spTree>
    <p:extLst>
      <p:ext uri="{BB962C8B-B14F-4D97-AF65-F5344CB8AC3E}">
        <p14:creationId xmlns:p14="http://schemas.microsoft.com/office/powerpoint/2010/main" val="86577460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Differences</a:t>
            </a:r>
          </a:p>
        </p:txBody>
      </p:sp>
      <p:sp>
        <p:nvSpPr>
          <p:cNvPr id="6" name="Text Placeholder 5"/>
          <p:cNvSpPr>
            <a:spLocks noGrp="1"/>
          </p:cNvSpPr>
          <p:nvPr>
            <p:ph type="body" sz="quarter" idx="10"/>
          </p:nvPr>
        </p:nvSpPr>
        <p:spPr>
          <a:xfrm>
            <a:off x="269241" y="1189175"/>
            <a:ext cx="5378548" cy="619144"/>
          </a:xfrm>
        </p:spPr>
        <p:txBody>
          <a:bodyPr/>
          <a:lstStyle/>
          <a:p>
            <a:pPr algn="ctr"/>
            <a:r>
              <a:rPr lang="en-US" dirty="0"/>
              <a:t>Classic (v1)</a:t>
            </a:r>
          </a:p>
        </p:txBody>
      </p:sp>
      <p:sp>
        <p:nvSpPr>
          <p:cNvPr id="7" name="Text Placeholder 6"/>
          <p:cNvSpPr>
            <a:spLocks noGrp="1"/>
          </p:cNvSpPr>
          <p:nvPr>
            <p:ph type="body" sz="quarter" idx="11"/>
          </p:nvPr>
        </p:nvSpPr>
        <p:spPr>
          <a:xfrm>
            <a:off x="6544214" y="1189175"/>
            <a:ext cx="5378548" cy="619144"/>
          </a:xfrm>
        </p:spPr>
        <p:txBody>
          <a:bodyPr/>
          <a:lstStyle/>
          <a:p>
            <a:pPr algn="ctr"/>
            <a:r>
              <a:rPr lang="en-US" dirty="0"/>
              <a:t>Resource Manager (v2)</a:t>
            </a:r>
          </a:p>
        </p:txBody>
      </p:sp>
      <p:sp>
        <p:nvSpPr>
          <p:cNvPr id="8" name="Rectangle 7"/>
          <p:cNvSpPr/>
          <p:nvPr/>
        </p:nvSpPr>
        <p:spPr bwMode="auto">
          <a:xfrm>
            <a:off x="656749"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
        <p:nvSpPr>
          <p:cNvPr id="9" name="Rectangle 8"/>
          <p:cNvSpPr/>
          <p:nvPr/>
        </p:nvSpPr>
        <p:spPr bwMode="auto">
          <a:xfrm>
            <a:off x="6931722"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Tree>
    <p:extLst>
      <p:ext uri="{BB962C8B-B14F-4D97-AF65-F5344CB8AC3E}">
        <p14:creationId xmlns:p14="http://schemas.microsoft.com/office/powerpoint/2010/main" val="342875733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Plane vs. Control Plane</a:t>
            </a:r>
          </a:p>
        </p:txBody>
      </p:sp>
      <p:sp>
        <p:nvSpPr>
          <p:cNvPr id="3" name="Text Placeholder 2"/>
          <p:cNvSpPr>
            <a:spLocks noGrp="1"/>
          </p:cNvSpPr>
          <p:nvPr>
            <p:ph type="body" sz="quarter" idx="10"/>
          </p:nvPr>
        </p:nvSpPr>
        <p:spPr>
          <a:xfrm>
            <a:off x="269239" y="1189177"/>
            <a:ext cx="11653523" cy="4046492"/>
          </a:xfrm>
        </p:spPr>
        <p:txBody>
          <a:bodyPr/>
          <a:lstStyle/>
          <a:p>
            <a:r>
              <a:rPr lang="en-US" dirty="0"/>
              <a:t>Control Plane Operations</a:t>
            </a:r>
          </a:p>
          <a:p>
            <a:pPr lvl="1"/>
            <a:r>
              <a:rPr lang="en-US" dirty="0"/>
              <a:t>Operations against the management plane</a:t>
            </a:r>
          </a:p>
          <a:p>
            <a:pPr lvl="2"/>
            <a:r>
              <a:rPr lang="en-US" dirty="0"/>
              <a:t>Create or Restart a VM</a:t>
            </a:r>
          </a:p>
          <a:p>
            <a:pPr lvl="2"/>
            <a:r>
              <a:rPr lang="en-US" dirty="0"/>
              <a:t>Update a Virtual Network</a:t>
            </a:r>
          </a:p>
          <a:p>
            <a:pPr lvl="2"/>
            <a:r>
              <a:rPr lang="en-US" dirty="0"/>
              <a:t>Create a Storage Account</a:t>
            </a:r>
          </a:p>
          <a:p>
            <a:pPr lvl="2"/>
            <a:endParaRPr lang="en-US" dirty="0"/>
          </a:p>
          <a:p>
            <a:r>
              <a:rPr lang="en-US" dirty="0"/>
              <a:t>Data Plane Operations</a:t>
            </a:r>
          </a:p>
          <a:p>
            <a:pPr lvl="1"/>
            <a:r>
              <a:rPr lang="en-US" dirty="0"/>
              <a:t>Operations that don’t go through the control plane</a:t>
            </a:r>
          </a:p>
          <a:p>
            <a:pPr lvl="2"/>
            <a:r>
              <a:rPr lang="en-US" dirty="0"/>
              <a:t>Accessing a web site</a:t>
            </a:r>
          </a:p>
          <a:p>
            <a:pPr lvl="2"/>
            <a:r>
              <a:rPr lang="en-US" dirty="0"/>
              <a:t>Copying blobs between storage accounts</a:t>
            </a:r>
          </a:p>
        </p:txBody>
      </p:sp>
    </p:spTree>
    <p:extLst>
      <p:ext uri="{BB962C8B-B14F-4D97-AF65-F5344CB8AC3E}">
        <p14:creationId xmlns:p14="http://schemas.microsoft.com/office/powerpoint/2010/main" val="13845663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Resource Manager</a:t>
            </a:r>
          </a:p>
        </p:txBody>
      </p:sp>
      <p:sp>
        <p:nvSpPr>
          <p:cNvPr id="5" name="TextBox 4"/>
          <p:cNvSpPr txBox="1"/>
          <p:nvPr/>
        </p:nvSpPr>
        <p:spPr>
          <a:xfrm>
            <a:off x="269239" y="3242965"/>
            <a:ext cx="677619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In 5 minutes or less . . . hopefully</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30171063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Groups</a:t>
            </a:r>
          </a:p>
        </p:txBody>
      </p:sp>
      <p:sp>
        <p:nvSpPr>
          <p:cNvPr id="4" name="Text Placeholder 3"/>
          <p:cNvSpPr>
            <a:spLocks noGrp="1"/>
          </p:cNvSpPr>
          <p:nvPr>
            <p:ph type="body" sz="quarter" idx="10"/>
          </p:nvPr>
        </p:nvSpPr>
        <p:spPr/>
        <p:txBody>
          <a:bodyPr/>
          <a:lstStyle/>
          <a:p>
            <a:pPr marL="0" indent="0">
              <a:buNone/>
            </a:pPr>
            <a:r>
              <a:rPr lang="en-US" dirty="0"/>
              <a:t>Lifecycle of application and resources</a:t>
            </a:r>
          </a:p>
          <a:p>
            <a:pPr marL="0" indent="0">
              <a:buNone/>
            </a:pPr>
            <a:endParaRPr lang="en-US" dirty="0"/>
          </a:p>
          <a:p>
            <a:pPr marL="0" indent="0">
              <a:buNone/>
            </a:pPr>
            <a:r>
              <a:rPr lang="en-US" dirty="0"/>
              <a:t>Declarative</a:t>
            </a:r>
          </a:p>
          <a:p>
            <a:pPr marL="0" indent="0">
              <a:buNone/>
            </a:pPr>
            <a:endParaRPr lang="en-US" dirty="0"/>
          </a:p>
          <a:p>
            <a:pPr marL="0" indent="0">
              <a:buNone/>
            </a:pPr>
            <a:r>
              <a:rPr lang="en-US" dirty="0"/>
              <a:t>Consistent Management API</a:t>
            </a:r>
          </a:p>
        </p:txBody>
      </p:sp>
      <p:grpSp>
        <p:nvGrpSpPr>
          <p:cNvPr id="2" name="Group 1"/>
          <p:cNvGrpSpPr/>
          <p:nvPr/>
        </p:nvGrpSpPr>
        <p:grpSpPr>
          <a:xfrm>
            <a:off x="6616619" y="1994736"/>
            <a:ext cx="5288849" cy="4739031"/>
            <a:chOff x="3383628" y="2217116"/>
            <a:chExt cx="5394901" cy="4834058"/>
          </a:xfrm>
        </p:grpSpPr>
        <p:sp>
          <p:nvSpPr>
            <p:cNvPr id="7" name="Rounded Rectangle 6"/>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83629" y="6423310"/>
              <a:ext cx="5394900" cy="627864"/>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3489397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3317114" y="2174019"/>
            <a:ext cx="5288849" cy="457171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6601" y="2530872"/>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6016" y="4917222"/>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3842" y="2585932"/>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54567" y="4952906"/>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317114" y="6297528"/>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60208" y="2089032"/>
            <a:ext cx="6903624" cy="2570708"/>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Identity</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Grouping</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973744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0 0 L -0.25 0 E" pathEditMode="relative" ptsTypes="">
                                      <p:cBhvr>
                                        <p:cTn id="14" dur="2000" fill="hold"/>
                                        <p:tgtEl>
                                          <p:spTgt spid="2"/>
                                        </p:tgtEl>
                                        <p:attrNameLst>
                                          <p:attrName>ppt_x</p:attrName>
                                          <p:attrName>ppt_y</p:attrName>
                                        </p:attrNameLst>
                                      </p:cBhvr>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2000" fill="hold"/>
                                        <p:tgtEl>
                                          <p:spTgt spid="13"/>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2000" fill="hold"/>
                                        <p:tgtEl>
                                          <p:spTgt spid="14"/>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15"/>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16"/>
                                        </p:tgtEl>
                                        <p:attrNameLst>
                                          <p:attrName>ppt_x</p:attrName>
                                          <p:attrName>ppt_y</p:attrName>
                                        </p:attrNameLst>
                                      </p:cBhvr>
                                    </p:animMotion>
                                  </p:childTnLst>
                                </p:cTn>
                              </p:par>
                              <p:par>
                                <p:cTn id="23" presetID="35" presetClass="path" presetSubtype="0" accel="50000" decel="50000" fill="hold" grpId="0" nodeType="withEffect">
                                  <p:stCondLst>
                                    <p:cond delay="0"/>
                                  </p:stCondLst>
                                  <p:childTnLst>
                                    <p:animMotion origin="layout" path="M 0 0 L -0.25 0 E" pathEditMode="relative" ptsTypes="">
                                      <p:cBhvr>
                                        <p:cTn id="24" dur="2000" fill="hold"/>
                                        <p:tgtEl>
                                          <p:spTgt spid="3"/>
                                        </p:tgtEl>
                                        <p:attrNameLst>
                                          <p:attrName>ppt_x</p:attrName>
                                          <p:attrName>ppt_y</p:attrName>
                                        </p:attrNameLst>
                                      </p:cBhvr>
                                    </p:animMotion>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21"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Text Placeholder 2"/>
          <p:cNvSpPr>
            <a:spLocks noGrp="1"/>
          </p:cNvSpPr>
          <p:nvPr>
            <p:ph type="body" sz="quarter" idx="10"/>
          </p:nvPr>
        </p:nvSpPr>
        <p:spPr/>
        <p:txBody>
          <a:bodyPr/>
          <a:lstStyle/>
          <a:p>
            <a:pPr marL="0" indent="0">
              <a:buNone/>
            </a:pPr>
            <a:r>
              <a:rPr lang="en-US" dirty="0"/>
              <a:t>One or Many?</a:t>
            </a:r>
          </a:p>
        </p:txBody>
      </p:sp>
      <p:grpSp>
        <p:nvGrpSpPr>
          <p:cNvPr id="4" name="Group 3"/>
          <p:cNvGrpSpPr/>
          <p:nvPr/>
        </p:nvGrpSpPr>
        <p:grpSpPr>
          <a:xfrm>
            <a:off x="1793208" y="2089032"/>
            <a:ext cx="4146264" cy="3592715"/>
            <a:chOff x="3383628" y="2217116"/>
            <a:chExt cx="5424672" cy="4812592"/>
          </a:xfrm>
        </p:grpSpPr>
        <p:sp>
          <p:nvSpPr>
            <p:cNvPr id="5" name="Rounded Rectangle 4"/>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ounded Rectangle 11"/>
          <p:cNvSpPr/>
          <p:nvPr/>
        </p:nvSpPr>
        <p:spPr bwMode="auto">
          <a:xfrm>
            <a:off x="6331431" y="1847330"/>
            <a:ext cx="4123509" cy="188247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0523" y="2119071"/>
            <a:ext cx="937948" cy="90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331433" y="3156665"/>
            <a:ext cx="4123508" cy="615516"/>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15999" y="2161000"/>
            <a:ext cx="924700" cy="95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p:nvPr/>
        </p:nvGrpSpPr>
        <p:grpSpPr>
          <a:xfrm>
            <a:off x="6320054" y="4043471"/>
            <a:ext cx="4146264" cy="1785182"/>
            <a:chOff x="3383628" y="4638383"/>
            <a:chExt cx="5424672" cy="2391325"/>
          </a:xfrm>
        </p:grpSpPr>
        <p:sp>
          <p:nvSpPr>
            <p:cNvPr id="19" name="Rounded Rectangle 18"/>
            <p:cNvSpPr/>
            <p:nvPr/>
          </p:nvSpPr>
          <p:spPr bwMode="auto">
            <a:xfrm>
              <a:off x="3383628" y="4638383"/>
              <a:ext cx="5394901" cy="224212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grpSp>
      <p:sp>
        <p:nvSpPr>
          <p:cNvPr id="25" name="TextBox 24"/>
          <p:cNvSpPr txBox="1"/>
          <p:nvPr/>
        </p:nvSpPr>
        <p:spPr>
          <a:xfrm>
            <a:off x="1815963" y="6118245"/>
            <a:ext cx="8627599"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solidFill>
                  <a:sysClr val="windowText" lastClr="000000"/>
                </a:solidFill>
                <a:effectLst/>
                <a:uLnTx/>
                <a:uFillTx/>
              </a:rPr>
              <a:t>How are the resources managed?</a:t>
            </a:r>
          </a:p>
        </p:txBody>
      </p:sp>
    </p:spTree>
    <p:extLst>
      <p:ext uri="{BB962C8B-B14F-4D97-AF65-F5344CB8AC3E}">
        <p14:creationId xmlns:p14="http://schemas.microsoft.com/office/powerpoint/2010/main" val="272651841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Discover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The Foundation</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28222809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bwMode="auto">
          <a:xfrm>
            <a:off x="1828800"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4" name="Rectangle 13"/>
          <p:cNvSpPr/>
          <p:nvPr/>
        </p:nvSpPr>
        <p:spPr bwMode="auto">
          <a:xfrm>
            <a:off x="7636276"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5" name="TextBox 14"/>
          <p:cNvSpPr txBox="1"/>
          <p:nvPr/>
        </p:nvSpPr>
        <p:spPr>
          <a:xfrm>
            <a:off x="-328501" y="4992008"/>
            <a:ext cx="6545813" cy="149579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https://azure.Microsoft.com/en-us/documentation/templates/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 </a:t>
            </a: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sym typeface="Wingdings" panose="05000000000000000000" pitchFamily="2" charset="2"/>
              </a:rPr>
              <a:t> Resources  Templates</a:t>
            </a: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sp>
        <p:nvSpPr>
          <p:cNvPr id="16" name="TextBox 15"/>
          <p:cNvSpPr txBox="1"/>
          <p:nvPr/>
        </p:nvSpPr>
        <p:spPr>
          <a:xfrm>
            <a:off x="6005738" y="5262851"/>
            <a:ext cx="6545813" cy="954107"/>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err="1">
                <a:ln>
                  <a:noFill/>
                </a:ln>
                <a:solidFill>
                  <a:schemeClr val="bg1"/>
                </a:solidFill>
                <a:effectLst/>
                <a:uLnTx/>
                <a:uFillTx/>
                <a:latin typeface="Segoe UI Semilight" panose="020B0402040204020203" pitchFamily="34" charset="0"/>
                <a:cs typeface="Segoe UI Semilight" panose="020B0402040204020203" pitchFamily="34" charset="0"/>
              </a:rPr>
              <a:t>Github</a:t>
            </a:r>
            <a:endPar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https://github.com/Azure/azure-quick-start-templates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stretch>
            <a:fillRect/>
          </a:stretch>
        </p:blipFill>
        <p:spPr>
          <a:xfrm>
            <a:off x="5894615" y="458569"/>
            <a:ext cx="6117198" cy="4407347"/>
          </a:xfrm>
          <a:prstGeom prst="rect">
            <a:avLst/>
          </a:prstGeom>
        </p:spPr>
      </p:pic>
      <p:pic>
        <p:nvPicPr>
          <p:cNvPr id="3" name="Picture 2"/>
          <p:cNvPicPr>
            <a:picLocks noChangeAspect="1"/>
          </p:cNvPicPr>
          <p:nvPr/>
        </p:nvPicPr>
        <p:blipFill>
          <a:blip r:embed="rId3"/>
          <a:stretch>
            <a:fillRect/>
          </a:stretch>
        </p:blipFill>
        <p:spPr>
          <a:xfrm>
            <a:off x="198262" y="493172"/>
            <a:ext cx="5492288" cy="4372744"/>
          </a:xfrm>
          <a:prstGeom prst="rect">
            <a:avLst/>
          </a:prstGeom>
        </p:spPr>
      </p:pic>
    </p:spTree>
    <p:extLst>
      <p:ext uri="{BB962C8B-B14F-4D97-AF65-F5344CB8AC3E}">
        <p14:creationId xmlns:p14="http://schemas.microsoft.com/office/powerpoint/2010/main" val="29804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Deploy from PowerShell and</a:t>
            </a:r>
          </a:p>
          <a:p>
            <a:r>
              <a:rPr lang="en-US" dirty="0"/>
              <a:t>Azure CLI</a:t>
            </a:r>
          </a:p>
        </p:txBody>
      </p:sp>
    </p:spTree>
    <p:extLst>
      <p:ext uri="{BB962C8B-B14F-4D97-AF65-F5344CB8AC3E}">
        <p14:creationId xmlns:p14="http://schemas.microsoft.com/office/powerpoint/2010/main" val="2347803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Azure Deployments</a:t>
            </a:r>
          </a:p>
        </p:txBody>
      </p:sp>
      <p:sp>
        <p:nvSpPr>
          <p:cNvPr id="3" name="Text Placeholder 2"/>
          <p:cNvSpPr>
            <a:spLocks noGrp="1"/>
          </p:cNvSpPr>
          <p:nvPr>
            <p:ph type="body" sz="quarter" idx="10"/>
          </p:nvPr>
        </p:nvSpPr>
        <p:spPr>
          <a:xfrm>
            <a:off x="269239" y="1189177"/>
            <a:ext cx="11653523" cy="4378378"/>
          </a:xfrm>
        </p:spPr>
        <p:txBody>
          <a:bodyPr/>
          <a:lstStyle/>
          <a:p>
            <a:r>
              <a:rPr lang="en-US" dirty="0"/>
              <a:t>Azure Service Management (ASM / RDFE)</a:t>
            </a:r>
          </a:p>
          <a:p>
            <a:pPr lvl="1"/>
            <a:r>
              <a:rPr lang="en-US" dirty="0"/>
              <a:t>Traditional way to deploy and manage applications</a:t>
            </a:r>
          </a:p>
          <a:p>
            <a:pPr lvl="1"/>
            <a:r>
              <a:rPr lang="en-US" dirty="0"/>
              <a:t>Classic Azure Portal</a:t>
            </a:r>
          </a:p>
          <a:p>
            <a:pPr lvl="1"/>
            <a:r>
              <a:rPr lang="en-US" dirty="0"/>
              <a:t>PowerShell: {verb}-Azure{noun}</a:t>
            </a:r>
          </a:p>
          <a:p>
            <a:pPr lvl="1"/>
            <a:r>
              <a:rPr lang="en-US" dirty="0"/>
              <a:t>CLI: </a:t>
            </a:r>
            <a:r>
              <a:rPr lang="en-US" dirty="0" err="1"/>
              <a:t>asm</a:t>
            </a:r>
            <a:endParaRPr lang="en-US" dirty="0"/>
          </a:p>
          <a:p>
            <a:pPr lvl="1"/>
            <a:endParaRPr lang="en-US" dirty="0"/>
          </a:p>
          <a:p>
            <a:r>
              <a:rPr lang="en-US" dirty="0"/>
              <a:t>Azure Resource Manager (ARM)</a:t>
            </a:r>
          </a:p>
          <a:p>
            <a:pPr lvl="1"/>
            <a:r>
              <a:rPr lang="en-US" dirty="0"/>
              <a:t>Modern way to deploy and manage applications / resources</a:t>
            </a:r>
          </a:p>
          <a:p>
            <a:pPr lvl="1"/>
            <a:r>
              <a:rPr lang="en-US" dirty="0"/>
              <a:t>Azure Portal (“Ibiza”)</a:t>
            </a:r>
          </a:p>
          <a:p>
            <a:pPr lvl="1"/>
            <a:r>
              <a:rPr lang="en-US" dirty="0"/>
              <a:t>PowerShell: {verb}-</a:t>
            </a:r>
            <a:r>
              <a:rPr lang="en-US" dirty="0" err="1"/>
              <a:t>Azure</a:t>
            </a:r>
            <a:r>
              <a:rPr lang="en-US" b="1" dirty="0" err="1"/>
              <a:t>Rm</a:t>
            </a:r>
            <a:r>
              <a:rPr lang="en-US" dirty="0"/>
              <a:t>{noun}</a:t>
            </a:r>
          </a:p>
          <a:p>
            <a:pPr lvl="1"/>
            <a:r>
              <a:rPr lang="en-US" dirty="0"/>
              <a:t>CLI: arm</a:t>
            </a:r>
          </a:p>
        </p:txBody>
      </p:sp>
      <p:sp>
        <p:nvSpPr>
          <p:cNvPr id="4" name="TextBox 3"/>
          <p:cNvSpPr txBox="1"/>
          <p:nvPr/>
        </p:nvSpPr>
        <p:spPr>
          <a:xfrm>
            <a:off x="7581900" y="3705225"/>
            <a:ext cx="1847850" cy="2372957"/>
          </a:xfrm>
          <a:prstGeom prst="rect">
            <a:avLst/>
          </a:prstGeom>
          <a:noFill/>
        </p:spPr>
        <p:txBody>
          <a:bodyPr wrap="square" lIns="182880" tIns="146304" rIns="182880" bIns="146304" rtlCol="0">
            <a:spAutoFit/>
          </a:bodyPr>
          <a:lstStyle/>
          <a:p>
            <a:pPr>
              <a:lnSpc>
                <a:spcPct val="90000"/>
              </a:lnSpc>
              <a:spcAft>
                <a:spcPts val="600"/>
              </a:spcAft>
            </a:pPr>
            <a:r>
              <a:rPr lang="en-US" sz="15000" dirty="0">
                <a:solidFill>
                  <a:srgbClr val="00B050"/>
                </a:solidFill>
                <a:sym typeface="Wingdings" panose="05000000000000000000" pitchFamily="2" charset="2"/>
              </a:rPr>
              <a:t></a:t>
            </a:r>
            <a:endParaRPr lang="en-US" sz="15000" dirty="0">
              <a:solidFill>
                <a:srgbClr val="00B050"/>
              </a:solidFill>
            </a:endParaRPr>
          </a:p>
        </p:txBody>
      </p:sp>
    </p:spTree>
    <p:extLst>
      <p:ext uri="{BB962C8B-B14F-4D97-AF65-F5344CB8AC3E}">
        <p14:creationId xmlns:p14="http://schemas.microsoft.com/office/powerpoint/2010/main" val="27671139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66921" y="2040854"/>
            <a:ext cx="5288849" cy="4571717"/>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408" y="2397707"/>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5823" y="4784057"/>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53649" y="2452767"/>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04374" y="4819741"/>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66921" y="6164363"/>
            <a:ext cx="5288848" cy="615522"/>
          </a:xfrm>
          <a:prstGeom prst="rect">
            <a:avLst/>
          </a:prstGeom>
          <a:noFill/>
        </p:spPr>
        <p:txBody>
          <a:bodyPr wrap="square" lIns="179285" tIns="143428" rIns="179285" bIns="143428" rtlCol="0">
            <a:spAutoFit/>
          </a:bodyPr>
          <a:lstStyle/>
          <a:p>
            <a:pPr algn="ctr">
              <a:lnSpc>
                <a:spcPct val="90000"/>
              </a:lnSpc>
            </a:pPr>
            <a:r>
              <a:rPr lang="en-US" sz="2353" dirty="0">
                <a:gradFill>
                  <a:gsLst>
                    <a:gs pos="2917">
                      <a:schemeClr val="tx1"/>
                    </a:gs>
                    <a:gs pos="30000">
                      <a:schemeClr val="tx1"/>
                    </a:gs>
                  </a:gsLst>
                  <a:lin ang="5400000" scaled="0"/>
                </a:gradFill>
              </a:rPr>
              <a:t>Resource Group</a:t>
            </a:r>
          </a:p>
        </p:txBody>
      </p:sp>
      <p:sp>
        <p:nvSpPr>
          <p:cNvPr id="21" name="TextBox 20"/>
          <p:cNvSpPr txBox="1"/>
          <p:nvPr/>
        </p:nvSpPr>
        <p:spPr>
          <a:xfrm>
            <a:off x="5477184" y="3078066"/>
            <a:ext cx="6905338" cy="2896525"/>
          </a:xfrm>
          <a:prstGeom prst="rect">
            <a:avLst/>
          </a:prstGeom>
          <a:noFill/>
        </p:spPr>
        <p:txBody>
          <a:bodyPr wrap="none" lIns="179285" tIns="143428" rIns="179285" bIns="143428" rtlCol="0">
            <a:spAutoFit/>
          </a:bodyPr>
          <a:lstStyle/>
          <a:p>
            <a:pPr>
              <a:lnSpc>
                <a:spcPct val="90000"/>
              </a:lnSpc>
            </a:pPr>
            <a:r>
              <a:rPr lang="en-US" sz="3137" dirty="0">
                <a:latin typeface="+mj-lt"/>
              </a:rPr>
              <a:t>Unit of Management</a:t>
            </a:r>
          </a:p>
          <a:p>
            <a:pPr marL="336145" indent="-336145">
              <a:lnSpc>
                <a:spcPct val="90000"/>
              </a:lnSpc>
              <a:buFont typeface="Arial" panose="020B0604020202020204" pitchFamily="34" charset="0"/>
              <a:buChar char="•"/>
            </a:pPr>
            <a:r>
              <a:rPr lang="en-US" sz="2353" dirty="0">
                <a:latin typeface="+mj-lt"/>
              </a:rPr>
              <a:t>Lifecycle</a:t>
            </a:r>
          </a:p>
          <a:p>
            <a:pPr marL="336145" indent="-336145">
              <a:lnSpc>
                <a:spcPct val="90000"/>
              </a:lnSpc>
              <a:buFont typeface="Arial" panose="020B0604020202020204" pitchFamily="34" charset="0"/>
              <a:buChar char="•"/>
            </a:pPr>
            <a:r>
              <a:rPr lang="en-US" sz="2353" dirty="0" err="1">
                <a:latin typeface="+mj-lt"/>
              </a:rPr>
              <a:t>RBAC</a:t>
            </a:r>
            <a:endParaRPr lang="en-US" sz="2353" dirty="0">
              <a:latin typeface="+mj-lt"/>
            </a:endParaRPr>
          </a:p>
          <a:p>
            <a:pPr marL="336145" indent="-336145">
              <a:lnSpc>
                <a:spcPct val="90000"/>
              </a:lnSpc>
              <a:buFont typeface="Arial" panose="020B0604020202020204" pitchFamily="34" charset="0"/>
              <a:buChar char="•"/>
            </a:pPr>
            <a:r>
              <a:rPr lang="en-US" sz="2353" dirty="0">
                <a:latin typeface="+mj-lt"/>
              </a:rPr>
              <a:t>Costs</a:t>
            </a:r>
          </a:p>
          <a:p>
            <a:pPr marL="336145" indent="-336145">
              <a:lnSpc>
                <a:spcPct val="90000"/>
              </a:lnSpc>
              <a:buFont typeface="Arial" panose="020B0604020202020204" pitchFamily="34" charset="0"/>
              <a:buChar char="•"/>
            </a:pPr>
            <a:endParaRPr lang="en-US" sz="2353" dirty="0">
              <a:latin typeface="+mj-lt"/>
            </a:endParaRPr>
          </a:p>
          <a:p>
            <a:pPr marL="336145" indent="-336145">
              <a:lnSpc>
                <a:spcPct val="90000"/>
              </a:lnSpc>
              <a:buFont typeface="Arial" panose="020B0604020202020204" pitchFamily="34" charset="0"/>
              <a:buChar char="•"/>
            </a:pPr>
            <a:endParaRPr lang="en-US" sz="3137" dirty="0">
              <a:latin typeface="+mj-lt"/>
            </a:endParaRPr>
          </a:p>
          <a:p>
            <a:pPr>
              <a:lnSpc>
                <a:spcPct val="90000"/>
              </a:lnSpc>
            </a:pPr>
            <a:r>
              <a:rPr lang="en-US" sz="3137" dirty="0">
                <a:latin typeface="+mj-lt"/>
              </a:rPr>
              <a:t>One Resource -&gt; One Resource Group</a:t>
            </a:r>
          </a:p>
        </p:txBody>
      </p:sp>
    </p:spTree>
    <p:extLst>
      <p:ext uri="{BB962C8B-B14F-4D97-AF65-F5344CB8AC3E}">
        <p14:creationId xmlns:p14="http://schemas.microsoft.com/office/powerpoint/2010/main" val="40141616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ARM Definitions</a:t>
            </a:r>
            <a:endParaRPr lang="en-US" dirty="0"/>
          </a:p>
        </p:txBody>
      </p:sp>
      <p:sp>
        <p:nvSpPr>
          <p:cNvPr id="5" name="Text Placeholder 4"/>
          <p:cNvSpPr>
            <a:spLocks noGrp="1"/>
          </p:cNvSpPr>
          <p:nvPr>
            <p:ph type="body" sz="quarter" idx="10"/>
          </p:nvPr>
        </p:nvSpPr>
        <p:spPr>
          <a:xfrm>
            <a:off x="269239" y="1189177"/>
            <a:ext cx="11653523" cy="4257512"/>
          </a:xfrm>
        </p:spPr>
        <p:txBody>
          <a:bodyPr/>
          <a:lstStyle/>
          <a:p>
            <a:r>
              <a:rPr lang="en-US" b="1" dirty="0"/>
              <a:t>Resource</a:t>
            </a:r>
            <a:r>
              <a:rPr lang="en-US" dirty="0"/>
              <a:t>: </a:t>
            </a:r>
            <a:r>
              <a:rPr lang="en-US" dirty="0">
                <a:solidFill>
                  <a:schemeClr val="accent6"/>
                </a:solidFill>
              </a:rPr>
              <a:t>Atomic unit of deployment</a:t>
            </a:r>
          </a:p>
          <a:p>
            <a:pPr lvl="1"/>
            <a:endParaRPr lang="en-US" dirty="0"/>
          </a:p>
          <a:p>
            <a:r>
              <a:rPr lang="en-US" b="1" dirty="0"/>
              <a:t>Resource Group</a:t>
            </a:r>
            <a:r>
              <a:rPr lang="en-US" dirty="0"/>
              <a:t>: </a:t>
            </a:r>
            <a:r>
              <a:rPr lang="en-US" dirty="0">
                <a:solidFill>
                  <a:schemeClr val="accent6"/>
                </a:solidFill>
              </a:rPr>
              <a:t>Collection of resources</a:t>
            </a:r>
          </a:p>
          <a:p>
            <a:pPr lvl="1"/>
            <a:endParaRPr lang="en-US" dirty="0"/>
          </a:p>
          <a:p>
            <a:r>
              <a:rPr lang="en-US" b="1" dirty="0"/>
              <a:t>Resource Provider</a:t>
            </a:r>
            <a:r>
              <a:rPr lang="en-US" dirty="0"/>
              <a:t>: </a:t>
            </a:r>
            <a:r>
              <a:rPr lang="en-US" dirty="0">
                <a:solidFill>
                  <a:schemeClr val="accent6"/>
                </a:solidFill>
              </a:rPr>
              <a:t>Manages specific kinds of resources</a:t>
            </a:r>
          </a:p>
          <a:p>
            <a:pPr lvl="1"/>
            <a:endParaRPr lang="en-US" dirty="0"/>
          </a:p>
          <a:p>
            <a:r>
              <a:rPr lang="en-US" b="1" dirty="0"/>
              <a:t>Resource Type</a:t>
            </a:r>
            <a:r>
              <a:rPr lang="en-US" dirty="0"/>
              <a:t>: </a:t>
            </a:r>
            <a:r>
              <a:rPr lang="en-US" dirty="0">
                <a:solidFill>
                  <a:schemeClr val="accent6"/>
                </a:solidFill>
              </a:rPr>
              <a:t>Specifies the type of resource</a:t>
            </a:r>
          </a:p>
        </p:txBody>
      </p:sp>
    </p:spTree>
    <p:extLst>
      <p:ext uri="{BB962C8B-B14F-4D97-AF65-F5344CB8AC3E}">
        <p14:creationId xmlns:p14="http://schemas.microsoft.com/office/powerpoint/2010/main" val="39893789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660_TR21_Generic_Template">
  <a:themeElements>
    <a:clrScheme name="TR20 - Generic">
      <a:dk1>
        <a:srgbClr val="505050"/>
      </a:dk1>
      <a:lt1>
        <a:srgbClr val="FFFFFF"/>
      </a:lt1>
      <a:dk2>
        <a:srgbClr val="107C10"/>
      </a:dk2>
      <a:lt2>
        <a:srgbClr val="D2D2D2"/>
      </a:lt2>
      <a:accent1>
        <a:srgbClr val="0078D7"/>
      </a:accent1>
      <a:accent2>
        <a:srgbClr val="D83B01"/>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F5B250D2-4A42-4882-BE29-3D96A7ECCFB7}" vid="{AE6B9CA2-9086-49E8-8D22-7EDD4248C26F}"/>
    </a:ext>
  </a:extLst>
</a:theme>
</file>

<file path=ppt/theme/theme3.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3328</Words>
  <Application>Microsoft Office PowerPoint</Application>
  <PresentationFormat>Widescreen</PresentationFormat>
  <Paragraphs>636</Paragraphs>
  <Slides>65</Slides>
  <Notes>18</Notes>
  <HiddenSlides>24</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65</vt:i4>
      </vt:variant>
    </vt:vector>
  </HeadingPairs>
  <TitlesOfParts>
    <vt:vector size="79" baseType="lpstr">
      <vt:lpstr>MS PGothic</vt:lpstr>
      <vt:lpstr>Arial</vt:lpstr>
      <vt:lpstr>Calibri</vt:lpstr>
      <vt:lpstr>Consolas</vt:lpstr>
      <vt:lpstr>Segoe Pro Display Light</vt:lpstr>
      <vt:lpstr>Segoe Pro Display Semibold</vt:lpstr>
      <vt:lpstr>Segoe UI</vt:lpstr>
      <vt:lpstr>Segoe UI Light</vt:lpstr>
      <vt:lpstr>Segoe UI Semibold</vt:lpstr>
      <vt:lpstr>Segoe UI Semilight</vt:lpstr>
      <vt:lpstr>Wingdings</vt:lpstr>
      <vt:lpstr>5-30721_Build_2016_Template_Light</vt:lpstr>
      <vt:lpstr>5-30660_TR21_Generic_Template</vt:lpstr>
      <vt:lpstr>Azure Medium</vt:lpstr>
      <vt:lpstr>Work on Your ARM Strength</vt:lpstr>
      <vt:lpstr>Work on Your ARM Strength</vt:lpstr>
      <vt:lpstr>Michael S. Collier</vt:lpstr>
      <vt:lpstr>http://aka.ms/fundamentalsofazure</vt:lpstr>
      <vt:lpstr>Today’s Agenda</vt:lpstr>
      <vt:lpstr>Azure Resource Manager</vt:lpstr>
      <vt:lpstr>Managing Azure Deployments</vt:lpstr>
      <vt:lpstr>Azure Resource Manager</vt:lpstr>
      <vt:lpstr>ARM Definitions</vt:lpstr>
      <vt:lpstr>Benefits</vt:lpstr>
      <vt:lpstr>Resource Providers</vt:lpstr>
      <vt:lpstr>Consistent Management Layer</vt:lpstr>
      <vt:lpstr>Templates 101</vt:lpstr>
      <vt:lpstr>Inside vs. Outside the box</vt:lpstr>
      <vt:lpstr>Inside vs. Outside the box</vt:lpstr>
      <vt:lpstr>The Basics</vt:lpstr>
      <vt:lpstr>The Basics - Parameters</vt:lpstr>
      <vt:lpstr>The Basics - Variables</vt:lpstr>
      <vt:lpstr>The Basics - Resources</vt:lpstr>
      <vt:lpstr>DSC Extension</vt:lpstr>
      <vt:lpstr>Export a Template</vt:lpstr>
      <vt:lpstr>Export a Template</vt:lpstr>
      <vt:lpstr>Export a Template</vt:lpstr>
      <vt:lpstr>Export a Template</vt:lpstr>
      <vt:lpstr>Template Language Expressions</vt:lpstr>
      <vt:lpstr>Most Common</vt:lpstr>
      <vt:lpstr>copyIndex()</vt:lpstr>
      <vt:lpstr>Other Functions</vt:lpstr>
      <vt:lpstr>Your First Template</vt:lpstr>
      <vt:lpstr>PowerPoint Presentation</vt:lpstr>
      <vt:lpstr>Demo</vt:lpstr>
      <vt:lpstr>Advanced Templates</vt:lpstr>
      <vt:lpstr>Free Form . . . Ideal?</vt:lpstr>
      <vt:lpstr>Known Configuration</vt:lpstr>
      <vt:lpstr>Template Decomposition</vt:lpstr>
      <vt:lpstr>Template Decomposition</vt:lpstr>
      <vt:lpstr>Objects</vt:lpstr>
      <vt:lpstr>Nesting</vt:lpstr>
      <vt:lpstr>Demo</vt:lpstr>
      <vt:lpstr>Questions?</vt:lpstr>
      <vt:lpstr>Resources</vt:lpstr>
      <vt:lpstr>Thank You!</vt:lpstr>
      <vt:lpstr>Debugging</vt:lpstr>
      <vt:lpstr>Debugging Templates</vt:lpstr>
      <vt:lpstr>Capture the Raw Request/Response</vt:lpstr>
      <vt:lpstr>Capture the Raw Request/Response</vt:lpstr>
      <vt:lpstr>Verbose and Debug Output</vt:lpstr>
      <vt:lpstr>Verbose and Debug Output</vt:lpstr>
      <vt:lpstr>Demo</vt:lpstr>
      <vt:lpstr>Resource Group Logging</vt:lpstr>
      <vt:lpstr>Resource Group Logging</vt:lpstr>
      <vt:lpstr>Azure Rest API Explorer</vt:lpstr>
      <vt:lpstr>Locks</vt:lpstr>
      <vt:lpstr>Buddies</vt:lpstr>
      <vt:lpstr>Policies</vt:lpstr>
      <vt:lpstr>quotoa</vt:lpstr>
      <vt:lpstr>Demo</vt:lpstr>
      <vt:lpstr>Model Differences</vt:lpstr>
      <vt:lpstr>Data Plane vs. Control Plane</vt:lpstr>
      <vt:lpstr>Azure Resource Groups</vt:lpstr>
      <vt:lpstr>Azure Resource Manager</vt:lpstr>
      <vt:lpstr>Resource Groups</vt:lpstr>
      <vt:lpstr>Discover Templates</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Your ARM Strength</dc:title>
  <dc:creator>Michael Collier</dc:creator>
  <cp:lastModifiedBy>Michael Collier</cp:lastModifiedBy>
  <cp:revision>167</cp:revision>
  <dcterms:created xsi:type="dcterms:W3CDTF">2016-04-26T18:26:58Z</dcterms:created>
  <dcterms:modified xsi:type="dcterms:W3CDTF">2016-05-05T21:31:50Z</dcterms:modified>
</cp:coreProperties>
</file>