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16" r:id="rId3"/>
    <p:sldMasterId id="2147483739" r:id="rId4"/>
  </p:sldMasterIdLst>
  <p:notesMasterIdLst>
    <p:notesMasterId r:id="rId79"/>
  </p:notesMasterIdLst>
  <p:sldIdLst>
    <p:sldId id="261" r:id="rId5"/>
    <p:sldId id="256" r:id="rId6"/>
    <p:sldId id="257" r:id="rId7"/>
    <p:sldId id="258" r:id="rId8"/>
    <p:sldId id="359" r:id="rId9"/>
    <p:sldId id="259" r:id="rId10"/>
    <p:sldId id="289" r:id="rId11"/>
    <p:sldId id="283" r:id="rId12"/>
    <p:sldId id="295" r:id="rId13"/>
    <p:sldId id="294" r:id="rId14"/>
    <p:sldId id="293" r:id="rId15"/>
    <p:sldId id="314" r:id="rId16"/>
    <p:sldId id="335" r:id="rId17"/>
    <p:sldId id="336" r:id="rId18"/>
    <p:sldId id="269" r:id="rId19"/>
    <p:sldId id="311" r:id="rId20"/>
    <p:sldId id="312" r:id="rId21"/>
    <p:sldId id="313" r:id="rId22"/>
    <p:sldId id="343" r:id="rId23"/>
    <p:sldId id="344" r:id="rId24"/>
    <p:sldId id="346" r:id="rId25"/>
    <p:sldId id="348" r:id="rId26"/>
    <p:sldId id="347" r:id="rId27"/>
    <p:sldId id="315" r:id="rId28"/>
    <p:sldId id="264" r:id="rId29"/>
    <p:sldId id="266" r:id="rId30"/>
    <p:sldId id="267" r:id="rId31"/>
    <p:sldId id="316" r:id="rId32"/>
    <p:sldId id="270" r:id="rId33"/>
    <p:sldId id="271" r:id="rId34"/>
    <p:sldId id="349" r:id="rId35"/>
    <p:sldId id="350" r:id="rId36"/>
    <p:sldId id="351" r:id="rId37"/>
    <p:sldId id="352" r:id="rId38"/>
    <p:sldId id="353" r:id="rId39"/>
    <p:sldId id="354" r:id="rId40"/>
    <p:sldId id="355" r:id="rId41"/>
    <p:sldId id="360" r:id="rId42"/>
    <p:sldId id="320" r:id="rId43"/>
    <p:sldId id="300" r:id="rId44"/>
    <p:sldId id="301" r:id="rId45"/>
    <p:sldId id="338" r:id="rId46"/>
    <p:sldId id="287" r:id="rId47"/>
    <p:sldId id="286" r:id="rId48"/>
    <p:sldId id="339" r:id="rId49"/>
    <p:sldId id="303" r:id="rId50"/>
    <p:sldId id="260" r:id="rId51"/>
    <p:sldId id="304" r:id="rId52"/>
    <p:sldId id="319" r:id="rId53"/>
    <p:sldId id="280" r:id="rId54"/>
    <p:sldId id="306" r:id="rId55"/>
    <p:sldId id="321" r:id="rId56"/>
    <p:sldId id="309" r:id="rId57"/>
    <p:sldId id="323" r:id="rId58"/>
    <p:sldId id="322" r:id="rId59"/>
    <p:sldId id="307" r:id="rId60"/>
    <p:sldId id="324" r:id="rId61"/>
    <p:sldId id="308" r:id="rId62"/>
    <p:sldId id="358" r:id="rId63"/>
    <p:sldId id="357" r:id="rId64"/>
    <p:sldId id="342" r:id="rId65"/>
    <p:sldId id="340" r:id="rId66"/>
    <p:sldId id="337" r:id="rId67"/>
    <p:sldId id="325" r:id="rId68"/>
    <p:sldId id="326" r:id="rId69"/>
    <p:sldId id="327" r:id="rId70"/>
    <p:sldId id="328" r:id="rId71"/>
    <p:sldId id="329" r:id="rId72"/>
    <p:sldId id="330" r:id="rId73"/>
    <p:sldId id="331" r:id="rId74"/>
    <p:sldId id="332" r:id="rId75"/>
    <p:sldId id="333" r:id="rId76"/>
    <p:sldId id="334" r:id="rId77"/>
    <p:sldId id="35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CCE7A4-B6C7-43E6-84DC-3917A90172B6}">
          <p14:sldIdLst>
            <p14:sldId id="261"/>
          </p14:sldIdLst>
        </p14:section>
        <p14:section name="Intro" id="{A8ABF474-BA48-4662-9B10-4C79568E30E5}">
          <p14:sldIdLst>
            <p14:sldId id="256"/>
            <p14:sldId id="257"/>
            <p14:sldId id="258"/>
            <p14:sldId id="359"/>
            <p14:sldId id="259"/>
          </p14:sldIdLst>
        </p14:section>
        <p14:section name="ARM Basics" id="{4BF06AF8-D940-4200-B76D-747E7855F830}">
          <p14:sldIdLst>
            <p14:sldId id="289"/>
            <p14:sldId id="283"/>
            <p14:sldId id="295"/>
            <p14:sldId id="294"/>
            <p14:sldId id="293"/>
          </p14:sldIdLst>
        </p14:section>
        <p14:section name="Templates 101" id="{33AF323D-0989-4F6C-8CCD-CC3B78E4A6EF}">
          <p14:sldIdLst>
            <p14:sldId id="314"/>
            <p14:sldId id="335"/>
            <p14:sldId id="336"/>
            <p14:sldId id="269"/>
            <p14:sldId id="311"/>
            <p14:sldId id="312"/>
            <p14:sldId id="313"/>
            <p14:sldId id="343"/>
            <p14:sldId id="344"/>
            <p14:sldId id="346"/>
            <p14:sldId id="348"/>
            <p14:sldId id="347"/>
          </p14:sldIdLst>
        </p14:section>
        <p14:section name="Template Language Expressions" id="{8C0A9059-3740-48D5-B70F-26CE6088360C}">
          <p14:sldIdLst>
            <p14:sldId id="315"/>
            <p14:sldId id="264"/>
            <p14:sldId id="266"/>
            <p14:sldId id="267"/>
          </p14:sldIdLst>
        </p14:section>
        <p14:section name="First Template" id="{8DA0D44D-9FD6-49BB-9097-CA7F91EBB63F}">
          <p14:sldIdLst>
            <p14:sldId id="316"/>
            <p14:sldId id="270"/>
            <p14:sldId id="271"/>
          </p14:sldIdLst>
        </p14:section>
        <p14:section name="Debugging" id="{9C5E14D0-15F0-4533-B14E-CB9566D45BB8}">
          <p14:sldIdLst>
            <p14:sldId id="349"/>
            <p14:sldId id="350"/>
            <p14:sldId id="351"/>
            <p14:sldId id="352"/>
            <p14:sldId id="353"/>
            <p14:sldId id="354"/>
            <p14:sldId id="355"/>
            <p14:sldId id="360"/>
          </p14:sldIdLst>
        </p14:section>
        <p14:section name="Advanced Templates" id="{80AE4CA8-2380-43C5-94AF-0C9FC0F000B6}">
          <p14:sldIdLst>
            <p14:sldId id="320"/>
            <p14:sldId id="300"/>
            <p14:sldId id="301"/>
            <p14:sldId id="338"/>
            <p14:sldId id="287"/>
            <p14:sldId id="286"/>
            <p14:sldId id="339"/>
          </p14:sldIdLst>
        </p14:section>
        <p14:section name="Wrap up" id="{B5F7F849-7781-43E7-9DBD-1B2C88A589BA}">
          <p14:sldIdLst>
            <p14:sldId id="303"/>
            <p14:sldId id="260"/>
            <p14:sldId id="304"/>
          </p14:sldIdLst>
        </p14:section>
        <p14:section name="Debugging" id="{198D9DA2-8044-4A01-9901-070E8A1EF853}">
          <p14:sldIdLst>
            <p14:sldId id="319"/>
            <p14:sldId id="280"/>
            <p14:sldId id="306"/>
            <p14:sldId id="321"/>
            <p14:sldId id="309"/>
            <p14:sldId id="323"/>
            <p14:sldId id="322"/>
            <p14:sldId id="307"/>
            <p14:sldId id="324"/>
            <p14:sldId id="308"/>
          </p14:sldIdLst>
        </p14:section>
        <p14:section name="Archive" id="{C11FC6FA-4659-4DFB-9EB8-29D8DF6CB630}">
          <p14:sldIdLst>
            <p14:sldId id="358"/>
            <p14:sldId id="357"/>
            <p14:sldId id="342"/>
            <p14:sldId id="340"/>
            <p14:sldId id="337"/>
            <p14:sldId id="325"/>
            <p14:sldId id="326"/>
            <p14:sldId id="327"/>
            <p14:sldId id="328"/>
            <p14:sldId id="329"/>
            <p14:sldId id="330"/>
            <p14:sldId id="331"/>
            <p14:sldId id="332"/>
            <p14:sldId id="333"/>
            <p14:sldId id="334"/>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49" autoAdjust="0"/>
  </p:normalViewPr>
  <p:slideViewPr>
    <p:cSldViewPr snapToGrid="0">
      <p:cViewPr varScale="1">
        <p:scale>
          <a:sx n="75" d="100"/>
          <a:sy n="75" d="100"/>
        </p:scale>
        <p:origin x="27" y="1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63C5F-A86A-4123-BFA3-D1AA133EDD13}" type="datetimeFigureOut">
              <a:rPr lang="en-US" smtClean="0"/>
              <a:t>5/6/2016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9F813-5AE6-42D9-8D72-24C283CF2029}" type="slidenum">
              <a:rPr lang="en-US" smtClean="0"/>
              <a:t>‹#›</a:t>
            </a:fld>
            <a:endParaRPr lang="en-US"/>
          </a:p>
        </p:txBody>
      </p:sp>
    </p:spTree>
    <p:extLst>
      <p:ext uri="{BB962C8B-B14F-4D97-AF65-F5344CB8AC3E}">
        <p14:creationId xmlns:p14="http://schemas.microsoft.com/office/powerpoint/2010/main" val="311748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zure.microsoft.com/en-us/documentation/articles/resource-group-lock-resource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5</a:t>
            </a:r>
            <a:r>
              <a:rPr lang="en-US" baseline="30000" dirty="0"/>
              <a:t>th</a:t>
            </a:r>
            <a:r>
              <a:rPr lang="en-US" dirty="0"/>
              <a:t> anniversary</a:t>
            </a:r>
          </a:p>
          <a:p>
            <a:pPr marL="171450" indent="-171450">
              <a:buFont typeface="Arial" panose="020B0604020202020204" pitchFamily="34" charset="0"/>
              <a:buChar char="•"/>
            </a:pPr>
            <a:r>
              <a:rPr lang="en-US" dirty="0"/>
              <a:t>Over 200</a:t>
            </a:r>
            <a:r>
              <a:rPr lang="en-US" baseline="0" dirty="0"/>
              <a:t> attendees in 2015</a:t>
            </a:r>
          </a:p>
          <a:p>
            <a:pPr marL="171450" indent="-171450">
              <a:buFont typeface="Arial" panose="020B0604020202020204" pitchFamily="34" charset="0"/>
              <a:buChar char="•"/>
            </a:pPr>
            <a:r>
              <a:rPr lang="en-US" baseline="0" dirty="0"/>
              <a:t>Over 20 sessions</a:t>
            </a:r>
          </a:p>
          <a:p>
            <a:pPr marL="171450" indent="-171450">
              <a:buFont typeface="Arial" panose="020B0604020202020204" pitchFamily="34" charset="0"/>
              <a:buChar char="•"/>
            </a:pPr>
            <a:r>
              <a:rPr lang="en-US" baseline="0" dirty="0"/>
              <a:t>Breakout and workshops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111245C-0155-4662-B0CE-E2035A5AA97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48002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49707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40039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https://azure.microsoft.com/en-us/documentation/articles/resource-manager-troubleshoot-deployments-cli/</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49250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5746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505E63B-9069-4A7B-94A1-6BD92A894BE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73803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53</a:t>
            </a:fld>
            <a:endParaRPr lang="en-US"/>
          </a:p>
        </p:txBody>
      </p:sp>
    </p:spTree>
    <p:extLst>
      <p:ext uri="{BB962C8B-B14F-4D97-AF65-F5344CB8AC3E}">
        <p14:creationId xmlns:p14="http://schemas.microsoft.com/office/powerpoint/2010/main" val="443316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54</a:t>
            </a:fld>
            <a:endParaRPr lang="en-US"/>
          </a:p>
        </p:txBody>
      </p:sp>
    </p:spTree>
    <p:extLst>
      <p:ext uri="{BB962C8B-B14F-4D97-AF65-F5344CB8AC3E}">
        <p14:creationId xmlns:p14="http://schemas.microsoft.com/office/powerpoint/2010/main" val="979027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Demo-Debugging\Deploy-Template.ps1 script</a:t>
            </a:r>
          </a:p>
        </p:txBody>
      </p:sp>
      <p:sp>
        <p:nvSpPr>
          <p:cNvPr id="4" name="Slide Number Placeholder 3"/>
          <p:cNvSpPr>
            <a:spLocks noGrp="1"/>
          </p:cNvSpPr>
          <p:nvPr>
            <p:ph type="sldNum" sz="quarter" idx="10"/>
          </p:nvPr>
        </p:nvSpPr>
        <p:spPr/>
        <p:txBody>
          <a:bodyPr/>
          <a:lstStyle/>
          <a:p>
            <a:fld id="{B159F813-5AE6-42D9-8D72-24C283CF2029}" type="slidenum">
              <a:rPr lang="en-US" smtClean="0"/>
              <a:t>55</a:t>
            </a:fld>
            <a:endParaRPr lang="en-US"/>
          </a:p>
        </p:txBody>
      </p:sp>
    </p:spTree>
    <p:extLst>
      <p:ext uri="{BB962C8B-B14F-4D97-AF65-F5344CB8AC3E}">
        <p14:creationId xmlns:p14="http://schemas.microsoft.com/office/powerpoint/2010/main" val="2414698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56</a:t>
            </a:fld>
            <a:endParaRPr lang="en-US"/>
          </a:p>
        </p:txBody>
      </p:sp>
    </p:spTree>
    <p:extLst>
      <p:ext uri="{BB962C8B-B14F-4D97-AF65-F5344CB8AC3E}">
        <p14:creationId xmlns:p14="http://schemas.microsoft.com/office/powerpoint/2010/main" val="3164577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57</a:t>
            </a:fld>
            <a:endParaRPr lang="en-US"/>
          </a:p>
        </p:txBody>
      </p:sp>
    </p:spTree>
    <p:extLst>
      <p:ext uri="{BB962C8B-B14F-4D97-AF65-F5344CB8AC3E}">
        <p14:creationId xmlns:p14="http://schemas.microsoft.com/office/powerpoint/2010/main" val="247570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t>
            </a:r>
            <a:r>
              <a:rPr lang="en-US" dirty="0" err="1"/>
              <a:t>AzureVM</a:t>
            </a:r>
            <a:endParaRPr lang="en-US" dirty="0"/>
          </a:p>
          <a:p>
            <a:r>
              <a:rPr lang="en-US" dirty="0"/>
              <a:t>Get-</a:t>
            </a:r>
            <a:r>
              <a:rPr lang="en-US" dirty="0" err="1"/>
              <a:t>AzureRmVm</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8</a:t>
            </a:fld>
            <a:endParaRPr lang="en-US"/>
          </a:p>
        </p:txBody>
      </p:sp>
    </p:spTree>
    <p:extLst>
      <p:ext uri="{BB962C8B-B14F-4D97-AF65-F5344CB8AC3E}">
        <p14:creationId xmlns:p14="http://schemas.microsoft.com/office/powerpoint/2010/main" val="762020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47846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1032083-B353-4A72-A942-D0D1735169C1}"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21152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do this with PowerShell.</a:t>
            </a:r>
          </a:p>
          <a:p>
            <a:r>
              <a:rPr lang="en-US" sz="1200" u="sng" kern="1200">
                <a:solidFill>
                  <a:schemeClr val="tx1"/>
                </a:solidFill>
                <a:effectLst/>
                <a:latin typeface="+mn-lt"/>
                <a:ea typeface="+mn-ea"/>
                <a:cs typeface="+mn-cs"/>
                <a:hlinkClick r:id="rId3"/>
              </a:rPr>
              <a:t>https://azure.microsoft.com/en-us/documentation/articles/resource-group-lock-resources/</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61</a:t>
            </a:fld>
            <a:endParaRPr lang="en-US"/>
          </a:p>
        </p:txBody>
      </p:sp>
    </p:spTree>
    <p:extLst>
      <p:ext uri="{BB962C8B-B14F-4D97-AF65-F5344CB8AC3E}">
        <p14:creationId xmlns:p14="http://schemas.microsoft.com/office/powerpoint/2010/main" val="2447020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https://github.com/cyl3392207/msblogs/tree/master/policyexamples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3516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Lifecycle</a:t>
            </a:r>
            <a:r>
              <a:rPr lang="en-US" baseline="0" dirty="0"/>
              <a:t> of application and related resources</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DF62D4-F7F6-4D0F-A86F-C61A19D521F2}"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32282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218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a:p>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9</a:t>
            </a:fld>
            <a:endParaRPr lang="en-US"/>
          </a:p>
        </p:txBody>
      </p:sp>
    </p:spTree>
    <p:extLst>
      <p:ext uri="{BB962C8B-B14F-4D97-AF65-F5344CB8AC3E}">
        <p14:creationId xmlns:p14="http://schemas.microsoft.com/office/powerpoint/2010/main" val="395578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Repeatedly provision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13EE67-DABE-4FED-B135-D9924A33075E}" type="datetime1">
              <a:rPr lang="en-US" smtClean="0"/>
              <a:t>5/6/2016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5969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https://management.azure.com/subscriptions/{{subscriptionId}}/resourcegroups/{{resource-group}}/providers/Microsoft.Sql/servers/{{server}}/databases/{{database}}?api-version={{apiVersion}}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E64FFB-EA77-4502-A465-E0A7426302CF}" type="datetime1">
              <a:rPr lang="en-US" smtClean="0"/>
              <a:t>5/6/2016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048635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t>
            </a:r>
            <a:r>
              <a:rPr lang="en-US" baseline="0" dirty="0"/>
              <a:t> templates are for control things outside the VM – the VM itself and resources related to the deployment.</a:t>
            </a:r>
          </a:p>
          <a:p>
            <a:r>
              <a:rPr lang="en-US" baseline="0" dirty="0"/>
              <a:t>Inside – installed software and overall desired state. Scripts are executed by the ARM template but aren’t contained within the template itself.</a:t>
            </a:r>
          </a:p>
          <a:p>
            <a:endParaRPr lang="en-US" dirty="0"/>
          </a:p>
          <a:p>
            <a:r>
              <a:rPr lang="en-US" dirty="0"/>
              <a:t>DSC</a:t>
            </a:r>
            <a:r>
              <a:rPr lang="en-US" baseline="0" dirty="0"/>
              <a:t> extensions can help to control “drift”.</a:t>
            </a:r>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14</a:t>
            </a:fld>
            <a:endParaRPr lang="en-US"/>
          </a:p>
        </p:txBody>
      </p:sp>
    </p:spTree>
    <p:extLst>
      <p:ext uri="{BB962C8B-B14F-4D97-AF65-F5344CB8AC3E}">
        <p14:creationId xmlns:p14="http://schemas.microsoft.com/office/powerpoint/2010/main" val="3019484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https://azure.microsoft.com/en-us/documentation/articles/resource-group-create-multiple/</a:t>
            </a:r>
          </a:p>
          <a:p>
            <a:r>
              <a:rPr lang="en-US" dirty="0"/>
              <a:t>https://github.com/Azure/azure-quickstart-templates/blob/master/201-vm-copy-index-loops/azuredeploy.json</a:t>
            </a:r>
          </a:p>
        </p:txBody>
      </p:sp>
      <p:sp>
        <p:nvSpPr>
          <p:cNvPr id="4" name="Slide Number Placeholder 3"/>
          <p:cNvSpPr>
            <a:spLocks noGrp="1"/>
          </p:cNvSpPr>
          <p:nvPr>
            <p:ph type="sldNum" sz="quarter" idx="10"/>
          </p:nvPr>
        </p:nvSpPr>
        <p:spPr/>
        <p:txBody>
          <a:bodyPr/>
          <a:lstStyle/>
          <a:p>
            <a:fld id="{B159F813-5AE6-42D9-8D72-24C283CF2029}" type="slidenum">
              <a:rPr lang="en-US" smtClean="0"/>
              <a:t>26</a:t>
            </a:fld>
            <a:endParaRPr lang="en-US"/>
          </a:p>
        </p:txBody>
      </p:sp>
    </p:spTree>
    <p:extLst>
      <p:ext uri="{BB962C8B-B14F-4D97-AF65-F5344CB8AC3E}">
        <p14:creationId xmlns:p14="http://schemas.microsoft.com/office/powerpoint/2010/main" val="1771480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basic Azure Web App (copy from pre-created version, show snippets</a:t>
            </a:r>
            <a:r>
              <a:rPr lang="en-US" baseline="0" dirty="0"/>
              <a:t> in </a:t>
            </a:r>
            <a:r>
              <a:rPr lang="en-US" baseline="0" dirty="0" err="1"/>
              <a:t>VSCode</a:t>
            </a:r>
            <a:r>
              <a:rPr lang="en-US" baseline="0" dirty="0"/>
              <a:t>)</a:t>
            </a:r>
          </a:p>
          <a:p>
            <a:r>
              <a:rPr lang="en-US" baseline="0" dirty="0"/>
              <a:t>Open template in Visual Studio and show adding a new resource.</a:t>
            </a:r>
            <a:endParaRPr lang="en-US" dirty="0"/>
          </a:p>
          <a:p>
            <a:r>
              <a:rPr lang="en-US" dirty="0"/>
              <a:t>Deploy via 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30</a:t>
            </a:fld>
            <a:endParaRPr lang="en-US"/>
          </a:p>
        </p:txBody>
      </p:sp>
    </p:spTree>
    <p:extLst>
      <p:ext uri="{BB962C8B-B14F-4D97-AF65-F5344CB8AC3E}">
        <p14:creationId xmlns:p14="http://schemas.microsoft.com/office/powerpoint/2010/main" val="279345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10756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7.png"/><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2" name="TextBox 1"/>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8255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585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87326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372293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638782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5672058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1522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796569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38930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236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63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9" name="TextBox 8"/>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925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auto">
          <a:xfrm>
            <a:off x="0" y="0"/>
            <a:ext cx="12191999" cy="1197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baseline="0">
                <a:solidFill>
                  <a:schemeClr val="bg1"/>
                </a:solidFill>
              </a:defRPr>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47581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15811389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50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Gray 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bwMode="auto">
          <a:xfrm>
            <a:off x="465223" y="1928037"/>
            <a:ext cx="6743528" cy="4601101"/>
          </a:xfrm>
          <a:prstGeom prst="rect">
            <a:avLst/>
          </a:prstGeom>
          <a:solidFill>
            <a:srgbClr val="FFFFFF">
              <a:lumMod val="95000"/>
            </a:srgbClr>
          </a:solidFill>
          <a:ln w="635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330" rtl="0" eaLnBrk="1" fontAlgn="base" latinLnBrk="0" hangingPunct="1">
              <a:lnSpc>
                <a:spcPct val="100000"/>
              </a:lnSpc>
              <a:spcBef>
                <a:spcPts val="196"/>
              </a:spcBef>
              <a:spcAft>
                <a:spcPts val="784"/>
              </a:spcAft>
              <a:buClrTx/>
              <a:buSzTx/>
              <a:buFontTx/>
              <a:buNone/>
              <a:tabLst/>
              <a:defRPr/>
            </a:pPr>
            <a:endParaRPr kumimoji="0" lang="en-US" sz="1961" b="0" i="0" u="none" strike="noStrike" kern="0" cap="none" spc="0" normalizeH="0" baseline="0" noProof="0" dirty="0">
              <a:ln>
                <a:noFill/>
              </a:ln>
              <a:solidFill>
                <a:srgbClr val="505050"/>
              </a:solidFill>
              <a:effectLst/>
              <a:uLnTx/>
              <a:uFillTx/>
              <a:latin typeface="Segoe UI Light" panose="020B0502040204020203" pitchFamily="34" charset="0"/>
              <a:ea typeface="MS PGothic" charset="0"/>
              <a:cs typeface="Segoe UI Light" panose="020B0502040204020203" pitchFamily="34" charset="0"/>
            </a:endParaRPr>
          </a:p>
        </p:txBody>
      </p:sp>
      <p:sp>
        <p:nvSpPr>
          <p:cNvPr id="7" name="Text Placeholder 6"/>
          <p:cNvSpPr>
            <a:spLocks noGrp="1"/>
          </p:cNvSpPr>
          <p:nvPr>
            <p:ph type="body" sz="quarter" idx="11"/>
          </p:nvPr>
        </p:nvSpPr>
        <p:spPr>
          <a:xfrm>
            <a:off x="7457933" y="1956555"/>
            <a:ext cx="4045743" cy="4572582"/>
          </a:xfrm>
        </p:spPr>
        <p:txBody>
          <a:bodyPr>
            <a:normAutofit/>
          </a:bodyPr>
          <a:lstStyle>
            <a:lvl1pPr>
              <a:buClr>
                <a:srgbClr val="0078D7"/>
              </a:buClr>
              <a:defRPr sz="2400"/>
            </a:lvl1pPr>
            <a:lvl2pPr>
              <a:buClr>
                <a:srgbClr val="0078D7"/>
              </a:buClr>
              <a:defRPr sz="1800"/>
            </a:lvl2pPr>
            <a:lvl3pPr>
              <a:buClr>
                <a:srgbClr val="0078D7"/>
              </a:buClr>
              <a:defRPr sz="1600"/>
            </a:lvl3pPr>
            <a:lvl4pPr>
              <a:buClr>
                <a:srgbClr val="0078D7"/>
              </a:buClr>
              <a:defRPr sz="1400"/>
            </a:lvl4pPr>
            <a:lvl5pPr>
              <a:buClr>
                <a:srgbClr val="0078D7"/>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44075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1"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811" rIns="0" bIns="46630" numCol="1" rtlCol="0" anchor="t"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0" y="310848"/>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29"/>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264332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marL="0" marR="0" lvl="0" indent="0" algn="ctr" defTabSz="761310" rtl="0" eaLnBrk="1" fontAlgn="auto" latinLnBrk="0" hangingPunct="1">
              <a:lnSpc>
                <a:spcPct val="100000"/>
              </a:lnSpc>
              <a:spcBef>
                <a:spcPts val="0"/>
              </a:spcBef>
              <a:spcAft>
                <a:spcPts val="0"/>
              </a:spcAft>
              <a:buClrTx/>
              <a:buSzTx/>
              <a:buFontTx/>
              <a:buNone/>
              <a:tabLst/>
              <a:defRPr/>
            </a:pPr>
            <a:endParaRPr kumimoji="0" lang="en-US" sz="17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2563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4066" rtl="0" eaLnBrk="1" latinLnBrk="0" hangingPunct="1">
              <a:lnSpc>
                <a:spcPct val="90000"/>
              </a:lnSpc>
              <a:spcBef>
                <a:spcPct val="0"/>
              </a:spcBef>
              <a:buNone/>
              <a:defRPr lang="en-US" sz="5399"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7" cy="2055306"/>
          </a:xfrm>
        </p:spPr>
        <p:txBody>
          <a:bodyPr>
            <a:spAutoFit/>
          </a:bodyPr>
          <a:lstStyle>
            <a:lvl1pPr marL="0" indent="0">
              <a:buFontTx/>
              <a:buNone/>
              <a:defRPr/>
            </a:lvl1pPr>
            <a:lvl2pPr marL="460226" indent="0">
              <a:buFontTx/>
              <a:buNone/>
              <a:defRPr/>
            </a:lvl2pPr>
            <a:lvl3pPr marL="914104" indent="0">
              <a:buFontTx/>
              <a:buNone/>
              <a:defRPr/>
            </a:lvl3pPr>
            <a:lvl4pPr marL="1369568" indent="0">
              <a:buFontTx/>
              <a:buNone/>
              <a:defRPr/>
            </a:lvl4pPr>
            <a:lvl5pPr marL="1836141"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64254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57385811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201059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7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950"/>
                                        <p:tgtEl>
                                          <p:spTgt spid="17"/>
                                        </p:tgtEl>
                                      </p:cBhvr>
                                    </p:animEffect>
                                  </p:childTnLst>
                                </p:cTn>
                              </p:par>
                              <p:par>
                                <p:cTn id="39" presetID="63" presetClass="path" presetSubtype="0" decel="100000" fill="hold" grpId="1" nodeType="withEffect">
                                  <p:stCondLst>
                                    <p:cond delay="700"/>
                                  </p:stCondLst>
                                  <p:childTnLst>
                                    <p:animMotion origin="layout" path="M -0.01455 -1.34362E-6 L -3.90605E-7 -1.34362E-6 " pathEditMode="relative" rAng="0" ptsTypes="AA">
                                      <p:cBhvr>
                                        <p:cTn id="40" dur="950" fill="hold"/>
                                        <p:tgtEl>
                                          <p:spTgt spid="17"/>
                                        </p:tgtEl>
                                        <p:attrNameLst>
                                          <p:attrName>ppt_x</p:attrName>
                                          <p:attrName>ppt_y</p:attrName>
                                        </p:attrNameLst>
                                      </p:cBhvr>
                                      <p:rCtr x="728" y="0"/>
                                    </p:animMotion>
                                  </p:childTnLst>
                                </p:cTn>
                              </p:par>
                              <p:par>
                                <p:cTn id="41" presetID="6" presetClass="emph" presetSubtype="0" accel="100000" autoRev="1" fill="hold" grpId="2" nodeType="withEffect">
                                  <p:stCondLst>
                                    <p:cond delay="0"/>
                                  </p:stCondLst>
                                  <p:childTnLst>
                                    <p:animScale>
                                      <p:cBhvr>
                                        <p:cTn id="4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599182504"/>
      </p:ext>
    </p:extLst>
  </p:cSld>
  <p:clrMapOvr>
    <a:masterClrMapping/>
  </p:clrMapOvr>
  <p:transition>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674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8909183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530863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 y="3015596"/>
            <a:ext cx="12192434" cy="3227867"/>
          </a:xfrm>
          <a:prstGeom prst="rect">
            <a:avLst/>
          </a:prstGeom>
        </p:spPr>
      </p:pic>
    </p:spTree>
    <p:extLst>
      <p:ext uri="{BB962C8B-B14F-4D97-AF65-F5344CB8AC3E}">
        <p14:creationId xmlns:p14="http://schemas.microsoft.com/office/powerpoint/2010/main" val="7883571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62100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778192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1071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95825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93884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81868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0715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3631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02277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11368699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119327101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04209542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9171455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8185970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0757714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24703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3457077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7295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1838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1327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019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60888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00302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7998638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8040173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76386844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Video</a:t>
            </a:r>
          </a:p>
        </p:txBody>
      </p:sp>
    </p:spTree>
    <p:extLst>
      <p:ext uri="{BB962C8B-B14F-4D97-AF65-F5344CB8AC3E}">
        <p14:creationId xmlns:p14="http://schemas.microsoft.com/office/powerpoint/2010/main" val="36604321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Demo</a:t>
            </a:r>
          </a:p>
        </p:txBody>
      </p:sp>
    </p:spTree>
    <p:extLst>
      <p:ext uri="{BB962C8B-B14F-4D97-AF65-F5344CB8AC3E}">
        <p14:creationId xmlns:p14="http://schemas.microsoft.com/office/powerpoint/2010/main" val="158549386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0973600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8026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a:t>web</a:t>
            </a:r>
          </a:p>
        </p:txBody>
      </p:sp>
    </p:spTree>
    <p:extLst>
      <p:ext uri="{BB962C8B-B14F-4D97-AF65-F5344CB8AC3E}">
        <p14:creationId xmlns:p14="http://schemas.microsoft.com/office/powerpoint/2010/main" val="31793588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063" indent="0">
              <a:buNone/>
              <a:defRPr/>
            </a:lvl2pPr>
            <a:lvl3pPr marL="914126" indent="0">
              <a:buNone/>
              <a:defRPr/>
            </a:lvl3pPr>
            <a:lvl4pPr marL="1371189" indent="0">
              <a:buNone/>
              <a:defRPr/>
            </a:lvl4pPr>
            <a:lvl5pPr marL="182825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7510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9"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5815660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30810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a:t>Click to edit Master title style</a:t>
            </a:r>
          </a:p>
        </p:txBody>
      </p:sp>
    </p:spTree>
    <p:extLst>
      <p:ext uri="{BB962C8B-B14F-4D97-AF65-F5344CB8AC3E}">
        <p14:creationId xmlns:p14="http://schemas.microsoft.com/office/powerpoint/2010/main" val="290375028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299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18780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74991835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a:t>Click to edit Master title style</a:t>
            </a:r>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Tree>
    <p:extLst>
      <p:ext uri="{BB962C8B-B14F-4D97-AF65-F5344CB8AC3E}">
        <p14:creationId xmlns:p14="http://schemas.microsoft.com/office/powerpoint/2010/main" val="196998588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a:t>Presentation title</a:t>
            </a:r>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576578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0925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a:t>Click to edit Master title style</a:t>
            </a:r>
          </a:p>
        </p:txBody>
      </p:sp>
    </p:spTree>
    <p:extLst>
      <p:ext uri="{BB962C8B-B14F-4D97-AF65-F5344CB8AC3E}">
        <p14:creationId xmlns:p14="http://schemas.microsoft.com/office/powerpoint/2010/main" val="40171121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07148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10289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924030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0998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Tree>
    <p:extLst>
      <p:ext uri="{BB962C8B-B14F-4D97-AF65-F5344CB8AC3E}">
        <p14:creationId xmlns:p14="http://schemas.microsoft.com/office/powerpoint/2010/main" val="168953662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55118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35188496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42785956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64044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7879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AE2A26-38BB-6F40-BBCE-FB1ED71B3172}"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21053969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AE2A26-38BB-6F40-BBCE-FB1ED71B3172}"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394452514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AE2A26-38BB-6F40-BBCE-FB1ED71B3172}"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4610785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2A26-38BB-6F40-BBCE-FB1ED71B3172}"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55990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E2A26-38BB-6F40-BBCE-FB1ED71B3172}"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1166955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E2A26-38BB-6F40-BBCE-FB1ED71B3172}"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24913622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7019228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340095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31985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2.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4.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141266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28990975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4"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18397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Lst>
  <p:transition>
    <p:fade/>
  </p:transition>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2A26-38BB-6F40-BBCE-FB1ED71B3172}" type="datetimeFigureOut">
              <a:rPr lang="en-US" smtClean="0"/>
              <a:t>5/6/2016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F39B5-EE20-3444-B872-4244251B2519}" type="slidenum">
              <a:rPr lang="en-US" smtClean="0"/>
              <a:t>‹#›</a:t>
            </a:fld>
            <a:endParaRPr lang="en-US"/>
          </a:p>
        </p:txBody>
      </p:sp>
    </p:spTree>
    <p:extLst>
      <p:ext uri="{BB962C8B-B14F-4D97-AF65-F5344CB8AC3E}">
        <p14:creationId xmlns:p14="http://schemas.microsoft.com/office/powerpoint/2010/main" val="649922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hyperlink" Target="https://azure.microsoft.com/en-us/documentation/articles/resource-group-template-functions/" TargetMode="Externa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71.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83.xml"/><Relationship Id="rId6" Type="http://schemas.openxmlformats.org/officeDocument/2006/relationships/image" Target="../media/image18.tiff"/><Relationship Id="rId5" Type="http://schemas.openxmlformats.org/officeDocument/2006/relationships/image" Target="../media/image17.png"/><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46.emf"/><Relationship Id="rId4" Type="http://schemas.openxmlformats.org/officeDocument/2006/relationships/image" Target="../media/image45.emf"/></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30.emf"/><Relationship Id="rId4" Type="http://schemas.openxmlformats.org/officeDocument/2006/relationships/image" Target="../media/image45.emf"/></Relationships>
</file>

<file path=ppt/slides/_rels/slide6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46.emf"/><Relationship Id="rId4" Type="http://schemas.openxmlformats.org/officeDocument/2006/relationships/image" Target="../media/image45.emf"/></Relationships>
</file>

<file path=ppt/slides/_rels/slide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3.xml"/><Relationship Id="rId5" Type="http://schemas.openxmlformats.org/officeDocument/2006/relationships/image" Target="../media/image46.emf"/><Relationship Id="rId4" Type="http://schemas.openxmlformats.org/officeDocument/2006/relationships/image" Target="../media/image30.emf"/></Relationships>
</file>

<file path=ppt/slides/_rels/slide7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4062651"/>
          </a:xfrm>
        </p:spPr>
        <p:txBody>
          <a:bodyPr/>
          <a:lstStyle/>
          <a:p>
            <a:pPr marL="0" indent="0">
              <a:buNone/>
            </a:pPr>
            <a:r>
              <a:rPr lang="en-US" sz="2800" dirty="0"/>
              <a:t>Automation is a critical factor in successful cloud projects. Successful projects are able to skillfully craft deployment templates and scripts that provision nearly all needed resources. While Azure Resource Manager (ARM) provides a robust “infrastructure as code” approach to managing Azure resources, getting started can seem like a daunting task. In this demo heavy session, we will dive deep into creating resources and manipulating ARM templates. We will review proven techniques you can apply to your Azure projects. In the end, you will have a series of tips you can use to unlock new and powerful ways to manage your Azure resources.</a:t>
            </a:r>
          </a:p>
        </p:txBody>
      </p:sp>
      <p:sp>
        <p:nvSpPr>
          <p:cNvPr id="6" name="Text Placeholder 5"/>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dirty="0"/>
              <a:t>Work on Your ARM Strength</a:t>
            </a:r>
          </a:p>
        </p:txBody>
      </p:sp>
    </p:spTree>
    <p:extLst>
      <p:ext uri="{BB962C8B-B14F-4D97-AF65-F5344CB8AC3E}">
        <p14:creationId xmlns:p14="http://schemas.microsoft.com/office/powerpoint/2010/main" val="188787882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5737435" y="820253"/>
            <a:ext cx="6392651" cy="598190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Benefits</a:t>
            </a:r>
            <a:endParaRPr lang="en-US" dirty="0"/>
          </a:p>
        </p:txBody>
      </p:sp>
      <p:sp>
        <p:nvSpPr>
          <p:cNvPr id="3" name="Text Placeholder 2"/>
          <p:cNvSpPr>
            <a:spLocks noGrp="1"/>
          </p:cNvSpPr>
          <p:nvPr>
            <p:ph type="body" sz="quarter" idx="10"/>
          </p:nvPr>
        </p:nvSpPr>
        <p:spPr>
          <a:xfrm>
            <a:off x="269239" y="1189177"/>
            <a:ext cx="5177633" cy="5700022"/>
          </a:xfrm>
        </p:spPr>
        <p:txBody>
          <a:bodyPr/>
          <a:lstStyle/>
          <a:p>
            <a:pPr lvl="1"/>
            <a:r>
              <a:rPr lang="en-US" sz="2800" dirty="0"/>
              <a:t>Desired-state deployment</a:t>
            </a:r>
          </a:p>
          <a:p>
            <a:pPr lvl="1"/>
            <a:endParaRPr lang="en-US" sz="2800" dirty="0"/>
          </a:p>
          <a:p>
            <a:pPr lvl="1"/>
            <a:r>
              <a:rPr lang="en-US" sz="2800" dirty="0"/>
              <a:t>Faster deployment</a:t>
            </a:r>
          </a:p>
          <a:p>
            <a:pPr lvl="1"/>
            <a:endParaRPr lang="en-US" sz="2800" dirty="0"/>
          </a:p>
          <a:p>
            <a:pPr lvl="1"/>
            <a:r>
              <a:rPr lang="en-US" sz="2800" dirty="0"/>
              <a:t>Role-based access control (</a:t>
            </a:r>
            <a:r>
              <a:rPr lang="en-US" sz="2800" dirty="0" err="1"/>
              <a:t>RBAC</a:t>
            </a:r>
            <a:r>
              <a:rPr lang="en-US" sz="2800" dirty="0"/>
              <a:t>)</a:t>
            </a:r>
          </a:p>
          <a:p>
            <a:pPr lvl="1"/>
            <a:endParaRPr lang="en-US" sz="2800" dirty="0"/>
          </a:p>
          <a:p>
            <a:pPr lvl="1"/>
            <a:r>
              <a:rPr lang="en-US" sz="2800" dirty="0"/>
              <a:t>Resource-provider model</a:t>
            </a:r>
          </a:p>
          <a:p>
            <a:pPr lvl="1"/>
            <a:endParaRPr lang="en-US" sz="2800" dirty="0"/>
          </a:p>
          <a:p>
            <a:pPr lvl="1"/>
            <a:r>
              <a:rPr lang="en-US" sz="2800" dirty="0"/>
              <a:t>Orchestration</a:t>
            </a:r>
          </a:p>
          <a:p>
            <a:pPr lvl="1"/>
            <a:endParaRPr lang="en-US" sz="2800" dirty="0"/>
          </a:p>
          <a:p>
            <a:pPr lvl="1"/>
            <a:r>
              <a:rPr lang="en-US" sz="2800" dirty="0"/>
              <a:t>Resource configuration</a:t>
            </a:r>
          </a:p>
        </p:txBody>
      </p:sp>
      <p:grpSp>
        <p:nvGrpSpPr>
          <p:cNvPr id="6" name="Group 4"/>
          <p:cNvGrpSpPr>
            <a:grpSpLocks noChangeAspect="1"/>
          </p:cNvGrpSpPr>
          <p:nvPr/>
        </p:nvGrpSpPr>
        <p:grpSpPr bwMode="auto">
          <a:xfrm>
            <a:off x="5812479" y="1189495"/>
            <a:ext cx="6242561" cy="5121364"/>
            <a:chOff x="2863" y="318"/>
            <a:chExt cx="4354" cy="3572"/>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6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67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42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rgbClr val="FFFFFF"/>
                  </a:solidFill>
                  <a:latin typeface="Segoe Pro Display Light" panose="020B0302040504020203" pitchFamily="34" charset="0"/>
                </a:rPr>
                <a:t>Virtual</a:t>
              </a:r>
              <a:endParaRPr lang="en-US" altLang="en-US" dirty="0">
                <a:solidFill>
                  <a:srgbClr val="00B0F0"/>
                </a:solidFill>
              </a:endParaRPr>
            </a:p>
          </p:txBody>
        </p:sp>
        <p:sp>
          <p:nvSpPr>
            <p:cNvPr id="51" name="Rectangle 48"/>
            <p:cNvSpPr>
              <a:spLocks noChangeArrowheads="1"/>
            </p:cNvSpPr>
            <p:nvPr/>
          </p:nvSpPr>
          <p:spPr bwMode="auto">
            <a:xfrm>
              <a:off x="6417" y="2933"/>
              <a:ext cx="6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1154" cy="1002"/>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61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76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94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80" b="1" dirty="0">
                  <a:solidFill>
                    <a:srgbClr val="414042"/>
                  </a:solidFill>
                  <a:latin typeface="Segoe Pro Display Semibold" panose="020B0702040504020203" pitchFamily="34" charset="0"/>
                </a:rPr>
                <a:t>[SQL </a:t>
              </a:r>
              <a:r>
                <a:rPr lang="en-US" altLang="en-US" sz="980" b="1" dirty="0" err="1">
                  <a:solidFill>
                    <a:srgbClr val="414042"/>
                  </a:solidFill>
                  <a:latin typeface="Segoe Pro Display Semibold" panose="020B0702040504020203" pitchFamily="34" charset="0"/>
                </a:rPr>
                <a:t>CONFIG</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VM</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2x</a:t>
              </a:r>
              <a:r>
                <a:rPr lang="en-US" altLang="en-US" sz="980" b="1" dirty="0">
                  <a:solidFill>
                    <a:srgbClr val="414042"/>
                  </a:solidFill>
                  <a:latin typeface="Segoe Pro Display Semibold" panose="020B0702040504020203" pitchFamily="34" charset="0"/>
                </a:rPr>
                <a:t>)</a:t>
              </a:r>
              <a:endParaRPr lang="en-US" altLang="en-US" sz="2353" dirty="0">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802"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811"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dirty="0">
                  <a:solidFill>
                    <a:srgbClr val="FFFFFF"/>
                  </a:solidFill>
                  <a:latin typeface="Segoe UI Semibold" panose="020B0702040204020203" pitchFamily="34" charset="0"/>
                </a:rPr>
                <a:t>DEPENDS ON SQL</a:t>
              </a:r>
              <a:endParaRPr lang="en-US" altLang="en-US" dirty="0">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7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9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
        <p:nvSpPr>
          <p:cNvPr id="82" name="TextBox 81"/>
          <p:cNvSpPr txBox="1"/>
          <p:nvPr/>
        </p:nvSpPr>
        <p:spPr>
          <a:xfrm>
            <a:off x="6678466" y="6454234"/>
            <a:ext cx="5451620" cy="452590"/>
          </a:xfrm>
          <a:prstGeom prst="rect">
            <a:avLst/>
          </a:prstGeom>
          <a:noFill/>
        </p:spPr>
        <p:txBody>
          <a:bodyPr wrap="square" lIns="179285" tIns="143428" rIns="179285" bIns="143428" rtlCol="0">
            <a:spAutoFit/>
          </a:bodyPr>
          <a:lstStyle/>
          <a:p>
            <a:pPr algn="r">
              <a:lnSpc>
                <a:spcPct val="90000"/>
              </a:lnSpc>
            </a:pPr>
            <a:r>
              <a:rPr lang="en-US" sz="1176" dirty="0">
                <a:solidFill>
                  <a:schemeClr val="bg1"/>
                </a:solidFill>
              </a:rPr>
              <a:t>Image source - http://channel9.msdn.com/Events/Build/2014/2-607</a:t>
            </a:r>
          </a:p>
        </p:txBody>
      </p:sp>
    </p:spTree>
    <p:extLst>
      <p:ext uri="{BB962C8B-B14F-4D97-AF65-F5344CB8AC3E}">
        <p14:creationId xmlns:p14="http://schemas.microsoft.com/office/powerpoint/2010/main" val="6089630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601762" y="4773620"/>
            <a:ext cx="1809396" cy="1434265"/>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Cache</a:t>
            </a:r>
          </a:p>
        </p:txBody>
      </p:sp>
      <p:sp>
        <p:nvSpPr>
          <p:cNvPr id="2" name="Title 1"/>
          <p:cNvSpPr>
            <a:spLocks noGrp="1"/>
          </p:cNvSpPr>
          <p:nvPr>
            <p:ph type="title"/>
          </p:nvPr>
        </p:nvSpPr>
        <p:spPr/>
        <p:txBody>
          <a:bodyPr/>
          <a:lstStyle/>
          <a:p>
            <a:r>
              <a:rPr lang="en-US"/>
              <a:t>Consistent Management Layer</a:t>
            </a:r>
            <a:endParaRPr lang="en-US" dirty="0"/>
          </a:p>
        </p:txBody>
      </p:sp>
      <p:sp>
        <p:nvSpPr>
          <p:cNvPr id="4" name="Rectangle 3"/>
          <p:cNvSpPr/>
          <p:nvPr/>
        </p:nvSpPr>
        <p:spPr bwMode="auto">
          <a:xfrm>
            <a:off x="1613925" y="2174019"/>
            <a:ext cx="9795893" cy="1882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Resource Manager</a:t>
            </a:r>
          </a:p>
        </p:txBody>
      </p:sp>
      <p:sp>
        <p:nvSpPr>
          <p:cNvPr id="5" name="Rectangle 4"/>
          <p:cNvSpPr/>
          <p:nvPr/>
        </p:nvSpPr>
        <p:spPr bwMode="auto">
          <a:xfrm>
            <a:off x="1613926" y="4773620"/>
            <a:ext cx="1809396" cy="143426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Website</a:t>
            </a:r>
          </a:p>
        </p:txBody>
      </p:sp>
      <p:sp>
        <p:nvSpPr>
          <p:cNvPr id="6" name="Rectangle 5"/>
          <p:cNvSpPr/>
          <p:nvPr/>
        </p:nvSpPr>
        <p:spPr bwMode="auto">
          <a:xfrm>
            <a:off x="3606602" y="4773619"/>
            <a:ext cx="1809396" cy="14342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VM</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603103" y="4773620"/>
            <a:ext cx="1809396" cy="1434265"/>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SQL DB</a:t>
            </a:r>
          </a:p>
        </p:txBody>
      </p:sp>
      <p:sp>
        <p:nvSpPr>
          <p:cNvPr id="3" name="TextBox 2"/>
          <p:cNvSpPr txBox="1"/>
          <p:nvPr/>
        </p:nvSpPr>
        <p:spPr>
          <a:xfrm>
            <a:off x="1" y="5132187"/>
            <a:ext cx="1882472" cy="941386"/>
          </a:xfrm>
          <a:prstGeom prst="rect">
            <a:avLst/>
          </a:prstGeom>
          <a:noFill/>
        </p:spPr>
        <p:txBody>
          <a:bodyPr wrap="square" lIns="179285" tIns="143428" rIns="179285" bIns="143428" rtlCol="0">
            <a:spAutoFit/>
          </a:bodyPr>
          <a:lstStyle/>
          <a:p>
            <a:pPr>
              <a:lnSpc>
                <a:spcPct val="90000"/>
              </a:lnSpc>
            </a:pPr>
            <a:r>
              <a:rPr lang="en-US" sz="2353" dirty="0"/>
              <a:t>Resource Provider</a:t>
            </a:r>
          </a:p>
        </p:txBody>
      </p:sp>
      <p:pic>
        <p:nvPicPr>
          <p:cNvPr id="9" name="Picture 8"/>
          <p:cNvPicPr>
            <a:picLocks noChangeAspect="1"/>
          </p:cNvPicPr>
          <p:nvPr/>
        </p:nvPicPr>
        <p:blipFill>
          <a:blip r:embed="rId3"/>
          <a:stretch>
            <a:fillRect/>
          </a:stretch>
        </p:blipFill>
        <p:spPr>
          <a:xfrm>
            <a:off x="2070882" y="4939759"/>
            <a:ext cx="895484" cy="896425"/>
          </a:xfrm>
          <a:prstGeom prst="rect">
            <a:avLst/>
          </a:prstGeom>
        </p:spPr>
      </p:pic>
      <p:pic>
        <p:nvPicPr>
          <p:cNvPr id="12" name="Picture 11"/>
          <p:cNvPicPr>
            <a:picLocks noChangeAspect="1"/>
          </p:cNvPicPr>
          <p:nvPr/>
        </p:nvPicPr>
        <p:blipFill>
          <a:blip r:embed="rId4"/>
          <a:stretch>
            <a:fillRect/>
          </a:stretch>
        </p:blipFill>
        <p:spPr>
          <a:xfrm>
            <a:off x="4027251" y="4945067"/>
            <a:ext cx="968098" cy="896425"/>
          </a:xfrm>
          <a:prstGeom prst="rect">
            <a:avLst/>
          </a:prstGeom>
        </p:spPr>
      </p:pic>
      <p:pic>
        <p:nvPicPr>
          <p:cNvPr id="13" name="Picture 12"/>
          <p:cNvPicPr>
            <a:picLocks noChangeAspect="1"/>
          </p:cNvPicPr>
          <p:nvPr/>
        </p:nvPicPr>
        <p:blipFill>
          <a:blip r:embed="rId5"/>
          <a:stretch>
            <a:fillRect/>
          </a:stretch>
        </p:blipFill>
        <p:spPr>
          <a:xfrm>
            <a:off x="6077965" y="4945067"/>
            <a:ext cx="859672" cy="896425"/>
          </a:xfrm>
          <a:prstGeom prst="rect">
            <a:avLst/>
          </a:prstGeom>
        </p:spPr>
      </p:pic>
      <p:sp>
        <p:nvSpPr>
          <p:cNvPr id="15" name="Rectangle 14"/>
          <p:cNvSpPr/>
          <p:nvPr/>
        </p:nvSpPr>
        <p:spPr bwMode="auto">
          <a:xfrm>
            <a:off x="9600422" y="4773620"/>
            <a:ext cx="1809396" cy="1434265"/>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t>
            </a:r>
          </a:p>
        </p:txBody>
      </p:sp>
      <p:sp>
        <p:nvSpPr>
          <p:cNvPr id="16" name="Rectangle 15"/>
          <p:cNvSpPr/>
          <p:nvPr/>
        </p:nvSpPr>
        <p:spPr bwMode="auto">
          <a:xfrm>
            <a:off x="1613925" y="4235774"/>
            <a:ext cx="9795893" cy="3585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Provider Contract</a:t>
            </a:r>
          </a:p>
        </p:txBody>
      </p:sp>
      <p:sp>
        <p:nvSpPr>
          <p:cNvPr id="17" name="TextBox 16"/>
          <p:cNvSpPr txBox="1"/>
          <p:nvPr/>
        </p:nvSpPr>
        <p:spPr>
          <a:xfrm>
            <a:off x="1604204" y="3066490"/>
            <a:ext cx="9805614" cy="832764"/>
          </a:xfrm>
          <a:prstGeom prst="rect">
            <a:avLst/>
          </a:prstGeom>
          <a:noFill/>
        </p:spPr>
        <p:txBody>
          <a:bodyPr wrap="square" lIns="179285" tIns="143428" rIns="179285" bIns="143428" rtlCol="0">
            <a:spAutoFit/>
          </a:bodyPr>
          <a:lstStyle/>
          <a:p>
            <a:pPr defTabSz="914102" fontAlgn="base">
              <a:lnSpc>
                <a:spcPct val="90000"/>
              </a:lnSpc>
              <a:spcBef>
                <a:spcPct val="0"/>
              </a:spcBef>
              <a:spcAft>
                <a:spcPct val="0"/>
              </a:spcAft>
            </a:pPr>
            <a:r>
              <a:rPr lang="en-US" sz="1961" b="1" dirty="0">
                <a:solidFill>
                  <a:srgbClr val="FFFFFF"/>
                </a:solidFill>
                <a:latin typeface="Consolas" panose="020B0609020204030204" pitchFamily="49" charset="0"/>
                <a:ea typeface="Segoe UI" pitchFamily="34" charset="0"/>
                <a:cs typeface="Consolas" panose="020B0609020204030204" pitchFamily="49" charset="0"/>
              </a:rPr>
              <a:t>https://management.azure.com/subscriptions/{{subscriptionId}}/providers?api-version={{apiVersion}}</a:t>
            </a:r>
          </a:p>
        </p:txBody>
      </p:sp>
      <p:sp>
        <p:nvSpPr>
          <p:cNvPr id="18" name="Rectangle 17"/>
          <p:cNvSpPr/>
          <p:nvPr/>
        </p:nvSpPr>
        <p:spPr bwMode="auto">
          <a:xfrm>
            <a:off x="1604204" y="1456887"/>
            <a:ext cx="9805614" cy="5378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Tools</a:t>
            </a:r>
          </a:p>
        </p:txBody>
      </p:sp>
      <p:sp>
        <p:nvSpPr>
          <p:cNvPr id="19" name="TextBox 18"/>
          <p:cNvSpPr txBox="1"/>
          <p:nvPr/>
        </p:nvSpPr>
        <p:spPr>
          <a:xfrm>
            <a:off x="10192079" y="5020059"/>
            <a:ext cx="626082" cy="941386"/>
          </a:xfrm>
          <a:prstGeom prst="rect">
            <a:avLst/>
          </a:prstGeom>
          <a:noFill/>
        </p:spPr>
        <p:txBody>
          <a:bodyPr wrap="none" lIns="179285" tIns="143428" rIns="179285" bIns="143428" rtlCol="0">
            <a:spAutoFit/>
          </a:bodyPr>
          <a:lstStyle/>
          <a:p>
            <a:pPr>
              <a:lnSpc>
                <a:spcPct val="90000"/>
              </a:lnSpc>
            </a:pPr>
            <a:r>
              <a:rPr lang="en-US" sz="4705" b="1" dirty="0">
                <a:solidFill>
                  <a:schemeClr val="bg1"/>
                </a:solidFill>
              </a:rPr>
              <a:t>?</a:t>
            </a:r>
          </a:p>
        </p:txBody>
      </p:sp>
      <p:sp>
        <p:nvSpPr>
          <p:cNvPr id="20" name="TextBox 19"/>
          <p:cNvSpPr txBox="1"/>
          <p:nvPr/>
        </p:nvSpPr>
        <p:spPr>
          <a:xfrm>
            <a:off x="1" y="2644410"/>
            <a:ext cx="1882472" cy="615522"/>
          </a:xfrm>
          <a:prstGeom prst="rect">
            <a:avLst/>
          </a:prstGeom>
          <a:noFill/>
        </p:spPr>
        <p:txBody>
          <a:bodyPr wrap="square" lIns="179285" tIns="143428" rIns="179285" bIns="143428" rtlCol="0">
            <a:spAutoFit/>
          </a:bodyPr>
          <a:lstStyle/>
          <a:p>
            <a:pPr>
              <a:lnSpc>
                <a:spcPct val="90000"/>
              </a:lnSpc>
            </a:pPr>
            <a:r>
              <a:rPr lang="en-US" sz="2353" dirty="0"/>
              <a:t>REST API</a:t>
            </a:r>
          </a:p>
        </p:txBody>
      </p:sp>
      <p:pic>
        <p:nvPicPr>
          <p:cNvPr id="8" name="Picture 7"/>
          <p:cNvPicPr>
            <a:picLocks noChangeAspect="1"/>
          </p:cNvPicPr>
          <p:nvPr/>
        </p:nvPicPr>
        <p:blipFill>
          <a:blip r:embed="rId6"/>
          <a:stretch>
            <a:fillRect/>
          </a:stretch>
        </p:blipFill>
        <p:spPr>
          <a:xfrm>
            <a:off x="8068113" y="4939759"/>
            <a:ext cx="815431" cy="896425"/>
          </a:xfrm>
          <a:prstGeom prst="rect">
            <a:avLst/>
          </a:prstGeom>
        </p:spPr>
      </p:pic>
    </p:spTree>
    <p:extLst>
      <p:ext uri="{BB962C8B-B14F-4D97-AF65-F5344CB8AC3E}">
        <p14:creationId xmlns:p14="http://schemas.microsoft.com/office/powerpoint/2010/main" val="8444343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101</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Basics</a:t>
            </a:r>
          </a:p>
        </p:txBody>
      </p:sp>
      <p:pic>
        <p:nvPicPr>
          <p:cNvPr id="7" name="Picture 6"/>
          <p:cNvPicPr>
            <a:picLocks noChangeAspect="1"/>
          </p:cNvPicPr>
          <p:nvPr/>
        </p:nvPicPr>
        <p:blipFill>
          <a:blip r:embed="rId2"/>
          <a:stretch>
            <a:fillRect/>
          </a:stretch>
        </p:blipFill>
        <p:spPr>
          <a:xfrm>
            <a:off x="8503918" y="-2"/>
            <a:ext cx="3833157" cy="3837167"/>
          </a:xfrm>
          <a:prstGeom prst="rect">
            <a:avLst/>
          </a:prstGeom>
        </p:spPr>
      </p:pic>
    </p:spTree>
    <p:extLst>
      <p:ext uri="{BB962C8B-B14F-4D97-AF65-F5344CB8AC3E}">
        <p14:creationId xmlns:p14="http://schemas.microsoft.com/office/powerpoint/2010/main" val="21773607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grpSp>
        <p:nvGrpSpPr>
          <p:cNvPr id="6" name="Group 5"/>
          <p:cNvGrpSpPr/>
          <p:nvPr/>
        </p:nvGrpSpPr>
        <p:grpSpPr>
          <a:xfrm>
            <a:off x="1554289" y="1608839"/>
            <a:ext cx="9085742" cy="3991861"/>
            <a:chOff x="1754371" y="2892056"/>
            <a:chExt cx="5074200" cy="3035049"/>
          </a:xfrm>
        </p:grpSpPr>
        <p:sp>
          <p:nvSpPr>
            <p:cNvPr id="5" name="Rectangle 4"/>
            <p:cNvSpPr/>
            <p:nvPr/>
          </p:nvSpPr>
          <p:spPr>
            <a:xfrm>
              <a:off x="1754371" y="2892056"/>
              <a:ext cx="5074200" cy="303504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t>ARM Template</a:t>
              </a:r>
            </a:p>
          </p:txBody>
        </p:sp>
        <p:sp>
          <p:nvSpPr>
            <p:cNvPr id="4" name="Rectangle 3"/>
            <p:cNvSpPr/>
            <p:nvPr/>
          </p:nvSpPr>
          <p:spPr>
            <a:xfrm>
              <a:off x="2291314" y="3359887"/>
              <a:ext cx="3984028" cy="220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PowerShell DSC</a:t>
              </a:r>
            </a:p>
            <a:p>
              <a:pPr algn="ctr"/>
              <a:r>
                <a:rPr lang="en-US" sz="3600" dirty="0"/>
                <a:t>Chef</a:t>
              </a:r>
            </a:p>
            <a:p>
              <a:pPr algn="ctr"/>
              <a:r>
                <a:rPr lang="en-US" sz="3600" dirty="0"/>
                <a:t>Puppet</a:t>
              </a:r>
            </a:p>
            <a:p>
              <a:pPr algn="ctr"/>
              <a:r>
                <a:rPr lang="en-US" sz="3600" dirty="0"/>
                <a:t>Custom Script Ext (.ps1, .</a:t>
              </a:r>
              <a:r>
                <a:rPr lang="en-US" sz="3600" dirty="0" err="1"/>
                <a:t>sh</a:t>
              </a:r>
              <a:r>
                <a:rPr lang="en-US" sz="3600" dirty="0"/>
                <a:t>)</a:t>
              </a:r>
            </a:p>
          </p:txBody>
        </p:sp>
      </p:grpSp>
    </p:spTree>
    <p:extLst>
      <p:ext uri="{BB962C8B-B14F-4D97-AF65-F5344CB8AC3E}">
        <p14:creationId xmlns:p14="http://schemas.microsoft.com/office/powerpoint/2010/main" val="17743594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sp>
        <p:nvSpPr>
          <p:cNvPr id="3" name="Content Placeholder 2"/>
          <p:cNvSpPr>
            <a:spLocks noGrp="1"/>
          </p:cNvSpPr>
          <p:nvPr>
            <p:ph type="body" sz="quarter" idx="10"/>
          </p:nvPr>
        </p:nvSpPr>
        <p:spPr>
          <a:xfrm>
            <a:off x="269239" y="1189177"/>
            <a:ext cx="11653523" cy="2718949"/>
          </a:xfrm>
        </p:spPr>
        <p:txBody>
          <a:bodyPr/>
          <a:lstStyle/>
          <a:p>
            <a:r>
              <a:rPr lang="en-US" dirty="0"/>
              <a:t>Outside – part of the template</a:t>
            </a:r>
          </a:p>
          <a:p>
            <a:pPr lvl="1"/>
            <a:r>
              <a:rPr lang="en-US" dirty="0" err="1"/>
              <a:t>VM</a:t>
            </a:r>
            <a:r>
              <a:rPr lang="en-US" dirty="0"/>
              <a:t>, network topology, tags, </a:t>
            </a:r>
            <a:r>
              <a:rPr lang="en-US" dirty="0" err="1"/>
              <a:t>RBAC</a:t>
            </a:r>
            <a:r>
              <a:rPr lang="en-US" dirty="0"/>
              <a:t>, references to certs/secrets, etc.</a:t>
            </a:r>
          </a:p>
          <a:p>
            <a:pPr lvl="1"/>
            <a:endParaRPr lang="en-US" dirty="0"/>
          </a:p>
          <a:p>
            <a:r>
              <a:rPr lang="en-US" dirty="0"/>
              <a:t>Inside – executed by template only</a:t>
            </a:r>
          </a:p>
          <a:p>
            <a:pPr lvl="1"/>
            <a:r>
              <a:rPr lang="en-US" dirty="0"/>
              <a:t>Configure server roles, configure software, deploy a website, manage services, manage local users, etc.</a:t>
            </a:r>
          </a:p>
          <a:p>
            <a:pPr lvl="1"/>
            <a:r>
              <a:rPr lang="en-US" dirty="0"/>
              <a:t>Extensions for PowerShell DSC, Chef, Puppet, and custom scripts.</a:t>
            </a:r>
          </a:p>
        </p:txBody>
      </p:sp>
      <p:pic>
        <p:nvPicPr>
          <p:cNvPr id="7" name="Picture 6"/>
          <p:cNvPicPr>
            <a:picLocks noChangeAspect="1"/>
          </p:cNvPicPr>
          <p:nvPr/>
        </p:nvPicPr>
        <p:blipFill rotWithShape="1">
          <a:blip r:embed="rId3"/>
          <a:srcRect l="4793" r="5336"/>
          <a:stretch/>
        </p:blipFill>
        <p:spPr>
          <a:xfrm>
            <a:off x="8255637" y="122376"/>
            <a:ext cx="3667126" cy="1792149"/>
          </a:xfrm>
          <a:prstGeom prst="rect">
            <a:avLst/>
          </a:prstGeom>
        </p:spPr>
      </p:pic>
    </p:spTree>
    <p:extLst>
      <p:ext uri="{BB962C8B-B14F-4D97-AF65-F5344CB8AC3E}">
        <p14:creationId xmlns:p14="http://schemas.microsoft.com/office/powerpoint/2010/main" val="4089777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Basics</a:t>
            </a:r>
            <a:endParaRPr lang="en-US" dirty="0"/>
          </a:p>
        </p:txBody>
      </p:sp>
      <p:sp>
        <p:nvSpPr>
          <p:cNvPr id="5" name="Text Placeholder 4"/>
          <p:cNvSpPr>
            <a:spLocks noGrp="1"/>
          </p:cNvSpPr>
          <p:nvPr>
            <p:ph type="body" sz="quarter" idx="10"/>
          </p:nvPr>
        </p:nvSpPr>
        <p:spPr>
          <a:xfrm>
            <a:off x="269239" y="1197322"/>
            <a:ext cx="11653522" cy="3918637"/>
          </a:xfrm>
        </p:spPr>
        <p:txBody>
          <a:bodyPr/>
          <a:lstStyle/>
          <a:p>
            <a:r>
              <a:rPr lang="en-US" dirty="0"/>
              <a:t>{</a:t>
            </a:r>
          </a:p>
          <a:p>
            <a:r>
              <a:rPr lang="en-US" dirty="0"/>
              <a:t>"$schema": "",</a:t>
            </a:r>
          </a:p>
          <a:p>
            <a:r>
              <a:rPr lang="en-US" dirty="0"/>
              <a:t>"</a:t>
            </a:r>
            <a:r>
              <a:rPr lang="en-US" dirty="0" err="1"/>
              <a:t>contentVersion</a:t>
            </a:r>
            <a:r>
              <a:rPr lang="en-US" dirty="0"/>
              <a:t>": "1.0.0.0",</a:t>
            </a:r>
          </a:p>
          <a:p>
            <a:r>
              <a:rPr lang="en-US" dirty="0"/>
              <a:t>"parameters":{},</a:t>
            </a:r>
          </a:p>
          <a:p>
            <a:r>
              <a:rPr lang="en-US" dirty="0"/>
              <a:t>"variables": {},</a:t>
            </a:r>
          </a:p>
          <a:p>
            <a:r>
              <a:rPr lang="en-US" dirty="0"/>
              <a:t>"resources": []</a:t>
            </a:r>
          </a:p>
          <a:p>
            <a:r>
              <a:rPr lang="en-US" dirty="0"/>
              <a:t>}</a:t>
            </a:r>
          </a:p>
        </p:txBody>
      </p:sp>
    </p:spTree>
    <p:extLst>
      <p:ext uri="{BB962C8B-B14F-4D97-AF65-F5344CB8AC3E}">
        <p14:creationId xmlns:p14="http://schemas.microsoft.com/office/powerpoint/2010/main" val="26797177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Parameters</a:t>
            </a:r>
          </a:p>
        </p:txBody>
      </p:sp>
      <p:sp>
        <p:nvSpPr>
          <p:cNvPr id="5" name="Text Placeholder 4"/>
          <p:cNvSpPr>
            <a:spLocks noGrp="1"/>
          </p:cNvSpPr>
          <p:nvPr>
            <p:ph type="body" sz="quarter" idx="10"/>
          </p:nvPr>
        </p:nvSpPr>
        <p:spPr>
          <a:xfrm>
            <a:off x="269239" y="1197322"/>
            <a:ext cx="11653522" cy="5470728"/>
          </a:xfrm>
        </p:spPr>
        <p:txBody>
          <a:bodyPr/>
          <a:lstStyle/>
          <a:p>
            <a:r>
              <a:rPr lang="en-US" sz="1500" dirty="0"/>
              <a:t>{</a:t>
            </a:r>
          </a:p>
          <a:p>
            <a:r>
              <a:rPr lang="en-US" sz="1500" dirty="0"/>
              <a:t>"$schema": "",</a:t>
            </a:r>
          </a:p>
          <a:p>
            <a:r>
              <a:rPr lang="en-US" sz="1500" dirty="0"/>
              <a:t>"</a:t>
            </a:r>
            <a:r>
              <a:rPr lang="en-US" sz="1500" dirty="0" err="1"/>
              <a:t>contentVersion</a:t>
            </a:r>
            <a:r>
              <a:rPr lang="en-US" sz="1500" dirty="0"/>
              <a:t>": "1.0.0.0",</a:t>
            </a:r>
          </a:p>
          <a:p>
            <a:r>
              <a:rPr lang="en-US" sz="1500" dirty="0"/>
              <a:t>"parameters":{</a:t>
            </a:r>
          </a:p>
          <a:p>
            <a:r>
              <a:rPr lang="en-US" sz="1500" dirty="0"/>
              <a:t>     "</a:t>
            </a:r>
            <a:r>
              <a:rPr lang="en-US" sz="1500" dirty="0" err="1"/>
              <a:t>adminUsername</a:t>
            </a:r>
            <a:r>
              <a:rPr lang="en-US" sz="1500" dirty="0"/>
              <a:t>": {</a:t>
            </a:r>
          </a:p>
          <a:p>
            <a:r>
              <a:rPr lang="en-US" sz="1500" dirty="0"/>
              <a:t>            "type": "string",</a:t>
            </a:r>
          </a:p>
          <a:p>
            <a:r>
              <a:rPr lang="en-US" sz="1500" dirty="0"/>
              <a:t>            "</a:t>
            </a:r>
            <a:r>
              <a:rPr lang="en-US" sz="1500" dirty="0" err="1"/>
              <a:t>minLength</a:t>
            </a:r>
            <a:r>
              <a:rPr lang="en-US" sz="1500" dirty="0"/>
              <a:t>": 1</a:t>
            </a:r>
          </a:p>
          <a:p>
            <a:r>
              <a:rPr lang="en-US" sz="1500" dirty="0"/>
              <a:t>        },</a:t>
            </a:r>
          </a:p>
          <a:p>
            <a:r>
              <a:rPr lang="en-US" sz="1500" dirty="0"/>
              <a:t>     "</a:t>
            </a:r>
            <a:r>
              <a:rPr lang="en-US" sz="1500" dirty="0" err="1"/>
              <a:t>windowsOSVersion</a:t>
            </a:r>
            <a:r>
              <a:rPr lang="en-US" sz="1500" dirty="0"/>
              <a:t>": {</a:t>
            </a:r>
          </a:p>
          <a:p>
            <a:r>
              <a:rPr lang="en-US" sz="1500" dirty="0"/>
              <a:t>            "type": "string",</a:t>
            </a:r>
          </a:p>
          <a:p>
            <a:r>
              <a:rPr lang="en-US" sz="1500" dirty="0"/>
              <a:t>            "</a:t>
            </a:r>
            <a:r>
              <a:rPr lang="en-US" sz="1500" dirty="0" err="1"/>
              <a:t>defaultValue</a:t>
            </a:r>
            <a:r>
              <a:rPr lang="en-US" sz="1500" dirty="0"/>
              <a:t>": "2012-R2-Datacenter",</a:t>
            </a:r>
          </a:p>
          <a:p>
            <a:r>
              <a:rPr lang="en-US" sz="1500" dirty="0"/>
              <a:t>            "</a:t>
            </a:r>
            <a:r>
              <a:rPr lang="en-US" sz="1500" dirty="0" err="1"/>
              <a:t>allowedValues</a:t>
            </a:r>
            <a:r>
              <a:rPr lang="en-US" sz="1500" dirty="0"/>
              <a:t>": [</a:t>
            </a:r>
          </a:p>
          <a:p>
            <a:r>
              <a:rPr lang="en-US" sz="1500" dirty="0"/>
              <a:t>                "2008-R2-SP1",</a:t>
            </a:r>
          </a:p>
          <a:p>
            <a:r>
              <a:rPr lang="en-US" sz="1500" dirty="0"/>
              <a:t>                "2012-Datacenter",</a:t>
            </a:r>
          </a:p>
          <a:p>
            <a:r>
              <a:rPr lang="en-US" sz="1500" dirty="0"/>
              <a:t>                "2012-R2-Datacenter"</a:t>
            </a:r>
          </a:p>
          <a:p>
            <a:r>
              <a:rPr lang="en-US" sz="1500" dirty="0"/>
              <a:t>            ],</a:t>
            </a:r>
          </a:p>
          <a:p>
            <a:r>
              <a:rPr lang="en-US" sz="1500" dirty="0"/>
              <a:t>            "metadata": {</a:t>
            </a:r>
          </a:p>
          <a:p>
            <a:r>
              <a:rPr lang="en-US" sz="1500" dirty="0"/>
              <a:t>                "description": "The Windows version for the </a:t>
            </a:r>
            <a:r>
              <a:rPr lang="en-US" sz="1500" dirty="0" err="1"/>
              <a:t>VM</a:t>
            </a:r>
            <a:r>
              <a:rPr lang="en-US" sz="1500" dirty="0"/>
              <a:t>."</a:t>
            </a:r>
          </a:p>
          <a:p>
            <a:r>
              <a:rPr lang="en-US" sz="1500" dirty="0"/>
              <a:t>            }</a:t>
            </a:r>
          </a:p>
          <a:p>
            <a:r>
              <a:rPr lang="en-US" sz="1500" dirty="0"/>
              <a:t>        }},</a:t>
            </a:r>
          </a:p>
          <a:p>
            <a:r>
              <a:rPr lang="en-US" sz="1500" dirty="0"/>
              <a:t>}</a:t>
            </a:r>
          </a:p>
        </p:txBody>
      </p:sp>
    </p:spTree>
    <p:extLst>
      <p:ext uri="{BB962C8B-B14F-4D97-AF65-F5344CB8AC3E}">
        <p14:creationId xmlns:p14="http://schemas.microsoft.com/office/powerpoint/2010/main" val="14048340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Variables</a:t>
            </a:r>
          </a:p>
        </p:txBody>
      </p:sp>
      <p:sp>
        <p:nvSpPr>
          <p:cNvPr id="5" name="Text Placeholder 4"/>
          <p:cNvSpPr>
            <a:spLocks noGrp="1"/>
          </p:cNvSpPr>
          <p:nvPr>
            <p:ph type="body" sz="quarter" idx="10"/>
          </p:nvPr>
        </p:nvSpPr>
        <p:spPr>
          <a:xfrm>
            <a:off x="269239" y="1197322"/>
            <a:ext cx="11653522" cy="3656386"/>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     "</a:t>
            </a:r>
            <a:r>
              <a:rPr lang="en-US" sz="1600" dirty="0" err="1"/>
              <a:t>imagePublisher</a:t>
            </a:r>
            <a:r>
              <a:rPr lang="en-US" sz="1600" dirty="0"/>
              <a:t>": "</a:t>
            </a:r>
            <a:r>
              <a:rPr lang="en-US" sz="1600" dirty="0" err="1"/>
              <a:t>MicrosoftWindowsServer</a:t>
            </a:r>
            <a:r>
              <a:rPr lang="en-US" sz="1600" dirty="0"/>
              <a:t>",</a:t>
            </a:r>
          </a:p>
          <a:p>
            <a:r>
              <a:rPr lang="en-US" sz="1600" dirty="0"/>
              <a:t>     "</a:t>
            </a:r>
            <a:r>
              <a:rPr lang="en-US" sz="1600" dirty="0" err="1"/>
              <a:t>subnetName</a:t>
            </a:r>
            <a:r>
              <a:rPr lang="en-US" sz="1600" dirty="0"/>
              <a:t>": "Subnet",</a:t>
            </a:r>
          </a:p>
          <a:p>
            <a:r>
              <a:rPr lang="en-US" sz="1600" dirty="0"/>
              <a:t>     "</a:t>
            </a:r>
            <a:r>
              <a:rPr lang="en-US" sz="1600" dirty="0" err="1"/>
              <a:t>virtualNetworkName</a:t>
            </a:r>
            <a:r>
              <a:rPr lang="en-US" sz="1600" dirty="0"/>
              <a:t>": "</a:t>
            </a:r>
            <a:r>
              <a:rPr lang="en-US" sz="1600" dirty="0" err="1"/>
              <a:t>MyVNET</a:t>
            </a:r>
            <a:r>
              <a:rPr lang="en-US" sz="1600" dirty="0"/>
              <a:t>",</a:t>
            </a:r>
          </a:p>
          <a:p>
            <a:r>
              <a:rPr lang="en-US" sz="1600" dirty="0"/>
              <a:t>     "</a:t>
            </a:r>
            <a:r>
              <a:rPr lang="en-US" sz="1600" dirty="0" err="1"/>
              <a:t>vhdStorageType</a:t>
            </a:r>
            <a:r>
              <a:rPr lang="en-US" sz="1600" dirty="0"/>
              <a:t>": "</a:t>
            </a:r>
            <a:r>
              <a:rPr lang="en-US" sz="1600" dirty="0" err="1"/>
              <a:t>Standard_LRS</a:t>
            </a:r>
            <a:r>
              <a:rPr lang="en-US" sz="1600" dirty="0"/>
              <a:t>",</a:t>
            </a:r>
          </a:p>
          <a:p>
            <a:r>
              <a:rPr lang="en-US" sz="1600" dirty="0"/>
              <a:t>     "</a:t>
            </a:r>
            <a:r>
              <a:rPr lang="en-US" sz="1600" dirty="0" err="1"/>
              <a:t>vhdStorageName</a:t>
            </a:r>
            <a:r>
              <a:rPr lang="en-US" sz="1600" dirty="0"/>
              <a:t>": "[</a:t>
            </a:r>
            <a:r>
              <a:rPr lang="en-US" sz="1600" dirty="0" err="1"/>
              <a:t>concat</a:t>
            </a:r>
            <a:r>
              <a:rPr lang="en-US" sz="1600" dirty="0"/>
              <a:t>('</a:t>
            </a:r>
            <a:r>
              <a:rPr lang="en-US" sz="1600" dirty="0" err="1"/>
              <a:t>vhdstorage</a:t>
            </a:r>
            <a:r>
              <a:rPr lang="en-US" sz="1600" dirty="0"/>
              <a:t>', </a:t>
            </a:r>
            <a:r>
              <a:rPr lang="en-US" sz="1600" dirty="0" err="1"/>
              <a:t>uniqueString</a:t>
            </a:r>
            <a:r>
              <a:rPr lang="en-US" sz="1600" dirty="0"/>
              <a:t>(</a:t>
            </a:r>
            <a:r>
              <a:rPr lang="en-US" sz="1600" dirty="0" err="1"/>
              <a:t>resourceGroup</a:t>
            </a:r>
            <a:r>
              <a:rPr lang="en-US" sz="1600" dirty="0"/>
              <a:t>().id))]",</a:t>
            </a:r>
          </a:p>
          <a:p>
            <a:r>
              <a:rPr lang="en-US" sz="1600" dirty="0"/>
              <a:t>     "</a:t>
            </a:r>
            <a:r>
              <a:rPr lang="en-US" sz="1600" dirty="0" err="1"/>
              <a:t>vnetId</a:t>
            </a:r>
            <a:r>
              <a:rPr lang="en-US" sz="1600" dirty="0"/>
              <a:t>": "[</a:t>
            </a:r>
            <a:r>
              <a:rPr lang="en-US" sz="1600" dirty="0" err="1"/>
              <a:t>resourceId</a:t>
            </a:r>
            <a:r>
              <a:rPr lang="en-US" sz="1600" dirty="0"/>
              <a:t>('</a:t>
            </a:r>
            <a:r>
              <a:rPr lang="en-US" sz="1600" dirty="0" err="1"/>
              <a:t>Microsoft.Network</a:t>
            </a:r>
            <a:r>
              <a:rPr lang="en-US" sz="1600" dirty="0"/>
              <a:t>/</a:t>
            </a:r>
            <a:r>
              <a:rPr lang="en-US" sz="1600" dirty="0" err="1"/>
              <a:t>virtualNetworks</a:t>
            </a:r>
            <a:r>
              <a:rPr lang="en-US" sz="1600" dirty="0"/>
              <a:t>', variables('</a:t>
            </a:r>
            <a:r>
              <a:rPr lang="en-US" sz="1600" dirty="0" err="1"/>
              <a:t>virtualNetworkName</a:t>
            </a:r>
            <a:r>
              <a:rPr lang="en-US" sz="1600" dirty="0"/>
              <a:t>'))]",</a:t>
            </a:r>
          </a:p>
          <a:p>
            <a:r>
              <a:rPr lang="en-US" sz="1600" dirty="0"/>
              <a:t>     "</a:t>
            </a:r>
            <a:r>
              <a:rPr lang="en-US" sz="1600" dirty="0" err="1"/>
              <a:t>subnetRef</a:t>
            </a:r>
            <a:r>
              <a:rPr lang="en-US" sz="1600" dirty="0"/>
              <a:t>": "[</a:t>
            </a:r>
            <a:r>
              <a:rPr lang="en-US" sz="1600" dirty="0" err="1"/>
              <a:t>concat</a:t>
            </a:r>
            <a:r>
              <a:rPr lang="en-US" sz="1600" dirty="0"/>
              <a:t>(variables('</a:t>
            </a:r>
            <a:r>
              <a:rPr lang="en-US" sz="1600" dirty="0" err="1"/>
              <a:t>vnetId</a:t>
            </a:r>
            <a:r>
              <a:rPr lang="en-US" sz="1600" dirty="0"/>
              <a:t>'), '/subnets/', variables('</a:t>
            </a:r>
            <a:r>
              <a:rPr lang="en-US" sz="1600" dirty="0" err="1"/>
              <a:t>subnetName</a:t>
            </a:r>
            <a:r>
              <a:rPr lang="en-US" sz="1600" dirty="0"/>
              <a:t>'))]",},</a:t>
            </a:r>
          </a:p>
          <a:p>
            <a:r>
              <a:rPr lang="en-US" sz="1600" dirty="0"/>
              <a:t>}</a:t>
            </a:r>
          </a:p>
        </p:txBody>
      </p:sp>
    </p:spTree>
    <p:extLst>
      <p:ext uri="{BB962C8B-B14F-4D97-AF65-F5344CB8AC3E}">
        <p14:creationId xmlns:p14="http://schemas.microsoft.com/office/powerpoint/2010/main" val="1324726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Resources</a:t>
            </a:r>
          </a:p>
        </p:txBody>
      </p:sp>
      <p:sp>
        <p:nvSpPr>
          <p:cNvPr id="5" name="Text Placeholder 4"/>
          <p:cNvSpPr>
            <a:spLocks noGrp="1"/>
          </p:cNvSpPr>
          <p:nvPr>
            <p:ph type="body" sz="quarter" idx="10"/>
          </p:nvPr>
        </p:nvSpPr>
        <p:spPr>
          <a:xfrm>
            <a:off x="269239" y="1197322"/>
            <a:ext cx="11653522" cy="5552289"/>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"resources": [</a:t>
            </a:r>
          </a:p>
          <a:p>
            <a:r>
              <a:rPr lang="en-US" sz="1600" dirty="0"/>
              <a:t>    {</a:t>
            </a:r>
          </a:p>
          <a:p>
            <a:r>
              <a:rPr lang="en-US" sz="1600" dirty="0"/>
              <a:t>        "type": "</a:t>
            </a:r>
            <a:r>
              <a:rPr lang="en-US" sz="1600" dirty="0" err="1"/>
              <a:t>Microsoft.Storage</a:t>
            </a:r>
            <a:r>
              <a:rPr lang="en-US" sz="1600" dirty="0"/>
              <a:t>/</a:t>
            </a:r>
            <a:r>
              <a:rPr lang="en-US" sz="1600" dirty="0" err="1"/>
              <a:t>storageAccounts</a:t>
            </a:r>
            <a:r>
              <a:rPr lang="en-US" sz="1600" dirty="0"/>
              <a:t>",</a:t>
            </a:r>
          </a:p>
          <a:p>
            <a:r>
              <a:rPr lang="en-US" sz="1600" dirty="0"/>
              <a:t>        "name": "[variables('</a:t>
            </a:r>
            <a:r>
              <a:rPr lang="en-US" sz="1600" dirty="0" err="1"/>
              <a:t>vhdStorageName</a:t>
            </a:r>
            <a:r>
              <a:rPr lang="en-US" sz="1600" dirty="0"/>
              <a:t>')]",</a:t>
            </a:r>
          </a:p>
          <a:p>
            <a:r>
              <a:rPr lang="en-US" sz="1600" dirty="0"/>
              <a:t>        "</a:t>
            </a:r>
            <a:r>
              <a:rPr lang="en-US" sz="1600" dirty="0" err="1"/>
              <a:t>apiVersion</a:t>
            </a:r>
            <a:r>
              <a:rPr lang="en-US" sz="1600" dirty="0"/>
              <a:t>": "2015-06-15",</a:t>
            </a:r>
          </a:p>
          <a:p>
            <a:r>
              <a:rPr lang="en-US" sz="1600" dirty="0"/>
              <a:t>        "location": "[</a:t>
            </a:r>
            <a:r>
              <a:rPr lang="en-US" sz="1600" dirty="0" err="1"/>
              <a:t>resourceGroup</a:t>
            </a:r>
            <a:r>
              <a:rPr lang="en-US" sz="1600" dirty="0"/>
              <a:t>().location]",</a:t>
            </a:r>
          </a:p>
          <a:p>
            <a:r>
              <a:rPr lang="en-US" sz="1600" dirty="0"/>
              <a:t>        "tags": {</a:t>
            </a:r>
          </a:p>
          <a:p>
            <a:r>
              <a:rPr lang="en-US" sz="1600" dirty="0"/>
              <a:t>            "</a:t>
            </a:r>
            <a:r>
              <a:rPr lang="en-US" sz="1600" dirty="0" err="1"/>
              <a:t>displayName</a:t>
            </a:r>
            <a:r>
              <a:rPr lang="en-US" sz="1600" dirty="0"/>
              <a:t>": "</a:t>
            </a:r>
            <a:r>
              <a:rPr lang="en-US" sz="1600" dirty="0" err="1"/>
              <a:t>StorageAccount</a:t>
            </a:r>
            <a:r>
              <a:rPr lang="en-US" sz="1600" dirty="0"/>
              <a:t>"</a:t>
            </a:r>
          </a:p>
          <a:p>
            <a:r>
              <a:rPr lang="en-US" sz="1600" dirty="0"/>
              <a:t>        },</a:t>
            </a:r>
          </a:p>
          <a:p>
            <a:r>
              <a:rPr lang="en-US" sz="1600" dirty="0"/>
              <a:t>        "properties": {</a:t>
            </a:r>
          </a:p>
          <a:p>
            <a:r>
              <a:rPr lang="en-US" sz="1600" dirty="0"/>
              <a:t>            "</a:t>
            </a:r>
            <a:r>
              <a:rPr lang="en-US" sz="1600" dirty="0" err="1"/>
              <a:t>accountType</a:t>
            </a:r>
            <a:r>
              <a:rPr lang="en-US" sz="1600" dirty="0"/>
              <a:t>": "[variables('</a:t>
            </a:r>
            <a:r>
              <a:rPr lang="en-US" sz="1600" dirty="0" err="1"/>
              <a:t>vhdStorageType</a:t>
            </a:r>
            <a:r>
              <a:rPr lang="en-US" sz="1600" dirty="0"/>
              <a:t>')]"</a:t>
            </a:r>
          </a:p>
          <a:p>
            <a:r>
              <a:rPr lang="en-US" sz="1600" dirty="0"/>
              <a:t>        }</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19579295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Extension</a:t>
            </a:r>
          </a:p>
        </p:txBody>
      </p:sp>
      <p:sp>
        <p:nvSpPr>
          <p:cNvPr id="3" name="Text Placeholder 2"/>
          <p:cNvSpPr>
            <a:spLocks noGrp="1"/>
          </p:cNvSpPr>
          <p:nvPr>
            <p:ph type="body" sz="quarter" idx="10"/>
          </p:nvPr>
        </p:nvSpPr>
        <p:spPr>
          <a:xfrm>
            <a:off x="269239" y="1197322"/>
            <a:ext cx="11653522" cy="5426101"/>
          </a:xfrm>
        </p:spPr>
        <p:txBody>
          <a:bodyPr/>
          <a:lstStyle/>
          <a:p>
            <a:r>
              <a:rPr lang="en-US" sz="1300" dirty="0"/>
              <a:t>{</a:t>
            </a:r>
          </a:p>
          <a:p>
            <a:r>
              <a:rPr lang="en-US" sz="1300" dirty="0"/>
              <a:t>          "name": "DSCExt1",</a:t>
            </a:r>
          </a:p>
          <a:p>
            <a:r>
              <a:rPr lang="en-US" sz="1300" dirty="0"/>
              <a:t>          "type": "</a:t>
            </a:r>
            <a:r>
              <a:rPr lang="en-US" sz="1300" dirty="0">
                <a:solidFill>
                  <a:srgbClr val="FF0000"/>
                </a:solidFill>
              </a:rPr>
              <a:t>extensions</a:t>
            </a:r>
            <a:r>
              <a:rPr lang="en-US" sz="1300" dirty="0"/>
              <a:t>",</a:t>
            </a:r>
          </a:p>
          <a:p>
            <a:r>
              <a:rPr lang="en-US" sz="1300" dirty="0"/>
              <a:t>          "location": "[</a:t>
            </a:r>
            <a:r>
              <a:rPr lang="en-US" sz="1300" dirty="0" err="1"/>
              <a:t>resourceGroup</a:t>
            </a:r>
            <a:r>
              <a:rPr lang="en-US" sz="1300" dirty="0"/>
              <a:t>().location]",</a:t>
            </a:r>
          </a:p>
          <a:p>
            <a:r>
              <a:rPr lang="en-US" sz="1300" dirty="0"/>
              <a:t>          "</a:t>
            </a:r>
            <a:r>
              <a:rPr lang="en-US" sz="1300" dirty="0" err="1"/>
              <a:t>apiVersion</a:t>
            </a:r>
            <a:r>
              <a:rPr lang="en-US" sz="1300" dirty="0"/>
              <a:t>": "2015-05-01-preview",</a:t>
            </a:r>
          </a:p>
          <a:p>
            <a:r>
              <a:rPr lang="en-US" sz="1300" dirty="0"/>
              <a:t>          "</a:t>
            </a:r>
            <a:r>
              <a:rPr lang="en-US" sz="1300" dirty="0" err="1"/>
              <a:t>dependsOn</a:t>
            </a:r>
            <a:r>
              <a:rPr lang="en-US" sz="1300" dirty="0"/>
              <a:t>": [</a:t>
            </a:r>
          </a:p>
          <a:p>
            <a:r>
              <a:rPr lang="en-US" sz="1300" dirty="0"/>
              <a:t>            "[</a:t>
            </a:r>
            <a:r>
              <a:rPr lang="en-US" sz="1300" dirty="0" err="1"/>
              <a:t>concat</a:t>
            </a:r>
            <a:r>
              <a:rPr lang="en-US" sz="1300" dirty="0"/>
              <a:t>('</a:t>
            </a:r>
            <a:r>
              <a:rPr lang="en-US" sz="1300" dirty="0" err="1"/>
              <a:t>Microsoft.Compute</a:t>
            </a:r>
            <a:r>
              <a:rPr lang="en-US" sz="1300" dirty="0"/>
              <a:t>/</a:t>
            </a:r>
            <a:r>
              <a:rPr lang="en-US" sz="1300" dirty="0" err="1"/>
              <a:t>virtualMachines</a:t>
            </a:r>
            <a:r>
              <a:rPr lang="en-US" sz="1300" dirty="0"/>
              <a:t>/', parameters('</a:t>
            </a:r>
            <a:r>
              <a:rPr lang="en-US" sz="1300" dirty="0" err="1"/>
              <a:t>vmName</a:t>
            </a:r>
            <a:r>
              <a:rPr lang="en-US" sz="1300" dirty="0"/>
              <a:t>'))]"</a:t>
            </a:r>
          </a:p>
          <a:p>
            <a:r>
              <a:rPr lang="en-US" sz="1300" dirty="0"/>
              <a:t>          ],</a:t>
            </a:r>
          </a:p>
          <a:p>
            <a:r>
              <a:rPr lang="en-US" sz="1300" dirty="0"/>
              <a:t>          "properties": {</a:t>
            </a:r>
          </a:p>
          <a:p>
            <a:r>
              <a:rPr lang="en-US" sz="1300" dirty="0"/>
              <a:t>          </a:t>
            </a:r>
            <a:r>
              <a:rPr lang="en-US" sz="1300" dirty="0">
                <a:solidFill>
                  <a:srgbClr val="FF0000"/>
                </a:solidFill>
              </a:rPr>
              <a:t>"publisher": "</a:t>
            </a:r>
            <a:r>
              <a:rPr lang="en-US" sz="1300" dirty="0" err="1">
                <a:solidFill>
                  <a:srgbClr val="FF0000"/>
                </a:solidFill>
              </a:rPr>
              <a:t>Microsoft.Powershell</a:t>
            </a:r>
            <a:r>
              <a:rPr lang="en-US" sz="1300" dirty="0">
                <a:solidFill>
                  <a:srgbClr val="FF0000"/>
                </a:solidFill>
              </a:rPr>
              <a:t>",</a:t>
            </a:r>
          </a:p>
          <a:p>
            <a:r>
              <a:rPr lang="en-US" sz="1300" dirty="0">
                <a:solidFill>
                  <a:srgbClr val="FF0000"/>
                </a:solidFill>
              </a:rPr>
              <a:t>          "type": "DSC",</a:t>
            </a:r>
          </a:p>
          <a:p>
            <a:r>
              <a:rPr lang="en-US" sz="1300" dirty="0">
                <a:solidFill>
                  <a:srgbClr val="FF0000"/>
                </a:solidFill>
              </a:rPr>
              <a:t>          "</a:t>
            </a:r>
            <a:r>
              <a:rPr lang="en-US" sz="1300" dirty="0" err="1">
                <a:solidFill>
                  <a:srgbClr val="FF0000"/>
                </a:solidFill>
              </a:rPr>
              <a:t>typeHandlerVersion</a:t>
            </a:r>
            <a:r>
              <a:rPr lang="en-US" sz="1300" dirty="0">
                <a:solidFill>
                  <a:srgbClr val="FF0000"/>
                </a:solidFill>
              </a:rPr>
              <a:t>": "2.8",</a:t>
            </a:r>
          </a:p>
          <a:p>
            <a:r>
              <a:rPr lang="en-US" sz="1300" dirty="0"/>
              <a:t>          "settings": {</a:t>
            </a:r>
          </a:p>
          <a:p>
            <a:r>
              <a:rPr lang="en-US" sz="1300" dirty="0"/>
              <a:t>            "</a:t>
            </a:r>
            <a:r>
              <a:rPr lang="en-US" sz="1300" dirty="0" err="1"/>
              <a:t>modulesUrl</a:t>
            </a:r>
            <a:r>
              <a:rPr lang="en-US" sz="1300" dirty="0"/>
              <a:t>": "[parameters('</a:t>
            </a:r>
            <a:r>
              <a:rPr lang="en-US" sz="1300" dirty="0" err="1"/>
              <a:t>modulesUrl</a:t>
            </a:r>
            <a:r>
              <a:rPr lang="en-US" sz="1300" dirty="0"/>
              <a:t>')]",</a:t>
            </a:r>
          </a:p>
          <a:p>
            <a:r>
              <a:rPr lang="en-US" sz="1300" dirty="0"/>
              <a:t>            "</a:t>
            </a:r>
            <a:r>
              <a:rPr lang="en-US" sz="1300" dirty="0" err="1"/>
              <a:t>configurationFunction</a:t>
            </a:r>
            <a:r>
              <a:rPr lang="en-US" sz="1300" dirty="0"/>
              <a:t>": "ConfigureWebServer.ps1\\Main",</a:t>
            </a:r>
          </a:p>
          <a:p>
            <a:r>
              <a:rPr lang="en-US" sz="1300" dirty="0"/>
              <a:t>            "properties": {</a:t>
            </a:r>
          </a:p>
          <a:p>
            <a:r>
              <a:rPr lang="en-US" sz="1300" dirty="0"/>
              <a:t>              "</a:t>
            </a:r>
            <a:r>
              <a:rPr lang="en-US" sz="1300" dirty="0" err="1"/>
              <a:t>MachineName</a:t>
            </a:r>
            <a:r>
              <a:rPr lang="en-US" sz="1300" dirty="0"/>
              <a:t>": "[parameters('</a:t>
            </a:r>
            <a:r>
              <a:rPr lang="en-US" sz="1300" dirty="0" err="1"/>
              <a:t>vmName</a:t>
            </a:r>
            <a:r>
              <a:rPr lang="en-US" sz="1300" dirty="0"/>
              <a:t>')]",</a:t>
            </a:r>
          </a:p>
          <a:p>
            <a:r>
              <a:rPr lang="en-US" sz="1300" dirty="0"/>
              <a:t>              "</a:t>
            </a:r>
            <a:r>
              <a:rPr lang="en-US" sz="1300" dirty="0" err="1"/>
              <a:t>WebDeployPackagePath</a:t>
            </a:r>
            <a:r>
              <a:rPr lang="en-US" sz="1300" dirty="0"/>
              <a:t>": "[parameters('</a:t>
            </a:r>
            <a:r>
              <a:rPr lang="en-US" sz="1300" dirty="0" err="1"/>
              <a:t>webdeploypkg</a:t>
            </a:r>
            <a:r>
              <a:rPr lang="en-US" sz="1300" dirty="0"/>
              <a:t>')]",</a:t>
            </a:r>
          </a:p>
          <a:p>
            <a:r>
              <a:rPr lang="en-US" sz="1300" dirty="0"/>
              <a:t>              "</a:t>
            </a:r>
            <a:r>
              <a:rPr lang="en-US" sz="1300" dirty="0" err="1"/>
              <a:t>UserName</a:t>
            </a:r>
            <a:r>
              <a:rPr lang="en-US" sz="1300" dirty="0"/>
              <a:t>": "[parameters('</a:t>
            </a:r>
            <a:r>
              <a:rPr lang="en-US" sz="1300" dirty="0" err="1"/>
              <a:t>adminUserName</a:t>
            </a:r>
            <a:r>
              <a:rPr lang="en-US" sz="1300" dirty="0"/>
              <a:t>')]",</a:t>
            </a:r>
          </a:p>
          <a:p>
            <a:r>
              <a:rPr lang="en-US" sz="1300" dirty="0"/>
              <a:t>              "Password": "[parameters('</a:t>
            </a:r>
            <a:r>
              <a:rPr lang="en-US" sz="1300" dirty="0" err="1"/>
              <a:t>adminPassword</a:t>
            </a:r>
            <a:r>
              <a:rPr lang="en-US" sz="1300" dirty="0"/>
              <a:t>')]",</a:t>
            </a:r>
          </a:p>
          <a:p>
            <a:r>
              <a:rPr lang="en-US" sz="1300" dirty="0"/>
              <a:t>             }</a:t>
            </a:r>
          </a:p>
          <a:p>
            <a:r>
              <a:rPr lang="en-US" sz="1300" dirty="0"/>
              <a:t>          },</a:t>
            </a:r>
          </a:p>
          <a:p>
            <a:r>
              <a:rPr lang="en-US" sz="1300" dirty="0"/>
              <a:t>   }</a:t>
            </a:r>
          </a:p>
          <a:p>
            <a:r>
              <a:rPr lang="en-US" sz="1300" dirty="0"/>
              <a:t>}</a:t>
            </a:r>
          </a:p>
        </p:txBody>
      </p:sp>
      <p:sp>
        <p:nvSpPr>
          <p:cNvPr id="4" name="TextBox 3"/>
          <p:cNvSpPr txBox="1"/>
          <p:nvPr/>
        </p:nvSpPr>
        <p:spPr>
          <a:xfrm>
            <a:off x="5700712" y="3254001"/>
            <a:ext cx="22955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DSC ZIP</a:t>
            </a:r>
          </a:p>
        </p:txBody>
      </p:sp>
      <p:cxnSp>
        <p:nvCxnSpPr>
          <p:cNvPr id="6" name="Straight Arrow Connector 5"/>
          <p:cNvCxnSpPr>
            <a:stCxn id="4" idx="1"/>
          </p:cNvCxnSpPr>
          <p:nvPr/>
        </p:nvCxnSpPr>
        <p:spPr>
          <a:xfrm flipH="1">
            <a:off x="4767262" y="3540233"/>
            <a:ext cx="933450" cy="56059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48475" y="4395031"/>
            <a:ext cx="300037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t>
            </a:r>
            <a:r>
              <a:rPr lang="en-US" sz="2000" dirty="0" err="1">
                <a:solidFill>
                  <a:schemeClr val="tx2"/>
                </a:solidFill>
              </a:rPr>
              <a:t>WebDeploy</a:t>
            </a:r>
            <a:r>
              <a:rPr lang="en-US" sz="2000" dirty="0">
                <a:solidFill>
                  <a:schemeClr val="tx2"/>
                </a:solidFill>
              </a:rPr>
              <a:t> ZIP</a:t>
            </a:r>
          </a:p>
        </p:txBody>
      </p:sp>
      <p:cxnSp>
        <p:nvCxnSpPr>
          <p:cNvPr id="8" name="Straight Arrow Connector 7"/>
          <p:cNvCxnSpPr>
            <a:stCxn id="7" idx="1"/>
          </p:cNvCxnSpPr>
          <p:nvPr/>
        </p:nvCxnSpPr>
        <p:spPr>
          <a:xfrm flipH="1">
            <a:off x="6153150" y="4681263"/>
            <a:ext cx="695325" cy="286232"/>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43850" y="5257800"/>
            <a:ext cx="3898194"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dirty="0">
                <a:solidFill>
                  <a:srgbClr val="FF0000"/>
                </a:solidFill>
              </a:rPr>
              <a:t>* SAS Token</a:t>
            </a:r>
          </a:p>
        </p:txBody>
      </p:sp>
    </p:spTree>
    <p:extLst>
      <p:ext uri="{BB962C8B-B14F-4D97-AF65-F5344CB8AC3E}">
        <p14:creationId xmlns:p14="http://schemas.microsoft.com/office/powerpoint/2010/main" val="36595605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 on Your ARM Strength</a:t>
            </a:r>
          </a:p>
        </p:txBody>
      </p:sp>
      <p:sp>
        <p:nvSpPr>
          <p:cNvPr id="4" name="Text Placeholder 3"/>
          <p:cNvSpPr>
            <a:spLocks noGrp="1"/>
          </p:cNvSpPr>
          <p:nvPr>
            <p:ph type="body" sz="quarter" idx="12"/>
          </p:nvPr>
        </p:nvSpPr>
        <p:spPr/>
        <p:txBody>
          <a:bodyPr/>
          <a:lstStyle/>
          <a:p>
            <a:r>
              <a:rPr lang="en-US" dirty="0"/>
              <a:t>Michael S. Collier</a:t>
            </a:r>
          </a:p>
          <a:p>
            <a:r>
              <a:rPr lang="en-US" dirty="0"/>
              <a:t>Cloud Solution Architect, Microsoft</a:t>
            </a:r>
          </a:p>
          <a:p>
            <a:endParaRPr lang="en-US" dirty="0"/>
          </a:p>
        </p:txBody>
      </p:sp>
    </p:spTree>
    <p:extLst>
      <p:ext uri="{BB962C8B-B14F-4D97-AF65-F5344CB8AC3E}">
        <p14:creationId xmlns:p14="http://schemas.microsoft.com/office/powerpoint/2010/main" val="6471759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387064"/>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p:txBody>
      </p:sp>
      <p:pic>
        <p:nvPicPr>
          <p:cNvPr id="6" name="Picture 5"/>
          <p:cNvPicPr>
            <a:picLocks noChangeAspect="1"/>
          </p:cNvPicPr>
          <p:nvPr/>
        </p:nvPicPr>
        <p:blipFill>
          <a:blip r:embed="rId2"/>
          <a:stretch>
            <a:fillRect/>
          </a:stretch>
        </p:blipFill>
        <p:spPr>
          <a:xfrm>
            <a:off x="9820275" y="3344244"/>
            <a:ext cx="1894825" cy="3303366"/>
          </a:xfrm>
          <a:prstGeom prst="rect">
            <a:avLst/>
          </a:prstGeom>
        </p:spPr>
      </p:pic>
    </p:spTree>
    <p:extLst>
      <p:ext uri="{BB962C8B-B14F-4D97-AF65-F5344CB8AC3E}">
        <p14:creationId xmlns:p14="http://schemas.microsoft.com/office/powerpoint/2010/main" val="294580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6" y="289510"/>
            <a:ext cx="9485136" cy="640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357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rotWithShape="1">
          <a:blip r:embed="rId2">
            <a:extLst>
              <a:ext uri="{28A0092B-C50C-407E-A947-70E740481C1C}">
                <a14:useLocalDpi xmlns:a14="http://schemas.microsoft.com/office/drawing/2010/main" val="0"/>
              </a:ext>
            </a:extLst>
          </a:blip>
          <a:srcRect r="48916" b="57082"/>
          <a:stretch/>
        </p:blipFill>
        <p:spPr bwMode="auto">
          <a:xfrm>
            <a:off x="1273175" y="289510"/>
            <a:ext cx="10081965" cy="5716179"/>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1625600" y="3589867"/>
            <a:ext cx="5779911" cy="406400"/>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1493345" y="1301765"/>
            <a:ext cx="1078088" cy="915001"/>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587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1.48148E-6 L 0.09336 -0.00092 " pathEditMode="relative" rAng="0" ptsTypes="AA">
                                      <p:cBhvr>
                                        <p:cTn id="6" dur="2000" fill="hold"/>
                                        <p:tgtEl>
                                          <p:spTgt spid="8"/>
                                        </p:tgtEl>
                                        <p:attrNameLst>
                                          <p:attrName>ppt_x</p:attrName>
                                          <p:attrName>ppt_y</p:attrName>
                                        </p:attrNameLst>
                                      </p:cBhvr>
                                      <p:rCtr x="4661" y="-46"/>
                                    </p:animMotion>
                                  </p:childTnLst>
                                </p:cTn>
                              </p:par>
                            </p:childTnLst>
                          </p:cTn>
                        </p:par>
                        <p:par>
                          <p:cTn id="7" fill="hold">
                            <p:stCondLst>
                              <p:cond delay="2000"/>
                            </p:stCondLst>
                            <p:childTnLst>
                              <p:par>
                                <p:cTn id="8" presetID="42" presetClass="path" presetSubtype="0" accel="50000" decel="50000" fill="hold" grpId="1" nodeType="afterEffect">
                                  <p:stCondLst>
                                    <p:cond delay="1000"/>
                                  </p:stCondLst>
                                  <p:childTnLst>
                                    <p:animMotion origin="layout" path="M 0.09336 -0.00093 L 0.1789 0.00023 " pathEditMode="relative" rAng="0" ptsTypes="AA">
                                      <p:cBhvr>
                                        <p:cTn id="9" dur="2000" fill="hold"/>
                                        <p:tgtEl>
                                          <p:spTgt spid="8"/>
                                        </p:tgtEl>
                                        <p:attrNameLst>
                                          <p:attrName>ppt_x</p:attrName>
                                          <p:attrName>ppt_y</p:attrName>
                                        </p:attrNameLst>
                                      </p:cBhvr>
                                      <p:rCtr x="4466" y="0"/>
                                    </p:animMotion>
                                  </p:childTnLst>
                                </p:cTn>
                              </p:par>
                            </p:childTnLst>
                          </p:cTn>
                        </p:par>
                        <p:par>
                          <p:cTn id="10" fill="hold">
                            <p:stCondLst>
                              <p:cond delay="5000"/>
                            </p:stCondLst>
                            <p:childTnLst>
                              <p:par>
                                <p:cTn id="11" presetID="10" presetClass="exit" presetSubtype="0" fill="hold" grpId="2" nodeType="afterEffect">
                                  <p:stCondLst>
                                    <p:cond delay="100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par>
                          <p:cTn id="14" fill="hold">
                            <p:stCondLst>
                              <p:cond delay="65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8"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sp>
        <p:nvSpPr>
          <p:cNvPr id="7" name="Rectangle 6"/>
          <p:cNvSpPr/>
          <p:nvPr/>
        </p:nvSpPr>
        <p:spPr bwMode="auto">
          <a:xfrm>
            <a:off x="348261" y="3577723"/>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Export-</a:t>
            </a:r>
            <a:r>
              <a:rPr lang="en-US" sz="2000" dirty="0" err="1">
                <a:solidFill>
                  <a:srgbClr val="FFFF00"/>
                </a:solidFill>
                <a:latin typeface="Consolas" panose="020B0609020204030204" pitchFamily="49" charset="0"/>
                <a:ea typeface="Segoe UI" pitchFamily="34" charset="0"/>
                <a:cs typeface="Segoe UI" pitchFamily="34" charset="0"/>
              </a:rPr>
              <a:t>AzureRmResourceGroup</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-Path </a:t>
            </a:r>
            <a:r>
              <a:rPr lang="en-US" sz="2000" dirty="0">
                <a:solidFill>
                  <a:schemeClr val="bg1"/>
                </a:solidFill>
                <a:latin typeface="Consolas" panose="020B0609020204030204" pitchFamily="49" charset="0"/>
                <a:ea typeface="Segoe UI" pitchFamily="34" charset="0"/>
                <a:cs typeface="Segoe UI" pitchFamily="34" charset="0"/>
              </a:rPr>
              <a:t>c:\stirtrek2016.json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IncludeParameterDefaultValue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IncludeComments</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8" name="Rectangle 7"/>
          <p:cNvSpPr/>
          <p:nvPr/>
        </p:nvSpPr>
        <p:spPr bwMode="auto">
          <a:xfrm>
            <a:off x="348261" y="5358941"/>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export --name stirtrek2016 --directory c:\temp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includeComments</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includeParameterDefaultValue</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29130807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Template Language Expressions</a:t>
            </a:r>
          </a:p>
        </p:txBody>
      </p:sp>
      <p:sp>
        <p:nvSpPr>
          <p:cNvPr id="5" name="TextBox 4"/>
          <p:cNvSpPr txBox="1"/>
          <p:nvPr/>
        </p:nvSpPr>
        <p:spPr>
          <a:xfrm>
            <a:off x="269239" y="4217184"/>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Building Blocks</a:t>
            </a:r>
          </a:p>
        </p:txBody>
      </p:sp>
      <p:pic>
        <p:nvPicPr>
          <p:cNvPr id="6" name="Picture 5"/>
          <p:cNvPicPr>
            <a:picLocks noChangeAspect="1"/>
          </p:cNvPicPr>
          <p:nvPr/>
        </p:nvPicPr>
        <p:blipFill>
          <a:blip r:embed="rId2"/>
          <a:stretch>
            <a:fillRect/>
          </a:stretch>
        </p:blipFill>
        <p:spPr>
          <a:xfrm>
            <a:off x="8503920" y="-150060"/>
            <a:ext cx="3833157" cy="3837167"/>
          </a:xfrm>
          <a:prstGeom prst="rect">
            <a:avLst/>
          </a:prstGeom>
        </p:spPr>
      </p:pic>
    </p:spTree>
    <p:extLst>
      <p:ext uri="{BB962C8B-B14F-4D97-AF65-F5344CB8AC3E}">
        <p14:creationId xmlns:p14="http://schemas.microsoft.com/office/powerpoint/2010/main" val="31339696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Most Common</a:t>
            </a:r>
          </a:p>
        </p:txBody>
      </p:sp>
      <p:sp>
        <p:nvSpPr>
          <p:cNvPr id="7" name="Text Placeholder 6"/>
          <p:cNvSpPr>
            <a:spLocks noGrp="1"/>
          </p:cNvSpPr>
          <p:nvPr>
            <p:ph type="body" sz="quarter" idx="10"/>
          </p:nvPr>
        </p:nvSpPr>
        <p:spPr>
          <a:xfrm>
            <a:off x="269239" y="1197322"/>
            <a:ext cx="11653522" cy="5439246"/>
          </a:xfrm>
        </p:spPr>
        <p:txBody>
          <a:bodyPr/>
          <a:lstStyle/>
          <a:p>
            <a:r>
              <a:rPr lang="en-US" dirty="0"/>
              <a:t>parameters('</a:t>
            </a:r>
            <a:r>
              <a:rPr lang="en-US" dirty="0" err="1"/>
              <a:t>parameterName</a:t>
            </a:r>
            <a:r>
              <a:rPr lang="en-US" dirty="0"/>
              <a:t>')</a:t>
            </a:r>
          </a:p>
          <a:p>
            <a:r>
              <a:rPr lang="en-US" dirty="0"/>
              <a:t>variables('</a:t>
            </a:r>
            <a:r>
              <a:rPr lang="en-US" dirty="0" err="1"/>
              <a:t>variableName</a:t>
            </a:r>
            <a:r>
              <a:rPr lang="en-US" dirty="0"/>
              <a:t>')</a:t>
            </a:r>
          </a:p>
          <a:p>
            <a:endParaRPr lang="en-US" dirty="0"/>
          </a:p>
          <a:p>
            <a:r>
              <a:rPr lang="en-US" dirty="0" err="1"/>
              <a:t>concat</a:t>
            </a:r>
            <a:r>
              <a:rPr lang="en-US" dirty="0"/>
              <a:t>('string', 'to', 'join')</a:t>
            </a:r>
          </a:p>
          <a:p>
            <a:endParaRPr lang="en-US" dirty="0"/>
          </a:p>
          <a:p>
            <a:r>
              <a:rPr lang="en-US" dirty="0">
                <a:solidFill>
                  <a:srgbClr val="C00000"/>
                </a:solidFill>
                <a:latin typeface="+mn-lt"/>
              </a:rPr>
              <a:t>Usage</a:t>
            </a:r>
          </a:p>
          <a:p>
            <a:r>
              <a:rPr lang="en-US" sz="3200" dirty="0"/>
              <a:t>"variables":{</a:t>
            </a:r>
          </a:p>
          <a:p>
            <a:r>
              <a:rPr lang="en-US" sz="3200" dirty="0"/>
              <a:t>"</a:t>
            </a:r>
            <a:r>
              <a:rPr lang="en-US" sz="3200" dirty="0" err="1"/>
              <a:t>authorizationHeader</a:t>
            </a:r>
            <a:r>
              <a:rPr lang="en-US" sz="3200" dirty="0"/>
              <a:t>": "[</a:t>
            </a:r>
            <a:r>
              <a:rPr lang="en-US" sz="3200" dirty="0" err="1"/>
              <a:t>concat</a:t>
            </a:r>
            <a:r>
              <a:rPr lang="en-US" sz="3200" dirty="0"/>
              <a:t>('Basic ', base64(variables('password')))]</a:t>
            </a:r>
          </a:p>
          <a:p>
            <a:r>
              <a:rPr lang="en-US" sz="3200" dirty="0"/>
              <a:t>}</a:t>
            </a:r>
          </a:p>
        </p:txBody>
      </p:sp>
    </p:spTree>
    <p:extLst>
      <p:ext uri="{BB962C8B-B14F-4D97-AF65-F5344CB8AC3E}">
        <p14:creationId xmlns:p14="http://schemas.microsoft.com/office/powerpoint/2010/main" val="32115166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copyIndex</a:t>
            </a:r>
            <a:r>
              <a:rPr lang="en-US" dirty="0"/>
              <a:t>()</a:t>
            </a:r>
          </a:p>
        </p:txBody>
      </p:sp>
      <p:sp>
        <p:nvSpPr>
          <p:cNvPr id="7" name="Text Placeholder 6"/>
          <p:cNvSpPr>
            <a:spLocks noGrp="1"/>
          </p:cNvSpPr>
          <p:nvPr>
            <p:ph type="body" sz="quarter" idx="10"/>
          </p:nvPr>
        </p:nvSpPr>
        <p:spPr>
          <a:xfrm>
            <a:off x="269239" y="1197322"/>
            <a:ext cx="11653522" cy="5552289"/>
          </a:xfrm>
        </p:spPr>
        <p:txBody>
          <a:bodyPr/>
          <a:lstStyle/>
          <a:p>
            <a:r>
              <a:rPr lang="en-US" sz="1600" dirty="0"/>
              <a:t>"parameters": {</a:t>
            </a:r>
          </a:p>
          <a:p>
            <a:r>
              <a:rPr lang="en-US" sz="1600" dirty="0"/>
              <a:t>      "</a:t>
            </a:r>
            <a:r>
              <a:rPr lang="en-US" sz="1600" dirty="0" err="1">
                <a:solidFill>
                  <a:srgbClr val="FF0000"/>
                </a:solidFill>
              </a:rPr>
              <a:t>numberOfInstances</a:t>
            </a:r>
            <a:r>
              <a:rPr lang="en-US" sz="1600" dirty="0"/>
              <a:t>": {</a:t>
            </a:r>
          </a:p>
          <a:p>
            <a:r>
              <a:rPr lang="en-US" sz="1600" dirty="0"/>
              <a:t>      "type": "</a:t>
            </a:r>
            <a:r>
              <a:rPr lang="en-US" sz="1600" dirty="0" err="1"/>
              <a:t>int</a:t>
            </a:r>
            <a:r>
              <a:rPr lang="en-US" sz="1600" dirty="0"/>
              <a:t>",</a:t>
            </a:r>
          </a:p>
          <a:p>
            <a:r>
              <a:rPr lang="en-US" sz="1600" dirty="0"/>
              <a:t> },</a:t>
            </a:r>
          </a:p>
          <a:p>
            <a:r>
              <a:rPr lang="en-US" sz="1600" dirty="0"/>
              <a:t>"resources":[</a:t>
            </a:r>
          </a:p>
          <a:p>
            <a:r>
              <a:rPr lang="en-US" sz="1600" dirty="0"/>
              <a:t> {</a:t>
            </a:r>
          </a:p>
          <a:p>
            <a:r>
              <a:rPr lang="en-US" sz="1600" dirty="0"/>
              <a:t>      "</a:t>
            </a:r>
            <a:r>
              <a:rPr lang="en-US" sz="1600" dirty="0" err="1"/>
              <a:t>apiVersion</a:t>
            </a:r>
            <a:r>
              <a:rPr lang="en-US" sz="1600" dirty="0"/>
              <a:t>": "[variables('</a:t>
            </a:r>
            <a:r>
              <a:rPr lang="en-US" sz="1600" dirty="0" err="1"/>
              <a:t>apiVersion</a:t>
            </a:r>
            <a:r>
              <a:rPr lang="en-US" sz="1600" dirty="0"/>
              <a:t>')]",</a:t>
            </a:r>
          </a:p>
          <a:p>
            <a:r>
              <a:rPr lang="en-US" sz="1600" dirty="0"/>
              <a:t>      "type": "</a:t>
            </a:r>
            <a:r>
              <a:rPr lang="en-US" sz="1600" dirty="0" err="1"/>
              <a:t>Microsoft.Compute</a:t>
            </a:r>
            <a:r>
              <a:rPr lang="en-US" sz="1600" dirty="0"/>
              <a:t>/</a:t>
            </a:r>
            <a:r>
              <a:rPr lang="en-US" sz="1600" dirty="0" err="1"/>
              <a:t>virtualMachines</a:t>
            </a:r>
            <a:r>
              <a:rPr lang="en-US" sz="1600" dirty="0"/>
              <a:t>",</a:t>
            </a:r>
          </a:p>
          <a:p>
            <a:r>
              <a:rPr lang="en-US" sz="1600" dirty="0"/>
              <a:t>      "name": "[</a:t>
            </a:r>
            <a:r>
              <a:rPr lang="en-US" sz="1600" dirty="0" err="1"/>
              <a:t>concat</a:t>
            </a:r>
            <a:r>
              <a:rPr lang="en-US" sz="1600" dirty="0"/>
              <a:t>('</a:t>
            </a:r>
            <a:r>
              <a:rPr lang="en-US" sz="1600" dirty="0" err="1"/>
              <a:t>myvm</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"location": "[variables('location')]",</a:t>
            </a:r>
          </a:p>
          <a:p>
            <a:r>
              <a:rPr lang="en-US" sz="1600" dirty="0"/>
              <a:t>      </a:t>
            </a:r>
            <a:r>
              <a:rPr lang="en-US" sz="1600" dirty="0">
                <a:solidFill>
                  <a:srgbClr val="FF0000"/>
                </a:solidFill>
              </a:rPr>
              <a:t>"copy": {</a:t>
            </a:r>
          </a:p>
          <a:p>
            <a:r>
              <a:rPr lang="en-US" sz="1600" dirty="0">
                <a:solidFill>
                  <a:srgbClr val="FF0000"/>
                </a:solidFill>
              </a:rPr>
              <a:t>        "name": "</a:t>
            </a:r>
            <a:r>
              <a:rPr lang="en-US" sz="1600" dirty="0" err="1">
                <a:solidFill>
                  <a:srgbClr val="FF0000"/>
                </a:solidFill>
              </a:rPr>
              <a:t>virtualMachineLoop</a:t>
            </a:r>
            <a:r>
              <a:rPr lang="en-US" sz="1600" dirty="0">
                <a:solidFill>
                  <a:srgbClr val="FF0000"/>
                </a:solidFill>
              </a:rPr>
              <a:t>",</a:t>
            </a:r>
          </a:p>
          <a:p>
            <a:r>
              <a:rPr lang="en-US" sz="1600" dirty="0">
                <a:solidFill>
                  <a:srgbClr val="FF0000"/>
                </a:solidFill>
              </a:rPr>
              <a:t>        "count": "[parameters('</a:t>
            </a:r>
            <a:r>
              <a:rPr lang="en-US" sz="1600" dirty="0" err="1">
                <a:solidFill>
                  <a:srgbClr val="FF0000"/>
                </a:solidFill>
              </a:rPr>
              <a:t>numberOfInstances</a:t>
            </a:r>
            <a:r>
              <a:rPr lang="en-US" sz="1600" dirty="0">
                <a:solidFill>
                  <a:srgbClr val="FF0000"/>
                </a:solidFill>
              </a:rPr>
              <a:t>')]"</a:t>
            </a:r>
          </a:p>
          <a:p>
            <a:r>
              <a:rPr lang="en-US" sz="1600" dirty="0">
                <a:solidFill>
                  <a:srgbClr val="FF0000"/>
                </a:solidFill>
              </a:rPr>
              <a:t>      }</a:t>
            </a:r>
            <a:r>
              <a:rPr lang="en-US" sz="1600" dirty="0"/>
              <a:t>,</a:t>
            </a:r>
          </a:p>
          <a:p>
            <a:r>
              <a:rPr lang="en-US" sz="1600" dirty="0"/>
              <a:t>      "</a:t>
            </a:r>
            <a:r>
              <a:rPr lang="en-US" sz="1600" dirty="0" err="1"/>
              <a:t>dependsOn</a:t>
            </a:r>
            <a:r>
              <a:rPr lang="en-US" sz="1600" dirty="0"/>
              <a:t>": [</a:t>
            </a:r>
          </a:p>
          <a:p>
            <a:r>
              <a:rPr lang="en-US" sz="1600" dirty="0"/>
              <a:t>        "[</a:t>
            </a:r>
            <a:r>
              <a:rPr lang="en-US" sz="1600" dirty="0" err="1"/>
              <a:t>concat</a:t>
            </a:r>
            <a:r>
              <a:rPr lang="en-US" sz="1600" dirty="0"/>
              <a:t>('</a:t>
            </a:r>
            <a:r>
              <a:rPr lang="en-US" sz="1600" dirty="0" err="1"/>
              <a:t>Microsoft.Network</a:t>
            </a:r>
            <a:r>
              <a:rPr lang="en-US" sz="1600" dirty="0"/>
              <a:t>/</a:t>
            </a:r>
            <a:r>
              <a:rPr lang="en-US" sz="1600" dirty="0" err="1"/>
              <a:t>networkInterfaces</a:t>
            </a:r>
            <a:r>
              <a:rPr lang="en-US" sz="1600" dirty="0"/>
              <a:t>/', '</a:t>
            </a:r>
            <a:r>
              <a:rPr lang="en-US" sz="1600" dirty="0" err="1"/>
              <a:t>nic</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a:t>
            </a:r>
            <a:r>
              <a:rPr lang="en-US" sz="1600" dirty="0" err="1"/>
              <a:t>concat</a:t>
            </a:r>
            <a:r>
              <a:rPr lang="en-US" sz="1600" dirty="0"/>
              <a:t>('</a:t>
            </a:r>
            <a:r>
              <a:rPr lang="en-US" sz="1600" dirty="0" err="1"/>
              <a:t>Microsoft.Storage</a:t>
            </a:r>
            <a:r>
              <a:rPr lang="en-US" sz="1600" dirty="0"/>
              <a:t>/</a:t>
            </a:r>
            <a:r>
              <a:rPr lang="en-US" sz="1600" dirty="0" err="1"/>
              <a:t>storageAccounts</a:t>
            </a:r>
            <a:r>
              <a:rPr lang="en-US" sz="1600" dirty="0"/>
              <a:t>/', variables('</a:t>
            </a:r>
            <a:r>
              <a:rPr lang="en-US" sz="1600" dirty="0" err="1"/>
              <a:t>storageAccountName</a:t>
            </a:r>
            <a:r>
              <a:rPr lang="en-US" sz="1600" dirty="0"/>
              <a:t>'))]"</a:t>
            </a:r>
          </a:p>
          <a:p>
            <a:r>
              <a:rPr lang="en-US" sz="1600" dirty="0"/>
              <a:t>      ],</a:t>
            </a:r>
          </a:p>
          <a:p>
            <a:r>
              <a:rPr lang="en-US" sz="1600" dirty="0"/>
              <a:t>……</a:t>
            </a:r>
          </a:p>
          <a:p>
            <a:r>
              <a:rPr lang="en-US" sz="1600" dirty="0"/>
              <a:t>}</a:t>
            </a:r>
          </a:p>
        </p:txBody>
      </p:sp>
      <p:pic>
        <p:nvPicPr>
          <p:cNvPr id="4" name="Picture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73942" y="1962056"/>
            <a:ext cx="1284582" cy="10263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141336" y="1326046"/>
            <a:ext cx="3381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Create me </a:t>
            </a:r>
            <a:r>
              <a:rPr lang="en-US" sz="2400" dirty="0">
                <a:solidFill>
                  <a:srgbClr val="FF0000"/>
                </a:solidFill>
              </a:rPr>
              <a:t>N</a:t>
            </a:r>
            <a:r>
              <a:rPr lang="en-US" sz="2400" dirty="0">
                <a:gradFill>
                  <a:gsLst>
                    <a:gs pos="2917">
                      <a:schemeClr val="tx1"/>
                    </a:gs>
                    <a:gs pos="30000">
                      <a:schemeClr val="tx1"/>
                    </a:gs>
                  </a:gsLst>
                  <a:lin ang="5400000" scaled="0"/>
                </a:gradFill>
              </a:rPr>
              <a:t> of these</a:t>
            </a:r>
          </a:p>
        </p:txBody>
      </p:sp>
      <p:sp>
        <p:nvSpPr>
          <p:cNvPr id="8" name="TextBox 7"/>
          <p:cNvSpPr txBox="1"/>
          <p:nvPr/>
        </p:nvSpPr>
        <p:spPr>
          <a:xfrm>
            <a:off x="8920895" y="2988362"/>
            <a:ext cx="1590675"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myvm0</a:t>
            </a:r>
          </a:p>
          <a:p>
            <a:pPr>
              <a:lnSpc>
                <a:spcPct val="90000"/>
              </a:lnSpc>
              <a:spcAft>
                <a:spcPts val="600"/>
              </a:spcAft>
            </a:pPr>
            <a:r>
              <a:rPr lang="en-US" sz="2400" dirty="0">
                <a:gradFill>
                  <a:gsLst>
                    <a:gs pos="2917">
                      <a:schemeClr val="tx1"/>
                    </a:gs>
                    <a:gs pos="30000">
                      <a:schemeClr val="tx1"/>
                    </a:gs>
                  </a:gsLst>
                  <a:lin ang="5400000" scaled="0"/>
                </a:gradFill>
              </a:rPr>
              <a:t>myvm1</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err="1">
                <a:gradFill>
                  <a:gsLst>
                    <a:gs pos="2917">
                      <a:schemeClr val="tx1"/>
                    </a:gs>
                    <a:gs pos="30000">
                      <a:schemeClr val="tx1"/>
                    </a:gs>
                  </a:gsLst>
                  <a:lin ang="5400000" scaled="0"/>
                </a:gradFill>
              </a:rPr>
              <a:t>myvmN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545782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Functions</a:t>
            </a:r>
          </a:p>
        </p:txBody>
      </p:sp>
      <p:sp>
        <p:nvSpPr>
          <p:cNvPr id="7" name="Text Placeholder 6"/>
          <p:cNvSpPr>
            <a:spLocks noGrp="1"/>
          </p:cNvSpPr>
          <p:nvPr>
            <p:ph type="body" sz="quarter" idx="10"/>
          </p:nvPr>
        </p:nvSpPr>
        <p:spPr>
          <a:xfrm>
            <a:off x="269238" y="1197322"/>
            <a:ext cx="11922761" cy="5710859"/>
          </a:xfrm>
        </p:spPr>
        <p:txBody>
          <a:bodyPr/>
          <a:lstStyle/>
          <a:p>
            <a:r>
              <a:rPr lang="en-US" dirty="0" err="1"/>
              <a:t>resourceGroup</a:t>
            </a:r>
            <a:r>
              <a:rPr lang="en-US" dirty="0"/>
              <a:t>()</a:t>
            </a:r>
          </a:p>
          <a:p>
            <a:r>
              <a:rPr lang="en-US" dirty="0" err="1"/>
              <a:t>resourceId</a:t>
            </a:r>
            <a:r>
              <a:rPr lang="en-US" dirty="0"/>
              <a:t>(‘provider/</a:t>
            </a:r>
            <a:r>
              <a:rPr lang="en-US" dirty="0" err="1"/>
              <a:t>resourceType</a:t>
            </a:r>
            <a:r>
              <a:rPr lang="en-US" dirty="0"/>
              <a:t>', '</a:t>
            </a:r>
            <a:r>
              <a:rPr lang="en-US" dirty="0" err="1"/>
              <a:t>resourceName</a:t>
            </a:r>
            <a:r>
              <a:rPr lang="en-US" dirty="0"/>
              <a:t>')</a:t>
            </a:r>
          </a:p>
          <a:p>
            <a:pPr lvl="1"/>
            <a:endParaRPr lang="en-US" dirty="0"/>
          </a:p>
          <a:p>
            <a:r>
              <a:rPr lang="en-US" dirty="0" err="1"/>
              <a:t>listKeys</a:t>
            </a:r>
            <a:r>
              <a:rPr lang="en-US" dirty="0"/>
              <a:t>('</a:t>
            </a:r>
            <a:r>
              <a:rPr lang="en-US" dirty="0" err="1"/>
              <a:t>storageAccountResourceId</a:t>
            </a:r>
            <a:r>
              <a:rPr lang="en-US" dirty="0"/>
              <a:t>', '2015-05-01')]</a:t>
            </a:r>
          </a:p>
          <a:p>
            <a:pPr lvl="1"/>
            <a:endParaRPr lang="en-US" dirty="0"/>
          </a:p>
          <a:p>
            <a:r>
              <a:rPr lang="en-US" dirty="0" err="1"/>
              <a:t>uniqueString</a:t>
            </a:r>
            <a:r>
              <a:rPr lang="en-US" dirty="0"/>
              <a:t>(</a:t>
            </a:r>
            <a:r>
              <a:rPr lang="en-US" dirty="0" err="1"/>
              <a:t>resourceGroup</a:t>
            </a:r>
            <a:r>
              <a:rPr lang="en-US" dirty="0"/>
              <a:t>().id)]</a:t>
            </a:r>
          </a:p>
          <a:p>
            <a:r>
              <a:rPr lang="en-US" dirty="0" err="1"/>
              <a:t>toLower</a:t>
            </a:r>
            <a:r>
              <a:rPr lang="en-US" dirty="0"/>
              <a:t>('</a:t>
            </a:r>
            <a:r>
              <a:rPr lang="en-US" dirty="0" err="1"/>
              <a:t>mystring</a:t>
            </a:r>
            <a:r>
              <a:rPr lang="en-US" dirty="0"/>
              <a:t>')</a:t>
            </a:r>
          </a:p>
          <a:p>
            <a:endParaRPr lang="en-US" dirty="0"/>
          </a:p>
          <a:p>
            <a:r>
              <a:rPr lang="en-US" sz="2800" dirty="0">
                <a:solidFill>
                  <a:srgbClr val="C00000"/>
                </a:solidFill>
                <a:latin typeface="+mn-lt"/>
              </a:rPr>
              <a:t>Complete list available at:</a:t>
            </a:r>
          </a:p>
          <a:p>
            <a:r>
              <a:rPr lang="en-US" sz="2800" dirty="0">
                <a:solidFill>
                  <a:srgbClr val="C00000"/>
                </a:solidFill>
                <a:latin typeface="+mn-lt"/>
                <a:hlinkClick r:id="rId2"/>
              </a:rPr>
              <a:t>https://azure.microsoft.com/en-us/documentation/articles/resource-group-template-functions/</a:t>
            </a:r>
            <a:r>
              <a:rPr lang="en-US" sz="2800" dirty="0">
                <a:solidFill>
                  <a:srgbClr val="C00000"/>
                </a:solidFill>
                <a:latin typeface="+mn-lt"/>
              </a:rPr>
              <a:t> </a:t>
            </a:r>
            <a:endParaRPr lang="en-US" sz="2800" dirty="0"/>
          </a:p>
        </p:txBody>
      </p:sp>
      <p:sp>
        <p:nvSpPr>
          <p:cNvPr id="4" name="Rectangle 2"/>
          <p:cNvSpPr>
            <a:spLocks noChangeArrowheads="1"/>
          </p:cNvSpPr>
          <p:nvPr/>
        </p:nvSpPr>
        <p:spPr bwMode="auto">
          <a:xfrm>
            <a:off x="2868613" y="1985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569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First Template</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Let’s Do This!</a:t>
            </a:r>
          </a:p>
        </p:txBody>
      </p:sp>
      <p:pic>
        <p:nvPicPr>
          <p:cNvPr id="7" name="Picture 6"/>
          <p:cNvPicPr>
            <a:picLocks noChangeAspect="1"/>
          </p:cNvPicPr>
          <p:nvPr/>
        </p:nvPicPr>
        <p:blipFill>
          <a:blip r:embed="rId2"/>
          <a:stretch>
            <a:fillRect/>
          </a:stretch>
        </p:blipFill>
        <p:spPr>
          <a:xfrm>
            <a:off x="8503920" y="0"/>
            <a:ext cx="3833157" cy="3837167"/>
          </a:xfrm>
          <a:prstGeom prst="rect">
            <a:avLst/>
          </a:prstGeom>
        </p:spPr>
      </p:pic>
    </p:spTree>
    <p:extLst>
      <p:ext uri="{BB962C8B-B14F-4D97-AF65-F5344CB8AC3E}">
        <p14:creationId xmlns:p14="http://schemas.microsoft.com/office/powerpoint/2010/main" val="18606039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04026" y="4611442"/>
            <a:ext cx="3921847" cy="715386"/>
          </a:xfrm>
          <a:prstGeom prst="rect">
            <a:avLst/>
          </a:prstGeom>
        </p:spPr>
      </p:pic>
      <p:pic>
        <p:nvPicPr>
          <p:cNvPr id="7" name="Picture 6"/>
          <p:cNvPicPr>
            <a:picLocks noChangeAspect="1"/>
          </p:cNvPicPr>
          <p:nvPr/>
        </p:nvPicPr>
        <p:blipFill rotWithShape="1">
          <a:blip r:embed="rId2"/>
          <a:srcRect r="23536"/>
          <a:stretch/>
        </p:blipFill>
        <p:spPr>
          <a:xfrm>
            <a:off x="1616318" y="4512717"/>
            <a:ext cx="3412638" cy="814111"/>
          </a:xfrm>
          <a:prstGeom prst="rect">
            <a:avLst/>
          </a:prstGeom>
          <a:effectLst/>
        </p:spPr>
      </p:pic>
      <p:sp>
        <p:nvSpPr>
          <p:cNvPr id="8" name="TextBox 7"/>
          <p:cNvSpPr txBox="1"/>
          <p:nvPr/>
        </p:nvSpPr>
        <p:spPr>
          <a:xfrm>
            <a:off x="3882021" y="5684104"/>
            <a:ext cx="4995191"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or</a:t>
            </a:r>
          </a:p>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Any text editor!</a:t>
            </a:r>
          </a:p>
        </p:txBody>
      </p:sp>
      <p:pic>
        <p:nvPicPr>
          <p:cNvPr id="9" name="Picture 8"/>
          <p:cNvPicPr>
            <a:picLocks noChangeAspect="1"/>
          </p:cNvPicPr>
          <p:nvPr/>
        </p:nvPicPr>
        <p:blipFill>
          <a:blip r:embed="rId3"/>
          <a:stretch>
            <a:fillRect/>
          </a:stretch>
        </p:blipFill>
        <p:spPr>
          <a:xfrm>
            <a:off x="3121892" y="5405607"/>
            <a:ext cx="401489" cy="438493"/>
          </a:xfrm>
          <a:prstGeom prst="rect">
            <a:avLst/>
          </a:prstGeom>
          <a:effectLst/>
        </p:spPr>
      </p:pic>
      <p:pic>
        <p:nvPicPr>
          <p:cNvPr id="10" name="Picture 9"/>
          <p:cNvPicPr>
            <a:picLocks noChangeAspect="1"/>
          </p:cNvPicPr>
          <p:nvPr/>
        </p:nvPicPr>
        <p:blipFill>
          <a:blip r:embed="rId3"/>
          <a:stretch>
            <a:fillRect/>
          </a:stretch>
        </p:blipFill>
        <p:spPr>
          <a:xfrm>
            <a:off x="8275637" y="5405607"/>
            <a:ext cx="401489" cy="438493"/>
          </a:xfrm>
          <a:prstGeom prst="rect">
            <a:avLst/>
          </a:prstGeom>
        </p:spPr>
      </p:pic>
      <p:pic>
        <p:nvPicPr>
          <p:cNvPr id="11" name="Picture 10"/>
          <p:cNvPicPr>
            <a:picLocks noChangeAspect="1"/>
          </p:cNvPicPr>
          <p:nvPr/>
        </p:nvPicPr>
        <p:blipFill>
          <a:blip r:embed="rId4"/>
          <a:stretch>
            <a:fillRect/>
          </a:stretch>
        </p:blipFill>
        <p:spPr>
          <a:xfrm>
            <a:off x="8892007" y="5349413"/>
            <a:ext cx="545883" cy="608131"/>
          </a:xfrm>
          <a:prstGeom prst="rect">
            <a:avLst/>
          </a:prstGeom>
        </p:spPr>
      </p:pic>
      <p:pic>
        <p:nvPicPr>
          <p:cNvPr id="12" name="Picture 11"/>
          <p:cNvPicPr>
            <a:picLocks noChangeAspect="1"/>
          </p:cNvPicPr>
          <p:nvPr/>
        </p:nvPicPr>
        <p:blipFill>
          <a:blip r:embed="rId5"/>
          <a:stretch>
            <a:fillRect/>
          </a:stretch>
        </p:blipFill>
        <p:spPr>
          <a:xfrm>
            <a:off x="9571037" y="5298887"/>
            <a:ext cx="633522" cy="545213"/>
          </a:xfrm>
          <a:prstGeom prst="rect">
            <a:avLst/>
          </a:prstGeom>
        </p:spPr>
      </p:pic>
      <p:pic>
        <p:nvPicPr>
          <p:cNvPr id="15" name="Picture 14"/>
          <p:cNvPicPr>
            <a:picLocks noChangeAspect="1"/>
          </p:cNvPicPr>
          <p:nvPr/>
        </p:nvPicPr>
        <p:blipFill>
          <a:blip r:embed="rId6"/>
          <a:stretch>
            <a:fillRect/>
          </a:stretch>
        </p:blipFill>
        <p:spPr>
          <a:xfrm>
            <a:off x="6937169" y="360307"/>
            <a:ext cx="4645841" cy="4144347"/>
          </a:xfrm>
          <a:prstGeom prst="rect">
            <a:avLst/>
          </a:prstGeom>
        </p:spPr>
      </p:pic>
      <p:pic>
        <p:nvPicPr>
          <p:cNvPr id="16" name="Picture 15"/>
          <p:cNvPicPr>
            <a:picLocks noChangeAspect="1"/>
          </p:cNvPicPr>
          <p:nvPr/>
        </p:nvPicPr>
        <p:blipFill>
          <a:blip r:embed="rId7"/>
          <a:stretch>
            <a:fillRect/>
          </a:stretch>
        </p:blipFill>
        <p:spPr>
          <a:xfrm>
            <a:off x="240478" y="606207"/>
            <a:ext cx="6565806" cy="3898447"/>
          </a:xfrm>
          <a:prstGeom prst="rect">
            <a:avLst/>
          </a:prstGeom>
        </p:spPr>
      </p:pic>
    </p:spTree>
    <p:extLst>
      <p:ext uri="{BB962C8B-B14F-4D97-AF65-F5344CB8AC3E}">
        <p14:creationId xmlns:p14="http://schemas.microsoft.com/office/powerpoint/2010/main" val="2458325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Michael S. Collier</a:t>
            </a:r>
          </a:p>
        </p:txBody>
      </p:sp>
      <p:sp>
        <p:nvSpPr>
          <p:cNvPr id="5" name="Text Placeholder 4"/>
          <p:cNvSpPr>
            <a:spLocks noGrp="1"/>
          </p:cNvSpPr>
          <p:nvPr>
            <p:ph type="body" sz="quarter" idx="10"/>
          </p:nvPr>
        </p:nvSpPr>
        <p:spPr>
          <a:xfrm>
            <a:off x="269239" y="1189177"/>
            <a:ext cx="11653523" cy="5061899"/>
          </a:xfrm>
        </p:spPr>
        <p:txBody>
          <a:bodyPr/>
          <a:lstStyle/>
          <a:p>
            <a:r>
              <a:rPr lang="en-US" dirty="0"/>
              <a:t>Cloud Solution Architect, Microsoft</a:t>
            </a:r>
          </a:p>
          <a:p>
            <a:endParaRPr lang="en-US" sz="2000" dirty="0"/>
          </a:p>
          <a:p>
            <a:r>
              <a:rPr lang="en-US" dirty="0"/>
              <a:t>michael.collier@microsoft.com</a:t>
            </a:r>
          </a:p>
          <a:p>
            <a:r>
              <a:rPr lang="en-US" dirty="0"/>
              <a:t>michaelscollier@gmail.com</a:t>
            </a:r>
          </a:p>
          <a:p>
            <a:endParaRPr lang="en-US" sz="2000" dirty="0"/>
          </a:p>
          <a:p>
            <a:r>
              <a:rPr lang="en-US" dirty="0"/>
              <a:t>@</a:t>
            </a:r>
            <a:r>
              <a:rPr lang="en-US" dirty="0" err="1"/>
              <a:t>MichaelCollier</a:t>
            </a:r>
            <a:endParaRPr lang="en-US" dirty="0"/>
          </a:p>
          <a:p>
            <a:endParaRPr lang="en-US" sz="2000" dirty="0"/>
          </a:p>
          <a:p>
            <a:r>
              <a:rPr lang="en-US" dirty="0"/>
              <a:t>www.MichaelSCollier.com</a:t>
            </a:r>
          </a:p>
          <a:p>
            <a:r>
              <a:rPr lang="en-US" dirty="0"/>
              <a:t>http://aka.ms/csablog </a:t>
            </a:r>
          </a:p>
        </p:txBody>
      </p:sp>
      <p:sp>
        <p:nvSpPr>
          <p:cNvPr id="2" name="TextBox 1"/>
          <p:cNvSpPr txBox="1"/>
          <p:nvPr/>
        </p:nvSpPr>
        <p:spPr>
          <a:xfrm rot="19406000">
            <a:off x="4697870" y="3350794"/>
            <a:ext cx="8730907" cy="738664"/>
          </a:xfrm>
          <a:prstGeom prst="rect">
            <a:avLst/>
          </a:prstGeom>
          <a:noFill/>
        </p:spPr>
        <p:txBody>
          <a:bodyPr wrap="square" lIns="182880" tIns="146304" rIns="182880" bIns="146304" rtlCol="0">
            <a:spAutoFit/>
          </a:bodyPr>
          <a:lstStyle/>
          <a:p>
            <a:pPr lvl="0">
              <a:lnSpc>
                <a:spcPct val="90000"/>
              </a:lnSpc>
              <a:spcAft>
                <a:spcPts val="600"/>
              </a:spcAft>
              <a:defRPr/>
            </a:pPr>
            <a:r>
              <a:rPr kumimoji="0" lang="en-US" sz="3200" b="0" i="0" u="none" strike="noStrike" kern="0" cap="none" spc="0" normalizeH="0" baseline="0" noProof="0" dirty="0">
                <a:ln>
                  <a:noFill/>
                </a:ln>
                <a:solidFill>
                  <a:srgbClr val="FF0000"/>
                </a:solidFill>
                <a:effectLst/>
                <a:uLnTx/>
                <a:uFillTx/>
              </a:rPr>
              <a:t>https://</a:t>
            </a:r>
            <a:r>
              <a:rPr lang="en-US" sz="3200" kern="0" dirty="0">
                <a:solidFill>
                  <a:srgbClr val="FF0000"/>
                </a:solidFill>
              </a:rPr>
              <a:t>github.com/</a:t>
            </a:r>
            <a:r>
              <a:rPr lang="en-US" sz="3200" kern="0" dirty="0" err="1">
                <a:solidFill>
                  <a:srgbClr val="FF0000"/>
                </a:solidFill>
              </a:rPr>
              <a:t>mcollier</a:t>
            </a:r>
            <a:r>
              <a:rPr lang="en-US" sz="3200" kern="0" dirty="0">
                <a:solidFill>
                  <a:srgbClr val="FF0000"/>
                </a:solidFill>
              </a:rPr>
              <a:t>/StirTrek2016</a:t>
            </a:r>
            <a:endParaRPr kumimoji="0" lang="en-US" sz="32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2903133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Authoring a template with</a:t>
            </a:r>
          </a:p>
          <a:p>
            <a:r>
              <a:rPr lang="en-US" dirty="0"/>
              <a:t>Visual Studio or Visual Studio Code</a:t>
            </a:r>
          </a:p>
        </p:txBody>
      </p:sp>
    </p:spTree>
    <p:extLst>
      <p:ext uri="{BB962C8B-B14F-4D97-AF65-F5344CB8AC3E}">
        <p14:creationId xmlns:p14="http://schemas.microsoft.com/office/powerpoint/2010/main" val="14467799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8" y="3242965"/>
            <a:ext cx="7503162"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Oh &amp;#!@$. . . Now we busted</a:t>
            </a:r>
            <a:r>
              <a:rPr kumimoji="0" lang="en-US" sz="3200" b="0" i="1" u="none" strike="noStrike" kern="0" cap="none" spc="0" normalizeH="0" noProof="0" dirty="0">
                <a:ln>
                  <a:noFill/>
                </a:ln>
                <a:solidFill>
                  <a:schemeClr val="accent4"/>
                </a:solidFill>
                <a:effectLst/>
                <a:uLnTx/>
                <a:uFillTx/>
              </a:rPr>
              <a:t> it! </a:t>
            </a:r>
            <a:r>
              <a:rPr kumimoji="0" lang="en-US" sz="3200" b="0" i="1" u="none" strike="noStrike" kern="0" cap="none" spc="0" normalizeH="0" noProof="0" dirty="0">
                <a:ln>
                  <a:noFill/>
                </a:ln>
                <a:solidFill>
                  <a:schemeClr val="accent4"/>
                </a:solidFill>
                <a:effectLst/>
                <a:uLnTx/>
                <a:uFillTx/>
                <a:sym typeface="Wingdings" panose="05000000000000000000" pitchFamily="2" charset="2"/>
              </a:rPr>
              <a:t></a:t>
            </a:r>
            <a:endParaRPr kumimoji="0" lang="en-US" sz="3200" b="0" i="1" u="none" strike="noStrike" kern="0" cap="none" spc="0" normalizeH="0" baseline="0" noProof="0" dirty="0">
              <a:ln>
                <a:noFill/>
              </a:ln>
              <a:solidFill>
                <a:schemeClr val="accent4"/>
              </a:solidFill>
              <a:effectLst/>
              <a:uLnTx/>
              <a:uFillTx/>
            </a:endParaRPr>
          </a:p>
        </p:txBody>
      </p:sp>
      <p:pic>
        <p:nvPicPr>
          <p:cNvPr id="7" name="Picture 6"/>
          <p:cNvPicPr>
            <a:picLocks noChangeAspect="1"/>
          </p:cNvPicPr>
          <p:nvPr/>
        </p:nvPicPr>
        <p:blipFill>
          <a:blip r:embed="rId2"/>
          <a:stretch>
            <a:fillRect/>
          </a:stretch>
        </p:blipFill>
        <p:spPr>
          <a:xfrm>
            <a:off x="8503920" y="0"/>
            <a:ext cx="3833157" cy="3837167"/>
          </a:xfrm>
          <a:prstGeom prst="rect">
            <a:avLst/>
          </a:prstGeom>
        </p:spPr>
      </p:pic>
    </p:spTree>
    <p:extLst>
      <p:ext uri="{BB962C8B-B14F-4D97-AF65-F5344CB8AC3E}">
        <p14:creationId xmlns:p14="http://schemas.microsoft.com/office/powerpoint/2010/main" val="36295446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Test-</a:t>
            </a:r>
            <a:r>
              <a:rPr kumimoji="0" lang="en-US" sz="2000" b="0" i="0" u="none" strike="noStrike" kern="0" cap="none" spc="0" normalizeH="0" baseline="0" noProof="0" dirty="0" err="1">
                <a:ln>
                  <a:noFill/>
                </a:ln>
                <a:solidFill>
                  <a:srgbClr val="FFFF00"/>
                </a:solidFill>
                <a:effectLst/>
                <a:uLnTx/>
                <a:uFillTx/>
                <a:latin typeface="Consolas" panose="020B0609020204030204" pitchFamily="49" charset="0"/>
                <a:ea typeface="Segoe UI" pitchFamily="34" charset="0"/>
                <a:cs typeface="Segoe UI" pitchFamily="34" charset="0"/>
              </a:rPr>
              <a:t>AzureRmResourceGroupDeployment</a:t>
            </a:r>
            <a:endPar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stirtrek2016 `</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TemplateParameterFile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TemplateFile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template validate stirtrek2016 --template-file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--parameters-file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19842243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66FF33"/>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rgbClr val="66FF33"/>
                </a:solidFill>
                <a:effectLst/>
                <a:uLnTx/>
                <a:uFillTx/>
                <a:latin typeface="Consolas" panose="020B0609020204030204" pitchFamily="49" charset="0"/>
                <a:ea typeface="Segoe UI" pitchFamily="34" charset="0"/>
                <a:cs typeface="Segoe UI" pitchFamily="34" charset="0"/>
              </a:rPr>
              <a:t>DebugPreference</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‘Continue’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Start-Transcript</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 c:\temp\output.txt</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{your command goes here}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30877505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66FF33"/>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rgbClr val="66FF33"/>
                </a:solidFill>
                <a:effectLst/>
                <a:uLnTx/>
                <a:uFillTx/>
                <a:latin typeface="Consolas" panose="020B0609020204030204" pitchFamily="49" charset="0"/>
                <a:ea typeface="Segoe UI" pitchFamily="34" charset="0"/>
                <a:cs typeface="Segoe UI" pitchFamily="34" charset="0"/>
              </a:rPr>
              <a:t>DebugPreference</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‘Continue’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Start-Transcript</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 c:\temp\output.txt</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{your command goes here}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8048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Deployment Debug </a:t>
            </a:r>
            <a:r>
              <a:rPr lang="en-US" dirty="0"/>
              <a:t>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48640" y="1900275"/>
            <a:ext cx="12120663"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New-</a:t>
            </a:r>
            <a:r>
              <a:rPr kumimoji="0" lang="en-US" sz="2000" b="0" i="0" u="none" strike="noStrike" kern="0" cap="none" spc="0" normalizeH="0" baseline="0" noProof="0" dirty="0" err="1">
                <a:ln>
                  <a:noFill/>
                </a:ln>
                <a:solidFill>
                  <a:srgbClr val="FFFF00"/>
                </a:solidFill>
                <a:effectLst/>
                <a:uLnTx/>
                <a:uFillTx/>
                <a:latin typeface="Consolas" panose="020B0609020204030204" pitchFamily="49" charset="0"/>
                <a:ea typeface="Segoe UI" pitchFamily="34" charset="0"/>
                <a:cs typeface="Segoe UI" pitchFamily="34" charset="0"/>
              </a:rPr>
              <a:t>AzureRmResourceGroupDeployment</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TemplateFile</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b="0" i="0" u="none" strike="noStrike" kern="0" cap="none" spc="0" normalizeH="0" baseline="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TemplateParameterFile</a:t>
            </a:r>
            <a:r>
              <a:rPr kumimoji="0" lang="en-US"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r>
              <a:rPr kumimoji="0" lang="en-US"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DeploymentDebugLogLevel</a:t>
            </a:r>
            <a:r>
              <a:rPr kumimoji="0" lang="en-US" sz="2000" b="0" i="0" u="none" strike="noStrike" kern="0" cap="none" spc="0" normalizeH="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All `</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-Verbose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p>
        </p:txBody>
      </p:sp>
      <p:sp>
        <p:nvSpPr>
          <p:cNvPr id="2" name="TextBox 1"/>
          <p:cNvSpPr txBox="1"/>
          <p:nvPr/>
        </p:nvSpPr>
        <p:spPr>
          <a:xfrm>
            <a:off x="7720837" y="3152221"/>
            <a:ext cx="3905428" cy="4893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All | None | Request | Response }</a:t>
            </a:r>
          </a:p>
        </p:txBody>
      </p:sp>
      <p:sp>
        <p:nvSpPr>
          <p:cNvPr id="8" name="Rectangle 7"/>
          <p:cNvSpPr/>
          <p:nvPr/>
        </p:nvSpPr>
        <p:spPr bwMode="auto">
          <a:xfrm>
            <a:off x="139581" y="3797915"/>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create --debug-setting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RequestContent</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211096"/>
            <a:ext cx="5200116" cy="4893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All | None | </a:t>
            </a:r>
            <a:r>
              <a:rPr kumimoji="0" lang="en-US" sz="14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RequestContent</a:t>
            </a: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 </a:t>
            </a:r>
            <a:r>
              <a:rPr kumimoji="0" lang="en-US" sz="14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ResponseContent</a:t>
            </a: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p>
        </p:txBody>
      </p:sp>
    </p:spTree>
    <p:extLst>
      <p:ext uri="{BB962C8B-B14F-4D97-AF65-F5344CB8AC3E}">
        <p14:creationId xmlns:p14="http://schemas.microsoft.com/office/powerpoint/2010/main" val="239255314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4440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nsolas" panose="020B0609020204030204" pitchFamily="49" charset="0"/>
              </a:rPr>
              <a:t> </a:t>
            </a: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logs for the resource group in the last 1 hour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resourceGroupName</a:t>
            </a:r>
            <a:endParaRPr kumimoji="0" lang="en-US" sz="18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logs for the resource group since a specific 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 (get-date).</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AddHours</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(-2).</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ToString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yyyy-MM-ddTHH:mm</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resourceGroupName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endParaRPr kumimoji="0" lang="en-US" sz="18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the logs for a resource provider since a specific 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 (get-date).</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AddHours</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(-2).</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ToString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yyyy-MM-ddTHH:mm</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ResourceProvider</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Microsoft.Compute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-Status Failed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DetailedOutput</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0891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727700"/>
          </a:xfrm>
        </p:spPr>
        <p:txBody>
          <a:bodyPr/>
          <a:lstStyle/>
          <a:p>
            <a:r>
              <a:rPr lang="en-US" dirty="0"/>
              <a:t>CLI</a:t>
            </a:r>
          </a:p>
        </p:txBody>
      </p:sp>
      <p:sp>
        <p:nvSpPr>
          <p:cNvPr id="6" name="Rectangle 5"/>
          <p:cNvSpPr/>
          <p:nvPr/>
        </p:nvSpPr>
        <p:spPr bwMode="auto">
          <a:xfrm>
            <a:off x="139581" y="1916876"/>
            <a:ext cx="11912838" cy="1332161"/>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log show StirTrek2016</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show --resource-group</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StirTrek2016 --name </a:t>
            </a:r>
            <a:r>
              <a:rPr kumimoji="0" lang="en-US" sz="2000" b="0" i="0" u="none" strike="noStrike" kern="0" cap="none" spc="0" normalizeH="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MyDeployment</a:t>
            </a:r>
            <a:endPar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operation list --resource-group StirTrek2016 --name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MyDeployment</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p:txBody>
      </p:sp>
    </p:spTree>
    <p:extLst>
      <p:ext uri="{BB962C8B-B14F-4D97-AF65-F5344CB8AC3E}">
        <p14:creationId xmlns:p14="http://schemas.microsoft.com/office/powerpoint/2010/main" val="225041905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Finally!</a:t>
            </a:r>
          </a:p>
        </p:txBody>
      </p:sp>
      <p:pic>
        <p:nvPicPr>
          <p:cNvPr id="10" name="Picture 9"/>
          <p:cNvPicPr>
            <a:picLocks noChangeAspect="1"/>
          </p:cNvPicPr>
          <p:nvPr/>
        </p:nvPicPr>
        <p:blipFill>
          <a:blip r:embed="rId2"/>
          <a:stretch>
            <a:fillRect/>
          </a:stretch>
        </p:blipFill>
        <p:spPr>
          <a:xfrm>
            <a:off x="8503920" y="103243"/>
            <a:ext cx="3833157" cy="3837167"/>
          </a:xfrm>
          <a:prstGeom prst="rect">
            <a:avLst/>
          </a:prstGeom>
        </p:spPr>
      </p:pic>
    </p:spTree>
    <p:extLst>
      <p:ext uri="{BB962C8B-B14F-4D97-AF65-F5344CB8AC3E}">
        <p14:creationId xmlns:p14="http://schemas.microsoft.com/office/powerpoint/2010/main" val="185977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2192000" cy="747713"/>
          </a:xfrm>
        </p:spPr>
        <p:txBody>
          <a:bodyPr>
            <a:normAutofit fontScale="90000"/>
          </a:bodyPr>
          <a:lstStyle/>
          <a:p>
            <a:pPr algn="ctr"/>
            <a:r>
              <a:rPr lang="en-US" dirty="0">
                <a:solidFill>
                  <a:schemeClr val="tx1"/>
                </a:solidFill>
              </a:rPr>
              <a:t>http://aka.ms/fundamentalsofazure</a:t>
            </a:r>
          </a:p>
        </p:txBody>
      </p:sp>
      <p:pic>
        <p:nvPicPr>
          <p:cNvPr id="5" name="Picture 4"/>
          <p:cNvPicPr>
            <a:picLocks noChangeAspect="1"/>
          </p:cNvPicPr>
          <p:nvPr/>
        </p:nvPicPr>
        <p:blipFill>
          <a:blip r:embed="rId2"/>
          <a:stretch>
            <a:fillRect/>
          </a:stretch>
        </p:blipFill>
        <p:spPr>
          <a:xfrm>
            <a:off x="3566637" y="976501"/>
            <a:ext cx="4751655" cy="5816527"/>
          </a:xfrm>
          <a:prstGeom prst="rect">
            <a:avLst/>
          </a:prstGeom>
        </p:spPr>
      </p:pic>
    </p:spTree>
    <p:extLst>
      <p:ext uri="{BB962C8B-B14F-4D97-AF65-F5344CB8AC3E}">
        <p14:creationId xmlns:p14="http://schemas.microsoft.com/office/powerpoint/2010/main" val="4196663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Free Form . . . Ideal?</a:t>
            </a:r>
            <a:endParaRPr lang="en-US" dirty="0"/>
          </a:p>
        </p:txBody>
      </p:sp>
      <p:sp>
        <p:nvSpPr>
          <p:cNvPr id="3" name="Content Placeholder 2"/>
          <p:cNvSpPr>
            <a:spLocks noGrp="1"/>
          </p:cNvSpPr>
          <p:nvPr>
            <p:ph type="body" sz="quarter" idx="10"/>
          </p:nvPr>
        </p:nvSpPr>
        <p:spPr>
          <a:xfrm>
            <a:off x="269239" y="1189177"/>
            <a:ext cx="11653523" cy="4378314"/>
          </a:xfrm>
        </p:spPr>
        <p:txBody>
          <a:bodyPr/>
          <a:lstStyle/>
          <a:p>
            <a:r>
              <a:rPr lang="en-US" dirty="0"/>
              <a:t>User selects arbitrary configuration</a:t>
            </a:r>
          </a:p>
          <a:p>
            <a:pPr lvl="1"/>
            <a:r>
              <a:rPr lang="en-US" dirty="0"/>
              <a:t>Number of nodes, </a:t>
            </a:r>
            <a:r>
              <a:rPr lang="en-US" dirty="0" err="1"/>
              <a:t>VM</a:t>
            </a:r>
            <a:r>
              <a:rPr lang="en-US" dirty="0"/>
              <a:t> sizes, disks, storage accounts, etc.</a:t>
            </a:r>
          </a:p>
          <a:p>
            <a:pPr lvl="1"/>
            <a:endParaRPr lang="en-US" dirty="0"/>
          </a:p>
          <a:p>
            <a:r>
              <a:rPr lang="en-US" dirty="0"/>
              <a:t>Maintenance overhead</a:t>
            </a:r>
          </a:p>
          <a:p>
            <a:pPr lvl="1"/>
            <a:r>
              <a:rPr lang="en-US" dirty="0"/>
              <a:t>Support for an undetermined number of </a:t>
            </a:r>
            <a:r>
              <a:rPr lang="en-US" dirty="0" err="1"/>
              <a:t>configs</a:t>
            </a:r>
            <a:endParaRPr lang="en-US" dirty="0"/>
          </a:p>
          <a:p>
            <a:pPr lvl="1"/>
            <a:endParaRPr lang="en-US" dirty="0"/>
          </a:p>
          <a:p>
            <a:r>
              <a:rPr lang="en-US" dirty="0"/>
              <a:t>Subscription management</a:t>
            </a:r>
          </a:p>
          <a:p>
            <a:pPr lvl="1"/>
            <a:r>
              <a:rPr lang="en-US" dirty="0"/>
              <a:t>Resource limits per subscription</a:t>
            </a:r>
          </a:p>
          <a:p>
            <a:pPr lvl="1"/>
            <a:r>
              <a:rPr lang="en-US" dirty="0"/>
              <a:t>Density challenge – set aside capacity for potential use</a:t>
            </a:r>
          </a:p>
          <a:p>
            <a:pPr lvl="1"/>
            <a:r>
              <a:rPr lang="en-US" dirty="0"/>
              <a:t>Subscription creation cannot be automated</a:t>
            </a:r>
          </a:p>
        </p:txBody>
      </p:sp>
    </p:spTree>
    <p:extLst>
      <p:ext uri="{BB962C8B-B14F-4D97-AF65-F5344CB8AC3E}">
        <p14:creationId xmlns:p14="http://schemas.microsoft.com/office/powerpoint/2010/main" val="200556018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Known Configuration</a:t>
            </a:r>
            <a:endParaRPr lang="en-US" dirty="0"/>
          </a:p>
        </p:txBody>
      </p:sp>
      <p:sp>
        <p:nvSpPr>
          <p:cNvPr id="3" name="Content Placeholder 2"/>
          <p:cNvSpPr>
            <a:spLocks noGrp="1"/>
          </p:cNvSpPr>
          <p:nvPr>
            <p:ph type="body" sz="quarter" idx="10"/>
          </p:nvPr>
        </p:nvSpPr>
        <p:spPr>
          <a:xfrm>
            <a:off x="269239" y="1189177"/>
            <a:ext cx="11653523" cy="3714543"/>
          </a:xfrm>
        </p:spPr>
        <p:txBody>
          <a:bodyPr/>
          <a:lstStyle/>
          <a:p>
            <a:pPr marL="0" indent="0">
              <a:buNone/>
            </a:pPr>
            <a:r>
              <a:rPr lang="en-US" dirty="0"/>
              <a:t>T-Shirt Sizing</a:t>
            </a:r>
          </a:p>
          <a:p>
            <a:pPr marL="457063" lvl="1" indent="0">
              <a:buNone/>
            </a:pPr>
            <a:r>
              <a:rPr lang="en-US" b="1" dirty="0"/>
              <a:t>Size</a:t>
            </a:r>
            <a:r>
              <a:rPr lang="en-US" dirty="0"/>
              <a:t>: Small, Medium, Large</a:t>
            </a:r>
          </a:p>
          <a:p>
            <a:pPr marL="457063" lvl="1" indent="0">
              <a:buNone/>
            </a:pPr>
            <a:r>
              <a:rPr lang="en-US" b="1" dirty="0"/>
              <a:t>Product/Audience</a:t>
            </a:r>
            <a:r>
              <a:rPr lang="en-US" dirty="0"/>
              <a:t>: Community, Enterprise</a:t>
            </a:r>
          </a:p>
          <a:p>
            <a:pPr marL="457063" lvl="1" indent="0">
              <a:buNone/>
            </a:pPr>
            <a:r>
              <a:rPr lang="en-US" b="1" dirty="0"/>
              <a:t>Feature</a:t>
            </a:r>
            <a:r>
              <a:rPr lang="en-US" dirty="0"/>
              <a:t>: Basic, High Availability</a:t>
            </a:r>
          </a:p>
          <a:p>
            <a:pPr marL="457063" lvl="1" indent="0">
              <a:buNone/>
            </a:pPr>
            <a:r>
              <a:rPr lang="en-US" dirty="0"/>
              <a:t>Flexibility within size to select number of resources (to max)</a:t>
            </a:r>
          </a:p>
          <a:p>
            <a:pPr lvl="1"/>
            <a:endParaRPr lang="en-US" dirty="0"/>
          </a:p>
          <a:p>
            <a:pPr marL="0" indent="0">
              <a:buNone/>
            </a:pPr>
            <a:r>
              <a:rPr lang="en-US" dirty="0"/>
              <a:t>Known sizing – known resources</a:t>
            </a:r>
          </a:p>
          <a:p>
            <a:pPr marL="0" indent="0">
              <a:buNone/>
            </a:pPr>
            <a:endParaRPr lang="en-US" dirty="0"/>
          </a:p>
        </p:txBody>
      </p:sp>
    </p:spTree>
    <p:extLst>
      <p:ext uri="{BB962C8B-B14F-4D97-AF65-F5344CB8AC3E}">
        <p14:creationId xmlns:p14="http://schemas.microsoft.com/office/powerpoint/2010/main" val="365724770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42</a:t>
            </a:fld>
            <a:endParaRPr lang="en-US"/>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6" name="Rectangle 5"/>
          <p:cNvSpPr/>
          <p:nvPr/>
        </p:nvSpPr>
        <p:spPr>
          <a:xfrm>
            <a:off x="3257497" y="1766354"/>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 Metadata</a:t>
            </a:r>
          </a:p>
        </p:txBody>
      </p:sp>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12" name="Rectangle 11"/>
          <p:cNvSpPr/>
          <p:nvPr/>
        </p:nvSpPr>
        <p:spPr>
          <a:xfrm>
            <a:off x="7124647" y="117331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Resources Template</a:t>
            </a:r>
          </a:p>
        </p:txBody>
      </p:sp>
      <p:sp>
        <p:nvSpPr>
          <p:cNvPr id="14" name="Rectangle 13"/>
          <p:cNvSpPr/>
          <p:nvPr/>
        </p:nvSpPr>
        <p:spPr>
          <a:xfrm>
            <a:off x="8310510" y="468244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Widely Reusable Script(s)</a:t>
            </a:r>
          </a:p>
        </p:txBody>
      </p:sp>
      <p:sp>
        <p:nvSpPr>
          <p:cNvPr id="16" name="Rectangle 15"/>
          <p:cNvSpPr/>
          <p:nvPr/>
        </p:nvSpPr>
        <p:spPr>
          <a:xfrm>
            <a:off x="8310510" y="582244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434840" y="573449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Scripts</a:t>
            </a:r>
          </a:p>
        </p:txBody>
      </p:sp>
      <p:sp>
        <p:nvSpPr>
          <p:cNvPr id="18" name="Rectangle 17"/>
          <p:cNvSpPr/>
          <p:nvPr/>
        </p:nvSpPr>
        <p:spPr>
          <a:xfrm>
            <a:off x="4554773" y="5904393"/>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679103" y="581643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Resources Template(s)</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5" name="Straight Arrow Connector 24"/>
          <p:cNvCxnSpPr>
            <a:stCxn id="6" idx="3"/>
            <a:endCxn id="12" idx="1"/>
          </p:cNvCxnSpPr>
          <p:nvPr/>
        </p:nvCxnSpPr>
        <p:spPr>
          <a:xfrm flipV="1">
            <a:off x="6100710" y="1533155"/>
            <a:ext cx="1023937" cy="593035"/>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0"/>
          </p:cNvCxnSpPr>
          <p:nvPr/>
        </p:nvCxnSpPr>
        <p:spPr>
          <a:xfrm>
            <a:off x="5500688" y="5274183"/>
            <a:ext cx="600022" cy="54225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3"/>
            <a:endCxn id="14" idx="1"/>
          </p:cNvCxnSpPr>
          <p:nvPr/>
        </p:nvCxnSpPr>
        <p:spPr>
          <a:xfrm flipV="1">
            <a:off x="7522316" y="5042282"/>
            <a:ext cx="788194" cy="113399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3"/>
            <a:endCxn id="16" idx="1"/>
          </p:cNvCxnSpPr>
          <p:nvPr/>
        </p:nvCxnSpPr>
        <p:spPr>
          <a:xfrm>
            <a:off x="7522316" y="6176272"/>
            <a:ext cx="788194" cy="601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60600260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Text Placeholder 2"/>
          <p:cNvSpPr>
            <a:spLocks noGrp="1"/>
          </p:cNvSpPr>
          <p:nvPr>
            <p:ph type="body" sz="quarter" idx="10"/>
          </p:nvPr>
        </p:nvSpPr>
        <p:spPr>
          <a:xfrm>
            <a:off x="269240" y="2378718"/>
            <a:ext cx="11653522" cy="4090351"/>
          </a:xfrm>
        </p:spPr>
        <p:txBody>
          <a:bodyPr/>
          <a:lstStyle/>
          <a:p>
            <a:r>
              <a:rPr lang="en-US" sz="1800" dirty="0"/>
              <a:t>"variables": {</a:t>
            </a:r>
          </a:p>
          <a:p>
            <a:r>
              <a:rPr lang="en-US" sz="1800" dirty="0"/>
              <a:t>    "</a:t>
            </a:r>
            <a:r>
              <a:rPr lang="en-US" sz="1800" dirty="0" err="1"/>
              <a:t>tshirtSize</a:t>
            </a:r>
            <a:r>
              <a:rPr lang="en-US" sz="1800" dirty="0"/>
              <a:t>": "[variables(</a:t>
            </a:r>
            <a:r>
              <a:rPr lang="en-US" sz="1800" dirty="0" err="1"/>
              <a:t>concat</a:t>
            </a:r>
            <a:r>
              <a:rPr lang="en-US" sz="1800" dirty="0"/>
              <a:t>(</a:t>
            </a:r>
            <a:r>
              <a:rPr lang="en-US" sz="1800" dirty="0">
                <a:solidFill>
                  <a:schemeClr val="tx2"/>
                </a:solidFill>
              </a:rPr>
              <a:t>'</a:t>
            </a:r>
            <a:r>
              <a:rPr lang="en-US" sz="1800" dirty="0" err="1">
                <a:solidFill>
                  <a:schemeClr val="tx2"/>
                </a:solidFill>
              </a:rPr>
              <a:t>tshirtSize</a:t>
            </a:r>
            <a:r>
              <a:rPr lang="en-US" sz="1800" dirty="0"/>
              <a:t>', parameters(</a:t>
            </a:r>
            <a:r>
              <a:rPr lang="en-US" sz="1800" dirty="0">
                <a:solidFill>
                  <a:srgbClr val="FF0000"/>
                </a:solidFill>
              </a:rPr>
              <a:t>'</a:t>
            </a:r>
            <a:r>
              <a:rPr lang="en-US" sz="1800" dirty="0" err="1">
                <a:solidFill>
                  <a:srgbClr val="FF0000"/>
                </a:solidFill>
              </a:rPr>
              <a:t>tshirtSize</a:t>
            </a:r>
            <a:r>
              <a:rPr lang="en-US" sz="1800" dirty="0"/>
              <a:t>')))]",</a:t>
            </a:r>
          </a:p>
          <a:p>
            <a:r>
              <a:rPr lang="en-US" sz="1800" dirty="0"/>
              <a:t>    "</a:t>
            </a:r>
            <a:r>
              <a:rPr lang="en-US" sz="1800" dirty="0" err="1"/>
              <a:t>templateBaseUrl</a:t>
            </a:r>
            <a:r>
              <a:rPr lang="en-US" sz="1800" dirty="0"/>
              <a:t>": "https://collierstirtrek.blob.core.windows.net/templates/",</a:t>
            </a:r>
          </a:p>
          <a:p>
            <a:r>
              <a:rPr lang="en-US" sz="1800" dirty="0"/>
              <a:t>    "</a:t>
            </a:r>
            <a:r>
              <a:rPr lang="en-US" sz="1800" dirty="0" err="1">
                <a:solidFill>
                  <a:schemeClr val="tx2"/>
                </a:solidFill>
              </a:rPr>
              <a:t>tshirtSize</a:t>
            </a:r>
            <a:r>
              <a:rPr lang="en-US" sz="1800" dirty="0" err="1">
                <a:solidFill>
                  <a:srgbClr val="FF0000"/>
                </a:solidFill>
              </a:rPr>
              <a:t>Small</a:t>
            </a:r>
            <a:r>
              <a:rPr lang="en-US" sz="1800" dirty="0"/>
              <a:t>": {</a:t>
            </a:r>
          </a:p>
          <a:p>
            <a:r>
              <a:rPr lang="en-US" sz="1800" dirty="0"/>
              <a:t>        "</a:t>
            </a:r>
            <a:r>
              <a:rPr lang="en-US" sz="1800" dirty="0" err="1"/>
              <a:t>vmSize</a:t>
            </a:r>
            <a:r>
              <a:rPr lang="en-US" sz="1800" dirty="0"/>
              <a:t>": "Standard_A1",</a:t>
            </a:r>
          </a:p>
          <a:p>
            <a:r>
              <a:rPr lang="en-US" sz="1800" dirty="0"/>
              <a:t>        "</a:t>
            </a:r>
            <a:r>
              <a:rPr lang="en-US" sz="1800" dirty="0" err="1"/>
              <a:t>vmTemplate</a:t>
            </a:r>
            <a:r>
              <a:rPr lang="en-US" sz="1800" dirty="0"/>
              <a:t>": "[</a:t>
            </a:r>
            <a:r>
              <a:rPr lang="en-US" sz="1800" dirty="0" err="1"/>
              <a:t>concat</a:t>
            </a:r>
            <a:r>
              <a:rPr lang="en-US" sz="1800" dirty="0"/>
              <a:t>(variables('</a:t>
            </a:r>
            <a:r>
              <a:rPr lang="en-US" sz="1800" dirty="0" err="1"/>
              <a:t>templateBaseUrl</a:t>
            </a:r>
            <a:r>
              <a:rPr lang="en-US" sz="1800" dirty="0"/>
              <a:t>'), '2disk-resources.json')]",</a:t>
            </a:r>
          </a:p>
          <a:p>
            <a:r>
              <a:rPr lang="en-US" sz="1800" dirty="0"/>
              <a:t>        "</a:t>
            </a:r>
            <a:r>
              <a:rPr lang="en-US" sz="1800" dirty="0" err="1"/>
              <a:t>vmCount</a:t>
            </a:r>
            <a:r>
              <a:rPr lang="en-US" sz="1800" dirty="0"/>
              <a:t>": 2,</a:t>
            </a:r>
          </a:p>
          <a:p>
            <a:r>
              <a:rPr lang="en-US" sz="1800" dirty="0"/>
              <a:t>        "storage": {</a:t>
            </a:r>
          </a:p>
          <a:p>
            <a:r>
              <a:rPr lang="en-US" sz="1800" dirty="0"/>
              <a:t>            "name": "[variables('</a:t>
            </a:r>
            <a:r>
              <a:rPr lang="en-US" sz="1800" dirty="0" err="1"/>
              <a:t>storageAccountNameBase</a:t>
            </a:r>
            <a:r>
              <a:rPr lang="en-US" sz="1800" dirty="0"/>
              <a:t>')]",</a:t>
            </a:r>
          </a:p>
          <a:p>
            <a:r>
              <a:rPr lang="en-US" sz="1800" dirty="0"/>
              <a:t>            "count": 1</a:t>
            </a:r>
          </a:p>
          <a:p>
            <a:r>
              <a:rPr lang="en-US" sz="1800" dirty="0"/>
              <a:t>         }</a:t>
            </a:r>
          </a:p>
          <a:p>
            <a:r>
              <a:rPr lang="en-US" sz="1800" dirty="0"/>
              <a:t>     }</a:t>
            </a:r>
          </a:p>
          <a:p>
            <a:r>
              <a:rPr lang="en-US" sz="1800" dirty="0"/>
              <a:t>}</a:t>
            </a:r>
          </a:p>
        </p:txBody>
      </p:sp>
      <p:sp>
        <p:nvSpPr>
          <p:cNvPr id="4" name="TextBox 3"/>
          <p:cNvSpPr txBox="1"/>
          <p:nvPr/>
        </p:nvSpPr>
        <p:spPr>
          <a:xfrm>
            <a:off x="269240" y="1418455"/>
            <a:ext cx="1165352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Ability to create loosely typed objects for passing between templates, or for organization.</a:t>
            </a:r>
          </a:p>
        </p:txBody>
      </p:sp>
      <p:sp>
        <p:nvSpPr>
          <p:cNvPr id="5" name="Rectangle 4"/>
          <p:cNvSpPr/>
          <p:nvPr/>
        </p:nvSpPr>
        <p:spPr>
          <a:xfrm>
            <a:off x="3640223" y="6199075"/>
            <a:ext cx="1024639" cy="461665"/>
          </a:xfrm>
          <a:prstGeom prst="rect">
            <a:avLst/>
          </a:prstGeom>
        </p:spPr>
        <p:txBody>
          <a:bodyPr wrap="none">
            <a:spAutoFit/>
          </a:bodyPr>
          <a:lstStyle/>
          <a:p>
            <a:r>
              <a:rPr lang="en-US" sz="2400" dirty="0">
                <a:solidFill>
                  <a:srgbClr val="C00000"/>
                </a:solidFill>
              </a:rPr>
              <a:t>Usage</a:t>
            </a:r>
            <a:endParaRPr lang="en-US" sz="2400" dirty="0"/>
          </a:p>
        </p:txBody>
      </p:sp>
      <p:sp>
        <p:nvSpPr>
          <p:cNvPr id="6" name="Rectangle 5"/>
          <p:cNvSpPr/>
          <p:nvPr/>
        </p:nvSpPr>
        <p:spPr>
          <a:xfrm>
            <a:off x="4667069" y="6185066"/>
            <a:ext cx="4359335" cy="461665"/>
          </a:xfrm>
          <a:prstGeom prst="rect">
            <a:avLst/>
          </a:prstGeom>
        </p:spPr>
        <p:txBody>
          <a:bodyPr wrap="none">
            <a:spAutoFit/>
          </a:bodyPr>
          <a:lstStyle/>
          <a:p>
            <a:r>
              <a:rPr lang="en-US" sz="2400" dirty="0"/>
              <a:t>“[variables('</a:t>
            </a:r>
            <a:r>
              <a:rPr lang="en-US" sz="2400" dirty="0" err="1"/>
              <a:t>tshirtSize</a:t>
            </a:r>
            <a:r>
              <a:rPr lang="en-US" sz="2400" dirty="0"/>
              <a:t>').</a:t>
            </a:r>
            <a:r>
              <a:rPr lang="en-US" sz="2400" dirty="0" err="1"/>
              <a:t>vmSize</a:t>
            </a:r>
            <a:r>
              <a:rPr lang="en-US" sz="2400" dirty="0"/>
              <a:t>]”</a:t>
            </a:r>
          </a:p>
        </p:txBody>
      </p:sp>
      <p:sp>
        <p:nvSpPr>
          <p:cNvPr id="7" name="Rectangle 6"/>
          <p:cNvSpPr/>
          <p:nvPr/>
        </p:nvSpPr>
        <p:spPr bwMode="auto">
          <a:xfrm>
            <a:off x="706877" y="3336586"/>
            <a:ext cx="10583694" cy="2763150"/>
          </a:xfrm>
          <a:prstGeom prst="rect">
            <a:avLst/>
          </a:prstGeom>
          <a:solidFill>
            <a:srgbClr val="0078D7">
              <a:alpha val="12941"/>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3795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3" name="Text Placeholder 2"/>
          <p:cNvSpPr>
            <a:spLocks noGrp="1"/>
          </p:cNvSpPr>
          <p:nvPr>
            <p:ph type="body" sz="quarter" idx="10"/>
          </p:nvPr>
        </p:nvSpPr>
        <p:spPr>
          <a:xfrm>
            <a:off x="269239" y="1197322"/>
            <a:ext cx="11653522" cy="5010602"/>
          </a:xfrm>
        </p:spPr>
        <p:txBody>
          <a:bodyPr/>
          <a:lstStyle/>
          <a:p>
            <a:r>
              <a:rPr lang="en-US" sz="1600" dirty="0"/>
              <a:t>{</a:t>
            </a:r>
          </a:p>
          <a:p>
            <a:r>
              <a:rPr lang="en-US" sz="1600" dirty="0"/>
              <a:t>      "name": "shared",</a:t>
            </a:r>
          </a:p>
          <a:p>
            <a:r>
              <a:rPr lang="en-US" sz="1600" dirty="0"/>
              <a:t>      "type": </a:t>
            </a:r>
            <a:r>
              <a:rPr lang="en-US" sz="1600" dirty="0">
                <a:solidFill>
                  <a:srgbClr val="FF0000"/>
                </a:solidFill>
              </a:rPr>
              <a:t>"</a:t>
            </a:r>
            <a:r>
              <a:rPr lang="en-US" sz="1600" dirty="0" err="1">
                <a:solidFill>
                  <a:srgbClr val="FF0000"/>
                </a:solidFill>
              </a:rPr>
              <a:t>Microsoft.Resources</a:t>
            </a:r>
            <a:r>
              <a:rPr lang="en-US" sz="1600" dirty="0">
                <a:solidFill>
                  <a:srgbClr val="FF0000"/>
                </a:solidFill>
              </a:rPr>
              <a:t>/deployments"</a:t>
            </a:r>
            <a:r>
              <a:rPr lang="en-US" sz="1600" dirty="0"/>
              <a:t>,</a:t>
            </a:r>
          </a:p>
          <a:p>
            <a:r>
              <a:rPr lang="en-US" sz="1600" dirty="0"/>
              <a:t>      "</a:t>
            </a:r>
            <a:r>
              <a:rPr lang="en-US" sz="1600" dirty="0" err="1"/>
              <a:t>apiVersion</a:t>
            </a:r>
            <a:r>
              <a:rPr lang="en-US" sz="1600" dirty="0"/>
              <a:t>": "2015-01-01",</a:t>
            </a:r>
          </a:p>
          <a:p>
            <a:r>
              <a:rPr lang="en-US" sz="1600" dirty="0"/>
              <a:t>      "properties": {</a:t>
            </a:r>
          </a:p>
          <a:p>
            <a:r>
              <a:rPr lang="en-US" sz="1600" dirty="0"/>
              <a:t>        "mode": "Incremental",</a:t>
            </a:r>
          </a:p>
          <a:p>
            <a:r>
              <a:rPr lang="en-US" sz="1600" dirty="0"/>
              <a:t>        </a:t>
            </a:r>
            <a:r>
              <a:rPr lang="en-US" sz="1600" dirty="0">
                <a:solidFill>
                  <a:srgbClr val="FF0000"/>
                </a:solidFill>
              </a:rPr>
              <a:t>"</a:t>
            </a:r>
            <a:r>
              <a:rPr lang="en-US" sz="1600" dirty="0" err="1">
                <a:solidFill>
                  <a:srgbClr val="FF0000"/>
                </a:solidFill>
              </a:rPr>
              <a:t>templateLink</a:t>
            </a:r>
            <a:r>
              <a:rPr lang="en-US" sz="1600" dirty="0">
                <a:solidFill>
                  <a:srgbClr val="FF0000"/>
                </a:solidFill>
              </a:rPr>
              <a:t>": {</a:t>
            </a:r>
          </a:p>
          <a:p>
            <a:r>
              <a:rPr lang="en-US" sz="1600" dirty="0">
                <a:solidFill>
                  <a:srgbClr val="FF0000"/>
                </a:solidFill>
              </a:rPr>
              <a:t>          "</a:t>
            </a:r>
            <a:r>
              <a:rPr lang="en-US" sz="1600" dirty="0" err="1">
                <a:solidFill>
                  <a:srgbClr val="FF0000"/>
                </a:solidFill>
              </a:rPr>
              <a:t>uri</a:t>
            </a:r>
            <a:r>
              <a:rPr lang="en-US" sz="1600" dirty="0">
                <a:solidFill>
                  <a:srgbClr val="FF0000"/>
                </a:solidFill>
              </a:rPr>
              <a:t>": "[variables('</a:t>
            </a:r>
            <a:r>
              <a:rPr lang="en-US" sz="1600" dirty="0" err="1">
                <a:solidFill>
                  <a:srgbClr val="FF0000"/>
                </a:solidFill>
              </a:rPr>
              <a:t>sharedTemplateUrl</a:t>
            </a:r>
            <a:r>
              <a:rPr lang="en-US" sz="1600" dirty="0">
                <a:solidFill>
                  <a:srgbClr val="FF0000"/>
                </a:solidFill>
              </a:rPr>
              <a:t>')]",</a:t>
            </a:r>
          </a:p>
          <a:p>
            <a:r>
              <a:rPr lang="en-US" sz="1600" dirty="0">
                <a:solidFill>
                  <a:srgbClr val="FF0000"/>
                </a:solidFill>
              </a:rPr>
              <a:t>          "</a:t>
            </a:r>
            <a:r>
              <a:rPr lang="en-US" sz="1600" dirty="0" err="1">
                <a:solidFill>
                  <a:srgbClr val="FF0000"/>
                </a:solidFill>
              </a:rPr>
              <a:t>contentVersion</a:t>
            </a:r>
            <a:r>
              <a:rPr lang="en-US" sz="1600" dirty="0">
                <a:solidFill>
                  <a:srgbClr val="FF0000"/>
                </a:solidFill>
              </a:rPr>
              <a:t>": "1.0.0.0"</a:t>
            </a:r>
          </a:p>
          <a:p>
            <a:r>
              <a:rPr lang="en-US" sz="1600" dirty="0">
                <a:solidFill>
                  <a:srgbClr val="FF0000"/>
                </a:solidFill>
              </a:rPr>
              <a:t>        }</a:t>
            </a:r>
            <a:r>
              <a:rPr lang="en-US" sz="1600" dirty="0"/>
              <a:t>,</a:t>
            </a:r>
          </a:p>
          <a:p>
            <a:r>
              <a:rPr lang="en-US" sz="1600" dirty="0"/>
              <a:t>        "parameters": {</a:t>
            </a:r>
          </a:p>
          <a:p>
            <a:r>
              <a:rPr lang="en-US" sz="1600" dirty="0"/>
              <a:t>          "</a:t>
            </a:r>
            <a:r>
              <a:rPr lang="en-US" sz="1600" dirty="0" err="1"/>
              <a:t>storageSettings</a:t>
            </a:r>
            <a:r>
              <a:rPr lang="en-US" sz="1600" dirty="0"/>
              <a:t>": {</a:t>
            </a:r>
          </a:p>
          <a:p>
            <a:r>
              <a:rPr lang="en-US" sz="1600" dirty="0"/>
              <a:t>            "value": "[variables('</a:t>
            </a:r>
            <a:r>
              <a:rPr lang="en-US" sz="1600" dirty="0" err="1"/>
              <a:t>tshirtSize</a:t>
            </a:r>
            <a:r>
              <a:rPr lang="en-US" sz="1600" dirty="0"/>
              <a:t>').storage]"</a:t>
            </a:r>
          </a:p>
          <a:p>
            <a:r>
              <a:rPr lang="en-US" sz="1600" dirty="0"/>
              <a:t>          },</a:t>
            </a:r>
          </a:p>
          <a:p>
            <a:r>
              <a:rPr lang="en-US" sz="1600" dirty="0"/>
              <a:t>	. . . .</a:t>
            </a:r>
          </a:p>
          <a:p>
            <a:r>
              <a:rPr lang="en-US" sz="1600" dirty="0"/>
              <a:t>        }</a:t>
            </a:r>
          </a:p>
          <a:p>
            <a:r>
              <a:rPr lang="en-US" sz="1600" dirty="0"/>
              <a:t>      }</a:t>
            </a:r>
          </a:p>
          <a:p>
            <a:r>
              <a:rPr lang="en-US" sz="1600" dirty="0"/>
              <a:t>    }</a:t>
            </a:r>
          </a:p>
        </p:txBody>
      </p:sp>
      <p:sp>
        <p:nvSpPr>
          <p:cNvPr id="4" name="TextBox 3"/>
          <p:cNvSpPr txBox="1"/>
          <p:nvPr/>
        </p:nvSpPr>
        <p:spPr>
          <a:xfrm>
            <a:off x="6438900" y="2153547"/>
            <a:ext cx="32480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ARM template</a:t>
            </a:r>
          </a:p>
        </p:txBody>
      </p:sp>
      <p:cxnSp>
        <p:nvCxnSpPr>
          <p:cNvPr id="5" name="Straight Arrow Connector 4"/>
          <p:cNvCxnSpPr>
            <a:stCxn id="4" idx="1"/>
          </p:cNvCxnSpPr>
          <p:nvPr/>
        </p:nvCxnSpPr>
        <p:spPr>
          <a:xfrm flipH="1">
            <a:off x="5210175" y="2439779"/>
            <a:ext cx="1228725" cy="54154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05375" y="5580060"/>
            <a:ext cx="728662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a:solidFill>
                  <a:srgbClr val="FF0000"/>
                </a:solidFill>
              </a:rPr>
              <a:t>* SAS Token</a:t>
            </a:r>
          </a:p>
        </p:txBody>
      </p:sp>
    </p:spTree>
    <p:extLst>
      <p:ext uri="{BB962C8B-B14F-4D97-AF65-F5344CB8AC3E}">
        <p14:creationId xmlns:p14="http://schemas.microsoft.com/office/powerpoint/2010/main" val="276588648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Walkthrough of </a:t>
            </a:r>
            <a:r>
              <a:rPr lang="en-US"/>
              <a:t>a nested </a:t>
            </a:r>
            <a:r>
              <a:rPr lang="en-US" dirty="0"/>
              <a:t>template.</a:t>
            </a:r>
          </a:p>
        </p:txBody>
      </p:sp>
    </p:spTree>
    <p:extLst>
      <p:ext uri="{BB962C8B-B14F-4D97-AF65-F5344CB8AC3E}">
        <p14:creationId xmlns:p14="http://schemas.microsoft.com/office/powerpoint/2010/main" val="24642858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5718489"/>
          </a:xfrm>
        </p:spPr>
        <p:txBody>
          <a:bodyPr/>
          <a:lstStyle/>
          <a:p>
            <a:r>
              <a:rPr lang="en-US" sz="3200" dirty="0"/>
              <a:t>ARM Quick Start Templates</a:t>
            </a:r>
          </a:p>
          <a:p>
            <a:pPr lvl="1"/>
            <a:r>
              <a:rPr lang="en-US" sz="1800" dirty="0"/>
              <a:t>https://azure.Microsoft.com/en-us/documentation/templates</a:t>
            </a:r>
          </a:p>
          <a:p>
            <a:pPr lvl="1"/>
            <a:r>
              <a:rPr lang="en-US" sz="1800" dirty="0"/>
              <a:t>https://github.com/Azure/azure-quick-start-templates </a:t>
            </a:r>
          </a:p>
          <a:p>
            <a:r>
              <a:rPr lang="en-US" sz="3200" dirty="0"/>
              <a:t>ARM Schemas</a:t>
            </a:r>
          </a:p>
          <a:p>
            <a:pPr lvl="1"/>
            <a:r>
              <a:rPr lang="en-US" sz="1800" dirty="0"/>
              <a:t>https://github.com/Azure/azure-resource-manager-schemas/tree/master/schemas </a:t>
            </a:r>
          </a:p>
          <a:p>
            <a:r>
              <a:rPr lang="en-US" sz="3200" dirty="0"/>
              <a:t>ARM Best Practices</a:t>
            </a:r>
          </a:p>
          <a:p>
            <a:pPr lvl="1"/>
            <a:r>
              <a:rPr lang="en-US" sz="1800" dirty="0"/>
              <a:t>https://azure.microsoft.com/en-us/documentation/articles/best-practices-resource-manager-design-templates/</a:t>
            </a:r>
          </a:p>
          <a:p>
            <a:pPr lvl="1"/>
            <a:r>
              <a:rPr lang="en-US" sz="1800" dirty="0"/>
              <a:t>Get the </a:t>
            </a:r>
            <a:r>
              <a:rPr lang="en-US" sz="1800" dirty="0" err="1"/>
              <a:t>AzureCAT</a:t>
            </a:r>
            <a:r>
              <a:rPr lang="en-US" sz="1800" dirty="0"/>
              <a:t> document!</a:t>
            </a:r>
          </a:p>
          <a:p>
            <a:r>
              <a:rPr lang="en-US" sz="3200" dirty="0"/>
              <a:t>ARM Visualizer</a:t>
            </a:r>
          </a:p>
          <a:p>
            <a:pPr lvl="1"/>
            <a:r>
              <a:rPr lang="en-US" sz="1800" dirty="0"/>
              <a:t>http://armviz.io</a:t>
            </a:r>
          </a:p>
          <a:p>
            <a:r>
              <a:rPr lang="en-US" sz="3200" dirty="0"/>
              <a:t>VS Code Extensions</a:t>
            </a:r>
          </a:p>
          <a:p>
            <a:pPr lvl="1"/>
            <a:r>
              <a:rPr lang="en-US" sz="1800" dirty="0"/>
              <a:t>https://github.com/Azure/azure-xplat-arm-tooling</a:t>
            </a:r>
          </a:p>
          <a:p>
            <a:pPr lvl="0"/>
            <a:r>
              <a:rPr lang="en-US" sz="3200" dirty="0"/>
              <a:t>https://github.com/mcollier/StirTrek2016</a:t>
            </a:r>
          </a:p>
        </p:txBody>
      </p:sp>
      <p:sp>
        <p:nvSpPr>
          <p:cNvPr id="4" name="Title 3"/>
          <p:cNvSpPr>
            <a:spLocks noGrp="1"/>
          </p:cNvSpPr>
          <p:nvPr>
            <p:ph type="title"/>
          </p:nvPr>
        </p:nvSpPr>
        <p:spPr/>
        <p:txBody>
          <a:bodyPr/>
          <a:lstStyle/>
          <a:p>
            <a:r>
              <a:rPr lang="en-US"/>
              <a:t>Resources</a:t>
            </a:r>
            <a:endParaRPr lang="en-US" dirty="0"/>
          </a:p>
        </p:txBody>
      </p:sp>
    </p:spTree>
    <p:extLst>
      <p:ext uri="{BB962C8B-B14F-4D97-AF65-F5344CB8AC3E}">
        <p14:creationId xmlns:p14="http://schemas.microsoft.com/office/powerpoint/2010/main" val="218265703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8139640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lgn="ctr"/>
            <a:r>
              <a:rPr lang="en-US" b="1" dirty="0">
                <a:solidFill>
                  <a:schemeClr val="bg1"/>
                </a:solidFill>
              </a:rPr>
              <a:t>Thank You!</a:t>
            </a:r>
          </a:p>
        </p:txBody>
      </p:sp>
      <p:pic>
        <p:nvPicPr>
          <p:cNvPr id="6" name="Picture 5"/>
          <p:cNvPicPr>
            <a:picLocks noChangeAspect="1"/>
          </p:cNvPicPr>
          <p:nvPr/>
        </p:nvPicPr>
        <p:blipFill>
          <a:blip r:embed="rId3"/>
          <a:stretch>
            <a:fillRect/>
          </a:stretch>
        </p:blipFill>
        <p:spPr>
          <a:xfrm>
            <a:off x="9976756" y="4391130"/>
            <a:ext cx="1967495" cy="2408421"/>
          </a:xfrm>
          <a:prstGeom prst="rect">
            <a:avLst/>
          </a:prstGeom>
        </p:spPr>
      </p:pic>
      <p:sp>
        <p:nvSpPr>
          <p:cNvPr id="12" name="TextBox 11"/>
          <p:cNvSpPr txBox="1"/>
          <p:nvPr/>
        </p:nvSpPr>
        <p:spPr>
          <a:xfrm>
            <a:off x="603891" y="2541655"/>
            <a:ext cx="10982632" cy="14465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Michael S. Collier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a:t>
            </a:r>
            <a:r>
              <a:rPr kumimoji="0" lang="en-US" sz="2800" b="0" i="0" u="none" strike="noStrike" kern="0" cap="none" spc="0" normalizeH="0" baseline="0" noProof="0" dirty="0" err="1">
                <a:ln>
                  <a:noFill/>
                </a:ln>
                <a:solidFill>
                  <a:srgbClr val="FFFFFF"/>
                </a:solidFill>
                <a:effectLst/>
                <a:uLnTx/>
                <a:uFillTx/>
              </a:rPr>
              <a:t>MichaelCollier</a:t>
            </a:r>
            <a:r>
              <a:rPr kumimoji="0" lang="en-US" sz="2800" b="0" i="0" u="none" strike="noStrike" kern="0" cap="none" spc="0" normalizeH="0" baseline="0" noProof="0" dirty="0">
                <a:ln>
                  <a:noFill/>
                </a:ln>
                <a:solidFill>
                  <a:srgbClr val="FFFFFF"/>
                </a:solidFill>
                <a:effectLst/>
                <a:uLnTx/>
                <a:uFillTx/>
              </a:rPr>
              <a:t> | www.michaelscollier.com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michaelscollier@gmail.com | michael.collier@microsoft.com</a:t>
            </a:r>
          </a:p>
        </p:txBody>
      </p:sp>
      <p:pic>
        <p:nvPicPr>
          <p:cNvPr id="7" name="Picture 6"/>
          <p:cNvPicPr>
            <a:picLocks noChangeAspect="1"/>
          </p:cNvPicPr>
          <p:nvPr/>
        </p:nvPicPr>
        <p:blipFill>
          <a:blip r:embed="rId4"/>
          <a:stretch>
            <a:fillRect/>
          </a:stretch>
        </p:blipFill>
        <p:spPr>
          <a:xfrm>
            <a:off x="239369" y="4391129"/>
            <a:ext cx="1967495" cy="2408421"/>
          </a:xfrm>
          <a:prstGeom prst="rect">
            <a:avLst/>
          </a:prstGeom>
        </p:spPr>
      </p:pic>
    </p:spTree>
    <p:extLst>
      <p:ext uri="{BB962C8B-B14F-4D97-AF65-F5344CB8AC3E}">
        <p14:creationId xmlns:p14="http://schemas.microsoft.com/office/powerpoint/2010/main" val="366088093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9" y="3242965"/>
            <a:ext cx="409766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Now we did it!</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9656699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82205" y="80963"/>
            <a:ext cx="2505075" cy="2124075"/>
          </a:xfrm>
          <a:prstGeom prst="rect">
            <a:avLst/>
          </a:prstGeom>
        </p:spPr>
      </p:pic>
      <p:sp>
        <p:nvSpPr>
          <p:cNvPr id="3" name="TextBox 2"/>
          <p:cNvSpPr txBox="1"/>
          <p:nvPr/>
        </p:nvSpPr>
        <p:spPr>
          <a:xfrm>
            <a:off x="190723" y="2528856"/>
            <a:ext cx="11682919"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kern="0" dirty="0">
                <a:solidFill>
                  <a:sysClr val="windowText" lastClr="000000"/>
                </a:solidFill>
              </a:rPr>
              <a:t>WHO</a:t>
            </a:r>
            <a:r>
              <a:rPr lang="en-US" sz="2400" kern="0" dirty="0">
                <a:solidFill>
                  <a:sysClr val="windowText" lastClr="000000"/>
                </a:solidFill>
              </a:rPr>
              <a:t>:	Cloud computing enthusiasts</a:t>
            </a:r>
          </a:p>
          <a:p>
            <a:pPr marL="285750" indent="-285750">
              <a:buFont typeface="Arial" panose="020B0604020202020204" pitchFamily="34" charset="0"/>
              <a:buChar char="•"/>
            </a:pPr>
            <a:r>
              <a:rPr lang="en-US" sz="2400" b="1" kern="0" dirty="0">
                <a:solidFill>
                  <a:sysClr val="windowText" lastClr="000000"/>
                </a:solidFill>
              </a:rPr>
              <a:t>WHAT</a:t>
            </a:r>
            <a:r>
              <a:rPr lang="en-US" sz="2400" kern="0" dirty="0">
                <a:solidFill>
                  <a:sysClr val="windowText" lastClr="000000"/>
                </a:solidFill>
              </a:rPr>
              <a:t>:	1-day technical &amp; business conference focused on the public &amp; private cloud</a:t>
            </a:r>
          </a:p>
          <a:p>
            <a:pPr marL="285750" indent="-285750">
              <a:buFont typeface="Arial" panose="020B0604020202020204" pitchFamily="34" charset="0"/>
              <a:buChar char="•"/>
            </a:pPr>
            <a:r>
              <a:rPr lang="en-US" sz="2400" b="1" kern="0" dirty="0">
                <a:solidFill>
                  <a:sysClr val="windowText" lastClr="000000"/>
                </a:solidFill>
              </a:rPr>
              <a:t>WHEN</a:t>
            </a:r>
            <a:r>
              <a:rPr lang="en-US" sz="2400" kern="0" dirty="0">
                <a:solidFill>
                  <a:sysClr val="windowText" lastClr="000000"/>
                </a:solidFill>
              </a:rPr>
              <a:t>:	Friday, August 26</a:t>
            </a:r>
            <a:r>
              <a:rPr lang="en-US" sz="2400" kern="0" baseline="30000" dirty="0">
                <a:solidFill>
                  <a:sysClr val="windowText" lastClr="000000"/>
                </a:solidFill>
              </a:rPr>
              <a:t>th</a:t>
            </a:r>
            <a:r>
              <a:rPr lang="en-US" sz="2400" kern="0" dirty="0">
                <a:solidFill>
                  <a:sysClr val="windowText" lastClr="000000"/>
                </a:solidFill>
              </a:rPr>
              <a:t> </a:t>
            </a:r>
          </a:p>
          <a:p>
            <a:pPr marL="285750" indent="-285750">
              <a:buFont typeface="Arial" panose="020B0604020202020204" pitchFamily="34" charset="0"/>
              <a:buChar char="•"/>
            </a:pPr>
            <a:r>
              <a:rPr lang="en-US" sz="2400" b="1" kern="0" dirty="0">
                <a:solidFill>
                  <a:sysClr val="windowText" lastClr="000000"/>
                </a:solidFill>
              </a:rPr>
              <a:t>WHERE</a:t>
            </a:r>
            <a:r>
              <a:rPr lang="en-US" sz="2400" kern="0" dirty="0">
                <a:solidFill>
                  <a:sysClr val="windowText" lastClr="000000"/>
                </a:solidFill>
              </a:rPr>
              <a:t>:	Ohio Union @ The Ohio State University</a:t>
            </a:r>
          </a:p>
          <a:p>
            <a:pPr marL="285750" indent="-285750">
              <a:buFont typeface="Arial" panose="020B0604020202020204" pitchFamily="34" charset="0"/>
              <a:buChar char="•"/>
            </a:pPr>
            <a:r>
              <a:rPr lang="en-US" sz="2400" b="1" kern="0" dirty="0">
                <a:solidFill>
                  <a:sysClr val="windowText" lastClr="000000"/>
                </a:solidFill>
              </a:rPr>
              <a:t>WHY</a:t>
            </a:r>
            <a:r>
              <a:rPr lang="en-US" sz="2400" kern="0" dirty="0">
                <a:solidFill>
                  <a:sysClr val="windowText" lastClr="000000"/>
                </a:solidFill>
              </a:rPr>
              <a:t>:	Learn, share, and network with local &amp; regional professionals passionate     		about cloud computing</a:t>
            </a:r>
          </a:p>
          <a:p>
            <a:pPr marL="285750" indent="-285750">
              <a:buFont typeface="Arial" panose="020B0604020202020204" pitchFamily="34" charset="0"/>
              <a:buChar char="•"/>
            </a:pPr>
            <a:r>
              <a:rPr lang="en-US" sz="2400" b="1" kern="0" dirty="0">
                <a:solidFill>
                  <a:sysClr val="windowText" lastClr="000000"/>
                </a:solidFill>
              </a:rPr>
              <a:t>HOW</a:t>
            </a:r>
            <a:r>
              <a:rPr lang="en-US" sz="2400" kern="0" dirty="0">
                <a:solidFill>
                  <a:sysClr val="windowText" lastClr="000000"/>
                </a:solidFill>
              </a:rPr>
              <a:t>:	Speakers announced! Tickets on sale Monday, May 9</a:t>
            </a:r>
            <a:r>
              <a:rPr lang="en-US" sz="2400" kern="0" baseline="30000" dirty="0">
                <a:solidFill>
                  <a:sysClr val="windowText" lastClr="000000"/>
                </a:solidFill>
              </a:rPr>
              <a:t>th</a:t>
            </a:r>
            <a:r>
              <a:rPr lang="en-US" sz="2400" kern="0" dirty="0">
                <a:solidFill>
                  <a:sysClr val="windowText" lastClr="000000"/>
                </a:solidFill>
              </a:rPr>
              <a:t>!!	</a:t>
            </a:r>
          </a:p>
        </p:txBody>
      </p:sp>
      <p:grpSp>
        <p:nvGrpSpPr>
          <p:cNvPr id="14" name="Group 13"/>
          <p:cNvGrpSpPr/>
          <p:nvPr/>
        </p:nvGrpSpPr>
        <p:grpSpPr>
          <a:xfrm>
            <a:off x="9706209" y="5735135"/>
            <a:ext cx="2167432" cy="369332"/>
            <a:chOff x="6746463" y="5730334"/>
            <a:chExt cx="2167432" cy="369332"/>
          </a:xfrm>
        </p:grpSpPr>
        <p:pic>
          <p:nvPicPr>
            <p:cNvPr id="5" name="Picture 2" descr="https://upload.wikimedia.org/wikipedia/en/thumb/9/9f/Twitter_bird_logo_2012.svg/220px-Twitter_bird_logo_201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135" y="5792472"/>
              <a:ext cx="365760" cy="297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46463" y="5730334"/>
              <a:ext cx="1887571" cy="369332"/>
            </a:xfrm>
            <a:prstGeom prst="rect">
              <a:avLst/>
            </a:prstGeom>
            <a:noFill/>
          </p:spPr>
          <p:txBody>
            <a:bodyPr wrap="square" rtlCol="0">
              <a:spAutoFit/>
            </a:bodyPr>
            <a:lstStyle/>
            <a:p>
              <a:r>
                <a:rPr lang="en-US" kern="0" dirty="0">
                  <a:solidFill>
                    <a:sysClr val="windowText" lastClr="000000"/>
                  </a:solidFill>
                </a:rPr>
                <a:t>@</a:t>
              </a:r>
              <a:r>
                <a:rPr lang="en-US" kern="0" dirty="0" err="1">
                  <a:solidFill>
                    <a:sysClr val="windowText" lastClr="000000"/>
                  </a:solidFill>
                </a:rPr>
                <a:t>CloudDevConf</a:t>
              </a:r>
              <a:endParaRPr lang="en-US" kern="0" dirty="0">
                <a:solidFill>
                  <a:sysClr val="windowText" lastClr="000000"/>
                </a:solidFill>
              </a:endParaRPr>
            </a:p>
          </p:txBody>
        </p:sp>
      </p:grpSp>
      <p:grpSp>
        <p:nvGrpSpPr>
          <p:cNvPr id="4" name="Group 3"/>
          <p:cNvGrpSpPr/>
          <p:nvPr/>
        </p:nvGrpSpPr>
        <p:grpSpPr>
          <a:xfrm>
            <a:off x="8451171" y="5160998"/>
            <a:ext cx="3422471" cy="369332"/>
            <a:chOff x="5491424" y="5207405"/>
            <a:chExt cx="3422471" cy="369332"/>
          </a:xfrm>
        </p:grpSpPr>
        <p:pic>
          <p:nvPicPr>
            <p:cNvPr id="6" name="Picture 8" descr="https://www.webpt.com/sites/default/files/images/benefits/icon-blue-m-web-bas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135" y="5209191"/>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491424" y="5207405"/>
              <a:ext cx="3079821" cy="369332"/>
            </a:xfrm>
            <a:prstGeom prst="rect">
              <a:avLst/>
            </a:prstGeom>
            <a:noFill/>
          </p:spPr>
          <p:txBody>
            <a:bodyPr wrap="square" rtlCol="0">
              <a:spAutoFit/>
            </a:bodyPr>
            <a:lstStyle/>
            <a:p>
              <a:r>
                <a:rPr lang="en-US" kern="0" dirty="0">
                  <a:solidFill>
                    <a:sysClr val="windowText" lastClr="000000"/>
                  </a:solidFill>
                </a:rPr>
                <a:t>http://www.clouddevelop.org</a:t>
              </a:r>
            </a:p>
          </p:txBody>
        </p:sp>
      </p:grpSp>
      <p:grpSp>
        <p:nvGrpSpPr>
          <p:cNvPr id="15" name="Group 14"/>
          <p:cNvGrpSpPr/>
          <p:nvPr/>
        </p:nvGrpSpPr>
        <p:grpSpPr>
          <a:xfrm>
            <a:off x="7467929" y="6311059"/>
            <a:ext cx="4405713" cy="369332"/>
            <a:chOff x="4508182" y="6357466"/>
            <a:chExt cx="4405713" cy="369332"/>
          </a:xfrm>
        </p:grpSpPr>
        <p:pic>
          <p:nvPicPr>
            <p:cNvPr id="7" name="Picture 6"/>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8548135" y="6357466"/>
              <a:ext cx="365760" cy="365931"/>
            </a:xfrm>
            <a:prstGeom prst="rect">
              <a:avLst/>
            </a:prstGeom>
          </p:spPr>
        </p:pic>
        <p:sp>
          <p:nvSpPr>
            <p:cNvPr id="10" name="TextBox 9"/>
            <p:cNvSpPr txBox="1"/>
            <p:nvPr/>
          </p:nvSpPr>
          <p:spPr>
            <a:xfrm>
              <a:off x="4508182" y="6357466"/>
              <a:ext cx="4125852" cy="369332"/>
            </a:xfrm>
            <a:prstGeom prst="rect">
              <a:avLst/>
            </a:prstGeom>
            <a:noFill/>
          </p:spPr>
          <p:txBody>
            <a:bodyPr wrap="square" rtlCol="0">
              <a:spAutoFit/>
            </a:bodyPr>
            <a:lstStyle/>
            <a:p>
              <a:r>
                <a:rPr lang="en-US" kern="0" dirty="0">
                  <a:solidFill>
                    <a:sysClr val="windowText" lastClr="000000"/>
                  </a:solidFill>
                </a:rPr>
                <a:t>http://www.facebook.com/CloudDevelop</a:t>
              </a:r>
            </a:p>
          </p:txBody>
        </p:sp>
      </p:grpSp>
    </p:spTree>
    <p:extLst>
      <p:ext uri="{BB962C8B-B14F-4D97-AF65-F5344CB8AC3E}">
        <p14:creationId xmlns:p14="http://schemas.microsoft.com/office/powerpoint/2010/main" val="1271087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Test-</a:t>
            </a:r>
            <a:r>
              <a:rPr lang="en-US" sz="2000" dirty="0" err="1">
                <a:solidFill>
                  <a:srgbClr val="FFFF00"/>
                </a:solidFill>
                <a:latin typeface="Consolas" panose="020B0609020204030204" pitchFamily="49" charset="0"/>
                <a:ea typeface="Segoe UI" pitchFamily="34" charset="0"/>
                <a:cs typeface="Segoe UI" pitchFamily="34" charset="0"/>
              </a:rPr>
              <a:t>AzureRmResourceGroupDeployment</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TemplateParameterFile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template validate stirtrek2016 --template-file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--parameters-file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421570341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115147158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0163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3370987"/>
          </a:xfrm>
        </p:spPr>
        <p:txBody>
          <a:bodyPr/>
          <a:lstStyle/>
          <a:p>
            <a:r>
              <a:rPr lang="en-US" dirty="0"/>
              <a:t>- Verbose</a:t>
            </a:r>
          </a:p>
          <a:p>
            <a:endParaRPr lang="en-US" dirty="0"/>
          </a:p>
          <a:p>
            <a:endParaRPr lang="en-US" dirty="0"/>
          </a:p>
          <a:p>
            <a:endParaRPr lang="en-US" dirty="0"/>
          </a:p>
          <a:p>
            <a:endParaRPr lang="en-US" dirty="0"/>
          </a:p>
          <a:p>
            <a:endParaRPr lang="en-US" dirty="0"/>
          </a:p>
        </p:txBody>
      </p:sp>
      <p:sp>
        <p:nvSpPr>
          <p:cNvPr id="6" name="Rectangle 5"/>
          <p:cNvSpPr/>
          <p:nvPr/>
        </p:nvSpPr>
        <p:spPr bwMode="auto">
          <a:xfrm>
            <a:off x="139581" y="1705146"/>
            <a:ext cx="11912838" cy="261902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1200" dirty="0"/>
              <a:t> PS C:\Users\mcollier&gt; C:\DebugExample\Deploy-Template.ps1</a:t>
            </a:r>
          </a:p>
          <a:p>
            <a:endParaRPr lang="en-US" sz="1200" dirty="0"/>
          </a:p>
          <a:p>
            <a:r>
              <a:rPr lang="en-US" sz="1200" dirty="0"/>
              <a:t>………</a:t>
            </a:r>
          </a:p>
          <a:p>
            <a:endParaRPr lang="en-US" sz="1200" dirty="0"/>
          </a:p>
          <a:p>
            <a:r>
              <a:rPr lang="nl-NL" sz="1200" dirty="0">
                <a:solidFill>
                  <a:srgbClr val="00FFFF"/>
                </a:solidFill>
              </a:rPr>
              <a:t>VERBOSE: 10:42:28 PM - Template is valid.</a:t>
            </a:r>
          </a:p>
          <a:p>
            <a:r>
              <a:rPr lang="en-US" sz="1200" dirty="0">
                <a:solidFill>
                  <a:srgbClr val="00FFFF"/>
                </a:solidFill>
              </a:rPr>
              <a:t>VERBOSE: 10:42:29 PM - Create template deployment '</a:t>
            </a:r>
            <a:r>
              <a:rPr lang="en-US" sz="1200" dirty="0" err="1">
                <a:solidFill>
                  <a:srgbClr val="00FFFF"/>
                </a:solidFill>
              </a:rPr>
              <a:t>azuredeploy</a:t>
            </a:r>
            <a:r>
              <a:rPr lang="en-US" sz="1200" dirty="0">
                <a:solidFill>
                  <a:srgbClr val="00FFFF"/>
                </a:solidFill>
              </a:rPr>
              <a:t>'.</a:t>
            </a:r>
          </a:p>
          <a:p>
            <a:r>
              <a:rPr lang="en-US" sz="1200" dirty="0">
                <a:solidFill>
                  <a:srgbClr val="00FFFF"/>
                </a:solidFill>
              </a:rPr>
              <a:t>VERBOSE: 10:42:40 PM - Resource </a:t>
            </a:r>
            <a:r>
              <a:rPr lang="en-US" sz="1200" dirty="0" err="1">
                <a:solidFill>
                  <a:srgbClr val="00FFFF"/>
                </a:solidFill>
              </a:rPr>
              <a:t>Microsoft.Storage</a:t>
            </a:r>
            <a:r>
              <a:rPr lang="en-US" sz="1200" dirty="0">
                <a:solidFill>
                  <a:srgbClr val="00FFFF"/>
                </a:solidFill>
              </a:rPr>
              <a:t>/</a:t>
            </a:r>
            <a:r>
              <a:rPr lang="en-US" sz="1200" dirty="0" err="1">
                <a:solidFill>
                  <a:srgbClr val="00FFFF"/>
                </a:solidFill>
              </a:rPr>
              <a:t>storageAccounts</a:t>
            </a:r>
            <a:r>
              <a:rPr lang="en-US" sz="1200" dirty="0">
                <a:solidFill>
                  <a:srgbClr val="00FFFF"/>
                </a:solidFill>
              </a:rPr>
              <a:t> 'd6mwa2w3sjc62sardpvm'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running</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networkInterfaces</a:t>
            </a:r>
            <a:r>
              <a:rPr lang="en-US" sz="1200" dirty="0">
                <a:solidFill>
                  <a:srgbClr val="00FFFF"/>
                </a:solidFill>
              </a:rPr>
              <a:t> '</a:t>
            </a:r>
            <a:r>
              <a:rPr lang="en-US" sz="1200" dirty="0" err="1">
                <a:solidFill>
                  <a:srgbClr val="00FFFF"/>
                </a:solidFill>
              </a:rPr>
              <a:t>rdpVM-nic</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loadBalancers</a:t>
            </a:r>
            <a:r>
              <a:rPr lang="en-US" sz="1200" dirty="0">
                <a:solidFill>
                  <a:srgbClr val="00FFFF"/>
                </a:solidFill>
              </a:rPr>
              <a:t> '</a:t>
            </a:r>
            <a:r>
              <a:rPr lang="en-US" sz="1200" dirty="0" err="1">
                <a:solidFill>
                  <a:srgbClr val="00FFFF"/>
                </a:solidFill>
              </a:rPr>
              <a:t>loadBalancer</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succeeded </a:t>
            </a:r>
          </a:p>
        </p:txBody>
      </p:sp>
      <p:sp>
        <p:nvSpPr>
          <p:cNvPr id="2" name="TextBox 1"/>
          <p:cNvSpPr txBox="1"/>
          <p:nvPr/>
        </p:nvSpPr>
        <p:spPr>
          <a:xfrm>
            <a:off x="5922236" y="6228935"/>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Tree>
    <p:extLst>
      <p:ext uri="{BB962C8B-B14F-4D97-AF65-F5344CB8AC3E}">
        <p14:creationId xmlns:p14="http://schemas.microsoft.com/office/powerpoint/2010/main" val="332172831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139581" y="1900275"/>
            <a:ext cx="11912838"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New-</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AzureRmResourceGroupDeployment</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TemplateParameterFile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-Verbose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DeploymentDebugLogLevel</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All</a:t>
            </a:r>
            <a:endParaRPr lang="en-US" sz="1400" dirty="0"/>
          </a:p>
        </p:txBody>
      </p:sp>
      <p:sp>
        <p:nvSpPr>
          <p:cNvPr id="2" name="TextBox 1"/>
          <p:cNvSpPr txBox="1"/>
          <p:nvPr/>
        </p:nvSpPr>
        <p:spPr>
          <a:xfrm>
            <a:off x="6631537" y="2753953"/>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
        <p:nvSpPr>
          <p:cNvPr id="8" name="Rectangle 7"/>
          <p:cNvSpPr/>
          <p:nvPr/>
        </p:nvSpPr>
        <p:spPr bwMode="auto">
          <a:xfrm>
            <a:off x="139581" y="3810480"/>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147477"/>
            <a:ext cx="520011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a:t>
            </a:r>
            <a:r>
              <a:rPr lang="en-US" sz="1400" dirty="0" err="1">
                <a:solidFill>
                  <a:schemeClr val="bg1">
                    <a:lumMod val="75000"/>
                  </a:schemeClr>
                </a:solidFill>
                <a:latin typeface="Consolas" panose="020B0609020204030204" pitchFamily="49" charset="0"/>
              </a:rPr>
              <a:t>RequestContent</a:t>
            </a:r>
            <a:r>
              <a:rPr lang="en-US" sz="1400" dirty="0">
                <a:solidFill>
                  <a:schemeClr val="bg1">
                    <a:lumMod val="75000"/>
                  </a:schemeClr>
                </a:solidFill>
                <a:latin typeface="Consolas" panose="020B0609020204030204" pitchFamily="49" charset="0"/>
              </a:rPr>
              <a:t> | </a:t>
            </a:r>
            <a:r>
              <a:rPr lang="en-US" sz="1400" dirty="0" err="1">
                <a:solidFill>
                  <a:schemeClr val="bg1">
                    <a:lumMod val="75000"/>
                  </a:schemeClr>
                </a:solidFill>
                <a:latin typeface="Consolas" panose="020B0609020204030204" pitchFamily="49" charset="0"/>
              </a:rPr>
              <a:t>ResponseContent</a:t>
            </a:r>
            <a:r>
              <a:rPr lang="en-US" sz="1400" dirty="0">
                <a:solidFill>
                  <a:schemeClr val="bg1">
                    <a:lumMod val="75000"/>
                  </a:schemeClr>
                </a:solidFill>
                <a:latin typeface="Consolas" panose="020B0609020204030204" pitchFamily="49" charset="0"/>
              </a:rPr>
              <a:t> }</a:t>
            </a:r>
          </a:p>
        </p:txBody>
      </p:sp>
    </p:spTree>
    <p:extLst>
      <p:ext uri="{BB962C8B-B14F-4D97-AF65-F5344CB8AC3E}">
        <p14:creationId xmlns:p14="http://schemas.microsoft.com/office/powerpoint/2010/main" val="294388932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Debug Logging</a:t>
            </a:r>
          </a:p>
        </p:txBody>
      </p:sp>
    </p:spTree>
    <p:extLst>
      <p:ext uri="{BB962C8B-B14F-4D97-AF65-F5344CB8AC3E}">
        <p14:creationId xmlns:p14="http://schemas.microsoft.com/office/powerpoint/2010/main" val="279696990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0040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r>
              <a:rPr lang="en-US" dirty="0"/>
              <a:t>CLI</a:t>
            </a:r>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latin typeface="Consolas" panose="020B0609020204030204" pitchFamily="49" charset="0"/>
              </a:rPr>
              <a:t> </a:t>
            </a:r>
            <a:r>
              <a:rPr lang="en-US" dirty="0">
                <a:solidFill>
                  <a:srgbClr val="008000"/>
                </a:solidFill>
                <a:latin typeface="Consolas" panose="020B0609020204030204" pitchFamily="49" charset="0"/>
              </a:rPr>
              <a:t># Get logs for the resource group in the last 1 hour</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logs for the resource group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the logs for a resource provider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ResourceProvider</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Microsoft.Compute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-Status Failed -</a:t>
            </a:r>
            <a:r>
              <a:rPr lang="en-US" dirty="0" err="1">
                <a:solidFill>
                  <a:schemeClr val="bg1"/>
                </a:solidFill>
                <a:latin typeface="Consolas" panose="020B0609020204030204" pitchFamily="49" charset="0"/>
              </a:rPr>
              <a:t>DetailedOutput</a:t>
            </a:r>
            <a:r>
              <a:rPr lang="en-US" dirty="0">
                <a:solidFill>
                  <a:schemeClr val="bg1"/>
                </a:solidFill>
                <a:latin typeface="Consolas" panose="020B0609020204030204" pitchFamily="49" charset="0"/>
              </a:rPr>
              <a:t> </a:t>
            </a:r>
          </a:p>
        </p:txBody>
      </p:sp>
      <p:sp>
        <p:nvSpPr>
          <p:cNvPr id="6" name="Rectangle 5"/>
          <p:cNvSpPr/>
          <p:nvPr/>
        </p:nvSpPr>
        <p:spPr bwMode="auto">
          <a:xfrm>
            <a:off x="139581" y="5920507"/>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50418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Rest API Explorer</a:t>
            </a:r>
          </a:p>
        </p:txBody>
      </p:sp>
      <p:pic>
        <p:nvPicPr>
          <p:cNvPr id="6146" name="Picture 2" descr="C:\Users\mcollier\AppData\Local\Temp\SNAGHTML79dc4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34" y="1189176"/>
            <a:ext cx="10369732" cy="5444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50698" y="3495230"/>
            <a:ext cx="423016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https://resources.azure.com</a:t>
            </a:r>
          </a:p>
        </p:txBody>
      </p:sp>
    </p:spTree>
    <p:extLst>
      <p:ext uri="{BB962C8B-B14F-4D97-AF65-F5344CB8AC3E}">
        <p14:creationId xmlns:p14="http://schemas.microsoft.com/office/powerpoint/2010/main" val="38135276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266921" y="2040854"/>
            <a:ext cx="5288849" cy="4571717"/>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408" y="2397707"/>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5823" y="4784057"/>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53649" y="2452767"/>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04374" y="4819741"/>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66921" y="6164363"/>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77184" y="3078066"/>
            <a:ext cx="6905338" cy="2896525"/>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err="1">
                <a:ln>
                  <a:noFill/>
                </a:ln>
                <a:solidFill>
                  <a:sysClr val="windowText" lastClr="000000"/>
                </a:solidFill>
                <a:effectLst/>
                <a:uLnTx/>
                <a:uFillTx/>
                <a:latin typeface="+mj-lt"/>
              </a:rPr>
              <a:t>RBAC</a:t>
            </a:r>
            <a:endParaRPr kumimoji="0" lang="en-US" sz="2353" b="0" i="0" u="none" strike="noStrike" kern="0" cap="none" spc="0" normalizeH="0" baseline="0" noProof="0" dirty="0">
              <a:ln>
                <a:noFill/>
              </a:ln>
              <a:solidFill>
                <a:sysClr val="windowText" lastClr="000000"/>
              </a:solidFill>
              <a:effectLst/>
              <a:uLnTx/>
              <a:uFillTx/>
              <a:latin typeface="+mj-lt"/>
            </a:endParaRP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Costs</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2353" b="0" i="0" u="none" strike="noStrike" kern="0" cap="none" spc="0" normalizeH="0" baseline="0" noProof="0" dirty="0">
              <a:ln>
                <a:noFill/>
              </a:ln>
              <a:solidFill>
                <a:sysClr val="windowText" lastClr="000000"/>
              </a:solidFill>
              <a:effectLst/>
              <a:uLnTx/>
              <a:uFillTx/>
              <a:latin typeface="+mj-lt"/>
            </a:endParaRP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23190290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Text Placeholder 2"/>
          <p:cNvSpPr>
            <a:spLocks noGrp="1"/>
          </p:cNvSpPr>
          <p:nvPr>
            <p:ph type="body" sz="quarter" idx="10"/>
          </p:nvPr>
        </p:nvSpPr>
        <p:spPr>
          <a:xfrm>
            <a:off x="269239" y="1189177"/>
            <a:ext cx="11653523" cy="4710072"/>
          </a:xfrm>
        </p:spPr>
        <p:txBody>
          <a:bodyPr/>
          <a:lstStyle/>
          <a:p>
            <a:r>
              <a:rPr lang="en-US" dirty="0"/>
              <a:t>Azure Resource Manager – Basics</a:t>
            </a:r>
          </a:p>
          <a:p>
            <a:pPr lvl="1"/>
            <a:endParaRPr lang="en-US" dirty="0"/>
          </a:p>
          <a:p>
            <a:r>
              <a:rPr lang="en-US" dirty="0"/>
              <a:t>Templates 101</a:t>
            </a:r>
          </a:p>
          <a:p>
            <a:pPr lvl="1"/>
            <a:endParaRPr lang="en-US" dirty="0"/>
          </a:p>
          <a:p>
            <a:r>
              <a:rPr lang="en-US" dirty="0"/>
              <a:t>Template Language Expressions</a:t>
            </a:r>
          </a:p>
          <a:p>
            <a:pPr lvl="1"/>
            <a:endParaRPr lang="en-US" dirty="0"/>
          </a:p>
          <a:p>
            <a:r>
              <a:rPr lang="en-US" dirty="0"/>
              <a:t>Advanced Template Concepts</a:t>
            </a:r>
          </a:p>
          <a:p>
            <a:pPr lvl="1"/>
            <a:endParaRPr lang="en-US" dirty="0"/>
          </a:p>
          <a:p>
            <a:r>
              <a:rPr lang="en-US" dirty="0"/>
              <a:t>Q&amp;A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604" y="973"/>
            <a:ext cx="3855396" cy="6857027"/>
          </a:xfrm>
          <a:prstGeom prst="rect">
            <a:avLst/>
          </a:prstGeom>
        </p:spPr>
      </p:pic>
    </p:spTree>
    <p:extLst>
      <p:ext uri="{BB962C8B-B14F-4D97-AF65-F5344CB8AC3E}">
        <p14:creationId xmlns:p14="http://schemas.microsoft.com/office/powerpoint/2010/main" val="206784267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Providers</a:t>
            </a:r>
            <a:endParaRPr lang="en-US" dirty="0"/>
          </a:p>
        </p:txBody>
      </p:sp>
      <p:sp>
        <p:nvSpPr>
          <p:cNvPr id="3" name="Content Placeholder 2"/>
          <p:cNvSpPr>
            <a:spLocks noGrp="1"/>
          </p:cNvSpPr>
          <p:nvPr>
            <p:ph type="body" sz="quarter" idx="10"/>
          </p:nvPr>
        </p:nvSpPr>
        <p:spPr>
          <a:xfrm>
            <a:off x="269239" y="1189177"/>
            <a:ext cx="11653523" cy="5042086"/>
          </a:xfrm>
        </p:spPr>
        <p:txBody>
          <a:bodyPr/>
          <a:lstStyle/>
          <a:p>
            <a:r>
              <a:rPr lang="en-US" dirty="0"/>
              <a:t>Deploy specific types of resources</a:t>
            </a:r>
          </a:p>
          <a:p>
            <a:pPr lvl="1"/>
            <a:endParaRPr lang="en-US" dirty="0"/>
          </a:p>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p:txBody>
      </p:sp>
    </p:spTree>
    <p:extLst>
      <p:ext uri="{BB962C8B-B14F-4D97-AF65-F5344CB8AC3E}">
        <p14:creationId xmlns:p14="http://schemas.microsoft.com/office/powerpoint/2010/main" val="235760484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p>
        </p:txBody>
      </p:sp>
      <p:sp>
        <p:nvSpPr>
          <p:cNvPr id="3" name="Text Placeholder 2"/>
          <p:cNvSpPr>
            <a:spLocks noGrp="1"/>
          </p:cNvSpPr>
          <p:nvPr>
            <p:ph type="body" sz="quarter" idx="10"/>
          </p:nvPr>
        </p:nvSpPr>
        <p:spPr>
          <a:xfrm>
            <a:off x="269239" y="1197322"/>
            <a:ext cx="11653522" cy="2524537"/>
          </a:xfrm>
        </p:spPr>
        <p:txBody>
          <a:bodyPr/>
          <a:lstStyle/>
          <a:p>
            <a:r>
              <a:rPr lang="en-US" dirty="0">
                <a:solidFill>
                  <a:srgbClr val="C00000"/>
                </a:solidFill>
                <a:latin typeface="+mn-lt"/>
              </a:rPr>
              <a:t>Prevents deletion of a resource or resource group</a:t>
            </a:r>
          </a:p>
          <a:p>
            <a:pPr lvl="1"/>
            <a:r>
              <a:rPr lang="en-US" dirty="0">
                <a:latin typeface="+mn-lt"/>
              </a:rPr>
              <a:t>Associate a resource lock with the resource or resource group</a:t>
            </a:r>
          </a:p>
          <a:p>
            <a:pPr lvl="1"/>
            <a:r>
              <a:rPr lang="en-US" dirty="0">
                <a:latin typeface="+mn-lt"/>
              </a:rPr>
              <a:t>Only the Owner or User Access Administrator roles can create or modify locks</a:t>
            </a:r>
          </a:p>
          <a:p>
            <a:endParaRPr lang="en-US" dirty="0"/>
          </a:p>
          <a:p>
            <a:r>
              <a:rPr lang="en-US" dirty="0"/>
              <a:t>code</a:t>
            </a:r>
          </a:p>
        </p:txBody>
      </p:sp>
    </p:spTree>
    <p:extLst>
      <p:ext uri="{BB962C8B-B14F-4D97-AF65-F5344CB8AC3E}">
        <p14:creationId xmlns:p14="http://schemas.microsoft.com/office/powerpoint/2010/main" val="312667151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Buddies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0893175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Policies</a:t>
            </a:r>
          </a:p>
        </p:txBody>
      </p:sp>
      <p:sp>
        <p:nvSpPr>
          <p:cNvPr id="4" name="Text Placeholder 3"/>
          <p:cNvSpPr>
            <a:spLocks noGrp="1"/>
          </p:cNvSpPr>
          <p:nvPr>
            <p:ph type="body" sz="quarter" idx="10"/>
          </p:nvPr>
        </p:nvSpPr>
        <p:spPr>
          <a:xfrm>
            <a:off x="269239" y="1197322"/>
            <a:ext cx="11653522" cy="2126288"/>
          </a:xfrm>
        </p:spPr>
        <p:txBody>
          <a:bodyPr/>
          <a:lstStyle/>
          <a:p>
            <a:pPr lvl="0"/>
            <a:r>
              <a:rPr lang="en-US" dirty="0">
                <a:solidFill>
                  <a:srgbClr val="C00000"/>
                </a:solidFill>
                <a:latin typeface="Segoe UI"/>
              </a:rPr>
              <a:t>blah</a:t>
            </a:r>
          </a:p>
          <a:p>
            <a:pPr lvl="1"/>
            <a:r>
              <a:rPr lang="en-US" dirty="0" err="1">
                <a:latin typeface="Segoe UI"/>
              </a:rPr>
              <a:t>foobar</a:t>
            </a:r>
            <a:endParaRPr lang="en-US" dirty="0"/>
          </a:p>
          <a:p>
            <a:endParaRPr lang="en-US" dirty="0"/>
          </a:p>
          <a:p>
            <a:r>
              <a:rPr lang="en-US" dirty="0"/>
              <a:t>code</a:t>
            </a:r>
          </a:p>
        </p:txBody>
      </p:sp>
    </p:spTree>
    <p:extLst>
      <p:ext uri="{BB962C8B-B14F-4D97-AF65-F5344CB8AC3E}">
        <p14:creationId xmlns:p14="http://schemas.microsoft.com/office/powerpoint/2010/main" val="97464728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quotoa</a:t>
            </a:r>
            <a:endParaRPr lang="en-US" dirty="0"/>
          </a:p>
        </p:txBody>
      </p:sp>
      <p:sp>
        <p:nvSpPr>
          <p:cNvPr id="5" name="Text Placeholder 4"/>
          <p:cNvSpPr>
            <a:spLocks noGrp="1"/>
          </p:cNvSpPr>
          <p:nvPr>
            <p:ph type="body" sz="quarter" idx="10"/>
          </p:nvPr>
        </p:nvSpPr>
        <p:spPr>
          <a:xfrm>
            <a:off x="269239" y="1197322"/>
            <a:ext cx="11653522" cy="632737"/>
          </a:xfrm>
        </p:spPr>
        <p:txBody>
          <a:bodyPr/>
          <a:lstStyle/>
          <a:p>
            <a:r>
              <a:rPr lang="en-US" dirty="0"/>
              <a:t>Get-</a:t>
            </a:r>
            <a:r>
              <a:rPr lang="en-US"/>
              <a:t>AzureRmVmUsage</a:t>
            </a:r>
            <a:endParaRPr lang="en-US" dirty="0"/>
          </a:p>
        </p:txBody>
      </p:sp>
    </p:spTree>
    <p:extLst>
      <p:ext uri="{BB962C8B-B14F-4D97-AF65-F5344CB8AC3E}">
        <p14:creationId xmlns:p14="http://schemas.microsoft.com/office/powerpoint/2010/main" val="113779183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Walkthrough Azure REST API Explorer debugging</a:t>
            </a:r>
          </a:p>
        </p:txBody>
      </p:sp>
    </p:spTree>
    <p:extLst>
      <p:ext uri="{BB962C8B-B14F-4D97-AF65-F5344CB8AC3E}">
        <p14:creationId xmlns:p14="http://schemas.microsoft.com/office/powerpoint/2010/main" val="86577460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Differences</a:t>
            </a:r>
          </a:p>
        </p:txBody>
      </p:sp>
      <p:sp>
        <p:nvSpPr>
          <p:cNvPr id="6" name="Text Placeholder 5"/>
          <p:cNvSpPr>
            <a:spLocks noGrp="1"/>
          </p:cNvSpPr>
          <p:nvPr>
            <p:ph type="body" sz="quarter" idx="10"/>
          </p:nvPr>
        </p:nvSpPr>
        <p:spPr>
          <a:xfrm>
            <a:off x="269241" y="1189175"/>
            <a:ext cx="5378548" cy="619144"/>
          </a:xfrm>
        </p:spPr>
        <p:txBody>
          <a:bodyPr/>
          <a:lstStyle/>
          <a:p>
            <a:pPr algn="ctr"/>
            <a:r>
              <a:rPr lang="en-US" dirty="0"/>
              <a:t>Classic (v1)</a:t>
            </a:r>
          </a:p>
        </p:txBody>
      </p:sp>
      <p:sp>
        <p:nvSpPr>
          <p:cNvPr id="7" name="Text Placeholder 6"/>
          <p:cNvSpPr>
            <a:spLocks noGrp="1"/>
          </p:cNvSpPr>
          <p:nvPr>
            <p:ph type="body" sz="quarter" idx="11"/>
          </p:nvPr>
        </p:nvSpPr>
        <p:spPr>
          <a:xfrm>
            <a:off x="6544214" y="1189175"/>
            <a:ext cx="5378548" cy="619144"/>
          </a:xfrm>
        </p:spPr>
        <p:txBody>
          <a:bodyPr/>
          <a:lstStyle/>
          <a:p>
            <a:pPr algn="ctr"/>
            <a:r>
              <a:rPr lang="en-US" dirty="0"/>
              <a:t>Resource Manager (v2)</a:t>
            </a:r>
          </a:p>
        </p:txBody>
      </p:sp>
      <p:sp>
        <p:nvSpPr>
          <p:cNvPr id="8" name="Rectangle 7"/>
          <p:cNvSpPr/>
          <p:nvPr/>
        </p:nvSpPr>
        <p:spPr bwMode="auto">
          <a:xfrm>
            <a:off x="656749"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
        <p:nvSpPr>
          <p:cNvPr id="9" name="Rectangle 8"/>
          <p:cNvSpPr/>
          <p:nvPr/>
        </p:nvSpPr>
        <p:spPr bwMode="auto">
          <a:xfrm>
            <a:off x="6931722"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Tree>
    <p:extLst>
      <p:ext uri="{BB962C8B-B14F-4D97-AF65-F5344CB8AC3E}">
        <p14:creationId xmlns:p14="http://schemas.microsoft.com/office/powerpoint/2010/main" val="342875733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Plane vs. Control Plane</a:t>
            </a:r>
          </a:p>
        </p:txBody>
      </p:sp>
      <p:sp>
        <p:nvSpPr>
          <p:cNvPr id="3" name="Text Placeholder 2"/>
          <p:cNvSpPr>
            <a:spLocks noGrp="1"/>
          </p:cNvSpPr>
          <p:nvPr>
            <p:ph type="body" sz="quarter" idx="10"/>
          </p:nvPr>
        </p:nvSpPr>
        <p:spPr>
          <a:xfrm>
            <a:off x="269239" y="1189177"/>
            <a:ext cx="11653523" cy="4046492"/>
          </a:xfrm>
        </p:spPr>
        <p:txBody>
          <a:bodyPr/>
          <a:lstStyle/>
          <a:p>
            <a:r>
              <a:rPr lang="en-US" dirty="0"/>
              <a:t>Control Plane Operations</a:t>
            </a:r>
          </a:p>
          <a:p>
            <a:pPr lvl="1"/>
            <a:r>
              <a:rPr lang="en-US" dirty="0"/>
              <a:t>Operations against the management plane</a:t>
            </a:r>
          </a:p>
          <a:p>
            <a:pPr lvl="2"/>
            <a:r>
              <a:rPr lang="en-US" dirty="0"/>
              <a:t>Create or Restart a VM</a:t>
            </a:r>
          </a:p>
          <a:p>
            <a:pPr lvl="2"/>
            <a:r>
              <a:rPr lang="en-US" dirty="0"/>
              <a:t>Update a Virtual Network</a:t>
            </a:r>
          </a:p>
          <a:p>
            <a:pPr lvl="2"/>
            <a:r>
              <a:rPr lang="en-US" dirty="0"/>
              <a:t>Create a Storage Account</a:t>
            </a:r>
          </a:p>
          <a:p>
            <a:pPr lvl="2"/>
            <a:endParaRPr lang="en-US" dirty="0"/>
          </a:p>
          <a:p>
            <a:r>
              <a:rPr lang="en-US" dirty="0"/>
              <a:t>Data Plane Operations</a:t>
            </a:r>
          </a:p>
          <a:p>
            <a:pPr lvl="1"/>
            <a:r>
              <a:rPr lang="en-US" dirty="0"/>
              <a:t>Operations that don’t go through the control plane</a:t>
            </a:r>
          </a:p>
          <a:p>
            <a:pPr lvl="2"/>
            <a:r>
              <a:rPr lang="en-US" dirty="0"/>
              <a:t>Accessing a web site</a:t>
            </a:r>
          </a:p>
          <a:p>
            <a:pPr lvl="2"/>
            <a:r>
              <a:rPr lang="en-US" dirty="0"/>
              <a:t>Copying blobs between storage accounts</a:t>
            </a:r>
          </a:p>
        </p:txBody>
      </p:sp>
    </p:spTree>
    <p:extLst>
      <p:ext uri="{BB962C8B-B14F-4D97-AF65-F5344CB8AC3E}">
        <p14:creationId xmlns:p14="http://schemas.microsoft.com/office/powerpoint/2010/main" val="138456635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Groups</a:t>
            </a:r>
          </a:p>
        </p:txBody>
      </p:sp>
      <p:sp>
        <p:nvSpPr>
          <p:cNvPr id="4" name="Text Placeholder 3"/>
          <p:cNvSpPr>
            <a:spLocks noGrp="1"/>
          </p:cNvSpPr>
          <p:nvPr>
            <p:ph type="body" sz="quarter" idx="10"/>
          </p:nvPr>
        </p:nvSpPr>
        <p:spPr/>
        <p:txBody>
          <a:bodyPr/>
          <a:lstStyle/>
          <a:p>
            <a:pPr marL="0" indent="0">
              <a:buNone/>
            </a:pPr>
            <a:r>
              <a:rPr lang="en-US" dirty="0"/>
              <a:t>Lifecycle of application and resources</a:t>
            </a:r>
          </a:p>
          <a:p>
            <a:pPr marL="0" indent="0">
              <a:buNone/>
            </a:pPr>
            <a:endParaRPr lang="en-US" dirty="0"/>
          </a:p>
          <a:p>
            <a:pPr marL="0" indent="0">
              <a:buNone/>
            </a:pPr>
            <a:r>
              <a:rPr lang="en-US" dirty="0"/>
              <a:t>Declarative</a:t>
            </a:r>
          </a:p>
          <a:p>
            <a:pPr marL="0" indent="0">
              <a:buNone/>
            </a:pPr>
            <a:endParaRPr lang="en-US" dirty="0"/>
          </a:p>
          <a:p>
            <a:pPr marL="0" indent="0">
              <a:buNone/>
            </a:pPr>
            <a:r>
              <a:rPr lang="en-US" dirty="0"/>
              <a:t>Consistent Management API</a:t>
            </a:r>
          </a:p>
        </p:txBody>
      </p:sp>
      <p:grpSp>
        <p:nvGrpSpPr>
          <p:cNvPr id="2" name="Group 1"/>
          <p:cNvGrpSpPr/>
          <p:nvPr/>
        </p:nvGrpSpPr>
        <p:grpSpPr>
          <a:xfrm>
            <a:off x="6616619" y="1994736"/>
            <a:ext cx="5288849" cy="4739031"/>
            <a:chOff x="3383628" y="2217116"/>
            <a:chExt cx="5394901" cy="4834058"/>
          </a:xfrm>
        </p:grpSpPr>
        <p:sp>
          <p:nvSpPr>
            <p:cNvPr id="7" name="Rounded Rectangle 6"/>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83629" y="6423310"/>
              <a:ext cx="5394900" cy="627864"/>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3489397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3317114" y="2174019"/>
            <a:ext cx="5288849" cy="457171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6601" y="2530872"/>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6016" y="4917222"/>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3842" y="2585932"/>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54567" y="4952906"/>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317114" y="6297528"/>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60208" y="2089032"/>
            <a:ext cx="6903624" cy="2570708"/>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Identity</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Grouping</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973744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0 0 L -0.25 0 E" pathEditMode="relative" ptsTypes="">
                                      <p:cBhvr>
                                        <p:cTn id="14" dur="2000" fill="hold"/>
                                        <p:tgtEl>
                                          <p:spTgt spid="2"/>
                                        </p:tgtEl>
                                        <p:attrNameLst>
                                          <p:attrName>ppt_x</p:attrName>
                                          <p:attrName>ppt_y</p:attrName>
                                        </p:attrNameLst>
                                      </p:cBhvr>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2000" fill="hold"/>
                                        <p:tgtEl>
                                          <p:spTgt spid="13"/>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2000" fill="hold"/>
                                        <p:tgtEl>
                                          <p:spTgt spid="14"/>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15"/>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16"/>
                                        </p:tgtEl>
                                        <p:attrNameLst>
                                          <p:attrName>ppt_x</p:attrName>
                                          <p:attrName>ppt_y</p:attrName>
                                        </p:attrNameLst>
                                      </p:cBhvr>
                                    </p:animMotion>
                                  </p:childTnLst>
                                </p:cTn>
                              </p:par>
                              <p:par>
                                <p:cTn id="23" presetID="35" presetClass="path" presetSubtype="0" accel="50000" decel="50000" fill="hold" grpId="0" nodeType="withEffect">
                                  <p:stCondLst>
                                    <p:cond delay="0"/>
                                  </p:stCondLst>
                                  <p:childTnLst>
                                    <p:animMotion origin="layout" path="M 0 0 L -0.25 0 E" pathEditMode="relative" ptsTypes="">
                                      <p:cBhvr>
                                        <p:cTn id="24" dur="2000" fill="hold"/>
                                        <p:tgtEl>
                                          <p:spTgt spid="3"/>
                                        </p:tgtEl>
                                        <p:attrNameLst>
                                          <p:attrName>ppt_x</p:attrName>
                                          <p:attrName>ppt_y</p:attrName>
                                        </p:attrNameLst>
                                      </p:cBhvr>
                                    </p:animMotion>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Resource Manager</a:t>
            </a:r>
          </a:p>
        </p:txBody>
      </p:sp>
      <p:sp>
        <p:nvSpPr>
          <p:cNvPr id="5" name="TextBox 4"/>
          <p:cNvSpPr txBox="1"/>
          <p:nvPr/>
        </p:nvSpPr>
        <p:spPr>
          <a:xfrm>
            <a:off x="269239" y="3242965"/>
            <a:ext cx="677619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In 5 minutes or less . . . hopefully</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30171063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Text Placeholder 2"/>
          <p:cNvSpPr>
            <a:spLocks noGrp="1"/>
          </p:cNvSpPr>
          <p:nvPr>
            <p:ph type="body" sz="quarter" idx="10"/>
          </p:nvPr>
        </p:nvSpPr>
        <p:spPr/>
        <p:txBody>
          <a:bodyPr/>
          <a:lstStyle/>
          <a:p>
            <a:pPr marL="0" indent="0">
              <a:buNone/>
            </a:pPr>
            <a:r>
              <a:rPr lang="en-US" dirty="0"/>
              <a:t>One or Many?</a:t>
            </a:r>
          </a:p>
        </p:txBody>
      </p:sp>
      <p:grpSp>
        <p:nvGrpSpPr>
          <p:cNvPr id="4" name="Group 3"/>
          <p:cNvGrpSpPr/>
          <p:nvPr/>
        </p:nvGrpSpPr>
        <p:grpSpPr>
          <a:xfrm>
            <a:off x="1793208" y="2089032"/>
            <a:ext cx="4146264" cy="3592715"/>
            <a:chOff x="3383628" y="2217116"/>
            <a:chExt cx="5424672" cy="4812592"/>
          </a:xfrm>
        </p:grpSpPr>
        <p:sp>
          <p:nvSpPr>
            <p:cNvPr id="5" name="Rounded Rectangle 4"/>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ounded Rectangle 11"/>
          <p:cNvSpPr/>
          <p:nvPr/>
        </p:nvSpPr>
        <p:spPr bwMode="auto">
          <a:xfrm>
            <a:off x="6331431" y="1847330"/>
            <a:ext cx="4123509" cy="188247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0523" y="2119071"/>
            <a:ext cx="937948" cy="90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331433" y="3156665"/>
            <a:ext cx="4123508" cy="615516"/>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15999" y="2161000"/>
            <a:ext cx="924700" cy="95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p:nvPr/>
        </p:nvGrpSpPr>
        <p:grpSpPr>
          <a:xfrm>
            <a:off x="6320054" y="4043471"/>
            <a:ext cx="4146264" cy="1785182"/>
            <a:chOff x="3383628" y="4638383"/>
            <a:chExt cx="5424672" cy="2391325"/>
          </a:xfrm>
        </p:grpSpPr>
        <p:sp>
          <p:nvSpPr>
            <p:cNvPr id="19" name="Rounded Rectangle 18"/>
            <p:cNvSpPr/>
            <p:nvPr/>
          </p:nvSpPr>
          <p:spPr bwMode="auto">
            <a:xfrm>
              <a:off x="3383628" y="4638383"/>
              <a:ext cx="5394901" cy="224212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grpSp>
      <p:sp>
        <p:nvSpPr>
          <p:cNvPr id="25" name="TextBox 24"/>
          <p:cNvSpPr txBox="1"/>
          <p:nvPr/>
        </p:nvSpPr>
        <p:spPr>
          <a:xfrm>
            <a:off x="1815963" y="6118245"/>
            <a:ext cx="8627599"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solidFill>
                  <a:sysClr val="windowText" lastClr="000000"/>
                </a:solidFill>
                <a:effectLst/>
                <a:uLnTx/>
                <a:uFillTx/>
              </a:rPr>
              <a:t>How are the resources managed?</a:t>
            </a:r>
          </a:p>
        </p:txBody>
      </p:sp>
    </p:spTree>
    <p:extLst>
      <p:ext uri="{BB962C8B-B14F-4D97-AF65-F5344CB8AC3E}">
        <p14:creationId xmlns:p14="http://schemas.microsoft.com/office/powerpoint/2010/main" val="272651841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Discover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The Foundation</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28222809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bwMode="auto">
          <a:xfrm>
            <a:off x="1828800"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4" name="Rectangle 13"/>
          <p:cNvSpPr/>
          <p:nvPr/>
        </p:nvSpPr>
        <p:spPr bwMode="auto">
          <a:xfrm>
            <a:off x="7636276"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5" name="TextBox 14"/>
          <p:cNvSpPr txBox="1"/>
          <p:nvPr/>
        </p:nvSpPr>
        <p:spPr>
          <a:xfrm>
            <a:off x="-328501" y="4992008"/>
            <a:ext cx="6545813" cy="149579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https://azure.Microsoft.com/en-us/documentation/templates/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 </a:t>
            </a: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sym typeface="Wingdings" panose="05000000000000000000" pitchFamily="2" charset="2"/>
              </a:rPr>
              <a:t> Resources  Templates</a:t>
            </a: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sp>
        <p:nvSpPr>
          <p:cNvPr id="16" name="TextBox 15"/>
          <p:cNvSpPr txBox="1"/>
          <p:nvPr/>
        </p:nvSpPr>
        <p:spPr>
          <a:xfrm>
            <a:off x="6005738" y="5262851"/>
            <a:ext cx="6545813" cy="954107"/>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err="1">
                <a:ln>
                  <a:noFill/>
                </a:ln>
                <a:solidFill>
                  <a:schemeClr val="bg1"/>
                </a:solidFill>
                <a:effectLst/>
                <a:uLnTx/>
                <a:uFillTx/>
                <a:latin typeface="Segoe UI Semilight" panose="020B0402040204020203" pitchFamily="34" charset="0"/>
                <a:cs typeface="Segoe UI Semilight" panose="020B0402040204020203" pitchFamily="34" charset="0"/>
              </a:rPr>
              <a:t>Github</a:t>
            </a:r>
            <a:endPar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https://github.com/Azure/azure-quick-start-templates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stretch>
            <a:fillRect/>
          </a:stretch>
        </p:blipFill>
        <p:spPr>
          <a:xfrm>
            <a:off x="5894615" y="458569"/>
            <a:ext cx="6117198" cy="4407347"/>
          </a:xfrm>
          <a:prstGeom prst="rect">
            <a:avLst/>
          </a:prstGeom>
        </p:spPr>
      </p:pic>
      <p:pic>
        <p:nvPicPr>
          <p:cNvPr id="3" name="Picture 2"/>
          <p:cNvPicPr>
            <a:picLocks noChangeAspect="1"/>
          </p:cNvPicPr>
          <p:nvPr/>
        </p:nvPicPr>
        <p:blipFill>
          <a:blip r:embed="rId3"/>
          <a:stretch>
            <a:fillRect/>
          </a:stretch>
        </p:blipFill>
        <p:spPr>
          <a:xfrm>
            <a:off x="198262" y="493172"/>
            <a:ext cx="5492288" cy="4372744"/>
          </a:xfrm>
          <a:prstGeom prst="rect">
            <a:avLst/>
          </a:prstGeom>
        </p:spPr>
      </p:pic>
    </p:spTree>
    <p:extLst>
      <p:ext uri="{BB962C8B-B14F-4D97-AF65-F5344CB8AC3E}">
        <p14:creationId xmlns:p14="http://schemas.microsoft.com/office/powerpoint/2010/main" val="29804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Deploy from PowerShell and</a:t>
            </a:r>
          </a:p>
          <a:p>
            <a:r>
              <a:rPr lang="en-US" dirty="0"/>
              <a:t>Azure CLI</a:t>
            </a:r>
          </a:p>
        </p:txBody>
      </p:sp>
    </p:spTree>
    <p:extLst>
      <p:ext uri="{BB962C8B-B14F-4D97-AF65-F5344CB8AC3E}">
        <p14:creationId xmlns:p14="http://schemas.microsoft.com/office/powerpoint/2010/main" val="234780347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Known Configuration Resources Template</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Optional Resource Template(s)</a:t>
            </a:r>
          </a:p>
        </p:txBody>
      </p: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7787875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Azure Deployments</a:t>
            </a:r>
          </a:p>
        </p:txBody>
      </p:sp>
      <p:sp>
        <p:nvSpPr>
          <p:cNvPr id="3" name="Text Placeholder 2"/>
          <p:cNvSpPr>
            <a:spLocks noGrp="1"/>
          </p:cNvSpPr>
          <p:nvPr>
            <p:ph type="body" sz="quarter" idx="10"/>
          </p:nvPr>
        </p:nvSpPr>
        <p:spPr>
          <a:xfrm>
            <a:off x="269239" y="1189177"/>
            <a:ext cx="11653523" cy="4378378"/>
          </a:xfrm>
        </p:spPr>
        <p:txBody>
          <a:bodyPr/>
          <a:lstStyle/>
          <a:p>
            <a:r>
              <a:rPr lang="en-US" dirty="0"/>
              <a:t>Azure Service Management (ASM / RDFE)</a:t>
            </a:r>
          </a:p>
          <a:p>
            <a:pPr lvl="1"/>
            <a:r>
              <a:rPr lang="en-US" dirty="0"/>
              <a:t>Traditional way to deploy and manage applications</a:t>
            </a:r>
          </a:p>
          <a:p>
            <a:pPr lvl="1"/>
            <a:r>
              <a:rPr lang="en-US" dirty="0"/>
              <a:t>Classic Azure Portal</a:t>
            </a:r>
          </a:p>
          <a:p>
            <a:pPr lvl="1"/>
            <a:r>
              <a:rPr lang="en-US" dirty="0"/>
              <a:t>PowerShell: {verb}-Azure{noun}</a:t>
            </a:r>
          </a:p>
          <a:p>
            <a:pPr lvl="1"/>
            <a:r>
              <a:rPr lang="en-US" dirty="0"/>
              <a:t>CLI: </a:t>
            </a:r>
            <a:r>
              <a:rPr lang="en-US" dirty="0" err="1"/>
              <a:t>asm</a:t>
            </a:r>
            <a:endParaRPr lang="en-US" dirty="0"/>
          </a:p>
          <a:p>
            <a:pPr lvl="1"/>
            <a:endParaRPr lang="en-US" dirty="0"/>
          </a:p>
          <a:p>
            <a:r>
              <a:rPr lang="en-US" dirty="0"/>
              <a:t>Azure Resource Manager (ARM)</a:t>
            </a:r>
          </a:p>
          <a:p>
            <a:pPr lvl="1"/>
            <a:r>
              <a:rPr lang="en-US" dirty="0"/>
              <a:t>Modern way to deploy and manage applications / resources</a:t>
            </a:r>
          </a:p>
          <a:p>
            <a:pPr lvl="1"/>
            <a:r>
              <a:rPr lang="en-US" dirty="0"/>
              <a:t>Azure Portal (“Ibiza”)</a:t>
            </a:r>
          </a:p>
          <a:p>
            <a:pPr lvl="1"/>
            <a:r>
              <a:rPr lang="en-US" dirty="0"/>
              <a:t>PowerShell: {verb}-</a:t>
            </a:r>
            <a:r>
              <a:rPr lang="en-US" dirty="0" err="1"/>
              <a:t>Azure</a:t>
            </a:r>
            <a:r>
              <a:rPr lang="en-US" b="1" dirty="0" err="1"/>
              <a:t>Rm</a:t>
            </a:r>
            <a:r>
              <a:rPr lang="en-US" dirty="0"/>
              <a:t>{noun}</a:t>
            </a:r>
          </a:p>
          <a:p>
            <a:pPr lvl="1"/>
            <a:r>
              <a:rPr lang="en-US" dirty="0"/>
              <a:t>CLI: arm</a:t>
            </a:r>
          </a:p>
        </p:txBody>
      </p:sp>
      <p:sp>
        <p:nvSpPr>
          <p:cNvPr id="4" name="TextBox 3"/>
          <p:cNvSpPr txBox="1"/>
          <p:nvPr/>
        </p:nvSpPr>
        <p:spPr>
          <a:xfrm>
            <a:off x="7581900" y="3705225"/>
            <a:ext cx="1847850" cy="2372957"/>
          </a:xfrm>
          <a:prstGeom prst="rect">
            <a:avLst/>
          </a:prstGeom>
          <a:noFill/>
        </p:spPr>
        <p:txBody>
          <a:bodyPr wrap="square" lIns="182880" tIns="146304" rIns="182880" bIns="146304" rtlCol="0">
            <a:spAutoFit/>
          </a:bodyPr>
          <a:lstStyle/>
          <a:p>
            <a:pPr>
              <a:lnSpc>
                <a:spcPct val="90000"/>
              </a:lnSpc>
              <a:spcAft>
                <a:spcPts val="600"/>
              </a:spcAft>
            </a:pPr>
            <a:r>
              <a:rPr lang="en-US" sz="15000" dirty="0">
                <a:solidFill>
                  <a:srgbClr val="00B050"/>
                </a:solidFill>
                <a:sym typeface="Wingdings" panose="05000000000000000000" pitchFamily="2" charset="2"/>
              </a:rPr>
              <a:t></a:t>
            </a:r>
            <a:endParaRPr lang="en-US" sz="15000" dirty="0">
              <a:solidFill>
                <a:srgbClr val="00B050"/>
              </a:solidFill>
            </a:endParaRPr>
          </a:p>
        </p:txBody>
      </p:sp>
    </p:spTree>
    <p:extLst>
      <p:ext uri="{BB962C8B-B14F-4D97-AF65-F5344CB8AC3E}">
        <p14:creationId xmlns:p14="http://schemas.microsoft.com/office/powerpoint/2010/main" val="2767113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ARM Definitions</a:t>
            </a:r>
            <a:endParaRPr lang="en-US" dirty="0"/>
          </a:p>
        </p:txBody>
      </p:sp>
      <p:sp>
        <p:nvSpPr>
          <p:cNvPr id="5" name="Text Placeholder 4"/>
          <p:cNvSpPr>
            <a:spLocks noGrp="1"/>
          </p:cNvSpPr>
          <p:nvPr>
            <p:ph type="body" sz="quarter" idx="10"/>
          </p:nvPr>
        </p:nvSpPr>
        <p:spPr>
          <a:xfrm>
            <a:off x="269239" y="1189177"/>
            <a:ext cx="11653523" cy="4257512"/>
          </a:xfrm>
        </p:spPr>
        <p:txBody>
          <a:bodyPr/>
          <a:lstStyle/>
          <a:p>
            <a:r>
              <a:rPr lang="en-US" b="1" dirty="0"/>
              <a:t>Resource</a:t>
            </a:r>
            <a:r>
              <a:rPr lang="en-US" dirty="0"/>
              <a:t>: </a:t>
            </a:r>
            <a:r>
              <a:rPr lang="en-US" dirty="0">
                <a:solidFill>
                  <a:schemeClr val="accent6"/>
                </a:solidFill>
              </a:rPr>
              <a:t>Atomic unit of deployment</a:t>
            </a:r>
          </a:p>
          <a:p>
            <a:pPr lvl="1"/>
            <a:endParaRPr lang="en-US" dirty="0"/>
          </a:p>
          <a:p>
            <a:r>
              <a:rPr lang="en-US" b="1" dirty="0"/>
              <a:t>Resource Group</a:t>
            </a:r>
            <a:r>
              <a:rPr lang="en-US" dirty="0"/>
              <a:t>: </a:t>
            </a:r>
            <a:r>
              <a:rPr lang="en-US" dirty="0">
                <a:solidFill>
                  <a:schemeClr val="accent6"/>
                </a:solidFill>
              </a:rPr>
              <a:t>Collection of resources</a:t>
            </a:r>
          </a:p>
          <a:p>
            <a:pPr lvl="1"/>
            <a:endParaRPr lang="en-US" dirty="0"/>
          </a:p>
          <a:p>
            <a:r>
              <a:rPr lang="en-US" b="1" dirty="0"/>
              <a:t>Resource Provider</a:t>
            </a:r>
            <a:r>
              <a:rPr lang="en-US" dirty="0"/>
              <a:t>: </a:t>
            </a:r>
            <a:r>
              <a:rPr lang="en-US" dirty="0">
                <a:solidFill>
                  <a:schemeClr val="accent6"/>
                </a:solidFill>
              </a:rPr>
              <a:t>Manages specific kinds of resources</a:t>
            </a:r>
          </a:p>
          <a:p>
            <a:pPr lvl="1"/>
            <a:endParaRPr lang="en-US" dirty="0"/>
          </a:p>
          <a:p>
            <a:r>
              <a:rPr lang="en-US" b="1" dirty="0"/>
              <a:t>Resource Type</a:t>
            </a:r>
            <a:r>
              <a:rPr lang="en-US" dirty="0"/>
              <a:t>: </a:t>
            </a:r>
            <a:r>
              <a:rPr lang="en-US" dirty="0">
                <a:solidFill>
                  <a:schemeClr val="accent6"/>
                </a:solidFill>
              </a:rPr>
              <a:t>Specifies the type of resource</a:t>
            </a:r>
          </a:p>
        </p:txBody>
      </p:sp>
    </p:spTree>
    <p:extLst>
      <p:ext uri="{BB962C8B-B14F-4D97-AF65-F5344CB8AC3E}">
        <p14:creationId xmlns:p14="http://schemas.microsoft.com/office/powerpoint/2010/main" val="39893789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660_TR21_Generic_Template">
  <a:themeElements>
    <a:clrScheme name="TR20 - Generic">
      <a:dk1>
        <a:srgbClr val="505050"/>
      </a:dk1>
      <a:lt1>
        <a:srgbClr val="FFFFFF"/>
      </a:lt1>
      <a:dk2>
        <a:srgbClr val="107C10"/>
      </a:dk2>
      <a:lt2>
        <a:srgbClr val="D2D2D2"/>
      </a:lt2>
      <a:accent1>
        <a:srgbClr val="0078D7"/>
      </a:accent1>
      <a:accent2>
        <a:srgbClr val="D83B01"/>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F5B250D2-4A42-4882-BE29-3D96A7ECCFB7}" vid="{AE6B9CA2-9086-49E8-8D22-7EDD4248C26F}"/>
    </a:ext>
  </a:extLst>
</a:theme>
</file>

<file path=ppt/theme/theme3.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3742</Words>
  <Application>Microsoft Office PowerPoint</Application>
  <PresentationFormat>Widescreen</PresentationFormat>
  <Paragraphs>731</Paragraphs>
  <Slides>74</Slides>
  <Notes>25</Notes>
  <HiddenSlides>27</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74</vt:i4>
      </vt:variant>
    </vt:vector>
  </HeadingPairs>
  <TitlesOfParts>
    <vt:vector size="89" baseType="lpstr">
      <vt:lpstr>MS PGothic</vt:lpstr>
      <vt:lpstr>Arial</vt:lpstr>
      <vt:lpstr>Calibri</vt:lpstr>
      <vt:lpstr>Consolas</vt:lpstr>
      <vt:lpstr>Segoe Pro Display Light</vt:lpstr>
      <vt:lpstr>Segoe Pro Display Semibold</vt:lpstr>
      <vt:lpstr>Segoe UI</vt:lpstr>
      <vt:lpstr>Segoe UI Light</vt:lpstr>
      <vt:lpstr>Segoe UI Semibold</vt:lpstr>
      <vt:lpstr>Segoe UI Semilight</vt:lpstr>
      <vt:lpstr>Wingdings</vt:lpstr>
      <vt:lpstr>5-30721_Build_2016_Template_Light</vt:lpstr>
      <vt:lpstr>5-30660_TR21_Generic_Template</vt:lpstr>
      <vt:lpstr>Azure Medium</vt:lpstr>
      <vt:lpstr>Office Theme</vt:lpstr>
      <vt:lpstr>Work on Your ARM Strength</vt:lpstr>
      <vt:lpstr>Work on Your ARM Strength</vt:lpstr>
      <vt:lpstr>Michael S. Collier</vt:lpstr>
      <vt:lpstr>http://aka.ms/fundamentalsofazure</vt:lpstr>
      <vt:lpstr>PowerPoint Presentation</vt:lpstr>
      <vt:lpstr>Today’s Agenda</vt:lpstr>
      <vt:lpstr>Azure Resource Manager</vt:lpstr>
      <vt:lpstr>Managing Azure Deployments</vt:lpstr>
      <vt:lpstr>ARM Definitions</vt:lpstr>
      <vt:lpstr>Benefits</vt:lpstr>
      <vt:lpstr>Consistent Management Layer</vt:lpstr>
      <vt:lpstr>Templates 101</vt:lpstr>
      <vt:lpstr>Inside vs. Outside the box</vt:lpstr>
      <vt:lpstr>Inside vs. Outside the box</vt:lpstr>
      <vt:lpstr>The Basics</vt:lpstr>
      <vt:lpstr>The Basics - Parameters</vt:lpstr>
      <vt:lpstr>The Basics - Variables</vt:lpstr>
      <vt:lpstr>The Basics - Resources</vt:lpstr>
      <vt:lpstr>DSC Extension</vt:lpstr>
      <vt:lpstr>Export a Template</vt:lpstr>
      <vt:lpstr>Export a Template</vt:lpstr>
      <vt:lpstr>Export a Template</vt:lpstr>
      <vt:lpstr>Export a Template</vt:lpstr>
      <vt:lpstr>Template Language Expressions</vt:lpstr>
      <vt:lpstr>Most Common</vt:lpstr>
      <vt:lpstr>copyIndex()</vt:lpstr>
      <vt:lpstr>Other Functions</vt:lpstr>
      <vt:lpstr>Your First Template</vt:lpstr>
      <vt:lpstr>PowerPoint Presentation</vt:lpstr>
      <vt:lpstr>Demo</vt:lpstr>
      <vt:lpstr>Debugging</vt:lpstr>
      <vt:lpstr>Debugging Templates</vt:lpstr>
      <vt:lpstr>Capture the Raw Request/Response</vt:lpstr>
      <vt:lpstr>Capture the Raw Request/Response</vt:lpstr>
      <vt:lpstr>Deployment Debug Output</vt:lpstr>
      <vt:lpstr>Resource Group Logging</vt:lpstr>
      <vt:lpstr>Resource Group Logging</vt:lpstr>
      <vt:lpstr>Resource Group Logging</vt:lpstr>
      <vt:lpstr>Advanced Templates</vt:lpstr>
      <vt:lpstr>Free Form . . . Ideal?</vt:lpstr>
      <vt:lpstr>Known Configuration</vt:lpstr>
      <vt:lpstr>Template Decomposition</vt:lpstr>
      <vt:lpstr>Objects</vt:lpstr>
      <vt:lpstr>Nesting</vt:lpstr>
      <vt:lpstr>Demo</vt:lpstr>
      <vt:lpstr>Resources</vt:lpstr>
      <vt:lpstr>Questions?</vt:lpstr>
      <vt:lpstr>Thank You!</vt:lpstr>
      <vt:lpstr>Debugging</vt:lpstr>
      <vt:lpstr>Debugging Templates</vt:lpstr>
      <vt:lpstr>Capture the Raw Request/Response</vt:lpstr>
      <vt:lpstr>Capture the Raw Request/Response</vt:lpstr>
      <vt:lpstr>Verbose and Debug Output</vt:lpstr>
      <vt:lpstr>Verbose and Debug Output</vt:lpstr>
      <vt:lpstr>Demo</vt:lpstr>
      <vt:lpstr>Resource Group Logging</vt:lpstr>
      <vt:lpstr>Resource Group Logging</vt:lpstr>
      <vt:lpstr>Azure Rest API Explorer</vt:lpstr>
      <vt:lpstr>Azure Resource Manager</vt:lpstr>
      <vt:lpstr>Resource Providers</vt:lpstr>
      <vt:lpstr>Locks</vt:lpstr>
      <vt:lpstr>Buddies</vt:lpstr>
      <vt:lpstr>Policies</vt:lpstr>
      <vt:lpstr>quotoa</vt:lpstr>
      <vt:lpstr>Demo</vt:lpstr>
      <vt:lpstr>Model Differences</vt:lpstr>
      <vt:lpstr>Data Plane vs. Control Plane</vt:lpstr>
      <vt:lpstr>Azure Resource Groups</vt:lpstr>
      <vt:lpstr>Azure Resource Manager</vt:lpstr>
      <vt:lpstr>Resource Groups</vt:lpstr>
      <vt:lpstr>Discover Templates</vt:lpstr>
      <vt:lpstr>PowerPoint Presentation</vt:lpstr>
      <vt:lpstr>Demo</vt:lpstr>
      <vt:lpstr>Template Decomposition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Your ARM Strength</dc:title>
  <dc:creator>Michael Collier</dc:creator>
  <cp:lastModifiedBy>Michael Collier</cp:lastModifiedBy>
  <cp:revision>192</cp:revision>
  <dcterms:created xsi:type="dcterms:W3CDTF">2016-04-26T18:26:58Z</dcterms:created>
  <dcterms:modified xsi:type="dcterms:W3CDTF">2016-05-06T13:57:19Z</dcterms:modified>
</cp:coreProperties>
</file>