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7" r:id="rId2"/>
    <p:sldMasterId id="2147483716" r:id="rId3"/>
  </p:sldMasterIdLst>
  <p:notesMasterIdLst>
    <p:notesMasterId r:id="rId66"/>
  </p:notesMasterIdLst>
  <p:sldIdLst>
    <p:sldId id="261" r:id="rId4"/>
    <p:sldId id="256" r:id="rId5"/>
    <p:sldId id="257" r:id="rId6"/>
    <p:sldId id="258" r:id="rId7"/>
    <p:sldId id="259" r:id="rId8"/>
    <p:sldId id="289" r:id="rId9"/>
    <p:sldId id="283" r:id="rId10"/>
    <p:sldId id="291" r:id="rId11"/>
    <p:sldId id="293" r:id="rId12"/>
    <p:sldId id="294" r:id="rId13"/>
    <p:sldId id="295" r:id="rId14"/>
    <p:sldId id="296" r:id="rId15"/>
    <p:sldId id="314" r:id="rId16"/>
    <p:sldId id="335" r:id="rId17"/>
    <p:sldId id="336" r:id="rId18"/>
    <p:sldId id="269" r:id="rId19"/>
    <p:sldId id="311" r:id="rId20"/>
    <p:sldId id="312" r:id="rId21"/>
    <p:sldId id="313" r:id="rId22"/>
    <p:sldId id="343" r:id="rId23"/>
    <p:sldId id="315" r:id="rId24"/>
    <p:sldId id="264" r:id="rId25"/>
    <p:sldId id="266" r:id="rId26"/>
    <p:sldId id="267" r:id="rId27"/>
    <p:sldId id="316" r:id="rId28"/>
    <p:sldId id="270" r:id="rId29"/>
    <p:sldId id="271" r:id="rId30"/>
    <p:sldId id="320" r:id="rId31"/>
    <p:sldId id="300" r:id="rId32"/>
    <p:sldId id="301" r:id="rId33"/>
    <p:sldId id="302" r:id="rId34"/>
    <p:sldId id="338" r:id="rId35"/>
    <p:sldId id="287" r:id="rId36"/>
    <p:sldId id="286" r:id="rId37"/>
    <p:sldId id="344" r:id="rId38"/>
    <p:sldId id="339" r:id="rId39"/>
    <p:sldId id="260" r:id="rId40"/>
    <p:sldId id="303" r:id="rId41"/>
    <p:sldId id="304" r:id="rId42"/>
    <p:sldId id="319" r:id="rId43"/>
    <p:sldId id="280" r:id="rId44"/>
    <p:sldId id="306" r:id="rId45"/>
    <p:sldId id="321" r:id="rId46"/>
    <p:sldId id="309" r:id="rId47"/>
    <p:sldId id="323" r:id="rId48"/>
    <p:sldId id="322" r:id="rId49"/>
    <p:sldId id="307" r:id="rId50"/>
    <p:sldId id="324" r:id="rId51"/>
    <p:sldId id="308" r:id="rId52"/>
    <p:sldId id="342" r:id="rId53"/>
    <p:sldId id="340" r:id="rId54"/>
    <p:sldId id="337" r:id="rId55"/>
    <p:sldId id="325" r:id="rId56"/>
    <p:sldId id="326" r:id="rId57"/>
    <p:sldId id="327" r:id="rId58"/>
    <p:sldId id="328" r:id="rId59"/>
    <p:sldId id="329" r:id="rId60"/>
    <p:sldId id="330" r:id="rId61"/>
    <p:sldId id="331" r:id="rId62"/>
    <p:sldId id="332" r:id="rId63"/>
    <p:sldId id="333" r:id="rId64"/>
    <p:sldId id="334"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6CCE7A4-B6C7-43E6-84DC-3917A90172B6}">
          <p14:sldIdLst>
            <p14:sldId id="261"/>
            <p14:sldId id="256"/>
            <p14:sldId id="257"/>
            <p14:sldId id="258"/>
            <p14:sldId id="259"/>
          </p14:sldIdLst>
        </p14:section>
        <p14:section name="ARM Basics" id="{4BF06AF8-D940-4200-B76D-747E7855F830}">
          <p14:sldIdLst>
            <p14:sldId id="289"/>
            <p14:sldId id="283"/>
            <p14:sldId id="291"/>
            <p14:sldId id="293"/>
            <p14:sldId id="294"/>
            <p14:sldId id="295"/>
            <p14:sldId id="296"/>
          </p14:sldIdLst>
        </p14:section>
        <p14:section name="Templates 101" id="{33AF323D-0989-4F6C-8CCD-CC3B78E4A6EF}">
          <p14:sldIdLst>
            <p14:sldId id="314"/>
            <p14:sldId id="335"/>
            <p14:sldId id="336"/>
            <p14:sldId id="269"/>
            <p14:sldId id="311"/>
            <p14:sldId id="312"/>
            <p14:sldId id="313"/>
            <p14:sldId id="343"/>
          </p14:sldIdLst>
        </p14:section>
        <p14:section name="Template Language Expressions" id="{8C0A9059-3740-48D5-B70F-26CE6088360C}">
          <p14:sldIdLst>
            <p14:sldId id="315"/>
            <p14:sldId id="264"/>
            <p14:sldId id="266"/>
            <p14:sldId id="267"/>
          </p14:sldIdLst>
        </p14:section>
        <p14:section name="First Template" id="{8DA0D44D-9FD6-49BB-9097-CA7F91EBB63F}">
          <p14:sldIdLst>
            <p14:sldId id="316"/>
            <p14:sldId id="270"/>
            <p14:sldId id="271"/>
          </p14:sldIdLst>
        </p14:section>
        <p14:section name="Advanced Templates" id="{80AE4CA8-2380-43C5-94AF-0C9FC0F000B6}">
          <p14:sldIdLst>
            <p14:sldId id="320"/>
            <p14:sldId id="300"/>
            <p14:sldId id="301"/>
            <p14:sldId id="302"/>
            <p14:sldId id="338"/>
            <p14:sldId id="287"/>
            <p14:sldId id="286"/>
            <p14:sldId id="344"/>
            <p14:sldId id="339"/>
          </p14:sldIdLst>
        </p14:section>
        <p14:section name="Wrap up" id="{B5F7F849-7781-43E7-9DBD-1B2C88A589BA}">
          <p14:sldIdLst>
            <p14:sldId id="260"/>
            <p14:sldId id="303"/>
            <p14:sldId id="304"/>
          </p14:sldIdLst>
        </p14:section>
        <p14:section name="Debugging" id="{198D9DA2-8044-4A01-9901-070E8A1EF853}">
          <p14:sldIdLst>
            <p14:sldId id="319"/>
            <p14:sldId id="280"/>
            <p14:sldId id="306"/>
            <p14:sldId id="321"/>
            <p14:sldId id="309"/>
            <p14:sldId id="323"/>
            <p14:sldId id="322"/>
            <p14:sldId id="307"/>
            <p14:sldId id="324"/>
            <p14:sldId id="308"/>
          </p14:sldIdLst>
        </p14:section>
        <p14:section name="Archive" id="{C11FC6FA-4659-4DFB-9EB8-29D8DF6CB630}">
          <p14:sldIdLst>
            <p14:sldId id="342"/>
            <p14:sldId id="340"/>
            <p14:sldId id="337"/>
            <p14:sldId id="325"/>
            <p14:sldId id="326"/>
            <p14:sldId id="327"/>
            <p14:sldId id="328"/>
            <p14:sldId id="329"/>
            <p14:sldId id="330"/>
            <p14:sldId id="331"/>
            <p14:sldId id="332"/>
            <p14:sldId id="333"/>
            <p14:sldId id="33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569" autoAdjust="0"/>
  </p:normalViewPr>
  <p:slideViewPr>
    <p:cSldViewPr snapToGrid="0">
      <p:cViewPr varScale="1">
        <p:scale>
          <a:sx n="100" d="100"/>
          <a:sy n="100"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663C5F-A86A-4123-BFA3-D1AA133EDD13}" type="datetimeFigureOut">
              <a:rPr lang="en-US" smtClean="0"/>
              <a:t>5/5/2016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59F813-5AE6-42D9-8D72-24C283CF2029}" type="slidenum">
              <a:rPr lang="en-US" smtClean="0"/>
              <a:t>‹#›</a:t>
            </a:fld>
            <a:endParaRPr lang="en-US"/>
          </a:p>
        </p:txBody>
      </p:sp>
    </p:spTree>
    <p:extLst>
      <p:ext uri="{BB962C8B-B14F-4D97-AF65-F5344CB8AC3E}">
        <p14:creationId xmlns:p14="http://schemas.microsoft.com/office/powerpoint/2010/main" val="3117480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azure.microsoft.com/en-us/documentation/articles/resource-group-lock-resources/"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000" b="0" i="0" kern="1200" dirty="0">
                <a:solidFill>
                  <a:schemeClr val="tx1"/>
                </a:solidFill>
                <a:effectLst/>
                <a:latin typeface="Segoe UI Light" pitchFamily="34" charset="0"/>
                <a:ea typeface="+mn-ea"/>
                <a:cs typeface="+mn-cs"/>
              </a:rPr>
              <a:t>Resource - an Azure entity such as a </a:t>
            </a:r>
            <a:r>
              <a:rPr lang="en-US" sz="1000" b="0" i="0" kern="1200" dirty="0" err="1">
                <a:solidFill>
                  <a:schemeClr val="tx1"/>
                </a:solidFill>
                <a:effectLst/>
                <a:latin typeface="Segoe UI Light" pitchFamily="34" charset="0"/>
                <a:ea typeface="+mn-ea"/>
                <a:cs typeface="+mn-cs"/>
              </a:rPr>
              <a:t>VM</a:t>
            </a:r>
            <a:r>
              <a:rPr lang="en-US" sz="1000" b="0" i="0" kern="1200" dirty="0">
                <a:solidFill>
                  <a:schemeClr val="tx1"/>
                </a:solidFill>
                <a:effectLst/>
                <a:latin typeface="Segoe UI Light" pitchFamily="34" charset="0"/>
                <a:ea typeface="+mn-ea"/>
                <a:cs typeface="+mn-cs"/>
              </a:rPr>
              <a:t>, </a:t>
            </a:r>
            <a:r>
              <a:rPr lang="en-US" sz="1000" b="0" i="0" kern="1200" dirty="0" err="1">
                <a:solidFill>
                  <a:schemeClr val="tx1"/>
                </a:solidFill>
                <a:effectLst/>
                <a:latin typeface="Segoe UI Light" pitchFamily="34" charset="0"/>
                <a:ea typeface="+mn-ea"/>
                <a:cs typeface="+mn-cs"/>
              </a:rPr>
              <a:t>WebSite</a:t>
            </a:r>
            <a:r>
              <a:rPr lang="en-US" sz="1000" b="0" i="0" kern="1200" dirty="0">
                <a:solidFill>
                  <a:schemeClr val="tx1"/>
                </a:solidFill>
                <a:effectLst/>
                <a:latin typeface="Segoe UI Light" pitchFamily="34" charset="0"/>
                <a:ea typeface="+mn-ea"/>
                <a:cs typeface="+mn-cs"/>
              </a:rPr>
              <a:t>, Storage Account, SQL Database</a:t>
            </a:r>
          </a:p>
          <a:p>
            <a:pPr rtl="0" fontAlgn="ctr"/>
            <a:r>
              <a:rPr lang="en-US" sz="1000" b="0" i="0" kern="1200" dirty="0">
                <a:solidFill>
                  <a:schemeClr val="tx1"/>
                </a:solidFill>
                <a:effectLst/>
                <a:latin typeface="Segoe UI Light" pitchFamily="34" charset="0"/>
                <a:ea typeface="+mn-ea"/>
                <a:cs typeface="+mn-cs"/>
              </a:rPr>
              <a:t>Resource Group</a:t>
            </a:r>
          </a:p>
          <a:p>
            <a:pPr lvl="1" rtl="0" fontAlgn="ctr"/>
            <a:r>
              <a:rPr lang="en-US" sz="1000" b="0" i="0" kern="1200" dirty="0">
                <a:solidFill>
                  <a:schemeClr val="tx1"/>
                </a:solidFill>
                <a:effectLst/>
                <a:latin typeface="Segoe UI Light" pitchFamily="34" charset="0"/>
                <a:ea typeface="+mn-ea"/>
                <a:cs typeface="+mn-cs"/>
              </a:rPr>
              <a:t>Collection of Azure resources</a:t>
            </a:r>
          </a:p>
          <a:p>
            <a:pPr lvl="1" rtl="0" fontAlgn="ctr"/>
            <a:r>
              <a:rPr lang="en-US" sz="1000" b="0" i="0" kern="1200" dirty="0">
                <a:solidFill>
                  <a:schemeClr val="tx1"/>
                </a:solidFill>
                <a:effectLst/>
                <a:latin typeface="Segoe UI Light" pitchFamily="34" charset="0"/>
                <a:ea typeface="+mn-ea"/>
                <a:cs typeface="+mn-cs"/>
              </a:rPr>
              <a:t>Every Resource must exist in one, and only one, Resource Group</a:t>
            </a:r>
          </a:p>
          <a:p>
            <a:pPr lvl="1" rtl="0" fontAlgn="ctr"/>
            <a:r>
              <a:rPr lang="en-US" sz="1000" b="0" i="0" kern="1200" dirty="0">
                <a:solidFill>
                  <a:schemeClr val="tx1"/>
                </a:solidFill>
                <a:effectLst/>
                <a:latin typeface="Segoe UI Light" pitchFamily="34" charset="0"/>
                <a:ea typeface="+mn-ea"/>
                <a:cs typeface="+mn-cs"/>
              </a:rPr>
              <a:t>Unit of Management</a:t>
            </a:r>
          </a:p>
          <a:p>
            <a:pPr lvl="2" rtl="0" fontAlgn="ctr"/>
            <a:r>
              <a:rPr lang="en-US" sz="1000" b="0" i="0" kern="1200" dirty="0" err="1">
                <a:solidFill>
                  <a:schemeClr val="tx1"/>
                </a:solidFill>
                <a:effectLst/>
                <a:latin typeface="Segoe UI Light" pitchFamily="34" charset="0"/>
                <a:ea typeface="+mn-ea"/>
                <a:cs typeface="+mn-cs"/>
              </a:rPr>
              <a:t>Lifecyle</a:t>
            </a:r>
            <a:r>
              <a:rPr lang="en-US" sz="1000" b="0" i="0" kern="1200" dirty="0">
                <a:solidFill>
                  <a:schemeClr val="tx1"/>
                </a:solidFill>
                <a:effectLst/>
                <a:latin typeface="Segoe UI Light" pitchFamily="34" charset="0"/>
                <a:ea typeface="+mn-ea"/>
                <a:cs typeface="+mn-cs"/>
              </a:rPr>
              <a:t> - deployment, update, delete, obtain status</a:t>
            </a:r>
          </a:p>
          <a:p>
            <a:pPr lvl="2" rtl="0" fontAlgn="ctr"/>
            <a:r>
              <a:rPr lang="en-US" sz="1000" b="0" i="0" kern="1200" dirty="0">
                <a:solidFill>
                  <a:schemeClr val="tx1"/>
                </a:solidFill>
                <a:effectLst/>
                <a:latin typeface="Segoe UI Light" pitchFamily="34" charset="0"/>
                <a:ea typeface="+mn-ea"/>
                <a:cs typeface="+mn-cs"/>
              </a:rPr>
              <a:t>Grouping - Billing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24303A0-3C20-4A12-AE87-36AAEE94EA69}" type="datetime1">
              <a:rPr lang="en-US" smtClean="0"/>
              <a:t>5/5/2016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577809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https://azure.microsoft.com/en-us/blog/debugging-arm-template-deployments/</a:t>
            </a:r>
          </a:p>
        </p:txBody>
      </p:sp>
      <p:sp>
        <p:nvSpPr>
          <p:cNvPr id="4" name="Slide Number Placeholder 3"/>
          <p:cNvSpPr>
            <a:spLocks noGrp="1"/>
          </p:cNvSpPr>
          <p:nvPr>
            <p:ph type="sldNum" sz="quarter" idx="10"/>
          </p:nvPr>
        </p:nvSpPr>
        <p:spPr/>
        <p:txBody>
          <a:bodyPr/>
          <a:lstStyle/>
          <a:p>
            <a:fld id="{B159F813-5AE6-42D9-8D72-24C283CF2029}" type="slidenum">
              <a:rPr lang="en-US" smtClean="0"/>
              <a:t>44</a:t>
            </a:fld>
            <a:endParaRPr lang="en-US"/>
          </a:p>
        </p:txBody>
      </p:sp>
    </p:spTree>
    <p:extLst>
      <p:ext uri="{BB962C8B-B14F-4D97-AF65-F5344CB8AC3E}">
        <p14:creationId xmlns:p14="http://schemas.microsoft.com/office/powerpoint/2010/main" val="443316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https://azure.microsoft.com/en-us/blog/debugging-arm-template-deployments/</a:t>
            </a:r>
          </a:p>
        </p:txBody>
      </p:sp>
      <p:sp>
        <p:nvSpPr>
          <p:cNvPr id="4" name="Slide Number Placeholder 3"/>
          <p:cNvSpPr>
            <a:spLocks noGrp="1"/>
          </p:cNvSpPr>
          <p:nvPr>
            <p:ph type="sldNum" sz="quarter" idx="10"/>
          </p:nvPr>
        </p:nvSpPr>
        <p:spPr/>
        <p:txBody>
          <a:bodyPr/>
          <a:lstStyle/>
          <a:p>
            <a:fld id="{B159F813-5AE6-42D9-8D72-24C283CF2029}" type="slidenum">
              <a:rPr lang="en-US" smtClean="0"/>
              <a:t>45</a:t>
            </a:fld>
            <a:endParaRPr lang="en-US"/>
          </a:p>
        </p:txBody>
      </p:sp>
    </p:spTree>
    <p:extLst>
      <p:ext uri="{BB962C8B-B14F-4D97-AF65-F5344CB8AC3E}">
        <p14:creationId xmlns:p14="http://schemas.microsoft.com/office/powerpoint/2010/main" val="979027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Demo-Debugging\Deploy-Template.ps1 script</a:t>
            </a:r>
          </a:p>
        </p:txBody>
      </p:sp>
      <p:sp>
        <p:nvSpPr>
          <p:cNvPr id="4" name="Slide Number Placeholder 3"/>
          <p:cNvSpPr>
            <a:spLocks noGrp="1"/>
          </p:cNvSpPr>
          <p:nvPr>
            <p:ph type="sldNum" sz="quarter" idx="10"/>
          </p:nvPr>
        </p:nvSpPr>
        <p:spPr/>
        <p:txBody>
          <a:bodyPr/>
          <a:lstStyle/>
          <a:p>
            <a:fld id="{B159F813-5AE6-42D9-8D72-24C283CF2029}" type="slidenum">
              <a:rPr lang="en-US" smtClean="0"/>
              <a:t>46</a:t>
            </a:fld>
            <a:endParaRPr lang="en-US"/>
          </a:p>
        </p:txBody>
      </p:sp>
    </p:spTree>
    <p:extLst>
      <p:ext uri="{BB962C8B-B14F-4D97-AF65-F5344CB8AC3E}">
        <p14:creationId xmlns:p14="http://schemas.microsoft.com/office/powerpoint/2010/main" val="2414698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https://azure.microsoft.com/en-us/documentation/articles/resource-manager-troubleshoot-deployments-powershell/</a:t>
            </a:r>
          </a:p>
        </p:txBody>
      </p:sp>
      <p:sp>
        <p:nvSpPr>
          <p:cNvPr id="4" name="Slide Number Placeholder 3"/>
          <p:cNvSpPr>
            <a:spLocks noGrp="1"/>
          </p:cNvSpPr>
          <p:nvPr>
            <p:ph type="sldNum" sz="quarter" idx="10"/>
          </p:nvPr>
        </p:nvSpPr>
        <p:spPr/>
        <p:txBody>
          <a:bodyPr/>
          <a:lstStyle/>
          <a:p>
            <a:fld id="{B159F813-5AE6-42D9-8D72-24C283CF2029}" type="slidenum">
              <a:rPr lang="en-US" smtClean="0"/>
              <a:t>47</a:t>
            </a:fld>
            <a:endParaRPr lang="en-US"/>
          </a:p>
        </p:txBody>
      </p:sp>
    </p:spTree>
    <p:extLst>
      <p:ext uri="{BB962C8B-B14F-4D97-AF65-F5344CB8AC3E}">
        <p14:creationId xmlns:p14="http://schemas.microsoft.com/office/powerpoint/2010/main" val="3164577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https://azure.microsoft.com/en-us/documentation/articles/resource-manager-troubleshoot-deployments-powershell/</a:t>
            </a:r>
          </a:p>
        </p:txBody>
      </p:sp>
      <p:sp>
        <p:nvSpPr>
          <p:cNvPr id="4" name="Slide Number Placeholder 3"/>
          <p:cNvSpPr>
            <a:spLocks noGrp="1"/>
          </p:cNvSpPr>
          <p:nvPr>
            <p:ph type="sldNum" sz="quarter" idx="10"/>
          </p:nvPr>
        </p:nvSpPr>
        <p:spPr/>
        <p:txBody>
          <a:bodyPr/>
          <a:lstStyle/>
          <a:p>
            <a:fld id="{B159F813-5AE6-42D9-8D72-24C283CF2029}" type="slidenum">
              <a:rPr lang="en-US" smtClean="0"/>
              <a:t>48</a:t>
            </a:fld>
            <a:endParaRPr lang="en-US"/>
          </a:p>
        </p:txBody>
      </p:sp>
    </p:spTree>
    <p:extLst>
      <p:ext uri="{BB962C8B-B14F-4D97-AF65-F5344CB8AC3E}">
        <p14:creationId xmlns:p14="http://schemas.microsoft.com/office/powerpoint/2010/main" val="2475702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also do this with PowerShell.</a:t>
            </a:r>
          </a:p>
          <a:p>
            <a:r>
              <a:rPr lang="en-US" sz="1200" u="sng" kern="1200">
                <a:solidFill>
                  <a:schemeClr val="tx1"/>
                </a:solidFill>
                <a:effectLst/>
                <a:latin typeface="+mn-lt"/>
                <a:ea typeface="+mn-ea"/>
                <a:cs typeface="+mn-cs"/>
                <a:hlinkClick r:id="rId3"/>
              </a:rPr>
              <a:t>https://azure.microsoft.com/en-us/documentation/articles/resource-group-lock-resources/</a:t>
            </a:r>
            <a:endParaRPr lang="en-US" dirty="0"/>
          </a:p>
        </p:txBody>
      </p:sp>
      <p:sp>
        <p:nvSpPr>
          <p:cNvPr id="4" name="Slide Number Placeholder 3"/>
          <p:cNvSpPr>
            <a:spLocks noGrp="1"/>
          </p:cNvSpPr>
          <p:nvPr>
            <p:ph type="sldNum" sz="quarter" idx="10"/>
          </p:nvPr>
        </p:nvSpPr>
        <p:spPr/>
        <p:txBody>
          <a:bodyPr/>
          <a:lstStyle/>
          <a:p>
            <a:fld id="{B159F813-5AE6-42D9-8D72-24C283CF2029}" type="slidenum">
              <a:rPr lang="en-US" smtClean="0"/>
              <a:t>50</a:t>
            </a:fld>
            <a:endParaRPr lang="en-US"/>
          </a:p>
        </p:txBody>
      </p:sp>
    </p:spTree>
    <p:extLst>
      <p:ext uri="{BB962C8B-B14F-4D97-AF65-F5344CB8AC3E}">
        <p14:creationId xmlns:p14="http://schemas.microsoft.com/office/powerpoint/2010/main" val="2447020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https://github.com/cyl3392207/msblogs/tree/master/policyexamples </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159F813-5AE6-42D9-8D72-24C283CF2029}"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313516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Lifecycle</a:t>
            </a:r>
            <a:r>
              <a:rPr lang="en-US" baseline="0" dirty="0"/>
              <a:t> of application and related resources</a:t>
            </a: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2DF62D4-F7F6-4D0F-A86F-C61A19D521F2}"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5/5/2016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832282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000" b="0" i="0" kern="1200" dirty="0">
                <a:solidFill>
                  <a:schemeClr val="tx1"/>
                </a:solidFill>
                <a:effectLst/>
                <a:latin typeface="Segoe UI Light" pitchFamily="34" charset="0"/>
                <a:ea typeface="+mn-ea"/>
                <a:cs typeface="+mn-cs"/>
              </a:rPr>
              <a:t>Resource - an Azure entity such as a </a:t>
            </a:r>
            <a:r>
              <a:rPr lang="en-US" sz="1000" b="0" i="0" kern="1200" dirty="0" err="1">
                <a:solidFill>
                  <a:schemeClr val="tx1"/>
                </a:solidFill>
                <a:effectLst/>
                <a:latin typeface="Segoe UI Light" pitchFamily="34" charset="0"/>
                <a:ea typeface="+mn-ea"/>
                <a:cs typeface="+mn-cs"/>
              </a:rPr>
              <a:t>VM</a:t>
            </a:r>
            <a:r>
              <a:rPr lang="en-US" sz="1000" b="0" i="0" kern="1200" dirty="0">
                <a:solidFill>
                  <a:schemeClr val="tx1"/>
                </a:solidFill>
                <a:effectLst/>
                <a:latin typeface="Segoe UI Light" pitchFamily="34" charset="0"/>
                <a:ea typeface="+mn-ea"/>
                <a:cs typeface="+mn-cs"/>
              </a:rPr>
              <a:t>, </a:t>
            </a:r>
            <a:r>
              <a:rPr lang="en-US" sz="1000" b="0" i="0" kern="1200" dirty="0" err="1">
                <a:solidFill>
                  <a:schemeClr val="tx1"/>
                </a:solidFill>
                <a:effectLst/>
                <a:latin typeface="Segoe UI Light" pitchFamily="34" charset="0"/>
                <a:ea typeface="+mn-ea"/>
                <a:cs typeface="+mn-cs"/>
              </a:rPr>
              <a:t>WebSite</a:t>
            </a:r>
            <a:r>
              <a:rPr lang="en-US" sz="1000" b="0" i="0" kern="1200" dirty="0">
                <a:solidFill>
                  <a:schemeClr val="tx1"/>
                </a:solidFill>
                <a:effectLst/>
                <a:latin typeface="Segoe UI Light" pitchFamily="34" charset="0"/>
                <a:ea typeface="+mn-ea"/>
                <a:cs typeface="+mn-cs"/>
              </a:rPr>
              <a:t>, Storage Account, SQL Database</a:t>
            </a:r>
          </a:p>
          <a:p>
            <a:pPr rtl="0" fontAlgn="ctr"/>
            <a:r>
              <a:rPr lang="en-US" sz="1000" b="0" i="0" kern="1200" dirty="0">
                <a:solidFill>
                  <a:schemeClr val="tx1"/>
                </a:solidFill>
                <a:effectLst/>
                <a:latin typeface="Segoe UI Light" pitchFamily="34" charset="0"/>
                <a:ea typeface="+mn-ea"/>
                <a:cs typeface="+mn-cs"/>
              </a:rPr>
              <a:t>Resource Group</a:t>
            </a:r>
          </a:p>
          <a:p>
            <a:pPr lvl="1" rtl="0" fontAlgn="ctr"/>
            <a:r>
              <a:rPr lang="en-US" sz="1000" b="0" i="0" kern="1200" dirty="0">
                <a:solidFill>
                  <a:schemeClr val="tx1"/>
                </a:solidFill>
                <a:effectLst/>
                <a:latin typeface="Segoe UI Light" pitchFamily="34" charset="0"/>
                <a:ea typeface="+mn-ea"/>
                <a:cs typeface="+mn-cs"/>
              </a:rPr>
              <a:t>Collection of Azure resources</a:t>
            </a:r>
          </a:p>
          <a:p>
            <a:pPr lvl="1" rtl="0" fontAlgn="ctr"/>
            <a:r>
              <a:rPr lang="en-US" sz="1000" b="0" i="0" kern="1200" dirty="0">
                <a:solidFill>
                  <a:schemeClr val="tx1"/>
                </a:solidFill>
                <a:effectLst/>
                <a:latin typeface="Segoe UI Light" pitchFamily="34" charset="0"/>
                <a:ea typeface="+mn-ea"/>
                <a:cs typeface="+mn-cs"/>
              </a:rPr>
              <a:t>Every Resource must exist in one, and only one, Resource Group</a:t>
            </a:r>
          </a:p>
          <a:p>
            <a:pPr lvl="1" rtl="0" fontAlgn="ctr"/>
            <a:r>
              <a:rPr lang="en-US" sz="1000" b="0" i="0" kern="1200" dirty="0">
                <a:solidFill>
                  <a:schemeClr val="tx1"/>
                </a:solidFill>
                <a:effectLst/>
                <a:latin typeface="Segoe UI Light" pitchFamily="34" charset="0"/>
                <a:ea typeface="+mn-ea"/>
                <a:cs typeface="+mn-cs"/>
              </a:rPr>
              <a:t>Unit of Management</a:t>
            </a:r>
          </a:p>
          <a:p>
            <a:pPr lvl="2" rtl="0" fontAlgn="ctr"/>
            <a:r>
              <a:rPr lang="en-US" sz="1000" b="0" i="0" kern="1200" dirty="0" err="1">
                <a:solidFill>
                  <a:schemeClr val="tx1"/>
                </a:solidFill>
                <a:effectLst/>
                <a:latin typeface="Segoe UI Light" pitchFamily="34" charset="0"/>
                <a:ea typeface="+mn-ea"/>
                <a:cs typeface="+mn-cs"/>
              </a:rPr>
              <a:t>Lifecyle</a:t>
            </a:r>
            <a:r>
              <a:rPr lang="en-US" sz="1000" b="0" i="0" kern="1200" dirty="0">
                <a:solidFill>
                  <a:schemeClr val="tx1"/>
                </a:solidFill>
                <a:effectLst/>
                <a:latin typeface="Segoe UI Light" pitchFamily="34" charset="0"/>
                <a:ea typeface="+mn-ea"/>
                <a:cs typeface="+mn-cs"/>
              </a:rPr>
              <a:t> - deployment, update, delete, obtain status</a:t>
            </a:r>
          </a:p>
          <a:p>
            <a:pPr lvl="2" rtl="0" fontAlgn="ctr"/>
            <a:r>
              <a:rPr lang="en-US" sz="1000" b="0" i="0" kern="1200" dirty="0">
                <a:solidFill>
                  <a:schemeClr val="tx1"/>
                </a:solidFill>
                <a:effectLst/>
                <a:latin typeface="Segoe UI Light" pitchFamily="34" charset="0"/>
                <a:ea typeface="+mn-ea"/>
                <a:cs typeface="+mn-cs"/>
              </a:rPr>
              <a:t>Grouping - Billing</a:t>
            </a: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24303A0-3C20-4A12-AE87-36AAEE94EA69}"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5/5/2016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522182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https://management.azure.com/subscriptions/{{subscriptionId}}/resourcegroups/{{resource-group}}/providers/Microsoft.Sql/servers/{{server}}/databases/{{database}}?api-version={{apiVersion}}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3E64FFB-EA77-4502-A465-E0A7426302CF}" type="datetime1">
              <a:rPr lang="en-US" smtClean="0"/>
              <a:t>5/5/2016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048635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Repeatedly provision resources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413EE67-DABE-4FED-B135-D9924A33075E}" type="datetime1">
              <a:rPr lang="en-US" smtClean="0"/>
              <a:t>5/5/2016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459691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032083-B353-4A72-A942-D0D1735169C1}" type="slidenum">
              <a:rPr lang="en-US" smtClean="0"/>
              <a:t>12</a:t>
            </a:fld>
            <a:endParaRPr lang="en-US"/>
          </a:p>
        </p:txBody>
      </p:sp>
    </p:spTree>
    <p:extLst>
      <p:ext uri="{BB962C8B-B14F-4D97-AF65-F5344CB8AC3E}">
        <p14:creationId xmlns:p14="http://schemas.microsoft.com/office/powerpoint/2010/main" val="3136715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a:t>
            </a:r>
            <a:r>
              <a:rPr lang="en-US" baseline="0" dirty="0"/>
              <a:t> templates are for control things outside the VM – the VM itself and resources related to the deployment.</a:t>
            </a:r>
          </a:p>
          <a:p>
            <a:r>
              <a:rPr lang="en-US" baseline="0" dirty="0"/>
              <a:t>Inside – installed software and overall desired state. Scripts are executed by the ARM template but aren’t contained within the template itself.</a:t>
            </a:r>
          </a:p>
          <a:p>
            <a:endParaRPr lang="en-US" dirty="0"/>
          </a:p>
          <a:p>
            <a:r>
              <a:rPr lang="en-US" dirty="0"/>
              <a:t>DSC</a:t>
            </a:r>
            <a:r>
              <a:rPr lang="en-US" baseline="0" dirty="0"/>
              <a:t> extensions can help to control “drift”.</a:t>
            </a:r>
            <a:endParaRPr lang="en-US" dirty="0"/>
          </a:p>
        </p:txBody>
      </p:sp>
      <p:sp>
        <p:nvSpPr>
          <p:cNvPr id="4" name="Slide Number Placeholder 3"/>
          <p:cNvSpPr>
            <a:spLocks noGrp="1"/>
          </p:cNvSpPr>
          <p:nvPr>
            <p:ph type="sldNum" sz="quarter" idx="10"/>
          </p:nvPr>
        </p:nvSpPr>
        <p:spPr/>
        <p:txBody>
          <a:bodyPr/>
          <a:lstStyle/>
          <a:p>
            <a:fld id="{F1032083-B353-4A72-A942-D0D1735169C1}" type="slidenum">
              <a:rPr lang="en-US" smtClean="0"/>
              <a:t>15</a:t>
            </a:fld>
            <a:endParaRPr lang="en-US"/>
          </a:p>
        </p:txBody>
      </p:sp>
    </p:spTree>
    <p:extLst>
      <p:ext uri="{BB962C8B-B14F-4D97-AF65-F5344CB8AC3E}">
        <p14:creationId xmlns:p14="http://schemas.microsoft.com/office/powerpoint/2010/main" val="3019484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https://azure.microsoft.com/en-us/documentation/articles/resource-group-create-multiple/</a:t>
            </a:r>
          </a:p>
          <a:p>
            <a:r>
              <a:rPr lang="en-US" dirty="0"/>
              <a:t>https://github.com/Azure/azure-quickstart-templates/blob/master/201-vm-copy-index-loops/azuredeploy.json</a:t>
            </a:r>
          </a:p>
        </p:txBody>
      </p:sp>
      <p:sp>
        <p:nvSpPr>
          <p:cNvPr id="4" name="Slide Number Placeholder 3"/>
          <p:cNvSpPr>
            <a:spLocks noGrp="1"/>
          </p:cNvSpPr>
          <p:nvPr>
            <p:ph type="sldNum" sz="quarter" idx="10"/>
          </p:nvPr>
        </p:nvSpPr>
        <p:spPr/>
        <p:txBody>
          <a:bodyPr/>
          <a:lstStyle/>
          <a:p>
            <a:fld id="{B159F813-5AE6-42D9-8D72-24C283CF2029}" type="slidenum">
              <a:rPr lang="en-US" smtClean="0"/>
              <a:t>23</a:t>
            </a:fld>
            <a:endParaRPr lang="en-US"/>
          </a:p>
        </p:txBody>
      </p:sp>
    </p:spTree>
    <p:extLst>
      <p:ext uri="{BB962C8B-B14F-4D97-AF65-F5344CB8AC3E}">
        <p14:creationId xmlns:p14="http://schemas.microsoft.com/office/powerpoint/2010/main" val="1771480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basic Azure Web App (copy from pre-created version, show snippets</a:t>
            </a:r>
            <a:r>
              <a:rPr lang="en-US" baseline="0" dirty="0"/>
              <a:t> in </a:t>
            </a:r>
            <a:r>
              <a:rPr lang="en-US" baseline="0" dirty="0" err="1"/>
              <a:t>VSCode</a:t>
            </a:r>
            <a:r>
              <a:rPr lang="en-US" baseline="0" dirty="0"/>
              <a:t>)</a:t>
            </a:r>
          </a:p>
          <a:p>
            <a:r>
              <a:rPr lang="en-US" baseline="0" dirty="0"/>
              <a:t>Open template in Visual Studio and show adding a new resource.</a:t>
            </a:r>
            <a:endParaRPr lang="en-US" dirty="0"/>
          </a:p>
          <a:p>
            <a:r>
              <a:rPr lang="en-US" dirty="0"/>
              <a:t>Deploy via PowerShell</a:t>
            </a:r>
          </a:p>
        </p:txBody>
      </p:sp>
      <p:sp>
        <p:nvSpPr>
          <p:cNvPr id="4" name="Slide Number Placeholder 3"/>
          <p:cNvSpPr>
            <a:spLocks noGrp="1"/>
          </p:cNvSpPr>
          <p:nvPr>
            <p:ph type="sldNum" sz="quarter" idx="10"/>
          </p:nvPr>
        </p:nvSpPr>
        <p:spPr/>
        <p:txBody>
          <a:bodyPr/>
          <a:lstStyle/>
          <a:p>
            <a:fld id="{B159F813-5AE6-42D9-8D72-24C283CF2029}" type="slidenum">
              <a:rPr lang="en-US" smtClean="0"/>
              <a:t>27</a:t>
            </a:fld>
            <a:endParaRPr lang="en-US"/>
          </a:p>
        </p:txBody>
      </p:sp>
    </p:spTree>
    <p:extLst>
      <p:ext uri="{BB962C8B-B14F-4D97-AF65-F5344CB8AC3E}">
        <p14:creationId xmlns:p14="http://schemas.microsoft.com/office/powerpoint/2010/main" val="2793455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159F813-5AE6-42D9-8D72-24C283CF2029}"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295746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505E63B-9069-4A7B-94A1-6BD92A894BE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39</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6738034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 Id="rId5" Type="http://schemas.openxmlformats.org/officeDocument/2006/relationships/image" Target="../media/image7.png"/><Relationship Id="rId4" Type="http://schemas.microsoft.com/office/2007/relationships/hdphoto" Target="../media/hdphoto1.wdp"/></Relationships>
</file>

<file path=ppt/slideLayouts/_rels/slideLayout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2" name="TextBox 1"/>
          <p:cNvSpPr txBox="1"/>
          <p:nvPr userDrawn="1"/>
        </p:nvSpPr>
        <p:spPr>
          <a:xfrm>
            <a:off x="283308" y="5954047"/>
            <a:ext cx="1511554"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a:t>
            </a:r>
            <a:r>
              <a:rPr lang="en-US" sz="2353" dirty="0" err="1">
                <a:gradFill>
                  <a:gsLst>
                    <a:gs pos="2917">
                      <a:schemeClr val="tx1"/>
                    </a:gs>
                    <a:gs pos="30000">
                      <a:schemeClr val="tx1"/>
                    </a:gs>
                  </a:gsLst>
                  <a:lin ang="5400000" scaled="0"/>
                </a:gradFill>
              </a:rPr>
              <a:t>StirTrek</a:t>
            </a:r>
            <a:endParaRPr lang="en-US" sz="2353"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582556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34585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87326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079784" y="2906011"/>
            <a:ext cx="10034748" cy="89966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83722939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8964248" cy="1158793"/>
          </a:xfrm>
          <a:noFill/>
        </p:spPr>
        <p:txBody>
          <a:bodyPr wrap="square" tIns="91440" bIns="91440" anchor="t" anchorCtr="0">
            <a:spAutoFit/>
          </a:bodyPr>
          <a:lstStyle>
            <a:lvl1pPr>
              <a:defRPr sz="7058" spc="-98"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8964247" cy="724246"/>
          </a:xfrm>
          <a:noFill/>
        </p:spPr>
        <p:txBody>
          <a:bodyPr wrap="square" lIns="182880" tIns="146304" rIns="182880" bIns="146304">
            <a:spAutoFit/>
          </a:bodyPr>
          <a:lstStyle>
            <a:lvl1pPr marL="0" indent="0">
              <a:spcBef>
                <a:spcPts val="0"/>
              </a:spcBef>
              <a:buNone/>
              <a:defRPr sz="3137"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4638782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8964247" cy="1158793"/>
          </a:xfrm>
          <a:noFill/>
        </p:spPr>
        <p:txBody>
          <a:bodyPr wrap="square"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5672058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441522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7965699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dpi="0" rotWithShape="1">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57389303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523625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06357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9" name="TextBox 8"/>
          <p:cNvSpPr txBox="1"/>
          <p:nvPr userDrawn="1"/>
        </p:nvSpPr>
        <p:spPr>
          <a:xfrm>
            <a:off x="283308" y="5954047"/>
            <a:ext cx="1511554"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a:t>
            </a:r>
            <a:r>
              <a:rPr lang="en-US" sz="2353" dirty="0" err="1">
                <a:gradFill>
                  <a:gsLst>
                    <a:gs pos="2917">
                      <a:schemeClr val="tx1"/>
                    </a:gs>
                    <a:gs pos="30000">
                      <a:schemeClr val="tx1"/>
                    </a:gs>
                  </a:gsLst>
                  <a:lin ang="5400000" scaled="0"/>
                </a:gradFill>
              </a:rPr>
              <a:t>StirTrek</a:t>
            </a:r>
            <a:endParaRPr lang="en-US" sz="2353"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792540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4" name="Rectangle 3"/>
          <p:cNvSpPr/>
          <p:nvPr userDrawn="1"/>
        </p:nvSpPr>
        <p:spPr bwMode="auto">
          <a:xfrm>
            <a:off x="0" y="0"/>
            <a:ext cx="12191999" cy="119732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p:txBody>
          <a:bodyPr/>
          <a:lstStyle>
            <a:lvl1pPr>
              <a:defRPr baseline="0">
                <a:solidFill>
                  <a:schemeClr val="bg1"/>
                </a:solidFill>
              </a:defRPr>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475812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4892" y="470067"/>
            <a:ext cx="1408078" cy="300619"/>
          </a:xfrm>
          <a:prstGeom prst="rect">
            <a:avLst/>
          </a:prstGeom>
        </p:spPr>
      </p:pic>
    </p:spTree>
    <p:extLst>
      <p:ext uri="{BB962C8B-B14F-4D97-AF65-F5344CB8AC3E}">
        <p14:creationId xmlns:p14="http://schemas.microsoft.com/office/powerpoint/2010/main" val="158113893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5073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Gray diagra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4"/>
          <p:cNvSpPr/>
          <p:nvPr userDrawn="1"/>
        </p:nvSpPr>
        <p:spPr bwMode="auto">
          <a:xfrm>
            <a:off x="465223" y="1928037"/>
            <a:ext cx="6743528" cy="4601101"/>
          </a:xfrm>
          <a:prstGeom prst="rect">
            <a:avLst/>
          </a:prstGeom>
          <a:solidFill>
            <a:srgbClr val="FFFFFF">
              <a:lumMod val="95000"/>
            </a:srgbClr>
          </a:solidFill>
          <a:ln w="6350"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l" defTabSz="913330" rtl="0" eaLnBrk="1" fontAlgn="base" latinLnBrk="0" hangingPunct="1">
              <a:lnSpc>
                <a:spcPct val="100000"/>
              </a:lnSpc>
              <a:spcBef>
                <a:spcPts val="196"/>
              </a:spcBef>
              <a:spcAft>
                <a:spcPts val="784"/>
              </a:spcAft>
              <a:buClrTx/>
              <a:buSzTx/>
              <a:buFontTx/>
              <a:buNone/>
              <a:tabLst/>
              <a:defRPr/>
            </a:pPr>
            <a:endParaRPr kumimoji="0" lang="en-US" sz="1961" b="0" i="0" u="none" strike="noStrike" kern="0" cap="none" spc="0" normalizeH="0" baseline="0" noProof="0" dirty="0">
              <a:ln>
                <a:noFill/>
              </a:ln>
              <a:solidFill>
                <a:srgbClr val="505050"/>
              </a:solidFill>
              <a:effectLst/>
              <a:uLnTx/>
              <a:uFillTx/>
              <a:latin typeface="Segoe UI Light" panose="020B0502040204020203" pitchFamily="34" charset="0"/>
              <a:ea typeface="MS PGothic" charset="0"/>
              <a:cs typeface="Segoe UI Light" panose="020B0502040204020203" pitchFamily="34" charset="0"/>
            </a:endParaRPr>
          </a:p>
        </p:txBody>
      </p:sp>
      <p:sp>
        <p:nvSpPr>
          <p:cNvPr id="7" name="Text Placeholder 6"/>
          <p:cNvSpPr>
            <a:spLocks noGrp="1"/>
          </p:cNvSpPr>
          <p:nvPr>
            <p:ph type="body" sz="quarter" idx="11"/>
          </p:nvPr>
        </p:nvSpPr>
        <p:spPr>
          <a:xfrm>
            <a:off x="7457933" y="1956555"/>
            <a:ext cx="4045743" cy="4572582"/>
          </a:xfrm>
        </p:spPr>
        <p:txBody>
          <a:bodyPr>
            <a:normAutofit/>
          </a:bodyPr>
          <a:lstStyle>
            <a:lvl1pPr>
              <a:buClr>
                <a:srgbClr val="0078D7"/>
              </a:buClr>
              <a:defRPr sz="2400"/>
            </a:lvl1pPr>
            <a:lvl2pPr>
              <a:buClr>
                <a:srgbClr val="0078D7"/>
              </a:buClr>
              <a:defRPr sz="1800"/>
            </a:lvl2pPr>
            <a:lvl3pPr>
              <a:buClr>
                <a:srgbClr val="0078D7"/>
              </a:buClr>
              <a:defRPr sz="1600"/>
            </a:lvl3pPr>
            <a:lvl4pPr>
              <a:buClr>
                <a:srgbClr val="0078D7"/>
              </a:buClr>
              <a:defRPr sz="1400"/>
            </a:lvl4pPr>
            <a:lvl5pPr>
              <a:buClr>
                <a:srgbClr val="0078D7"/>
              </a:buCl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2440755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Blue left bulleted">
    <p:spTree>
      <p:nvGrpSpPr>
        <p:cNvPr id="1" name=""/>
        <p:cNvGrpSpPr/>
        <p:nvPr/>
      </p:nvGrpSpPr>
      <p:grpSpPr>
        <a:xfrm>
          <a:off x="0" y="0"/>
          <a:ext cx="0" cy="0"/>
          <a:chOff x="0" y="0"/>
          <a:chExt cx="0" cy="0"/>
        </a:xfrm>
      </p:grpSpPr>
      <p:sp>
        <p:nvSpPr>
          <p:cNvPr id="4" name="Rectangle 3"/>
          <p:cNvSpPr>
            <a:spLocks noChangeAspect="1"/>
          </p:cNvSpPr>
          <p:nvPr userDrawn="1"/>
        </p:nvSpPr>
        <p:spPr bwMode="auto">
          <a:xfrm>
            <a:off x="1" y="0"/>
            <a:ext cx="5647787" cy="6858000"/>
          </a:xfrm>
          <a:prstGeom prst="rect">
            <a:avLst/>
          </a:prstGeom>
          <a:solidFill>
            <a:srgbClr val="0078D7"/>
          </a:solidFill>
          <a:ln>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742811" rIns="0" bIns="46630" numCol="1" rtlCol="0" anchor="t"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Segoe UI"/>
              <a:ea typeface="+mn-ea"/>
              <a:cs typeface="+mn-cs"/>
            </a:endParaRPr>
          </a:p>
        </p:txBody>
      </p:sp>
      <p:sp>
        <p:nvSpPr>
          <p:cNvPr id="2" name="Title 1"/>
          <p:cNvSpPr>
            <a:spLocks noGrp="1"/>
          </p:cNvSpPr>
          <p:nvPr>
            <p:ph type="title"/>
          </p:nvPr>
        </p:nvSpPr>
        <p:spPr>
          <a:xfrm>
            <a:off x="325130" y="310848"/>
            <a:ext cx="5173253" cy="1644227"/>
          </a:xfrm>
        </p:spPr>
        <p:txBody>
          <a:bodyPr anchor="t"/>
          <a:lstStyle>
            <a:lvl1pPr>
              <a:defRPr sz="4800">
                <a:solidFill>
                  <a:schemeClr val="bg1"/>
                </a:solidFill>
              </a:defRPr>
            </a:lvl1pPr>
          </a:lstStyle>
          <a:p>
            <a:r>
              <a:rPr lang="en-US" dirty="0"/>
              <a:t>Click to edit Master title style</a:t>
            </a:r>
          </a:p>
        </p:txBody>
      </p:sp>
      <p:sp>
        <p:nvSpPr>
          <p:cNvPr id="7" name="Text Placeholder 6"/>
          <p:cNvSpPr>
            <a:spLocks noGrp="1"/>
          </p:cNvSpPr>
          <p:nvPr>
            <p:ph type="body" sz="quarter" idx="10"/>
          </p:nvPr>
        </p:nvSpPr>
        <p:spPr>
          <a:xfrm>
            <a:off x="7180973" y="901129"/>
            <a:ext cx="4272176" cy="1813189"/>
          </a:xfrm>
        </p:spPr>
        <p:txBody>
          <a:bodyPr/>
          <a:lstStyle>
            <a:lvl1pPr>
              <a:buClr>
                <a:srgbClr val="0078D7"/>
              </a:buClr>
              <a:defRPr sz="2800"/>
            </a:lvl1pPr>
            <a:lvl2pPr>
              <a:buClr>
                <a:srgbClr val="0078D7"/>
              </a:buClr>
              <a:defRPr sz="2000"/>
            </a:lvl2pPr>
            <a:lvl3pPr>
              <a:buClr>
                <a:srgbClr val="0078D7"/>
              </a:buClr>
              <a:defRPr sz="1800"/>
            </a:lvl3pPr>
            <a:lvl4pPr>
              <a:buClr>
                <a:srgbClr val="0078D7"/>
              </a:buClr>
              <a:defRPr sz="1600"/>
            </a:lvl4pPr>
            <a:lvl5pPr>
              <a:buClr>
                <a:srgbClr val="0078D7"/>
              </a:buCl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264332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4" name="Rectangle 3"/>
          <p:cNvSpPr/>
          <p:nvPr userDrawn="1"/>
        </p:nvSpPr>
        <p:spPr bwMode="auto">
          <a:xfrm>
            <a:off x="1" y="0"/>
            <a:ext cx="12192000" cy="6858000"/>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155" tIns="38082" rIns="76155" bIns="38082" numCol="1" rtlCol="0" anchor="ctr" anchorCtr="0" compatLnSpc="1">
            <a:prstTxWarp prst="textNoShape">
              <a:avLst/>
            </a:prstTxWarp>
          </a:bodyPr>
          <a:lstStyle/>
          <a:p>
            <a:pPr marL="0" marR="0" lvl="0" indent="0" algn="ctr" defTabSz="761310" rtl="0" eaLnBrk="1" fontAlgn="auto" latinLnBrk="0" hangingPunct="1">
              <a:lnSpc>
                <a:spcPct val="100000"/>
              </a:lnSpc>
              <a:spcBef>
                <a:spcPts val="0"/>
              </a:spcBef>
              <a:spcAft>
                <a:spcPts val="0"/>
              </a:spcAft>
              <a:buClrTx/>
              <a:buSzTx/>
              <a:buFontTx/>
              <a:buNone/>
              <a:tabLst/>
              <a:defRPr/>
            </a:pPr>
            <a:endParaRPr kumimoji="0" lang="en-US" sz="175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3525630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50" y="228605"/>
            <a:ext cx="11151917" cy="747897"/>
          </a:xfrm>
        </p:spPr>
        <p:txBody>
          <a:bodyPr/>
          <a:lstStyle>
            <a:lvl1pPr algn="l" defTabSz="914066" rtl="0" eaLnBrk="1" latinLnBrk="0" hangingPunct="1">
              <a:lnSpc>
                <a:spcPct val="90000"/>
              </a:lnSpc>
              <a:spcBef>
                <a:spcPct val="0"/>
              </a:spcBef>
              <a:buNone/>
              <a:defRPr lang="en-US" sz="5399"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4" name="Content Placeholder 3"/>
          <p:cNvSpPr>
            <a:spLocks noGrp="1"/>
          </p:cNvSpPr>
          <p:nvPr>
            <p:ph sz="quarter" idx="10"/>
          </p:nvPr>
        </p:nvSpPr>
        <p:spPr>
          <a:xfrm>
            <a:off x="519248" y="1463676"/>
            <a:ext cx="11158587" cy="2055306"/>
          </a:xfrm>
        </p:spPr>
        <p:txBody>
          <a:bodyPr>
            <a:spAutoFit/>
          </a:bodyPr>
          <a:lstStyle>
            <a:lvl1pPr marL="0" indent="0">
              <a:buFontTx/>
              <a:buNone/>
              <a:defRPr/>
            </a:lvl1pPr>
            <a:lvl2pPr marL="460226" indent="0">
              <a:buFontTx/>
              <a:buNone/>
              <a:defRPr/>
            </a:lvl2pPr>
            <a:lvl3pPr marL="914104" indent="0">
              <a:buFontTx/>
              <a:buNone/>
              <a:defRPr/>
            </a:lvl3pPr>
            <a:lvl4pPr marL="1369568" indent="0">
              <a:buFontTx/>
              <a:buNone/>
              <a:defRPr/>
            </a:lvl4pPr>
            <a:lvl5pPr marL="1836141" indent="0">
              <a:buFontTx/>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9642540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
                    </a14:imgEffect>
                  </a14:imgLayer>
                </a14:imgProps>
              </a:ext>
              <a:ext uri="{28A0092B-C50C-407E-A947-70E740481C1C}">
                <a14:useLocalDpi xmlns:a14="http://schemas.microsoft.com/office/drawing/2010/main" val="0"/>
              </a:ext>
            </a:extLst>
          </a:blip>
          <a:stretch>
            <a:fillRect/>
          </a:stretch>
        </p:blipFill>
        <p:spPr bwMode="gray">
          <a:xfrm>
            <a:off x="10221384" y="6061766"/>
            <a:ext cx="1522404" cy="326167"/>
          </a:xfrm>
          <a:prstGeom prst="rect">
            <a:avLst/>
          </a:prstGeom>
        </p:spPr>
      </p:pic>
      <p:pic>
        <p:nvPicPr>
          <p:cNvPr id="4" name="Picture 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69859" y="484298"/>
            <a:ext cx="7002045" cy="1344828"/>
          </a:xfrm>
          <a:prstGeom prst="rect">
            <a:avLst/>
          </a:prstGeom>
        </p:spPr>
      </p:pic>
    </p:spTree>
    <p:extLst>
      <p:ext uri="{BB962C8B-B14F-4D97-AF65-F5344CB8AC3E}">
        <p14:creationId xmlns:p14="http://schemas.microsoft.com/office/powerpoint/2010/main" val="1573858118"/>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bg2"/>
        </a:solidFill>
        <a:effectLst/>
      </p:bgPr>
    </p:bg>
    <p:spTree>
      <p:nvGrpSpPr>
        <p:cNvPr id="1" name=""/>
        <p:cNvGrpSpPr/>
        <p:nvPr/>
      </p:nvGrpSpPr>
      <p:grpSpPr>
        <a:xfrm>
          <a:off x="0" y="0"/>
          <a:ext cx="0" cy="0"/>
          <a:chOff x="0" y="0"/>
          <a:chExt cx="0" cy="0"/>
        </a:xfrm>
      </p:grpSpPr>
      <p:sp>
        <p:nvSpPr>
          <p:cNvPr id="15" name="Rectangle 14"/>
          <p:cNvSpPr/>
          <p:nvPr userDrawn="1"/>
        </p:nvSpPr>
        <p:spPr bwMode="white">
          <a:xfrm>
            <a:off x="0" y="0"/>
            <a:ext cx="12191377" cy="685862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 name="Rectangle 12"/>
          <p:cNvSpPr/>
          <p:nvPr userDrawn="1"/>
        </p:nvSpPr>
        <p:spPr bwMode="white">
          <a:xfrm>
            <a:off x="0" y="-312"/>
            <a:ext cx="12191377" cy="6858623"/>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7"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Tree>
    <p:extLst>
      <p:ext uri="{BB962C8B-B14F-4D97-AF65-F5344CB8AC3E}">
        <p14:creationId xmlns:p14="http://schemas.microsoft.com/office/powerpoint/2010/main" val="22010596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150"/>
                                  </p:stCondLst>
                                  <p:childTnLst>
                                    <p:animMotion origin="layout" path="M 0 0 L 1.00728 0 " pathEditMode="relative" rAng="0" ptsTypes="AA">
                                      <p:cBhvr>
                                        <p:cTn id="8" dur="750" fill="hold"/>
                                        <p:tgtEl>
                                          <p:spTgt spid="15"/>
                                        </p:tgtEl>
                                        <p:attrNameLst>
                                          <p:attrName>ppt_x</p:attrName>
                                          <p:attrName>ppt_y</p:attrName>
                                        </p:attrNameLst>
                                      </p:cBhvr>
                                      <p:rCtr x="50357" y="0"/>
                                    </p:animMotion>
                                  </p:childTnLst>
                                </p:cTn>
                              </p:par>
                              <p:par>
                                <p:cTn id="9" presetID="63" presetClass="path" presetSubtype="0" accel="24000" decel="76000" fill="hold" grpId="0" nodeType="withEffect">
                                  <p:stCondLst>
                                    <p:cond delay="250"/>
                                  </p:stCondLst>
                                  <p:childTnLst>
                                    <p:animMotion origin="layout" path="M 0 3.25011E-6 L 1.00728 3.25011E-6 " pathEditMode="relative" rAng="0" ptsTypes="AA">
                                      <p:cBhvr>
                                        <p:cTn id="10" dur="750" fill="hold"/>
                                        <p:tgtEl>
                                          <p:spTgt spid="12"/>
                                        </p:tgtEl>
                                        <p:attrNameLst>
                                          <p:attrName>ppt_x</p:attrName>
                                          <p:attrName>ppt_y</p:attrName>
                                        </p:attrNameLst>
                                      </p:cBhvr>
                                      <p:rCtr x="50357" y="0"/>
                                    </p:animMotion>
                                  </p:childTnLst>
                                </p:cTn>
                              </p:par>
                              <p:par>
                                <p:cTn id="11" presetID="63" presetClass="path" presetSubtype="0" accel="24000" decel="76000" fill="hold" grpId="0" nodeType="withEffect">
                                  <p:stCondLst>
                                    <p:cond delay="150"/>
                                  </p:stCondLst>
                                  <p:childTnLst>
                                    <p:animMotion origin="layout" path="M 0 3.25011E-6 L 1.00728 3.25011E-6 " pathEditMode="relative" rAng="0" ptsTypes="AA">
                                      <p:cBhvr>
                                        <p:cTn id="12" dur="750" fill="hold"/>
                                        <p:tgtEl>
                                          <p:spTgt spid="10"/>
                                        </p:tgtEl>
                                        <p:attrNameLst>
                                          <p:attrName>ppt_x</p:attrName>
                                          <p:attrName>ppt_y</p:attrName>
                                        </p:attrNameLst>
                                      </p:cBhvr>
                                      <p:rCtr x="50357" y="0"/>
                                    </p:animMotion>
                                  </p:childTnLst>
                                </p:cTn>
                              </p:par>
                              <p:par>
                                <p:cTn id="13" presetID="1" presetClass="entr" presetSubtype="0" fill="hold" grpId="0" nodeType="withEffect">
                                  <p:stCondLst>
                                    <p:cond delay="1000"/>
                                  </p:stCondLst>
                                  <p:childTnLst>
                                    <p:set>
                                      <p:cBhvr>
                                        <p:cTn id="14" dur="1" fill="hold">
                                          <p:stCondLst>
                                            <p:cond delay="0"/>
                                          </p:stCondLst>
                                        </p:cTn>
                                        <p:tgtEl>
                                          <p:spTgt spid="13"/>
                                        </p:tgtEl>
                                        <p:attrNameLst>
                                          <p:attrName>style.visibility</p:attrName>
                                        </p:attrNameLst>
                                      </p:cBhvr>
                                      <p:to>
                                        <p:strVal val="visible"/>
                                      </p:to>
                                    </p:set>
                                  </p:childTnLst>
                                </p:cTn>
                              </p:par>
                              <p:par>
                                <p:cTn id="15" presetID="10" presetClass="entr" presetSubtype="0" fill="hold" grpId="0" nodeType="withEffect">
                                  <p:stCondLst>
                                    <p:cond delay="75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950"/>
                                        <p:tgtEl>
                                          <p:spTgt spid="9"/>
                                        </p:tgtEl>
                                      </p:cBhvr>
                                    </p:animEffect>
                                  </p:childTnLst>
                                </p:cTn>
                              </p:par>
                              <p:par>
                                <p:cTn id="18" presetID="63" presetClass="path" presetSubtype="0" decel="100000" fill="hold" grpId="1" nodeType="withEffect">
                                  <p:stCondLst>
                                    <p:cond delay="750"/>
                                  </p:stCondLst>
                                  <p:childTnLst>
                                    <p:animMotion origin="layout" path="M -0.01455 -1.34362E-6 L -3.90605E-7 -1.34362E-6 " pathEditMode="relative" rAng="0" ptsTypes="AA">
                                      <p:cBhvr>
                                        <p:cTn id="19" dur="950" fill="hold"/>
                                        <p:tgtEl>
                                          <p:spTgt spid="9"/>
                                        </p:tgtEl>
                                        <p:attrNameLst>
                                          <p:attrName>ppt_x</p:attrName>
                                          <p:attrName>ppt_y</p:attrName>
                                        </p:attrNameLst>
                                      </p:cBhvr>
                                      <p:rCtr x="728" y="0"/>
                                    </p:animMotion>
                                  </p:childTnLst>
                                </p:cTn>
                              </p:par>
                              <p:par>
                                <p:cTn id="20" presetID="6" presetClass="emph" presetSubtype="0" accel="100000" autoRev="1" fill="hold" grpId="2" nodeType="withEffect">
                                  <p:stCondLst>
                                    <p:cond delay="50"/>
                                  </p:stCondLst>
                                  <p:childTnLst>
                                    <p:animScale>
                                      <p:cBhvr>
                                        <p:cTn id="21" dur="500" fill="hold"/>
                                        <p:tgtEl>
                                          <p:spTgt spid="9"/>
                                        </p:tgtEl>
                                      </p:cBhvr>
                                      <p:by x="95000" y="95000"/>
                                    </p:animScale>
                                  </p:childTnLst>
                                </p:cTn>
                              </p:par>
                              <p:par>
                                <p:cTn id="22" presetID="10" presetClass="entr" presetSubtype="0" fill="hold" grpId="0" nodeType="withEffect">
                                  <p:stCondLst>
                                    <p:cond delay="80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950"/>
                                        <p:tgtEl>
                                          <p:spTgt spid="5"/>
                                        </p:tgtEl>
                                      </p:cBhvr>
                                    </p:animEffect>
                                  </p:childTnLst>
                                </p:cTn>
                              </p:par>
                              <p:par>
                                <p:cTn id="25" presetID="63" presetClass="path" presetSubtype="0" decel="100000" fill="hold" grpId="1" nodeType="withEffect">
                                  <p:stCondLst>
                                    <p:cond delay="800"/>
                                  </p:stCondLst>
                                  <p:childTnLst>
                                    <p:animMotion origin="layout" path="M -0.01455 -1.34362E-6 L -3.90605E-7 -1.34362E-6 " pathEditMode="relative" rAng="0" ptsTypes="AA">
                                      <p:cBhvr>
                                        <p:cTn id="26" dur="950" fill="hold"/>
                                        <p:tgtEl>
                                          <p:spTgt spid="5"/>
                                        </p:tgtEl>
                                        <p:attrNameLst>
                                          <p:attrName>ppt_x</p:attrName>
                                          <p:attrName>ppt_y</p:attrName>
                                        </p:attrNameLst>
                                      </p:cBhvr>
                                      <p:rCtr x="728" y="0"/>
                                    </p:animMotion>
                                  </p:childTnLst>
                                </p:cTn>
                              </p:par>
                              <p:par>
                                <p:cTn id="27" presetID="6" presetClass="emph" presetSubtype="0" accel="100000" autoRev="1" fill="hold" grpId="2" nodeType="withEffect">
                                  <p:stCondLst>
                                    <p:cond delay="100"/>
                                  </p:stCondLst>
                                  <p:childTnLst>
                                    <p:animScale>
                                      <p:cBhvr>
                                        <p:cTn id="28" dur="500" fill="hold"/>
                                        <p:tgtEl>
                                          <p:spTgt spid="5"/>
                                        </p:tgtEl>
                                      </p:cBhvr>
                                      <p:by x="95000" y="95000"/>
                                    </p:animScale>
                                  </p:childTnLst>
                                </p:cTn>
                              </p:par>
                              <p:par>
                                <p:cTn id="29" presetID="10" presetClass="entr" presetSubtype="0" fill="hold" nodeType="withEffect">
                                  <p:stCondLst>
                                    <p:cond delay="90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950"/>
                                        <p:tgtEl>
                                          <p:spTgt spid="6"/>
                                        </p:tgtEl>
                                      </p:cBhvr>
                                    </p:animEffect>
                                  </p:childTnLst>
                                </p:cTn>
                              </p:par>
                              <p:par>
                                <p:cTn id="32" presetID="63" presetClass="path" presetSubtype="0" decel="100000" fill="hold" nodeType="withEffect">
                                  <p:stCondLst>
                                    <p:cond delay="900"/>
                                  </p:stCondLst>
                                  <p:childTnLst>
                                    <p:animMotion origin="layout" path="M -0.01455 -1.34362E-6 L -3.90605E-7 -1.34362E-6 " pathEditMode="relative" rAng="0" ptsTypes="AA">
                                      <p:cBhvr>
                                        <p:cTn id="33" dur="950" fill="hold"/>
                                        <p:tgtEl>
                                          <p:spTgt spid="6"/>
                                        </p:tgtEl>
                                        <p:attrNameLst>
                                          <p:attrName>ppt_x</p:attrName>
                                          <p:attrName>ppt_y</p:attrName>
                                        </p:attrNameLst>
                                      </p:cBhvr>
                                      <p:rCtr x="728" y="0"/>
                                    </p:animMotion>
                                  </p:childTnLst>
                                </p:cTn>
                              </p:par>
                              <p:par>
                                <p:cTn id="34" presetID="6" presetClass="emph" presetSubtype="0" accel="100000" autoRev="1" fill="hold" nodeType="withEffect">
                                  <p:stCondLst>
                                    <p:cond delay="200"/>
                                  </p:stCondLst>
                                  <p:childTnLst>
                                    <p:animScale>
                                      <p:cBhvr>
                                        <p:cTn id="35" dur="500" fill="hold"/>
                                        <p:tgtEl>
                                          <p:spTgt spid="6"/>
                                        </p:tgtEl>
                                      </p:cBhvr>
                                      <p:by x="95000" y="95000"/>
                                    </p:animScale>
                                  </p:childTnLst>
                                </p:cTn>
                              </p:par>
                              <p:par>
                                <p:cTn id="36" presetID="10" presetClass="entr" presetSubtype="0" fill="hold" grpId="0" nodeType="withEffect">
                                  <p:stCondLst>
                                    <p:cond delay="70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950"/>
                                        <p:tgtEl>
                                          <p:spTgt spid="17"/>
                                        </p:tgtEl>
                                      </p:cBhvr>
                                    </p:animEffect>
                                  </p:childTnLst>
                                </p:cTn>
                              </p:par>
                              <p:par>
                                <p:cTn id="39" presetID="63" presetClass="path" presetSubtype="0" decel="100000" fill="hold" grpId="1" nodeType="withEffect">
                                  <p:stCondLst>
                                    <p:cond delay="700"/>
                                  </p:stCondLst>
                                  <p:childTnLst>
                                    <p:animMotion origin="layout" path="M -0.01455 -1.34362E-6 L -3.90605E-7 -1.34362E-6 " pathEditMode="relative" rAng="0" ptsTypes="AA">
                                      <p:cBhvr>
                                        <p:cTn id="40" dur="950" fill="hold"/>
                                        <p:tgtEl>
                                          <p:spTgt spid="17"/>
                                        </p:tgtEl>
                                        <p:attrNameLst>
                                          <p:attrName>ppt_x</p:attrName>
                                          <p:attrName>ppt_y</p:attrName>
                                        </p:attrNameLst>
                                      </p:cBhvr>
                                      <p:rCtr x="728" y="0"/>
                                    </p:animMotion>
                                  </p:childTnLst>
                                </p:cTn>
                              </p:par>
                              <p:par>
                                <p:cTn id="41" presetID="6" presetClass="emph" presetSubtype="0" accel="100000" autoRev="1" fill="hold" grpId="2" nodeType="withEffect">
                                  <p:stCondLst>
                                    <p:cond delay="0"/>
                                  </p:stCondLst>
                                  <p:childTnLst>
                                    <p:animScale>
                                      <p:cBhvr>
                                        <p:cTn id="42" dur="500" fill="hold"/>
                                        <p:tgtEl>
                                          <p:spTgt spid="1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bg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5"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Tree>
    <p:extLst>
      <p:ext uri="{BB962C8B-B14F-4D97-AF65-F5344CB8AC3E}">
        <p14:creationId xmlns:p14="http://schemas.microsoft.com/office/powerpoint/2010/main" val="2599182504"/>
      </p:ext>
    </p:extLst>
  </p:cSld>
  <p:clrMapOvr>
    <a:masterClrMapping/>
  </p:clrMapOvr>
  <p:transition>
    <p:fade/>
  </p:transition>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6167457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fidentiality Slide">
    <p:bg bwMode="auto">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289091837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425308638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1" y="1186356"/>
            <a:ext cx="8964247" cy="2697988"/>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Video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7" y="3015596"/>
            <a:ext cx="12192434" cy="3227867"/>
          </a:xfrm>
          <a:prstGeom prst="rect">
            <a:avLst/>
          </a:prstGeom>
        </p:spPr>
      </p:pic>
    </p:spTree>
    <p:extLst>
      <p:ext uri="{BB962C8B-B14F-4D97-AF65-F5344CB8AC3E}">
        <p14:creationId xmlns:p14="http://schemas.microsoft.com/office/powerpoint/2010/main" val="78835716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662100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17781926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05210719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958256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6693884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818687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107154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203631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1022779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11368699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Tree>
    <p:extLst>
      <p:ext uri="{BB962C8B-B14F-4D97-AF65-F5344CB8AC3E}">
        <p14:creationId xmlns:p14="http://schemas.microsoft.com/office/powerpoint/2010/main" val="119327101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Tree>
    <p:extLst>
      <p:ext uri="{BB962C8B-B14F-4D97-AF65-F5344CB8AC3E}">
        <p14:creationId xmlns:p14="http://schemas.microsoft.com/office/powerpoint/2010/main" val="304209542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391714551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381859709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90757714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763530"/>
          </a:xfrm>
        </p:spPr>
        <p:txBody>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extLst>
                <a:ext uri="{28A0092B-C50C-407E-A947-70E740481C1C}">
                  <a14:useLocalDpi xmlns:a14="http://schemas.microsoft.com/office/drawing/2010/main" val="0"/>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072470306"/>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a:extLst>
                <a:ext uri="{28A0092B-C50C-407E-A947-70E740481C1C}">
                  <a14:useLocalDpi xmlns:a14="http://schemas.microsoft.com/office/drawing/2010/main" val="0"/>
                </a:ext>
              </a:extLst>
            </a:blip>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73457077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72951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0218388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132709"/>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40191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608880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000302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5"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79986384"/>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6" y="1122363"/>
            <a:ext cx="11034445" cy="2387600"/>
          </a:xfrm>
        </p:spPr>
        <p:txBody>
          <a:bodyPr anchor="b"/>
          <a:lstStyle>
            <a:lvl1pPr algn="l">
              <a:defRPr sz="5998"/>
            </a:lvl1pPr>
          </a:lstStyle>
          <a:p>
            <a:r>
              <a:rPr lang="en-US" dirty="0"/>
              <a:t>Click to edit Master title style</a:t>
            </a:r>
          </a:p>
        </p:txBody>
      </p:sp>
      <p:sp>
        <p:nvSpPr>
          <p:cNvPr id="3" name="Subtitle 2"/>
          <p:cNvSpPr>
            <a:spLocks noGrp="1"/>
          </p:cNvSpPr>
          <p:nvPr>
            <p:ph type="subTitle" idx="1"/>
          </p:nvPr>
        </p:nvSpPr>
        <p:spPr>
          <a:xfrm>
            <a:off x="606176" y="3602038"/>
            <a:ext cx="11034445" cy="1655762"/>
          </a:xfrm>
        </p:spPr>
        <p:txBody>
          <a:bodyPr>
            <a:normAutofit/>
          </a:bodyPr>
          <a:lstStyle>
            <a:lvl1pPr marL="0" indent="0" algn="l">
              <a:buNone/>
              <a:defRPr sz="3599">
                <a:solidFill>
                  <a:schemeClr val="tx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a:t>Click to edit Master subtitle style</a:t>
            </a:r>
          </a:p>
        </p:txBody>
      </p:sp>
    </p:spTree>
    <p:extLst>
      <p:ext uri="{BB962C8B-B14F-4D97-AF65-F5344CB8AC3E}">
        <p14:creationId xmlns:p14="http://schemas.microsoft.com/office/powerpoint/2010/main" val="280401733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1"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2" name="Title 1"/>
          <p:cNvSpPr>
            <a:spLocks noGrp="1"/>
          </p:cNvSpPr>
          <p:nvPr>
            <p:ph type="ctrTitle"/>
          </p:nvPr>
        </p:nvSpPr>
        <p:spPr>
          <a:xfrm>
            <a:off x="606176" y="1122363"/>
            <a:ext cx="11034445" cy="2387600"/>
          </a:xfrm>
        </p:spPr>
        <p:txBody>
          <a:bodyPr anchor="b"/>
          <a:lstStyle>
            <a:lvl1pPr algn="l">
              <a:defRPr sz="5998"/>
            </a:lvl1pPr>
          </a:lstStyle>
          <a:p>
            <a:r>
              <a:rPr lang="en-US" dirty="0"/>
              <a:t>Click to edit Master title style</a:t>
            </a:r>
          </a:p>
        </p:txBody>
      </p:sp>
      <p:sp>
        <p:nvSpPr>
          <p:cNvPr id="3" name="Subtitle 2"/>
          <p:cNvSpPr>
            <a:spLocks noGrp="1"/>
          </p:cNvSpPr>
          <p:nvPr>
            <p:ph type="subTitle" idx="1"/>
          </p:nvPr>
        </p:nvSpPr>
        <p:spPr>
          <a:xfrm>
            <a:off x="606176" y="3602038"/>
            <a:ext cx="11034445" cy="1655762"/>
          </a:xfrm>
        </p:spPr>
        <p:txBody>
          <a:bodyPr>
            <a:normAutofit/>
          </a:bodyPr>
          <a:lstStyle>
            <a:lvl1pPr marL="0" indent="0" algn="l">
              <a:buNone/>
              <a:defRPr sz="3599">
                <a:solidFill>
                  <a:schemeClr val="tx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a:t>Click to edit Master subtitle style</a:t>
            </a:r>
          </a:p>
        </p:txBody>
      </p:sp>
    </p:spTree>
    <p:extLst>
      <p:ext uri="{BB962C8B-B14F-4D97-AF65-F5344CB8AC3E}">
        <p14:creationId xmlns:p14="http://schemas.microsoft.com/office/powerpoint/2010/main" val="276386844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1"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2" name="Title 1"/>
          <p:cNvSpPr>
            <a:spLocks noGrp="1"/>
          </p:cNvSpPr>
          <p:nvPr>
            <p:ph type="ctrTitle" hasCustomPrompt="1"/>
          </p:nvPr>
        </p:nvSpPr>
        <p:spPr>
          <a:xfrm>
            <a:off x="606176" y="2235200"/>
            <a:ext cx="11034445" cy="2387600"/>
          </a:xfrm>
        </p:spPr>
        <p:txBody>
          <a:bodyPr anchor="b">
            <a:normAutofit/>
          </a:bodyPr>
          <a:lstStyle>
            <a:lvl1pPr algn="l">
              <a:defRPr sz="13796"/>
            </a:lvl1pPr>
          </a:lstStyle>
          <a:p>
            <a:r>
              <a:rPr lang="en-US" dirty="0"/>
              <a:t>Video</a:t>
            </a:r>
          </a:p>
        </p:txBody>
      </p:sp>
    </p:spTree>
    <p:extLst>
      <p:ext uri="{BB962C8B-B14F-4D97-AF65-F5344CB8AC3E}">
        <p14:creationId xmlns:p14="http://schemas.microsoft.com/office/powerpoint/2010/main" val="366043215"/>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5_Title Slide">
    <p:spTree>
      <p:nvGrpSpPr>
        <p:cNvPr id="1" name=""/>
        <p:cNvGrpSpPr/>
        <p:nvPr/>
      </p:nvGrpSpPr>
      <p:grpSpPr>
        <a:xfrm>
          <a:off x="0" y="0"/>
          <a:ext cx="0" cy="0"/>
          <a:chOff x="0" y="0"/>
          <a:chExt cx="0" cy="0"/>
        </a:xfrm>
      </p:grpSpPr>
      <p:sp>
        <p:nvSpPr>
          <p:cNvPr id="4" name="Rectangle 3"/>
          <p:cNvSpPr/>
          <p:nvPr userDrawn="1"/>
        </p:nvSpPr>
        <p:spPr>
          <a:xfrm>
            <a:off x="1"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2" name="Title 1"/>
          <p:cNvSpPr>
            <a:spLocks noGrp="1"/>
          </p:cNvSpPr>
          <p:nvPr>
            <p:ph type="ctrTitle" hasCustomPrompt="1"/>
          </p:nvPr>
        </p:nvSpPr>
        <p:spPr>
          <a:xfrm>
            <a:off x="606176" y="2235200"/>
            <a:ext cx="11034445" cy="2387600"/>
          </a:xfrm>
        </p:spPr>
        <p:txBody>
          <a:bodyPr anchor="b">
            <a:normAutofit/>
          </a:bodyPr>
          <a:lstStyle>
            <a:lvl1pPr algn="l">
              <a:defRPr sz="13796"/>
            </a:lvl1pPr>
          </a:lstStyle>
          <a:p>
            <a:r>
              <a:rPr lang="en-US" dirty="0"/>
              <a:t>Demo</a:t>
            </a:r>
          </a:p>
        </p:txBody>
      </p:sp>
    </p:spTree>
    <p:extLst>
      <p:ext uri="{BB962C8B-B14F-4D97-AF65-F5344CB8AC3E}">
        <p14:creationId xmlns:p14="http://schemas.microsoft.com/office/powerpoint/2010/main" val="158549386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6" y="1534345"/>
            <a:ext cx="11034445" cy="1007888"/>
          </a:xfrm>
        </p:spPr>
        <p:txBody>
          <a:bodyPr anchor="b"/>
          <a:lstStyle>
            <a:lvl1pPr algn="l">
              <a:defRPr sz="5998">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06176" y="2853732"/>
            <a:ext cx="11034445" cy="2404068"/>
          </a:xfrm>
        </p:spPr>
        <p:txBody>
          <a:bodyPr>
            <a:normAutofit/>
          </a:bodyPr>
          <a:lstStyle>
            <a:lvl1pPr marL="0" indent="0" algn="l">
              <a:buNone/>
              <a:defRPr sz="35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a:t>Click to edit Master subtitle style</a:t>
            </a:r>
          </a:p>
        </p:txBody>
      </p:sp>
    </p:spTree>
    <p:extLst>
      <p:ext uri="{BB962C8B-B14F-4D97-AF65-F5344CB8AC3E}">
        <p14:creationId xmlns:p14="http://schemas.microsoft.com/office/powerpoint/2010/main" val="309736008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1780269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6" y="2816939"/>
            <a:ext cx="11034445" cy="2387600"/>
          </a:xfrm>
        </p:spPr>
        <p:txBody>
          <a:bodyPr anchor="b">
            <a:noAutofit/>
          </a:bodyPr>
          <a:lstStyle>
            <a:lvl1pPr algn="l">
              <a:defRPr sz="23893">
                <a:solidFill>
                  <a:schemeClr val="bg1"/>
                </a:solidFill>
              </a:defRPr>
            </a:lvl1pPr>
          </a:lstStyle>
          <a:p>
            <a:r>
              <a:rPr lang="en-US" dirty="0"/>
              <a:t>web</a:t>
            </a:r>
          </a:p>
        </p:txBody>
      </p:sp>
    </p:spTree>
    <p:extLst>
      <p:ext uri="{BB962C8B-B14F-4D97-AF65-F5344CB8AC3E}">
        <p14:creationId xmlns:p14="http://schemas.microsoft.com/office/powerpoint/2010/main" val="3179358850"/>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lvl1pPr marL="0" indent="0">
              <a:buNone/>
              <a:defRPr/>
            </a:lvl1pPr>
            <a:lvl2pPr marL="457063" indent="0">
              <a:buNone/>
              <a:defRPr/>
            </a:lvl2pPr>
            <a:lvl3pPr marL="914126" indent="0">
              <a:buNone/>
              <a:defRPr/>
            </a:lvl3pPr>
            <a:lvl4pPr marL="1371189" indent="0">
              <a:buNone/>
              <a:defRPr/>
            </a:lvl4pPr>
            <a:lvl5pPr marL="1828252"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8751051"/>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9"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1999"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3581566012"/>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7308100"/>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9" y="416497"/>
            <a:ext cx="11079822" cy="922110"/>
          </a:xfrm>
        </p:spPr>
        <p:txBody>
          <a:bodyPr>
            <a:normAutofit/>
          </a:bodyPr>
          <a:lstStyle>
            <a:lvl1pPr>
              <a:defRPr sz="4399"/>
            </a:lvl1pPr>
          </a:lstStyle>
          <a:p>
            <a:r>
              <a:rPr lang="en-US"/>
              <a:t>Click to edit Master title style</a:t>
            </a:r>
          </a:p>
        </p:txBody>
      </p:sp>
    </p:spTree>
    <p:extLst>
      <p:ext uri="{BB962C8B-B14F-4D97-AF65-F5344CB8AC3E}">
        <p14:creationId xmlns:p14="http://schemas.microsoft.com/office/powerpoint/2010/main" val="2903750288"/>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9229945"/>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6187806"/>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919"/>
            <a:ext cx="12192000" cy="6852165"/>
          </a:xfrm>
          <a:prstGeom prst="rect">
            <a:avLst/>
          </a:prstGeom>
        </p:spPr>
      </p:pic>
      <p:sp>
        <p:nvSpPr>
          <p:cNvPr id="3" name="Rectangle 2"/>
          <p:cNvSpPr/>
          <p:nvPr userDrawn="1"/>
        </p:nvSpPr>
        <p:spPr>
          <a:xfrm>
            <a:off x="1"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Tree>
    <p:extLst>
      <p:ext uri="{BB962C8B-B14F-4D97-AF65-F5344CB8AC3E}">
        <p14:creationId xmlns:p14="http://schemas.microsoft.com/office/powerpoint/2010/main" val="2749918350"/>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9" y="457201"/>
            <a:ext cx="4211227" cy="1936679"/>
          </a:xfrm>
        </p:spPr>
        <p:txBody>
          <a:bodyPr anchor="b">
            <a:noAutofit/>
          </a:bodyPr>
          <a:lstStyle>
            <a:lvl1pPr>
              <a:defRPr sz="3999"/>
            </a:lvl1pPr>
          </a:lstStyle>
          <a:p>
            <a:r>
              <a:rPr lang="en-US"/>
              <a:t>Click to edit Master title style</a:t>
            </a:r>
          </a:p>
        </p:txBody>
      </p:sp>
      <p:sp>
        <p:nvSpPr>
          <p:cNvPr id="3" name="Content Placeholder 2"/>
          <p:cNvSpPr>
            <a:spLocks noGrp="1"/>
          </p:cNvSpPr>
          <p:nvPr>
            <p:ph idx="1"/>
          </p:nvPr>
        </p:nvSpPr>
        <p:spPr>
          <a:xfrm>
            <a:off x="5183188" y="987427"/>
            <a:ext cx="6457432" cy="4873625"/>
          </a:xfrm>
        </p:spPr>
        <p:txBody>
          <a:bodyPr/>
          <a:lstStyle>
            <a:lvl1pPr>
              <a:defRPr sz="3199">
                <a:latin typeface="+mj-lt"/>
              </a:defRPr>
            </a:lvl1pPr>
            <a:lvl2pPr>
              <a:defRPr sz="2799">
                <a:latin typeface="+mj-lt"/>
              </a:defRPr>
            </a:lvl2pPr>
            <a:lvl3pPr>
              <a:defRPr sz="2399">
                <a:latin typeface="+mj-lt"/>
              </a:defRPr>
            </a:lvl3pPr>
            <a:lvl4pPr>
              <a:defRPr sz="1999">
                <a:latin typeface="+mj-lt"/>
              </a:defRPr>
            </a:lvl4pPr>
            <a:lvl5pPr>
              <a:defRPr sz="1999">
                <a:latin typeface="+mj-lt"/>
              </a:defRPr>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9" y="2604072"/>
            <a:ext cx="4211227" cy="3264917"/>
          </a:xfrm>
        </p:spPr>
        <p:txBody>
          <a:bodyPr>
            <a:normAutofit/>
          </a:bodyPr>
          <a:lstStyle>
            <a:lvl1pPr marL="0" indent="0">
              <a:buNone/>
              <a:defRPr sz="19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Tree>
    <p:extLst>
      <p:ext uri="{BB962C8B-B14F-4D97-AF65-F5344CB8AC3E}">
        <p14:creationId xmlns:p14="http://schemas.microsoft.com/office/powerpoint/2010/main" val="196998588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1_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22602" y="193596"/>
            <a:ext cx="9860610" cy="720807"/>
          </a:xfrm>
          <a:noFill/>
        </p:spPr>
        <p:txBody>
          <a:bodyPr lIns="143407" tIns="89629" rIns="143407" bIns="89629" anchor="t" anchorCtr="0">
            <a:normAutofit/>
          </a:bodyPr>
          <a:lstStyle>
            <a:lvl1pPr>
              <a:defRPr sz="3999" spc="-98" baseline="0">
                <a:solidFill>
                  <a:srgbClr val="00B0F0"/>
                </a:solidFill>
              </a:defRPr>
            </a:lvl1pPr>
          </a:lstStyle>
          <a:p>
            <a:r>
              <a:rPr lang="en-US" dirty="0"/>
              <a:t>Presentation title</a:t>
            </a:r>
          </a:p>
        </p:txBody>
      </p:sp>
      <p:grpSp>
        <p:nvGrpSpPr>
          <p:cNvPr id="28" name="Group 27"/>
          <p:cNvGrpSpPr/>
          <p:nvPr userDrawn="1"/>
        </p:nvGrpSpPr>
        <p:grpSpPr>
          <a:xfrm>
            <a:off x="278570" y="1101812"/>
            <a:ext cx="11619406" cy="5375191"/>
            <a:chOff x="269233" y="1101809"/>
            <a:chExt cx="11616380" cy="5375191"/>
          </a:xfrm>
        </p:grpSpPr>
        <p:sp>
          <p:nvSpPr>
            <p:cNvPr id="3" name="Rectangle 2"/>
            <p:cNvSpPr/>
            <p:nvPr userDrawn="1"/>
          </p:nvSpPr>
          <p:spPr>
            <a:xfrm>
              <a:off x="269233" y="1101809"/>
              <a:ext cx="11616379" cy="5375189"/>
            </a:xfrm>
            <a:prstGeom prst="rect">
              <a:avLst/>
            </a:prstGeom>
            <a:noFill/>
            <a:ln w="12700">
              <a:solidFill>
                <a:srgbClr val="0069B8">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defTabSz="914126"/>
              <a:endParaRPr lang="en-US" sz="1200" dirty="0" err="1">
                <a:solidFill>
                  <a:srgbClr val="FFFFFF"/>
                </a:solidFill>
              </a:endParaRPr>
            </a:p>
          </p:txBody>
        </p:sp>
        <p:grpSp>
          <p:nvGrpSpPr>
            <p:cNvPr id="27" name="Group 26"/>
            <p:cNvGrpSpPr/>
            <p:nvPr userDrawn="1"/>
          </p:nvGrpSpPr>
          <p:grpSpPr>
            <a:xfrm>
              <a:off x="276440" y="1101810"/>
              <a:ext cx="11609172" cy="5375190"/>
              <a:chOff x="276440" y="1101810"/>
              <a:chExt cx="11609172" cy="4572000"/>
            </a:xfrm>
          </p:grpSpPr>
          <p:cxnSp>
            <p:nvCxnSpPr>
              <p:cNvPr id="6" name="Straight Connector 5"/>
              <p:cNvCxnSpPr/>
              <p:nvPr userDrawn="1"/>
            </p:nvCxnSpPr>
            <p:spPr>
              <a:xfrm>
                <a:off x="1437357"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598274"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759191"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4920108"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081025"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724194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8402859"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9563776"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10724693"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188561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276440"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20" name="Straight Connector 19"/>
            <p:cNvCxnSpPr/>
            <p:nvPr userDrawn="1"/>
          </p:nvCxnSpPr>
          <p:spPr>
            <a:xfrm flipH="1">
              <a:off x="269233" y="1101810"/>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269233" y="2176848"/>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269233" y="3251886"/>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269233" y="4326924"/>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269233" y="5401962"/>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269233" y="6477000"/>
              <a:ext cx="11616380" cy="0"/>
            </a:xfrm>
            <a:prstGeom prst="line">
              <a:avLst/>
            </a:prstGeom>
            <a:ln w="38100">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75765786"/>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2009255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239" y="5670380"/>
            <a:ext cx="11653523" cy="896552"/>
          </a:xfrm>
        </p:spPr>
        <p:txBody>
          <a:bodyPr lIns="182880" tIns="146304" rIns="182880" bIns="146304" anchor="b">
            <a:noAutofit/>
          </a:bodyPr>
          <a:lstStyle>
            <a:lvl1pPr>
              <a:defRPr sz="1960" baseline="0">
                <a:latin typeface="+mn-lt"/>
              </a:defRPr>
            </a:lvl1pPr>
          </a:lstStyle>
          <a:p>
            <a:pPr lvl="0"/>
            <a:r>
              <a:rPr lang="en-US" dirty="0"/>
              <a:t>Click to edit Master text styles</a:t>
            </a:r>
          </a:p>
        </p:txBody>
      </p:sp>
      <p:sp>
        <p:nvSpPr>
          <p:cNvPr id="2" name="Title 1"/>
          <p:cNvSpPr>
            <a:spLocks noGrp="1"/>
          </p:cNvSpPr>
          <p:nvPr>
            <p:ph type="title"/>
          </p:nvPr>
        </p:nvSpPr>
        <p:spPr>
          <a:xfrm>
            <a:off x="269240" y="2084173"/>
            <a:ext cx="11653522" cy="894996"/>
          </a:xfrm>
        </p:spPr>
        <p:txBody>
          <a:bodyPr/>
          <a:lstStyle>
            <a:lvl1pPr>
              <a:defRPr sz="5292"/>
            </a:lvl1pPr>
          </a:lstStyle>
          <a:p>
            <a:r>
              <a:rPr lang="en-US" dirty="0"/>
              <a:t>Click to edit Master title style</a:t>
            </a:r>
          </a:p>
        </p:txBody>
      </p:sp>
    </p:spTree>
    <p:extLst>
      <p:ext uri="{BB962C8B-B14F-4D97-AF65-F5344CB8AC3E}">
        <p14:creationId xmlns:p14="http://schemas.microsoft.com/office/powerpoint/2010/main" val="401711219"/>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4" name="Content Placeholder 3"/>
          <p:cNvSpPr>
            <a:spLocks noGrp="1"/>
          </p:cNvSpPr>
          <p:nvPr>
            <p:ph sz="quarter" idx="10"/>
          </p:nvPr>
        </p:nvSpPr>
        <p:spPr>
          <a:xfrm>
            <a:off x="519248" y="1463676"/>
            <a:ext cx="11158586" cy="2343206"/>
          </a:xfrm>
        </p:spPr>
        <p:txBody>
          <a:bodyPr>
            <a:spAutoFit/>
          </a:bodyPr>
          <a:lstStyle>
            <a:lvl1pPr marL="0" indent="0">
              <a:buFontTx/>
              <a:buNone/>
              <a:defRPr/>
            </a:lvl1pPr>
            <a:lvl2pPr marL="460237" indent="0">
              <a:buFontTx/>
              <a:buNone/>
              <a:defRPr/>
            </a:lvl2pPr>
            <a:lvl3pPr marL="914126" indent="0">
              <a:buFontTx/>
              <a:buNone/>
              <a:defRPr/>
            </a:lvl3pPr>
            <a:lvl4pPr marL="1369602" indent="0">
              <a:buFontTx/>
              <a:buNone/>
              <a:defRPr/>
            </a:lvl4pPr>
            <a:lvl5pPr marL="1836187" indent="0">
              <a:buFontTx/>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60714824"/>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0102897"/>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89629" bIns="89629" anchor="t" anchorCtr="0"/>
          <a:lstStyle>
            <a:lvl1pPr>
              <a:defRPr sz="7100" spc="-98"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7924030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40" y="1663940"/>
            <a:ext cx="10757098" cy="4902995"/>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00998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3_Section Header">
    <p:bg>
      <p:bgPr>
        <a:solidFill>
          <a:srgbClr val="68217A"/>
        </a:solidFill>
        <a:effectLst/>
      </p:bgPr>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09600" y="3188923"/>
            <a:ext cx="11334751" cy="1756057"/>
          </a:xfrm>
          <a:prstGeom prst="rect">
            <a:avLst/>
          </a:prstGeom>
        </p:spPr>
        <p:txBody>
          <a:bodyPr/>
          <a:lstStyle>
            <a:lvl1pPr>
              <a:defRPr sz="9997">
                <a:solidFill>
                  <a:schemeClr val="bg1"/>
                </a:solidFill>
                <a:latin typeface="Segoe UI Light" panose="020B0502040204020203" pitchFamily="34" charset="0"/>
                <a:cs typeface="Segoe UI Light" panose="020B0502040204020203" pitchFamily="34" charset="0"/>
              </a:defRPr>
            </a:lvl1pPr>
          </a:lstStyle>
          <a:p>
            <a:r>
              <a:rPr lang="en-US" dirty="0"/>
              <a:t>Click to edit title</a:t>
            </a:r>
          </a:p>
        </p:txBody>
      </p:sp>
      <p:sp>
        <p:nvSpPr>
          <p:cNvPr id="11" name="Rectangle 10"/>
          <p:cNvSpPr/>
          <p:nvPr userDrawn="1"/>
        </p:nvSpPr>
        <p:spPr>
          <a:xfrm>
            <a:off x="6281804" y="835656"/>
            <a:ext cx="1409621" cy="1314375"/>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74"/>
            <a:endParaRPr lang="en-US" sz="1799">
              <a:solidFill>
                <a:srgbClr val="FFFFFF"/>
              </a:solidFill>
            </a:endParaRPr>
          </a:p>
        </p:txBody>
      </p:sp>
    </p:spTree>
    <p:extLst>
      <p:ext uri="{BB962C8B-B14F-4D97-AF65-F5344CB8AC3E}">
        <p14:creationId xmlns:p14="http://schemas.microsoft.com/office/powerpoint/2010/main" val="1689536628"/>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solidFill>
                  <a:srgbClr val="00188F"/>
                </a:solidFill>
              </a:defRPr>
            </a:lvl1pPr>
            <a:lvl2pPr marL="0" indent="0">
              <a:buFontTx/>
              <a:buNone/>
              <a:defRPr sz="1961"/>
            </a:lvl2pPr>
            <a:lvl3pPr marL="224068" indent="0">
              <a:buNone/>
              <a:defRPr/>
            </a:lvl3pPr>
            <a:lvl4pPr marL="448135" indent="0">
              <a:buNone/>
              <a:defRPr/>
            </a:lvl4pPr>
            <a:lvl5pPr marL="67220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25511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37879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1319859"/>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theme" Target="../theme/theme2.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slideLayout" Target="../slideLayouts/slideLayout54.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 Id="rId30"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3" Type="http://schemas.openxmlformats.org/officeDocument/2006/relationships/slideLayout" Target="../slideLayouts/slideLayout57.xml"/><Relationship Id="rId21" Type="http://schemas.openxmlformats.org/officeDocument/2006/relationships/slideLayout" Target="../slideLayouts/slideLayout75.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image" Target="../media/image12.png"/><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theme" Target="../theme/theme3.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370906" y="-217"/>
            <a:ext cx="935477" cy="5654618"/>
            <a:chOff x="12618967" y="-221"/>
            <a:chExt cx="954235" cy="5767186"/>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dirty="0">
                    <a:gradFill>
                      <a:gsLst>
                        <a:gs pos="7965">
                          <a:srgbClr val="000000"/>
                        </a:gs>
                        <a:gs pos="28319">
                          <a:srgbClr val="000000"/>
                        </a:gs>
                      </a:gsLst>
                      <a:lin ang="5400000" scaled="0"/>
                    </a:gradFill>
                    <a:ea typeface="Segoe UI" pitchFamily="34" charset="0"/>
                    <a:cs typeface="Segoe UI" pitchFamily="34" charset="0"/>
                  </a:rPr>
                  <a:t>R:</a:t>
                </a:r>
                <a:r>
                  <a:rPr lang="en-US" sz="49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49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dirty="0">
                    <a:gradFill>
                      <a:gsLst>
                        <a:gs pos="92035">
                          <a:srgbClr val="505050"/>
                        </a:gs>
                        <a:gs pos="27000">
                          <a:srgbClr val="505050"/>
                        </a:gs>
                      </a:gsLst>
                      <a:lin ang="5400000" scaled="0"/>
                    </a:gradFill>
                    <a:ea typeface="Segoe UI" pitchFamily="34" charset="0"/>
                    <a:cs typeface="Segoe UI" pitchFamily="34" charset="0"/>
                  </a:rPr>
                  <a:t>R:</a:t>
                </a:r>
                <a:r>
                  <a:rPr lang="en-US" sz="49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49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14102"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a:t>
                </a:r>
                <a:r>
                  <a:rPr lang="en-US" sz="490" baseline="0" dirty="0">
                    <a:gradFill>
                      <a:gsLst>
                        <a:gs pos="0">
                          <a:srgbClr val="FFFFFF"/>
                        </a:gs>
                        <a:gs pos="100000">
                          <a:srgbClr val="FFFFFF"/>
                        </a:gs>
                      </a:gsLst>
                      <a:lin ang="5400000" scaled="0"/>
                    </a:gradFill>
                    <a:ea typeface="Segoe UI" pitchFamily="34" charset="0"/>
                    <a:cs typeface="Segoe UI" pitchFamily="34" charset="0"/>
                  </a:rPr>
                  <a:t>0 G:32 B:80</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14102" rtl="0" eaLnBrk="1" fontAlgn="base" latinLnBrk="0" hangingPunct="1">
                  <a:lnSpc>
                    <a:spcPct val="100000"/>
                  </a:lnSpc>
                  <a:spcBef>
                    <a:spcPct val="0"/>
                  </a:spcBef>
                  <a:spcAft>
                    <a:spcPct val="0"/>
                  </a:spcAft>
                </a:pPr>
                <a:r>
                  <a:rPr lang="en-US" sz="49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Secondary colors (use only when</a:t>
              </a:r>
              <a:r>
                <a:rPr lang="en-US" sz="980" baseline="0" dirty="0">
                  <a:gradFill>
                    <a:gsLst>
                      <a:gs pos="2917">
                        <a:schemeClr val="tx1"/>
                      </a:gs>
                      <a:gs pos="30000">
                        <a:schemeClr val="tx1"/>
                      </a:gs>
                    </a:gsLst>
                    <a:lin ang="5400000" scaled="0"/>
                  </a:gradFill>
                </a:rPr>
                <a:t> necessary)</a:t>
              </a:r>
              <a:endParaRPr lang="en-US" sz="98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2141266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5400000">
            <a:off x="9302126" y="2991033"/>
            <a:ext cx="6858623" cy="876557"/>
          </a:xfrm>
          <a:prstGeom prst="rect">
            <a:avLst/>
          </a:prstGeom>
        </p:spPr>
      </p:pic>
    </p:spTree>
    <p:extLst>
      <p:ext uri="{BB962C8B-B14F-4D97-AF65-F5344CB8AC3E}">
        <p14:creationId xmlns:p14="http://schemas.microsoft.com/office/powerpoint/2010/main" val="2289909753"/>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 id="2147483714" r:id="rId27"/>
    <p:sldLayoutId id="2147483715" r:id="rId28"/>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4" cstate="print">
            <a:extLst>
              <a:ext uri="{28A0092B-C50C-407E-A947-70E740481C1C}">
                <a14:useLocalDpi xmlns:a14="http://schemas.microsoft.com/office/drawing/2010/main" val="0"/>
              </a:ext>
            </a:extLst>
          </a:blip>
          <a:srcRect r="3957" b="4063"/>
          <a:stretch/>
        </p:blipFill>
        <p:spPr>
          <a:xfrm>
            <a:off x="10948" y="973"/>
            <a:ext cx="12170106" cy="6857027"/>
          </a:xfrm>
          <a:prstGeom prst="rect">
            <a:avLst/>
          </a:prstGeom>
        </p:spPr>
      </p:pic>
      <p:sp>
        <p:nvSpPr>
          <p:cNvPr id="2" name="Title Placeholder 1"/>
          <p:cNvSpPr>
            <a:spLocks noGrp="1"/>
          </p:cNvSpPr>
          <p:nvPr>
            <p:ph type="title"/>
          </p:nvPr>
        </p:nvSpPr>
        <p:spPr>
          <a:xfrm>
            <a:off x="560799" y="342355"/>
            <a:ext cx="11079822" cy="9576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560799" y="1482812"/>
            <a:ext cx="11079822" cy="441973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1839744"/>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 id="2147483734" r:id="rId18"/>
    <p:sldLayoutId id="2147483735" r:id="rId19"/>
    <p:sldLayoutId id="2147483736" r:id="rId20"/>
    <p:sldLayoutId id="2147483737" r:id="rId21"/>
    <p:sldLayoutId id="2147483738" r:id="rId22"/>
  </p:sldLayoutIdLst>
  <p:transition>
    <p:fade/>
  </p:transition>
  <p:hf hdr="0" ftr="0" dt="0"/>
  <p:txStyles>
    <p:titleStyle>
      <a:lvl1pPr algn="l" defTabSz="914126" rtl="0" eaLnBrk="1" latinLnBrk="0" hangingPunct="1">
        <a:lnSpc>
          <a:spcPct val="90000"/>
        </a:lnSpc>
        <a:spcBef>
          <a:spcPct val="0"/>
        </a:spcBef>
        <a:buNone/>
        <a:defRPr sz="5398" kern="1200">
          <a:solidFill>
            <a:schemeClr val="bg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3599" kern="1200">
          <a:solidFill>
            <a:schemeClr val="bg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3199" kern="1200">
          <a:solidFill>
            <a:schemeClr val="bg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2799" kern="1200">
          <a:solidFill>
            <a:schemeClr val="bg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2399" kern="1200">
          <a:solidFill>
            <a:schemeClr val="bg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2399" kern="1200">
          <a:solidFill>
            <a:schemeClr val="bg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hyperlink" Target="https://azure.microsoft.com/en-us/documentation/articles/resource-group-template-functions/" TargetMode="Externa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18.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71.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hyperlink" Target="https://atom.io/" TargetMode="Externa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9.emf"/><Relationship Id="rId5" Type="http://schemas.openxmlformats.org/officeDocument/2006/relationships/image" Target="../media/image20.emf"/><Relationship Id="rId4" Type="http://schemas.openxmlformats.org/officeDocument/2006/relationships/image" Target="../media/image18.emf"/></Relationships>
</file>

<file path=ppt/slides/_rels/slide5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5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3.xml"/><Relationship Id="rId5" Type="http://schemas.openxmlformats.org/officeDocument/2006/relationships/image" Target="../media/image19.emf"/><Relationship Id="rId4" Type="http://schemas.openxmlformats.org/officeDocument/2006/relationships/image" Target="../media/image20.emf"/></Relationships>
</file>

<file path=ppt/slides/_rels/slide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39" y="1189177"/>
            <a:ext cx="11653523" cy="4062651"/>
          </a:xfrm>
        </p:spPr>
        <p:txBody>
          <a:bodyPr/>
          <a:lstStyle/>
          <a:p>
            <a:pPr marL="0" indent="0">
              <a:buNone/>
            </a:pPr>
            <a:r>
              <a:rPr lang="en-US" sz="2800" dirty="0"/>
              <a:t>Automation is a critical factor in successful cloud projects. Successful projects are able to skillfully craft deployment templates and scripts that provision nearly all needed resources. While Azure Resource Manager (ARM) provides a robust “infrastructure as code” approach to managing Azure resources, getting started can seem like a daunting task. In this demo heavy session, we will dive deep into creating resources and manipulating ARM templates. We will review proven techniques you can apply to your Azure projects. In the end, you will have a series of tips you can use to unlock new and powerful ways to manage your Azure resources.</a:t>
            </a:r>
          </a:p>
        </p:txBody>
      </p:sp>
      <p:sp>
        <p:nvSpPr>
          <p:cNvPr id="6" name="Text Placeholder 5"/>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r>
              <a:rPr lang="en-US" dirty="0"/>
              <a:t>Work on Your ARM Strength</a:t>
            </a:r>
          </a:p>
        </p:txBody>
      </p:sp>
    </p:spTree>
    <p:extLst>
      <p:ext uri="{BB962C8B-B14F-4D97-AF65-F5344CB8AC3E}">
        <p14:creationId xmlns:p14="http://schemas.microsoft.com/office/powerpoint/2010/main" val="188787882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bwMode="auto">
          <a:xfrm>
            <a:off x="5737435" y="820253"/>
            <a:ext cx="6392651" cy="598190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a:t>Benefits</a:t>
            </a:r>
            <a:endParaRPr lang="en-US" dirty="0"/>
          </a:p>
        </p:txBody>
      </p:sp>
      <p:sp>
        <p:nvSpPr>
          <p:cNvPr id="3" name="Text Placeholder 2"/>
          <p:cNvSpPr>
            <a:spLocks noGrp="1"/>
          </p:cNvSpPr>
          <p:nvPr>
            <p:ph type="body" sz="quarter" idx="10"/>
          </p:nvPr>
        </p:nvSpPr>
        <p:spPr>
          <a:xfrm>
            <a:off x="269239" y="1189177"/>
            <a:ext cx="5177633" cy="5700022"/>
          </a:xfrm>
        </p:spPr>
        <p:txBody>
          <a:bodyPr/>
          <a:lstStyle/>
          <a:p>
            <a:pPr lvl="1"/>
            <a:r>
              <a:rPr lang="en-US" sz="2800" dirty="0"/>
              <a:t>Desired-state deployment</a:t>
            </a:r>
          </a:p>
          <a:p>
            <a:pPr lvl="1"/>
            <a:endParaRPr lang="en-US" sz="2800" dirty="0"/>
          </a:p>
          <a:p>
            <a:pPr lvl="1"/>
            <a:r>
              <a:rPr lang="en-US" sz="2800" dirty="0"/>
              <a:t>Faster deployment</a:t>
            </a:r>
          </a:p>
          <a:p>
            <a:pPr lvl="1"/>
            <a:endParaRPr lang="en-US" sz="2800" dirty="0"/>
          </a:p>
          <a:p>
            <a:pPr lvl="1"/>
            <a:r>
              <a:rPr lang="en-US" sz="2800" dirty="0"/>
              <a:t>Role-based access control (</a:t>
            </a:r>
            <a:r>
              <a:rPr lang="en-US" sz="2800" dirty="0" err="1"/>
              <a:t>RBAC</a:t>
            </a:r>
            <a:r>
              <a:rPr lang="en-US" sz="2800" dirty="0"/>
              <a:t>)</a:t>
            </a:r>
          </a:p>
          <a:p>
            <a:pPr lvl="1"/>
            <a:endParaRPr lang="en-US" sz="2800" dirty="0"/>
          </a:p>
          <a:p>
            <a:pPr lvl="1"/>
            <a:r>
              <a:rPr lang="en-US" sz="2800" dirty="0"/>
              <a:t>Resource-provider model</a:t>
            </a:r>
          </a:p>
          <a:p>
            <a:pPr lvl="1"/>
            <a:endParaRPr lang="en-US" sz="2800" dirty="0"/>
          </a:p>
          <a:p>
            <a:pPr lvl="1"/>
            <a:r>
              <a:rPr lang="en-US" sz="2800" dirty="0"/>
              <a:t>Orchestration</a:t>
            </a:r>
          </a:p>
          <a:p>
            <a:pPr lvl="1"/>
            <a:endParaRPr lang="en-US" sz="2800" dirty="0"/>
          </a:p>
          <a:p>
            <a:pPr lvl="1"/>
            <a:r>
              <a:rPr lang="en-US" sz="2800" dirty="0"/>
              <a:t>Resource configuration</a:t>
            </a:r>
          </a:p>
        </p:txBody>
      </p:sp>
      <p:grpSp>
        <p:nvGrpSpPr>
          <p:cNvPr id="6" name="Group 4"/>
          <p:cNvGrpSpPr>
            <a:grpSpLocks noChangeAspect="1"/>
          </p:cNvGrpSpPr>
          <p:nvPr/>
        </p:nvGrpSpPr>
        <p:grpSpPr bwMode="auto">
          <a:xfrm>
            <a:off x="5812479" y="1189495"/>
            <a:ext cx="6242561" cy="5121364"/>
            <a:chOff x="2863" y="318"/>
            <a:chExt cx="4354" cy="3572"/>
          </a:xfrm>
        </p:grpSpPr>
        <p:sp>
          <p:nvSpPr>
            <p:cNvPr id="7" name="AutoShape 3"/>
            <p:cNvSpPr>
              <a:spLocks noChangeAspect="1" noChangeArrowheads="1" noTextEdit="1"/>
            </p:cNvSpPr>
            <p:nvPr/>
          </p:nvSpPr>
          <p:spPr bwMode="auto">
            <a:xfrm>
              <a:off x="2864" y="319"/>
              <a:ext cx="4353" cy="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 name="Freeform 5"/>
            <p:cNvSpPr>
              <a:spLocks/>
            </p:cNvSpPr>
            <p:nvPr/>
          </p:nvSpPr>
          <p:spPr bwMode="auto">
            <a:xfrm>
              <a:off x="2867" y="2623"/>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 name="Freeform 6"/>
            <p:cNvSpPr>
              <a:spLocks/>
            </p:cNvSpPr>
            <p:nvPr/>
          </p:nvSpPr>
          <p:spPr bwMode="auto">
            <a:xfrm>
              <a:off x="2863" y="2620"/>
              <a:ext cx="1366"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919 w 941"/>
                <a:gd name="T23" fmla="*/ 22 h 455"/>
                <a:gd name="T24" fmla="*/ 936 w 941"/>
                <a:gd name="T25" fmla="*/ 62 h 455"/>
                <a:gd name="T26" fmla="*/ 936 w 941"/>
                <a:gd name="T27" fmla="*/ 392 h 455"/>
                <a:gd name="T28" fmla="*/ 938 w 941"/>
                <a:gd name="T29" fmla="*/ 392 h 455"/>
                <a:gd name="T30" fmla="*/ 941 w 941"/>
                <a:gd name="T31" fmla="*/ 392 h 455"/>
                <a:gd name="T32" fmla="*/ 941 w 941"/>
                <a:gd name="T33" fmla="*/ 62 h 455"/>
                <a:gd name="T34" fmla="*/ 878 w 941"/>
                <a:gd name="T35" fmla="*/ 0 h 455"/>
                <a:gd name="T36" fmla="*/ 63 w 941"/>
                <a:gd name="T37" fmla="*/ 0 h 455"/>
                <a:gd name="T38" fmla="*/ 0 w 941"/>
                <a:gd name="T39" fmla="*/ 62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2"/>
                    <a:pt x="5" y="62"/>
                    <a:pt x="5" y="62"/>
                  </a:cubicBezTo>
                  <a:cubicBezTo>
                    <a:pt x="5" y="46"/>
                    <a:pt x="12" y="32"/>
                    <a:pt x="22" y="22"/>
                  </a:cubicBezTo>
                  <a:cubicBezTo>
                    <a:pt x="33" y="11"/>
                    <a:pt x="47" y="5"/>
                    <a:pt x="63"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3"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 name="Freeform 7"/>
            <p:cNvSpPr>
              <a:spLocks/>
            </p:cNvSpPr>
            <p:nvPr/>
          </p:nvSpPr>
          <p:spPr bwMode="auto">
            <a:xfrm>
              <a:off x="3003" y="2813"/>
              <a:ext cx="143" cy="326"/>
            </a:xfrm>
            <a:custGeom>
              <a:avLst/>
              <a:gdLst>
                <a:gd name="T0" fmla="*/ 0 w 98"/>
                <a:gd name="T1" fmla="*/ 0 h 224"/>
                <a:gd name="T2" fmla="*/ 0 w 98"/>
                <a:gd name="T3" fmla="*/ 189 h 224"/>
                <a:gd name="T4" fmla="*/ 98 w 98"/>
                <a:gd name="T5" fmla="*/ 224 h 224"/>
                <a:gd name="T6" fmla="*/ 98 w 98"/>
                <a:gd name="T7" fmla="*/ 0 h 224"/>
                <a:gd name="T8" fmla="*/ 0 w 98"/>
                <a:gd name="T9" fmla="*/ 0 h 224"/>
              </a:gdLst>
              <a:ahLst/>
              <a:cxnLst>
                <a:cxn ang="0">
                  <a:pos x="T0" y="T1"/>
                </a:cxn>
                <a:cxn ang="0">
                  <a:pos x="T2" y="T3"/>
                </a:cxn>
                <a:cxn ang="0">
                  <a:pos x="T4" y="T5"/>
                </a:cxn>
                <a:cxn ang="0">
                  <a:pos x="T6" y="T7"/>
                </a:cxn>
                <a:cxn ang="0">
                  <a:pos x="T8" y="T9"/>
                </a:cxn>
              </a:cxnLst>
              <a:rect l="0" t="0" r="r" b="b"/>
              <a:pathLst>
                <a:path w="98" h="224">
                  <a:moveTo>
                    <a:pt x="0" y="0"/>
                  </a:moveTo>
                  <a:cubicBezTo>
                    <a:pt x="0" y="189"/>
                    <a:pt x="0" y="189"/>
                    <a:pt x="0" y="189"/>
                  </a:cubicBezTo>
                  <a:cubicBezTo>
                    <a:pt x="0" y="208"/>
                    <a:pt x="44" y="224"/>
                    <a:pt x="98" y="224"/>
                  </a:cubicBezTo>
                  <a:cubicBezTo>
                    <a:pt x="98" y="0"/>
                    <a:pt x="98" y="0"/>
                    <a:pt x="98"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1" name="Freeform 8"/>
            <p:cNvSpPr>
              <a:spLocks/>
            </p:cNvSpPr>
            <p:nvPr/>
          </p:nvSpPr>
          <p:spPr bwMode="auto">
            <a:xfrm>
              <a:off x="3144" y="2813"/>
              <a:ext cx="144" cy="326"/>
            </a:xfrm>
            <a:custGeom>
              <a:avLst/>
              <a:gdLst>
                <a:gd name="T0" fmla="*/ 0 w 99"/>
                <a:gd name="T1" fmla="*/ 224 h 224"/>
                <a:gd name="T2" fmla="*/ 1 w 99"/>
                <a:gd name="T3" fmla="*/ 224 h 224"/>
                <a:gd name="T4" fmla="*/ 99 w 99"/>
                <a:gd name="T5" fmla="*/ 189 h 224"/>
                <a:gd name="T6" fmla="*/ 99 w 99"/>
                <a:gd name="T7" fmla="*/ 0 h 224"/>
                <a:gd name="T8" fmla="*/ 0 w 99"/>
                <a:gd name="T9" fmla="*/ 0 h 224"/>
                <a:gd name="T10" fmla="*/ 0 w 99"/>
                <a:gd name="T11" fmla="*/ 224 h 224"/>
              </a:gdLst>
              <a:ahLst/>
              <a:cxnLst>
                <a:cxn ang="0">
                  <a:pos x="T0" y="T1"/>
                </a:cxn>
                <a:cxn ang="0">
                  <a:pos x="T2" y="T3"/>
                </a:cxn>
                <a:cxn ang="0">
                  <a:pos x="T4" y="T5"/>
                </a:cxn>
                <a:cxn ang="0">
                  <a:pos x="T6" y="T7"/>
                </a:cxn>
                <a:cxn ang="0">
                  <a:pos x="T8" y="T9"/>
                </a:cxn>
                <a:cxn ang="0">
                  <a:pos x="T10" y="T11"/>
                </a:cxn>
              </a:cxnLst>
              <a:rect l="0" t="0" r="r" b="b"/>
              <a:pathLst>
                <a:path w="99" h="224">
                  <a:moveTo>
                    <a:pt x="0" y="224"/>
                  </a:moveTo>
                  <a:cubicBezTo>
                    <a:pt x="1" y="224"/>
                    <a:pt x="1" y="224"/>
                    <a:pt x="1" y="224"/>
                  </a:cubicBezTo>
                  <a:cubicBezTo>
                    <a:pt x="55" y="224"/>
                    <a:pt x="99" y="208"/>
                    <a:pt x="99" y="189"/>
                  </a:cubicBezTo>
                  <a:cubicBezTo>
                    <a:pt x="99" y="0"/>
                    <a:pt x="99" y="0"/>
                    <a:pt x="99" y="0"/>
                  </a:cubicBezTo>
                  <a:cubicBezTo>
                    <a:pt x="0" y="0"/>
                    <a:pt x="0" y="0"/>
                    <a:pt x="0" y="0"/>
                  </a:cubicBezTo>
                  <a:lnTo>
                    <a:pt x="0" y="224"/>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2" name="Oval 9"/>
            <p:cNvSpPr>
              <a:spLocks noChangeArrowheads="1"/>
            </p:cNvSpPr>
            <p:nvPr/>
          </p:nvSpPr>
          <p:spPr bwMode="auto">
            <a:xfrm>
              <a:off x="3003" y="2761"/>
              <a:ext cx="285" cy="1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3" name="Oval 10"/>
            <p:cNvSpPr>
              <a:spLocks noChangeArrowheads="1"/>
            </p:cNvSpPr>
            <p:nvPr/>
          </p:nvSpPr>
          <p:spPr bwMode="auto">
            <a:xfrm>
              <a:off x="3033" y="2775"/>
              <a:ext cx="226" cy="69"/>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4" name="Freeform 11"/>
            <p:cNvSpPr>
              <a:spLocks/>
            </p:cNvSpPr>
            <p:nvPr/>
          </p:nvSpPr>
          <p:spPr bwMode="auto">
            <a:xfrm>
              <a:off x="3033" y="2775"/>
              <a:ext cx="226" cy="56"/>
            </a:xfrm>
            <a:custGeom>
              <a:avLst/>
              <a:gdLst>
                <a:gd name="T0" fmla="*/ 140 w 156"/>
                <a:gd name="T1" fmla="*/ 38 h 38"/>
                <a:gd name="T2" fmla="*/ 156 w 156"/>
                <a:gd name="T3" fmla="*/ 24 h 38"/>
                <a:gd name="T4" fmla="*/ 78 w 156"/>
                <a:gd name="T5" fmla="*/ 0 h 38"/>
                <a:gd name="T6" fmla="*/ 0 w 156"/>
                <a:gd name="T7" fmla="*/ 24 h 38"/>
                <a:gd name="T8" fmla="*/ 17 w 156"/>
                <a:gd name="T9" fmla="*/ 38 h 38"/>
                <a:gd name="T10" fmla="*/ 78 w 156"/>
                <a:gd name="T11" fmla="*/ 29 h 38"/>
                <a:gd name="T12" fmla="*/ 140 w 156"/>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6" h="38">
                  <a:moveTo>
                    <a:pt x="140" y="38"/>
                  </a:moveTo>
                  <a:cubicBezTo>
                    <a:pt x="150" y="34"/>
                    <a:pt x="156" y="29"/>
                    <a:pt x="156" y="24"/>
                  </a:cubicBezTo>
                  <a:cubicBezTo>
                    <a:pt x="156" y="11"/>
                    <a:pt x="121" y="0"/>
                    <a:pt x="78" y="0"/>
                  </a:cubicBezTo>
                  <a:cubicBezTo>
                    <a:pt x="35" y="0"/>
                    <a:pt x="0" y="11"/>
                    <a:pt x="0" y="24"/>
                  </a:cubicBezTo>
                  <a:cubicBezTo>
                    <a:pt x="0" y="29"/>
                    <a:pt x="6" y="34"/>
                    <a:pt x="17" y="38"/>
                  </a:cubicBezTo>
                  <a:cubicBezTo>
                    <a:pt x="31" y="33"/>
                    <a:pt x="53" y="29"/>
                    <a:pt x="78" y="29"/>
                  </a:cubicBezTo>
                  <a:cubicBezTo>
                    <a:pt x="103" y="29"/>
                    <a:pt x="126" y="33"/>
                    <a:pt x="140" y="38"/>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5" name="Freeform 12"/>
            <p:cNvSpPr>
              <a:spLocks noEditPoints="1"/>
            </p:cNvSpPr>
            <p:nvPr/>
          </p:nvSpPr>
          <p:spPr bwMode="auto">
            <a:xfrm>
              <a:off x="3043" y="2928"/>
              <a:ext cx="207" cy="118"/>
            </a:xfrm>
            <a:custGeom>
              <a:avLst/>
              <a:gdLst>
                <a:gd name="T0" fmla="*/ 135 w 143"/>
                <a:gd name="T1" fmla="*/ 74 h 81"/>
                <a:gd name="T2" fmla="*/ 113 w 143"/>
                <a:gd name="T3" fmla="*/ 81 h 81"/>
                <a:gd name="T4" fmla="*/ 82 w 143"/>
                <a:gd name="T5" fmla="*/ 81 h 81"/>
                <a:gd name="T6" fmla="*/ 82 w 143"/>
                <a:gd name="T7" fmla="*/ 0 h 81"/>
                <a:gd name="T8" fmla="*/ 111 w 143"/>
                <a:gd name="T9" fmla="*/ 0 h 81"/>
                <a:gd name="T10" fmla="*/ 133 w 143"/>
                <a:gd name="T11" fmla="*/ 5 h 81"/>
                <a:gd name="T12" fmla="*/ 139 w 143"/>
                <a:gd name="T13" fmla="*/ 19 h 81"/>
                <a:gd name="T14" fmla="*/ 134 w 143"/>
                <a:gd name="T15" fmla="*/ 31 h 81"/>
                <a:gd name="T16" fmla="*/ 124 w 143"/>
                <a:gd name="T17" fmla="*/ 37 h 81"/>
                <a:gd name="T18" fmla="*/ 124 w 143"/>
                <a:gd name="T19" fmla="*/ 37 h 81"/>
                <a:gd name="T20" fmla="*/ 138 w 143"/>
                <a:gd name="T21" fmla="*/ 44 h 81"/>
                <a:gd name="T22" fmla="*/ 142 w 143"/>
                <a:gd name="T23" fmla="*/ 57 h 81"/>
                <a:gd name="T24" fmla="*/ 135 w 143"/>
                <a:gd name="T25" fmla="*/ 74 h 81"/>
                <a:gd name="T26" fmla="*/ 59 w 143"/>
                <a:gd name="T27" fmla="*/ 69 h 81"/>
                <a:gd name="T28" fmla="*/ 28 w 143"/>
                <a:gd name="T29" fmla="*/ 81 h 81"/>
                <a:gd name="T30" fmla="*/ 0 w 143"/>
                <a:gd name="T31" fmla="*/ 81 h 81"/>
                <a:gd name="T32" fmla="*/ 0 w 143"/>
                <a:gd name="T33" fmla="*/ 0 h 81"/>
                <a:gd name="T34" fmla="*/ 28 w 143"/>
                <a:gd name="T35" fmla="*/ 0 h 81"/>
                <a:gd name="T36" fmla="*/ 71 w 143"/>
                <a:gd name="T37" fmla="*/ 39 h 81"/>
                <a:gd name="T38" fmla="*/ 59 w 143"/>
                <a:gd name="T3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81">
                  <a:moveTo>
                    <a:pt x="135" y="74"/>
                  </a:moveTo>
                  <a:cubicBezTo>
                    <a:pt x="129" y="78"/>
                    <a:pt x="122" y="81"/>
                    <a:pt x="113" y="81"/>
                  </a:cubicBezTo>
                  <a:cubicBezTo>
                    <a:pt x="82" y="81"/>
                    <a:pt x="82" y="81"/>
                    <a:pt x="82" y="81"/>
                  </a:cubicBezTo>
                  <a:cubicBezTo>
                    <a:pt x="82" y="0"/>
                    <a:pt x="82" y="0"/>
                    <a:pt x="82" y="0"/>
                  </a:cubicBezTo>
                  <a:cubicBezTo>
                    <a:pt x="111" y="0"/>
                    <a:pt x="111" y="0"/>
                    <a:pt x="111" y="0"/>
                  </a:cubicBezTo>
                  <a:cubicBezTo>
                    <a:pt x="121" y="0"/>
                    <a:pt x="128" y="2"/>
                    <a:pt x="133" y="5"/>
                  </a:cubicBezTo>
                  <a:cubicBezTo>
                    <a:pt x="137" y="9"/>
                    <a:pt x="139" y="13"/>
                    <a:pt x="139" y="19"/>
                  </a:cubicBezTo>
                  <a:cubicBezTo>
                    <a:pt x="139" y="24"/>
                    <a:pt x="138" y="28"/>
                    <a:pt x="134" y="31"/>
                  </a:cubicBezTo>
                  <a:cubicBezTo>
                    <a:pt x="131" y="34"/>
                    <a:pt x="128" y="36"/>
                    <a:pt x="124" y="37"/>
                  </a:cubicBezTo>
                  <a:cubicBezTo>
                    <a:pt x="124" y="37"/>
                    <a:pt x="124" y="37"/>
                    <a:pt x="124" y="37"/>
                  </a:cubicBezTo>
                  <a:cubicBezTo>
                    <a:pt x="129" y="38"/>
                    <a:pt x="134" y="40"/>
                    <a:pt x="138" y="44"/>
                  </a:cubicBezTo>
                  <a:cubicBezTo>
                    <a:pt x="141" y="47"/>
                    <a:pt x="142" y="52"/>
                    <a:pt x="142" y="57"/>
                  </a:cubicBezTo>
                  <a:cubicBezTo>
                    <a:pt x="143" y="64"/>
                    <a:pt x="140" y="70"/>
                    <a:pt x="135" y="74"/>
                  </a:cubicBezTo>
                  <a:close/>
                  <a:moveTo>
                    <a:pt x="59" y="69"/>
                  </a:moveTo>
                  <a:cubicBezTo>
                    <a:pt x="52" y="77"/>
                    <a:pt x="41" y="81"/>
                    <a:pt x="28" y="81"/>
                  </a:cubicBezTo>
                  <a:cubicBezTo>
                    <a:pt x="0" y="81"/>
                    <a:pt x="0" y="81"/>
                    <a:pt x="0" y="81"/>
                  </a:cubicBezTo>
                  <a:cubicBezTo>
                    <a:pt x="0" y="0"/>
                    <a:pt x="0" y="0"/>
                    <a:pt x="0" y="0"/>
                  </a:cubicBezTo>
                  <a:cubicBezTo>
                    <a:pt x="28" y="0"/>
                    <a:pt x="28" y="0"/>
                    <a:pt x="28" y="0"/>
                  </a:cubicBezTo>
                  <a:cubicBezTo>
                    <a:pt x="57" y="0"/>
                    <a:pt x="71" y="13"/>
                    <a:pt x="71" y="39"/>
                  </a:cubicBezTo>
                  <a:cubicBezTo>
                    <a:pt x="71" y="52"/>
                    <a:pt x="67" y="62"/>
                    <a:pt x="59"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6" name="Freeform 13"/>
            <p:cNvSpPr>
              <a:spLocks/>
            </p:cNvSpPr>
            <p:nvPr/>
          </p:nvSpPr>
          <p:spPr bwMode="auto">
            <a:xfrm>
              <a:off x="3069" y="2950"/>
              <a:ext cx="49" cy="74"/>
            </a:xfrm>
            <a:custGeom>
              <a:avLst/>
              <a:gdLst>
                <a:gd name="T0" fmla="*/ 9 w 34"/>
                <a:gd name="T1" fmla="*/ 0 h 51"/>
                <a:gd name="T2" fmla="*/ 0 w 34"/>
                <a:gd name="T3" fmla="*/ 0 h 51"/>
                <a:gd name="T4" fmla="*/ 0 w 34"/>
                <a:gd name="T5" fmla="*/ 51 h 51"/>
                <a:gd name="T6" fmla="*/ 9 w 34"/>
                <a:gd name="T7" fmla="*/ 51 h 51"/>
                <a:gd name="T8" fmla="*/ 28 w 34"/>
                <a:gd name="T9" fmla="*/ 44 h 51"/>
                <a:gd name="T10" fmla="*/ 34 w 34"/>
                <a:gd name="T11" fmla="*/ 25 h 51"/>
                <a:gd name="T12" fmla="*/ 28 w 34"/>
                <a:gd name="T13" fmla="*/ 7 h 51"/>
                <a:gd name="T14" fmla="*/ 9 w 34"/>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51">
                  <a:moveTo>
                    <a:pt x="9" y="0"/>
                  </a:moveTo>
                  <a:cubicBezTo>
                    <a:pt x="0" y="0"/>
                    <a:pt x="0" y="0"/>
                    <a:pt x="0" y="0"/>
                  </a:cubicBezTo>
                  <a:cubicBezTo>
                    <a:pt x="0" y="51"/>
                    <a:pt x="0" y="51"/>
                    <a:pt x="0" y="51"/>
                  </a:cubicBezTo>
                  <a:cubicBezTo>
                    <a:pt x="9" y="51"/>
                    <a:pt x="9" y="51"/>
                    <a:pt x="9" y="51"/>
                  </a:cubicBezTo>
                  <a:cubicBezTo>
                    <a:pt x="17" y="51"/>
                    <a:pt x="23" y="49"/>
                    <a:pt x="28" y="44"/>
                  </a:cubicBezTo>
                  <a:cubicBezTo>
                    <a:pt x="32" y="39"/>
                    <a:pt x="34" y="33"/>
                    <a:pt x="34" y="25"/>
                  </a:cubicBezTo>
                  <a:cubicBezTo>
                    <a:pt x="34" y="17"/>
                    <a:pt x="32" y="11"/>
                    <a:pt x="28" y="7"/>
                  </a:cubicBezTo>
                  <a:cubicBezTo>
                    <a:pt x="23" y="2"/>
                    <a:pt x="17" y="0"/>
                    <a:pt x="9"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7" name="Freeform 14"/>
            <p:cNvSpPr>
              <a:spLocks/>
            </p:cNvSpPr>
            <p:nvPr/>
          </p:nvSpPr>
          <p:spPr bwMode="auto">
            <a:xfrm>
              <a:off x="3188" y="2948"/>
              <a:ext cx="29" cy="28"/>
            </a:xfrm>
            <a:custGeom>
              <a:avLst/>
              <a:gdLst>
                <a:gd name="T0" fmla="*/ 17 w 20"/>
                <a:gd name="T1" fmla="*/ 16 h 19"/>
                <a:gd name="T2" fmla="*/ 20 w 20"/>
                <a:gd name="T3" fmla="*/ 9 h 19"/>
                <a:gd name="T4" fmla="*/ 7 w 20"/>
                <a:gd name="T5" fmla="*/ 0 h 19"/>
                <a:gd name="T6" fmla="*/ 0 w 20"/>
                <a:gd name="T7" fmla="*/ 0 h 19"/>
                <a:gd name="T8" fmla="*/ 0 w 20"/>
                <a:gd name="T9" fmla="*/ 19 h 19"/>
                <a:gd name="T10" fmla="*/ 8 w 20"/>
                <a:gd name="T11" fmla="*/ 19 h 19"/>
                <a:gd name="T12" fmla="*/ 17 w 20"/>
                <a:gd name="T13" fmla="*/ 16 h 19"/>
              </a:gdLst>
              <a:ahLst/>
              <a:cxnLst>
                <a:cxn ang="0">
                  <a:pos x="T0" y="T1"/>
                </a:cxn>
                <a:cxn ang="0">
                  <a:pos x="T2" y="T3"/>
                </a:cxn>
                <a:cxn ang="0">
                  <a:pos x="T4" y="T5"/>
                </a:cxn>
                <a:cxn ang="0">
                  <a:pos x="T6" y="T7"/>
                </a:cxn>
                <a:cxn ang="0">
                  <a:pos x="T8" y="T9"/>
                </a:cxn>
                <a:cxn ang="0">
                  <a:pos x="T10" y="T11"/>
                </a:cxn>
                <a:cxn ang="0">
                  <a:pos x="T12" y="T13"/>
                </a:cxn>
              </a:cxnLst>
              <a:rect l="0" t="0" r="r" b="b"/>
              <a:pathLst>
                <a:path w="20" h="19">
                  <a:moveTo>
                    <a:pt x="17" y="16"/>
                  </a:moveTo>
                  <a:cubicBezTo>
                    <a:pt x="19" y="14"/>
                    <a:pt x="20" y="12"/>
                    <a:pt x="20" y="9"/>
                  </a:cubicBezTo>
                  <a:cubicBezTo>
                    <a:pt x="20" y="3"/>
                    <a:pt x="16" y="0"/>
                    <a:pt x="7" y="0"/>
                  </a:cubicBezTo>
                  <a:cubicBezTo>
                    <a:pt x="0" y="0"/>
                    <a:pt x="0" y="0"/>
                    <a:pt x="0" y="0"/>
                  </a:cubicBezTo>
                  <a:cubicBezTo>
                    <a:pt x="0" y="19"/>
                    <a:pt x="0" y="19"/>
                    <a:pt x="0" y="19"/>
                  </a:cubicBezTo>
                  <a:cubicBezTo>
                    <a:pt x="8" y="19"/>
                    <a:pt x="8" y="19"/>
                    <a:pt x="8" y="19"/>
                  </a:cubicBezTo>
                  <a:cubicBezTo>
                    <a:pt x="12" y="19"/>
                    <a:pt x="15" y="18"/>
                    <a:pt x="17" y="1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8" name="Freeform 15"/>
            <p:cNvSpPr>
              <a:spLocks/>
            </p:cNvSpPr>
            <p:nvPr/>
          </p:nvSpPr>
          <p:spPr bwMode="auto">
            <a:xfrm>
              <a:off x="3188" y="2995"/>
              <a:ext cx="33" cy="30"/>
            </a:xfrm>
            <a:custGeom>
              <a:avLst/>
              <a:gdLst>
                <a:gd name="T0" fmla="*/ 20 w 23"/>
                <a:gd name="T1" fmla="*/ 3 h 21"/>
                <a:gd name="T2" fmla="*/ 10 w 23"/>
                <a:gd name="T3" fmla="*/ 0 h 21"/>
                <a:gd name="T4" fmla="*/ 0 w 23"/>
                <a:gd name="T5" fmla="*/ 0 h 21"/>
                <a:gd name="T6" fmla="*/ 0 w 23"/>
                <a:gd name="T7" fmla="*/ 21 h 21"/>
                <a:gd name="T8" fmla="*/ 10 w 23"/>
                <a:gd name="T9" fmla="*/ 21 h 21"/>
                <a:gd name="T10" fmla="*/ 20 w 23"/>
                <a:gd name="T11" fmla="*/ 18 h 21"/>
                <a:gd name="T12" fmla="*/ 23 w 23"/>
                <a:gd name="T13" fmla="*/ 10 h 21"/>
                <a:gd name="T14" fmla="*/ 20 w 23"/>
                <a:gd name="T15" fmla="*/ 3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1">
                  <a:moveTo>
                    <a:pt x="20" y="3"/>
                  </a:moveTo>
                  <a:cubicBezTo>
                    <a:pt x="18" y="1"/>
                    <a:pt x="14" y="0"/>
                    <a:pt x="10" y="0"/>
                  </a:cubicBezTo>
                  <a:cubicBezTo>
                    <a:pt x="0" y="0"/>
                    <a:pt x="0" y="0"/>
                    <a:pt x="0" y="0"/>
                  </a:cubicBezTo>
                  <a:cubicBezTo>
                    <a:pt x="0" y="21"/>
                    <a:pt x="0" y="21"/>
                    <a:pt x="0" y="21"/>
                  </a:cubicBezTo>
                  <a:cubicBezTo>
                    <a:pt x="10" y="21"/>
                    <a:pt x="10" y="21"/>
                    <a:pt x="10" y="21"/>
                  </a:cubicBezTo>
                  <a:cubicBezTo>
                    <a:pt x="14" y="21"/>
                    <a:pt x="18" y="20"/>
                    <a:pt x="20" y="18"/>
                  </a:cubicBezTo>
                  <a:cubicBezTo>
                    <a:pt x="22" y="16"/>
                    <a:pt x="23" y="14"/>
                    <a:pt x="23" y="10"/>
                  </a:cubicBezTo>
                  <a:cubicBezTo>
                    <a:pt x="23" y="7"/>
                    <a:pt x="22" y="5"/>
                    <a:pt x="20" y="3"/>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9" name="Rectangle 16"/>
            <p:cNvSpPr>
              <a:spLocks noChangeArrowheads="1"/>
            </p:cNvSpPr>
            <p:nvPr/>
          </p:nvSpPr>
          <p:spPr bwMode="auto">
            <a:xfrm>
              <a:off x="3398" y="2838"/>
              <a:ext cx="65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200">
                  <a:solidFill>
                    <a:srgbClr val="FFFFFF"/>
                  </a:solidFill>
                  <a:latin typeface="Segoe Pro Display Light" panose="020B0302040504020203" pitchFamily="34" charset="0"/>
                </a:rPr>
                <a:t>SQL - A</a:t>
              </a:r>
              <a:endParaRPr lang="en-US" altLang="en-US">
                <a:solidFill>
                  <a:srgbClr val="00B0F0"/>
                </a:solidFill>
              </a:endParaRPr>
            </a:p>
          </p:txBody>
        </p:sp>
        <p:sp>
          <p:nvSpPr>
            <p:cNvPr id="20" name="Freeform 17"/>
            <p:cNvSpPr>
              <a:spLocks/>
            </p:cNvSpPr>
            <p:nvPr/>
          </p:nvSpPr>
          <p:spPr bwMode="auto">
            <a:xfrm>
              <a:off x="4327" y="2623"/>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1" name="Freeform 18"/>
            <p:cNvSpPr>
              <a:spLocks/>
            </p:cNvSpPr>
            <p:nvPr/>
          </p:nvSpPr>
          <p:spPr bwMode="auto">
            <a:xfrm>
              <a:off x="4322" y="2620"/>
              <a:ext cx="1367"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878 w 941"/>
                <a:gd name="T23" fmla="*/ 5 h 455"/>
                <a:gd name="T24" fmla="*/ 919 w 941"/>
                <a:gd name="T25" fmla="*/ 22 h 455"/>
                <a:gd name="T26" fmla="*/ 936 w 941"/>
                <a:gd name="T27" fmla="*/ 62 h 455"/>
                <a:gd name="T28" fmla="*/ 936 w 941"/>
                <a:gd name="T29" fmla="*/ 392 h 455"/>
                <a:gd name="T30" fmla="*/ 938 w 941"/>
                <a:gd name="T31" fmla="*/ 392 h 455"/>
                <a:gd name="T32" fmla="*/ 941 w 941"/>
                <a:gd name="T33" fmla="*/ 392 h 455"/>
                <a:gd name="T34" fmla="*/ 941 w 941"/>
                <a:gd name="T35" fmla="*/ 62 h 455"/>
                <a:gd name="T36" fmla="*/ 878 w 941"/>
                <a:gd name="T37" fmla="*/ 0 h 455"/>
                <a:gd name="T38" fmla="*/ 63 w 941"/>
                <a:gd name="T39" fmla="*/ 0 h 455"/>
                <a:gd name="T40" fmla="*/ 0 w 941"/>
                <a:gd name="T41" fmla="*/ 62 h 455"/>
                <a:gd name="T42" fmla="*/ 0 w 941"/>
                <a:gd name="T43" fmla="*/ 392 h 455"/>
                <a:gd name="T44" fmla="*/ 63 w 941"/>
                <a:gd name="T45" fmla="*/ 455 h 455"/>
                <a:gd name="T46" fmla="*/ 878 w 941"/>
                <a:gd name="T47" fmla="*/ 455 h 455"/>
                <a:gd name="T48" fmla="*/ 878 w 941"/>
                <a:gd name="T49" fmla="*/ 455 h 455"/>
                <a:gd name="T50" fmla="*/ 941 w 941"/>
                <a:gd name="T51" fmla="*/ 392 h 455"/>
                <a:gd name="T52" fmla="*/ 938 w 941"/>
                <a:gd name="T53"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2" y="444"/>
                    <a:pt x="22" y="433"/>
                  </a:cubicBezTo>
                  <a:cubicBezTo>
                    <a:pt x="11" y="423"/>
                    <a:pt x="5" y="408"/>
                    <a:pt x="5" y="392"/>
                  </a:cubicBezTo>
                  <a:cubicBezTo>
                    <a:pt x="5" y="62"/>
                    <a:pt x="5" y="62"/>
                    <a:pt x="5" y="62"/>
                  </a:cubicBezTo>
                  <a:cubicBezTo>
                    <a:pt x="5" y="46"/>
                    <a:pt x="11" y="32"/>
                    <a:pt x="22" y="22"/>
                  </a:cubicBezTo>
                  <a:cubicBezTo>
                    <a:pt x="32" y="11"/>
                    <a:pt x="47" y="5"/>
                    <a:pt x="63" y="5"/>
                  </a:cubicBezTo>
                  <a:cubicBezTo>
                    <a:pt x="878" y="5"/>
                    <a:pt x="878" y="5"/>
                    <a:pt x="878"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2"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878" y="455"/>
                    <a:pt x="878" y="455"/>
                    <a:pt x="878" y="455"/>
                  </a:cubicBezTo>
                  <a:cubicBezTo>
                    <a:pt x="912"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2" name="Freeform 19"/>
            <p:cNvSpPr>
              <a:spLocks/>
            </p:cNvSpPr>
            <p:nvPr/>
          </p:nvSpPr>
          <p:spPr bwMode="auto">
            <a:xfrm>
              <a:off x="4431" y="2800"/>
              <a:ext cx="340" cy="30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3" name="Freeform 20"/>
            <p:cNvSpPr>
              <a:spLocks/>
            </p:cNvSpPr>
            <p:nvPr/>
          </p:nvSpPr>
          <p:spPr bwMode="auto">
            <a:xfrm>
              <a:off x="4431" y="2800"/>
              <a:ext cx="340" cy="30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4" name="Freeform 21"/>
            <p:cNvSpPr>
              <a:spLocks/>
            </p:cNvSpPr>
            <p:nvPr/>
          </p:nvSpPr>
          <p:spPr bwMode="auto">
            <a:xfrm>
              <a:off x="4472" y="2845"/>
              <a:ext cx="42" cy="108"/>
            </a:xfrm>
            <a:custGeom>
              <a:avLst/>
              <a:gdLst>
                <a:gd name="T0" fmla="*/ 19 w 29"/>
                <a:gd name="T1" fmla="*/ 74 h 74"/>
                <a:gd name="T2" fmla="*/ 29 w 29"/>
                <a:gd name="T3" fmla="*/ 57 h 74"/>
                <a:gd name="T4" fmla="*/ 15 w 29"/>
                <a:gd name="T5" fmla="*/ 0 h 74"/>
                <a:gd name="T6" fmla="*/ 4 w 29"/>
                <a:gd name="T7" fmla="*/ 13 h 74"/>
                <a:gd name="T8" fmla="*/ 19 w 29"/>
                <a:gd name="T9" fmla="*/ 74 h 74"/>
              </a:gdLst>
              <a:ahLst/>
              <a:cxnLst>
                <a:cxn ang="0">
                  <a:pos x="T0" y="T1"/>
                </a:cxn>
                <a:cxn ang="0">
                  <a:pos x="T2" y="T3"/>
                </a:cxn>
                <a:cxn ang="0">
                  <a:pos x="T4" y="T5"/>
                </a:cxn>
                <a:cxn ang="0">
                  <a:pos x="T6" y="T7"/>
                </a:cxn>
                <a:cxn ang="0">
                  <a:pos x="T8" y="T9"/>
                </a:cxn>
              </a:cxnLst>
              <a:rect l="0" t="0" r="r" b="b"/>
              <a:pathLst>
                <a:path w="29" h="74">
                  <a:moveTo>
                    <a:pt x="19" y="74"/>
                  </a:moveTo>
                  <a:cubicBezTo>
                    <a:pt x="21" y="69"/>
                    <a:pt x="25" y="63"/>
                    <a:pt x="29" y="57"/>
                  </a:cubicBezTo>
                  <a:cubicBezTo>
                    <a:pt x="12" y="31"/>
                    <a:pt x="13" y="10"/>
                    <a:pt x="15" y="0"/>
                  </a:cubicBezTo>
                  <a:cubicBezTo>
                    <a:pt x="11" y="4"/>
                    <a:pt x="7" y="9"/>
                    <a:pt x="4" y="13"/>
                  </a:cubicBezTo>
                  <a:cubicBezTo>
                    <a:pt x="1" y="27"/>
                    <a:pt x="0" y="48"/>
                    <a:pt x="19"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5" name="Freeform 22"/>
            <p:cNvSpPr>
              <a:spLocks/>
            </p:cNvSpPr>
            <p:nvPr/>
          </p:nvSpPr>
          <p:spPr bwMode="auto">
            <a:xfrm>
              <a:off x="4523" y="2958"/>
              <a:ext cx="203" cy="101"/>
            </a:xfrm>
            <a:custGeom>
              <a:avLst/>
              <a:gdLst>
                <a:gd name="T0" fmla="*/ 30 w 140"/>
                <a:gd name="T1" fmla="*/ 17 h 69"/>
                <a:gd name="T2" fmla="*/ 10 w 140"/>
                <a:gd name="T3" fmla="*/ 0 h 69"/>
                <a:gd name="T4" fmla="*/ 0 w 140"/>
                <a:gd name="T5" fmla="*/ 16 h 69"/>
                <a:gd name="T6" fmla="*/ 18 w 140"/>
                <a:gd name="T7" fmla="*/ 32 h 69"/>
                <a:gd name="T8" fmla="*/ 126 w 140"/>
                <a:gd name="T9" fmla="*/ 69 h 69"/>
                <a:gd name="T10" fmla="*/ 140 w 140"/>
                <a:gd name="T11" fmla="*/ 52 h 69"/>
                <a:gd name="T12" fmla="*/ 30 w 140"/>
                <a:gd name="T13" fmla="*/ 17 h 69"/>
              </a:gdLst>
              <a:ahLst/>
              <a:cxnLst>
                <a:cxn ang="0">
                  <a:pos x="T0" y="T1"/>
                </a:cxn>
                <a:cxn ang="0">
                  <a:pos x="T2" y="T3"/>
                </a:cxn>
                <a:cxn ang="0">
                  <a:pos x="T4" y="T5"/>
                </a:cxn>
                <a:cxn ang="0">
                  <a:pos x="T6" y="T7"/>
                </a:cxn>
                <a:cxn ang="0">
                  <a:pos x="T8" y="T9"/>
                </a:cxn>
                <a:cxn ang="0">
                  <a:pos x="T10" y="T11"/>
                </a:cxn>
                <a:cxn ang="0">
                  <a:pos x="T12" y="T13"/>
                </a:cxn>
              </a:cxnLst>
              <a:rect l="0" t="0" r="r" b="b"/>
              <a:pathLst>
                <a:path w="140" h="69">
                  <a:moveTo>
                    <a:pt x="30" y="17"/>
                  </a:moveTo>
                  <a:cubicBezTo>
                    <a:pt x="22" y="11"/>
                    <a:pt x="16" y="5"/>
                    <a:pt x="10" y="0"/>
                  </a:cubicBezTo>
                  <a:cubicBezTo>
                    <a:pt x="6" y="5"/>
                    <a:pt x="3" y="11"/>
                    <a:pt x="0" y="16"/>
                  </a:cubicBezTo>
                  <a:cubicBezTo>
                    <a:pt x="6" y="21"/>
                    <a:pt x="11" y="26"/>
                    <a:pt x="18" y="32"/>
                  </a:cubicBezTo>
                  <a:cubicBezTo>
                    <a:pt x="61" y="66"/>
                    <a:pt x="103" y="69"/>
                    <a:pt x="126" y="69"/>
                  </a:cubicBezTo>
                  <a:cubicBezTo>
                    <a:pt x="128" y="69"/>
                    <a:pt x="135" y="59"/>
                    <a:pt x="140" y="52"/>
                  </a:cubicBezTo>
                  <a:cubicBezTo>
                    <a:pt x="129" y="55"/>
                    <a:pt x="84" y="60"/>
                    <a:pt x="3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6" name="Freeform 23"/>
            <p:cNvSpPr>
              <a:spLocks/>
            </p:cNvSpPr>
            <p:nvPr/>
          </p:nvSpPr>
          <p:spPr bwMode="auto">
            <a:xfrm>
              <a:off x="4604" y="2881"/>
              <a:ext cx="144" cy="121"/>
            </a:xfrm>
            <a:custGeom>
              <a:avLst/>
              <a:gdLst>
                <a:gd name="T0" fmla="*/ 0 w 99"/>
                <a:gd name="T1" fmla="*/ 9 h 83"/>
                <a:gd name="T2" fmla="*/ 96 w 99"/>
                <a:gd name="T3" fmla="*/ 83 h 83"/>
                <a:gd name="T4" fmla="*/ 99 w 99"/>
                <a:gd name="T5" fmla="*/ 74 h 83"/>
                <a:gd name="T6" fmla="*/ 14 w 99"/>
                <a:gd name="T7" fmla="*/ 0 h 83"/>
                <a:gd name="T8" fmla="*/ 0 w 99"/>
                <a:gd name="T9" fmla="*/ 9 h 83"/>
              </a:gdLst>
              <a:ahLst/>
              <a:cxnLst>
                <a:cxn ang="0">
                  <a:pos x="T0" y="T1"/>
                </a:cxn>
                <a:cxn ang="0">
                  <a:pos x="T2" y="T3"/>
                </a:cxn>
                <a:cxn ang="0">
                  <a:pos x="T4" y="T5"/>
                </a:cxn>
                <a:cxn ang="0">
                  <a:pos x="T6" y="T7"/>
                </a:cxn>
                <a:cxn ang="0">
                  <a:pos x="T8" y="T9"/>
                </a:cxn>
              </a:cxnLst>
              <a:rect l="0" t="0" r="r" b="b"/>
              <a:pathLst>
                <a:path w="99" h="83">
                  <a:moveTo>
                    <a:pt x="0" y="9"/>
                  </a:moveTo>
                  <a:cubicBezTo>
                    <a:pt x="39" y="45"/>
                    <a:pt x="84" y="75"/>
                    <a:pt x="96" y="83"/>
                  </a:cubicBezTo>
                  <a:cubicBezTo>
                    <a:pt x="97" y="80"/>
                    <a:pt x="98" y="77"/>
                    <a:pt x="99" y="74"/>
                  </a:cubicBezTo>
                  <a:cubicBezTo>
                    <a:pt x="86" y="65"/>
                    <a:pt x="54" y="40"/>
                    <a:pt x="14" y="0"/>
                  </a:cubicBezTo>
                  <a:cubicBezTo>
                    <a:pt x="10" y="3"/>
                    <a:pt x="5"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7" name="Freeform 24"/>
            <p:cNvSpPr>
              <a:spLocks/>
            </p:cNvSpPr>
            <p:nvPr/>
          </p:nvSpPr>
          <p:spPr bwMode="auto">
            <a:xfrm>
              <a:off x="4534" y="2807"/>
              <a:ext cx="63" cy="60"/>
            </a:xfrm>
            <a:custGeom>
              <a:avLst/>
              <a:gdLst>
                <a:gd name="T0" fmla="*/ 43 w 43"/>
                <a:gd name="T1" fmla="*/ 32 h 41"/>
                <a:gd name="T2" fmla="*/ 14 w 43"/>
                <a:gd name="T3" fmla="*/ 0 h 41"/>
                <a:gd name="T4" fmla="*/ 0 w 43"/>
                <a:gd name="T5" fmla="*/ 5 h 41"/>
                <a:gd name="T6" fmla="*/ 28 w 43"/>
                <a:gd name="T7" fmla="*/ 41 h 41"/>
                <a:gd name="T8" fmla="*/ 43 w 43"/>
                <a:gd name="T9" fmla="*/ 32 h 41"/>
              </a:gdLst>
              <a:ahLst/>
              <a:cxnLst>
                <a:cxn ang="0">
                  <a:pos x="T0" y="T1"/>
                </a:cxn>
                <a:cxn ang="0">
                  <a:pos x="T2" y="T3"/>
                </a:cxn>
                <a:cxn ang="0">
                  <a:pos x="T4" y="T5"/>
                </a:cxn>
                <a:cxn ang="0">
                  <a:pos x="T6" y="T7"/>
                </a:cxn>
                <a:cxn ang="0">
                  <a:pos x="T8" y="T9"/>
                </a:cxn>
              </a:cxnLst>
              <a:rect l="0" t="0" r="r" b="b"/>
              <a:pathLst>
                <a:path w="43" h="41">
                  <a:moveTo>
                    <a:pt x="43" y="32"/>
                  </a:moveTo>
                  <a:cubicBezTo>
                    <a:pt x="34" y="22"/>
                    <a:pt x="24" y="11"/>
                    <a:pt x="14" y="0"/>
                  </a:cubicBezTo>
                  <a:cubicBezTo>
                    <a:pt x="9" y="1"/>
                    <a:pt x="5" y="3"/>
                    <a:pt x="0" y="5"/>
                  </a:cubicBezTo>
                  <a:cubicBezTo>
                    <a:pt x="8" y="17"/>
                    <a:pt x="17" y="29"/>
                    <a:pt x="28" y="41"/>
                  </a:cubicBezTo>
                  <a:cubicBezTo>
                    <a:pt x="33" y="37"/>
                    <a:pt x="38" y="34"/>
                    <a:pt x="4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8" name="Freeform 25"/>
            <p:cNvSpPr>
              <a:spLocks/>
            </p:cNvSpPr>
            <p:nvPr/>
          </p:nvSpPr>
          <p:spPr bwMode="auto">
            <a:xfrm>
              <a:off x="4478" y="2953"/>
              <a:ext cx="45" cy="114"/>
            </a:xfrm>
            <a:custGeom>
              <a:avLst/>
              <a:gdLst>
                <a:gd name="T0" fmla="*/ 15 w 31"/>
                <a:gd name="T1" fmla="*/ 0 h 79"/>
                <a:gd name="T2" fmla="*/ 0 w 31"/>
                <a:gd name="T3" fmla="*/ 58 h 79"/>
                <a:gd name="T4" fmla="*/ 2 w 31"/>
                <a:gd name="T5" fmla="*/ 62 h 79"/>
                <a:gd name="T6" fmla="*/ 19 w 31"/>
                <a:gd name="T7" fmla="*/ 79 h 79"/>
                <a:gd name="T8" fmla="*/ 31 w 31"/>
                <a:gd name="T9" fmla="*/ 20 h 79"/>
                <a:gd name="T10" fmla="*/ 15 w 31"/>
                <a:gd name="T11" fmla="*/ 0 h 79"/>
              </a:gdLst>
              <a:ahLst/>
              <a:cxnLst>
                <a:cxn ang="0">
                  <a:pos x="T0" y="T1"/>
                </a:cxn>
                <a:cxn ang="0">
                  <a:pos x="T2" y="T3"/>
                </a:cxn>
                <a:cxn ang="0">
                  <a:pos x="T4" y="T5"/>
                </a:cxn>
                <a:cxn ang="0">
                  <a:pos x="T6" y="T7"/>
                </a:cxn>
                <a:cxn ang="0">
                  <a:pos x="T8" y="T9"/>
                </a:cxn>
                <a:cxn ang="0">
                  <a:pos x="T10" y="T11"/>
                </a:cxn>
              </a:cxnLst>
              <a:rect l="0" t="0" r="r" b="b"/>
              <a:pathLst>
                <a:path w="31" h="79">
                  <a:moveTo>
                    <a:pt x="15" y="0"/>
                  </a:moveTo>
                  <a:cubicBezTo>
                    <a:pt x="5" y="21"/>
                    <a:pt x="1" y="41"/>
                    <a:pt x="0" y="58"/>
                  </a:cubicBezTo>
                  <a:cubicBezTo>
                    <a:pt x="1" y="59"/>
                    <a:pt x="1" y="60"/>
                    <a:pt x="2" y="62"/>
                  </a:cubicBezTo>
                  <a:cubicBezTo>
                    <a:pt x="7" y="68"/>
                    <a:pt x="13" y="74"/>
                    <a:pt x="19" y="79"/>
                  </a:cubicBezTo>
                  <a:cubicBezTo>
                    <a:pt x="18" y="65"/>
                    <a:pt x="20" y="43"/>
                    <a:pt x="31" y="20"/>
                  </a:cubicBezTo>
                  <a:cubicBezTo>
                    <a:pt x="24" y="13"/>
                    <a:pt x="19" y="7"/>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9" name="Freeform 26"/>
            <p:cNvSpPr>
              <a:spLocks/>
            </p:cNvSpPr>
            <p:nvPr/>
          </p:nvSpPr>
          <p:spPr bwMode="auto">
            <a:xfrm>
              <a:off x="4499" y="2867"/>
              <a:ext cx="105" cy="115"/>
            </a:xfrm>
            <a:custGeom>
              <a:avLst/>
              <a:gdLst>
                <a:gd name="T0" fmla="*/ 52 w 72"/>
                <a:gd name="T1" fmla="*/ 0 h 79"/>
                <a:gd name="T2" fmla="*/ 24 w 72"/>
                <a:gd name="T3" fmla="*/ 25 h 79"/>
                <a:gd name="T4" fmla="*/ 10 w 72"/>
                <a:gd name="T5" fmla="*/ 42 h 79"/>
                <a:gd name="T6" fmla="*/ 10 w 72"/>
                <a:gd name="T7" fmla="*/ 42 h 79"/>
                <a:gd name="T8" fmla="*/ 0 w 72"/>
                <a:gd name="T9" fmla="*/ 59 h 79"/>
                <a:gd name="T10" fmla="*/ 16 w 72"/>
                <a:gd name="T11" fmla="*/ 79 h 79"/>
                <a:gd name="T12" fmla="*/ 26 w 72"/>
                <a:gd name="T13" fmla="*/ 63 h 79"/>
                <a:gd name="T14" fmla="*/ 26 w 72"/>
                <a:gd name="T15" fmla="*/ 63 h 79"/>
                <a:gd name="T16" fmla="*/ 45 w 72"/>
                <a:gd name="T17" fmla="*/ 41 h 79"/>
                <a:gd name="T18" fmla="*/ 72 w 72"/>
                <a:gd name="T19" fmla="*/ 19 h 79"/>
                <a:gd name="T20" fmla="*/ 52 w 72"/>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9">
                  <a:moveTo>
                    <a:pt x="52" y="0"/>
                  </a:moveTo>
                  <a:cubicBezTo>
                    <a:pt x="43" y="6"/>
                    <a:pt x="33" y="14"/>
                    <a:pt x="24" y="25"/>
                  </a:cubicBezTo>
                  <a:cubicBezTo>
                    <a:pt x="18" y="30"/>
                    <a:pt x="14" y="36"/>
                    <a:pt x="10" y="42"/>
                  </a:cubicBezTo>
                  <a:cubicBezTo>
                    <a:pt x="10" y="42"/>
                    <a:pt x="10" y="42"/>
                    <a:pt x="10" y="42"/>
                  </a:cubicBezTo>
                  <a:cubicBezTo>
                    <a:pt x="6" y="48"/>
                    <a:pt x="2" y="54"/>
                    <a:pt x="0" y="59"/>
                  </a:cubicBezTo>
                  <a:cubicBezTo>
                    <a:pt x="4" y="66"/>
                    <a:pt x="9" y="72"/>
                    <a:pt x="16" y="79"/>
                  </a:cubicBezTo>
                  <a:cubicBezTo>
                    <a:pt x="19" y="74"/>
                    <a:pt x="22" y="68"/>
                    <a:pt x="26" y="63"/>
                  </a:cubicBezTo>
                  <a:cubicBezTo>
                    <a:pt x="26" y="63"/>
                    <a:pt x="26" y="63"/>
                    <a:pt x="26" y="63"/>
                  </a:cubicBezTo>
                  <a:cubicBezTo>
                    <a:pt x="31" y="55"/>
                    <a:pt x="37" y="48"/>
                    <a:pt x="45" y="41"/>
                  </a:cubicBezTo>
                  <a:cubicBezTo>
                    <a:pt x="55" y="32"/>
                    <a:pt x="64" y="25"/>
                    <a:pt x="72" y="19"/>
                  </a:cubicBezTo>
                  <a:cubicBezTo>
                    <a:pt x="65" y="13"/>
                    <a:pt x="58" y="6"/>
                    <a:pt x="5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0" name="Freeform 27"/>
            <p:cNvSpPr>
              <a:spLocks/>
            </p:cNvSpPr>
            <p:nvPr/>
          </p:nvSpPr>
          <p:spPr bwMode="auto">
            <a:xfrm>
              <a:off x="4575" y="2831"/>
              <a:ext cx="144" cy="63"/>
            </a:xfrm>
            <a:custGeom>
              <a:avLst/>
              <a:gdLst>
                <a:gd name="T0" fmla="*/ 84 w 99"/>
                <a:gd name="T1" fmla="*/ 3 h 44"/>
                <a:gd name="T2" fmla="*/ 15 w 99"/>
                <a:gd name="T3" fmla="*/ 16 h 44"/>
                <a:gd name="T4" fmla="*/ 15 w 99"/>
                <a:gd name="T5" fmla="*/ 16 h 44"/>
                <a:gd name="T6" fmla="*/ 0 w 99"/>
                <a:gd name="T7" fmla="*/ 25 h 44"/>
                <a:gd name="T8" fmla="*/ 20 w 99"/>
                <a:gd name="T9" fmla="*/ 44 h 44"/>
                <a:gd name="T10" fmla="*/ 34 w 99"/>
                <a:gd name="T11" fmla="*/ 35 h 44"/>
                <a:gd name="T12" fmla="*/ 34 w 99"/>
                <a:gd name="T13" fmla="*/ 35 h 44"/>
                <a:gd name="T14" fmla="*/ 99 w 99"/>
                <a:gd name="T15" fmla="*/ 18 h 44"/>
                <a:gd name="T16" fmla="*/ 84 w 99"/>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44">
                  <a:moveTo>
                    <a:pt x="84" y="3"/>
                  </a:moveTo>
                  <a:cubicBezTo>
                    <a:pt x="68" y="0"/>
                    <a:pt x="43" y="1"/>
                    <a:pt x="15" y="16"/>
                  </a:cubicBezTo>
                  <a:cubicBezTo>
                    <a:pt x="15" y="16"/>
                    <a:pt x="15" y="16"/>
                    <a:pt x="15" y="16"/>
                  </a:cubicBezTo>
                  <a:cubicBezTo>
                    <a:pt x="10" y="18"/>
                    <a:pt x="5" y="21"/>
                    <a:pt x="0" y="25"/>
                  </a:cubicBezTo>
                  <a:cubicBezTo>
                    <a:pt x="6" y="31"/>
                    <a:pt x="13" y="38"/>
                    <a:pt x="20" y="44"/>
                  </a:cubicBezTo>
                  <a:cubicBezTo>
                    <a:pt x="25" y="41"/>
                    <a:pt x="30" y="38"/>
                    <a:pt x="34" y="35"/>
                  </a:cubicBezTo>
                  <a:cubicBezTo>
                    <a:pt x="34" y="35"/>
                    <a:pt x="34" y="35"/>
                    <a:pt x="34" y="35"/>
                  </a:cubicBezTo>
                  <a:cubicBezTo>
                    <a:pt x="72" y="15"/>
                    <a:pt x="99" y="18"/>
                    <a:pt x="99" y="18"/>
                  </a:cubicBezTo>
                  <a:cubicBezTo>
                    <a:pt x="95" y="12"/>
                    <a:pt x="90" y="7"/>
                    <a:pt x="8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1" name="Freeform 28"/>
            <p:cNvSpPr>
              <a:spLocks/>
            </p:cNvSpPr>
            <p:nvPr/>
          </p:nvSpPr>
          <p:spPr bwMode="auto">
            <a:xfrm>
              <a:off x="4653" y="2921"/>
              <a:ext cx="75" cy="72"/>
            </a:xfrm>
            <a:custGeom>
              <a:avLst/>
              <a:gdLst>
                <a:gd name="T0" fmla="*/ 12 w 51"/>
                <a:gd name="T1" fmla="*/ 7 h 50"/>
                <a:gd name="T2" fmla="*/ 8 w 51"/>
                <a:gd name="T3" fmla="*/ 39 h 50"/>
                <a:gd name="T4" fmla="*/ 39 w 51"/>
                <a:gd name="T5" fmla="*/ 43 h 50"/>
                <a:gd name="T6" fmla="*/ 43 w 51"/>
                <a:gd name="T7" fmla="*/ 12 h 50"/>
                <a:gd name="T8" fmla="*/ 12 w 51"/>
                <a:gd name="T9" fmla="*/ 7 h 50"/>
              </a:gdLst>
              <a:ahLst/>
              <a:cxnLst>
                <a:cxn ang="0">
                  <a:pos x="T0" y="T1"/>
                </a:cxn>
                <a:cxn ang="0">
                  <a:pos x="T2" y="T3"/>
                </a:cxn>
                <a:cxn ang="0">
                  <a:pos x="T4" y="T5"/>
                </a:cxn>
                <a:cxn ang="0">
                  <a:pos x="T6" y="T7"/>
                </a:cxn>
                <a:cxn ang="0">
                  <a:pos x="T8" y="T9"/>
                </a:cxn>
              </a:cxnLst>
              <a:rect l="0" t="0" r="r" b="b"/>
              <a:pathLst>
                <a:path w="51" h="50">
                  <a:moveTo>
                    <a:pt x="12" y="7"/>
                  </a:moveTo>
                  <a:cubicBezTo>
                    <a:pt x="2" y="15"/>
                    <a:pt x="0" y="29"/>
                    <a:pt x="8" y="39"/>
                  </a:cubicBezTo>
                  <a:cubicBezTo>
                    <a:pt x="15" y="48"/>
                    <a:pt x="29" y="50"/>
                    <a:pt x="39" y="43"/>
                  </a:cubicBezTo>
                  <a:cubicBezTo>
                    <a:pt x="49" y="35"/>
                    <a:pt x="51" y="21"/>
                    <a:pt x="43" y="12"/>
                  </a:cubicBezTo>
                  <a:cubicBezTo>
                    <a:pt x="36" y="2"/>
                    <a:pt x="22" y="0"/>
                    <a:pt x="12"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2" name="Freeform 29"/>
            <p:cNvSpPr>
              <a:spLocks/>
            </p:cNvSpPr>
            <p:nvPr/>
          </p:nvSpPr>
          <p:spPr bwMode="auto">
            <a:xfrm>
              <a:off x="4590" y="3002"/>
              <a:ext cx="66" cy="67"/>
            </a:xfrm>
            <a:custGeom>
              <a:avLst/>
              <a:gdLst>
                <a:gd name="T0" fmla="*/ 10 w 46"/>
                <a:gd name="T1" fmla="*/ 7 h 46"/>
                <a:gd name="T2" fmla="*/ 6 w 46"/>
                <a:gd name="T3" fmla="*/ 36 h 46"/>
                <a:gd name="T4" fmla="*/ 35 w 46"/>
                <a:gd name="T5" fmla="*/ 40 h 46"/>
                <a:gd name="T6" fmla="*/ 39 w 46"/>
                <a:gd name="T7" fmla="*/ 11 h 46"/>
                <a:gd name="T8" fmla="*/ 10 w 46"/>
                <a:gd name="T9" fmla="*/ 7 h 46"/>
              </a:gdLst>
              <a:ahLst/>
              <a:cxnLst>
                <a:cxn ang="0">
                  <a:pos x="T0" y="T1"/>
                </a:cxn>
                <a:cxn ang="0">
                  <a:pos x="T2" y="T3"/>
                </a:cxn>
                <a:cxn ang="0">
                  <a:pos x="T4" y="T5"/>
                </a:cxn>
                <a:cxn ang="0">
                  <a:pos x="T6" y="T7"/>
                </a:cxn>
                <a:cxn ang="0">
                  <a:pos x="T8" y="T9"/>
                </a:cxn>
              </a:cxnLst>
              <a:rect l="0" t="0" r="r" b="b"/>
              <a:pathLst>
                <a:path w="46" h="46">
                  <a:moveTo>
                    <a:pt x="10" y="7"/>
                  </a:moveTo>
                  <a:cubicBezTo>
                    <a:pt x="1" y="14"/>
                    <a:pt x="0" y="27"/>
                    <a:pt x="6" y="36"/>
                  </a:cubicBezTo>
                  <a:cubicBezTo>
                    <a:pt x="13" y="45"/>
                    <a:pt x="26" y="46"/>
                    <a:pt x="35" y="40"/>
                  </a:cubicBezTo>
                  <a:cubicBezTo>
                    <a:pt x="44" y="33"/>
                    <a:pt x="46" y="20"/>
                    <a:pt x="39" y="11"/>
                  </a:cubicBezTo>
                  <a:cubicBezTo>
                    <a:pt x="32" y="2"/>
                    <a:pt x="19" y="0"/>
                    <a:pt x="1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3" name="Freeform 30"/>
            <p:cNvSpPr>
              <a:spLocks/>
            </p:cNvSpPr>
            <p:nvPr/>
          </p:nvSpPr>
          <p:spPr bwMode="auto">
            <a:xfrm>
              <a:off x="4468" y="2902"/>
              <a:ext cx="103" cy="101"/>
            </a:xfrm>
            <a:custGeom>
              <a:avLst/>
              <a:gdLst>
                <a:gd name="T0" fmla="*/ 17 w 71"/>
                <a:gd name="T1" fmla="*/ 10 h 70"/>
                <a:gd name="T2" fmla="*/ 11 w 71"/>
                <a:gd name="T3" fmla="*/ 54 h 70"/>
                <a:gd name="T4" fmla="*/ 55 w 71"/>
                <a:gd name="T5" fmla="*/ 60 h 70"/>
                <a:gd name="T6" fmla="*/ 61 w 71"/>
                <a:gd name="T7" fmla="*/ 16 h 70"/>
                <a:gd name="T8" fmla="*/ 17 w 71"/>
                <a:gd name="T9" fmla="*/ 10 h 70"/>
              </a:gdLst>
              <a:ahLst/>
              <a:cxnLst>
                <a:cxn ang="0">
                  <a:pos x="T0" y="T1"/>
                </a:cxn>
                <a:cxn ang="0">
                  <a:pos x="T2" y="T3"/>
                </a:cxn>
                <a:cxn ang="0">
                  <a:pos x="T4" y="T5"/>
                </a:cxn>
                <a:cxn ang="0">
                  <a:pos x="T6" y="T7"/>
                </a:cxn>
                <a:cxn ang="0">
                  <a:pos x="T8" y="T9"/>
                </a:cxn>
              </a:cxnLst>
              <a:rect l="0" t="0" r="r" b="b"/>
              <a:pathLst>
                <a:path w="71" h="70">
                  <a:moveTo>
                    <a:pt x="17" y="10"/>
                  </a:moveTo>
                  <a:cubicBezTo>
                    <a:pt x="3" y="21"/>
                    <a:pt x="0" y="40"/>
                    <a:pt x="11" y="54"/>
                  </a:cubicBezTo>
                  <a:cubicBezTo>
                    <a:pt x="21" y="68"/>
                    <a:pt x="41" y="70"/>
                    <a:pt x="55" y="60"/>
                  </a:cubicBezTo>
                  <a:cubicBezTo>
                    <a:pt x="68" y="49"/>
                    <a:pt x="71" y="30"/>
                    <a:pt x="61" y="16"/>
                  </a:cubicBezTo>
                  <a:cubicBezTo>
                    <a:pt x="50" y="2"/>
                    <a:pt x="30" y="0"/>
                    <a:pt x="17"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4" name="Rectangle 31"/>
            <p:cNvSpPr>
              <a:spLocks noChangeArrowheads="1"/>
            </p:cNvSpPr>
            <p:nvPr/>
          </p:nvSpPr>
          <p:spPr bwMode="auto">
            <a:xfrm>
              <a:off x="4884" y="2838"/>
              <a:ext cx="675"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200">
                  <a:solidFill>
                    <a:srgbClr val="FFFFFF"/>
                  </a:solidFill>
                  <a:latin typeface="Segoe Pro Display Light" panose="020B0302040504020203" pitchFamily="34" charset="0"/>
                </a:rPr>
                <a:t>Website</a:t>
              </a:r>
              <a:endParaRPr lang="en-US" altLang="en-US">
                <a:solidFill>
                  <a:srgbClr val="00B0F0"/>
                </a:solidFill>
              </a:endParaRPr>
            </a:p>
          </p:txBody>
        </p:sp>
        <p:sp>
          <p:nvSpPr>
            <p:cNvPr id="35" name="Freeform 32"/>
            <p:cNvSpPr>
              <a:spLocks/>
            </p:cNvSpPr>
            <p:nvPr/>
          </p:nvSpPr>
          <p:spPr bwMode="auto">
            <a:xfrm>
              <a:off x="5778" y="2584"/>
              <a:ext cx="1353" cy="647"/>
            </a:xfrm>
            <a:custGeom>
              <a:avLst/>
              <a:gdLst>
                <a:gd name="T0" fmla="*/ 874 w 932"/>
                <a:gd name="T1" fmla="*/ 0 h 446"/>
                <a:gd name="T2" fmla="*/ 59 w 932"/>
                <a:gd name="T3" fmla="*/ 0 h 446"/>
                <a:gd name="T4" fmla="*/ 18 w 932"/>
                <a:gd name="T5" fmla="*/ 17 h 446"/>
                <a:gd name="T6" fmla="*/ 0 w 932"/>
                <a:gd name="T7" fmla="*/ 58 h 446"/>
                <a:gd name="T8" fmla="*/ 0 w 932"/>
                <a:gd name="T9" fmla="*/ 388 h 446"/>
                <a:gd name="T10" fmla="*/ 18 w 932"/>
                <a:gd name="T11" fmla="*/ 430 h 446"/>
                <a:gd name="T12" fmla="*/ 53 w 932"/>
                <a:gd name="T13" fmla="*/ 446 h 446"/>
                <a:gd name="T14" fmla="*/ 53 w 932"/>
                <a:gd name="T15" fmla="*/ 442 h 446"/>
                <a:gd name="T16" fmla="*/ 53 w 932"/>
                <a:gd name="T17" fmla="*/ 113 h 446"/>
                <a:gd name="T18" fmla="*/ 113 w 932"/>
                <a:gd name="T19" fmla="*/ 52 h 446"/>
                <a:gd name="T20" fmla="*/ 928 w 932"/>
                <a:gd name="T21" fmla="*/ 52 h 446"/>
                <a:gd name="T22" fmla="*/ 932 w 932"/>
                <a:gd name="T23" fmla="*/ 52 h 446"/>
                <a:gd name="T24" fmla="*/ 915 w 932"/>
                <a:gd name="T25" fmla="*/ 17 h 446"/>
                <a:gd name="T26" fmla="*/ 874 w 932"/>
                <a:gd name="T27" fmla="*/ 0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2" h="446">
                  <a:moveTo>
                    <a:pt x="874" y="0"/>
                  </a:moveTo>
                  <a:cubicBezTo>
                    <a:pt x="59" y="0"/>
                    <a:pt x="59" y="0"/>
                    <a:pt x="59" y="0"/>
                  </a:cubicBezTo>
                  <a:cubicBezTo>
                    <a:pt x="43" y="0"/>
                    <a:pt x="28" y="7"/>
                    <a:pt x="18" y="17"/>
                  </a:cubicBezTo>
                  <a:cubicBezTo>
                    <a:pt x="7" y="28"/>
                    <a:pt x="0" y="42"/>
                    <a:pt x="0" y="58"/>
                  </a:cubicBezTo>
                  <a:cubicBezTo>
                    <a:pt x="0" y="388"/>
                    <a:pt x="0" y="388"/>
                    <a:pt x="0" y="388"/>
                  </a:cubicBezTo>
                  <a:cubicBezTo>
                    <a:pt x="0" y="404"/>
                    <a:pt x="7" y="419"/>
                    <a:pt x="18" y="430"/>
                  </a:cubicBezTo>
                  <a:cubicBezTo>
                    <a:pt x="27" y="439"/>
                    <a:pt x="39" y="445"/>
                    <a:pt x="53" y="446"/>
                  </a:cubicBezTo>
                  <a:cubicBezTo>
                    <a:pt x="53" y="445"/>
                    <a:pt x="53" y="444"/>
                    <a:pt x="53" y="442"/>
                  </a:cubicBezTo>
                  <a:cubicBezTo>
                    <a:pt x="53" y="113"/>
                    <a:pt x="53" y="113"/>
                    <a:pt x="53" y="113"/>
                  </a:cubicBezTo>
                  <a:cubicBezTo>
                    <a:pt x="53" y="79"/>
                    <a:pt x="80" y="52"/>
                    <a:pt x="113" y="52"/>
                  </a:cubicBezTo>
                  <a:cubicBezTo>
                    <a:pt x="928" y="52"/>
                    <a:pt x="928" y="52"/>
                    <a:pt x="928" y="52"/>
                  </a:cubicBezTo>
                  <a:cubicBezTo>
                    <a:pt x="929" y="52"/>
                    <a:pt x="930" y="52"/>
                    <a:pt x="932" y="52"/>
                  </a:cubicBezTo>
                  <a:cubicBezTo>
                    <a:pt x="930" y="39"/>
                    <a:pt x="924" y="26"/>
                    <a:pt x="915" y="17"/>
                  </a:cubicBezTo>
                  <a:cubicBezTo>
                    <a:pt x="904" y="7"/>
                    <a:pt x="890" y="0"/>
                    <a:pt x="874" y="0"/>
                  </a:cubicBezTo>
                </a:path>
              </a:pathLst>
            </a:custGeom>
            <a:solidFill>
              <a:srgbClr val="4E6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6" name="Freeform 33"/>
            <p:cNvSpPr>
              <a:spLocks/>
            </p:cNvSpPr>
            <p:nvPr/>
          </p:nvSpPr>
          <p:spPr bwMode="auto">
            <a:xfrm>
              <a:off x="5772" y="2578"/>
              <a:ext cx="1365" cy="659"/>
            </a:xfrm>
            <a:custGeom>
              <a:avLst/>
              <a:gdLst>
                <a:gd name="T0" fmla="*/ 878 w 940"/>
                <a:gd name="T1" fmla="*/ 0 h 454"/>
                <a:gd name="T2" fmla="*/ 63 w 940"/>
                <a:gd name="T3" fmla="*/ 0 h 454"/>
                <a:gd name="T4" fmla="*/ 0 w 940"/>
                <a:gd name="T5" fmla="*/ 62 h 454"/>
                <a:gd name="T6" fmla="*/ 0 w 940"/>
                <a:gd name="T7" fmla="*/ 392 h 454"/>
                <a:gd name="T8" fmla="*/ 57 w 940"/>
                <a:gd name="T9" fmla="*/ 454 h 454"/>
                <a:gd name="T10" fmla="*/ 57 w 940"/>
                <a:gd name="T11" fmla="*/ 450 h 454"/>
                <a:gd name="T12" fmla="*/ 22 w 940"/>
                <a:gd name="T13" fmla="*/ 434 h 454"/>
                <a:gd name="T14" fmla="*/ 4 w 940"/>
                <a:gd name="T15" fmla="*/ 392 h 454"/>
                <a:gd name="T16" fmla="*/ 4 w 940"/>
                <a:gd name="T17" fmla="*/ 62 h 454"/>
                <a:gd name="T18" fmla="*/ 22 w 940"/>
                <a:gd name="T19" fmla="*/ 21 h 454"/>
                <a:gd name="T20" fmla="*/ 63 w 940"/>
                <a:gd name="T21" fmla="*/ 4 h 454"/>
                <a:gd name="T22" fmla="*/ 878 w 940"/>
                <a:gd name="T23" fmla="*/ 4 h 454"/>
                <a:gd name="T24" fmla="*/ 919 w 940"/>
                <a:gd name="T25" fmla="*/ 21 h 454"/>
                <a:gd name="T26" fmla="*/ 936 w 940"/>
                <a:gd name="T27" fmla="*/ 56 h 454"/>
                <a:gd name="T28" fmla="*/ 940 w 940"/>
                <a:gd name="T29" fmla="*/ 57 h 454"/>
                <a:gd name="T30" fmla="*/ 878 w 940"/>
                <a:gd name="T31"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0" h="454">
                  <a:moveTo>
                    <a:pt x="878" y="0"/>
                  </a:moveTo>
                  <a:cubicBezTo>
                    <a:pt x="63" y="0"/>
                    <a:pt x="63" y="0"/>
                    <a:pt x="63" y="0"/>
                  </a:cubicBezTo>
                  <a:cubicBezTo>
                    <a:pt x="28" y="0"/>
                    <a:pt x="0" y="28"/>
                    <a:pt x="0" y="62"/>
                  </a:cubicBezTo>
                  <a:cubicBezTo>
                    <a:pt x="0" y="392"/>
                    <a:pt x="0" y="392"/>
                    <a:pt x="0" y="392"/>
                  </a:cubicBezTo>
                  <a:cubicBezTo>
                    <a:pt x="0" y="425"/>
                    <a:pt x="25" y="452"/>
                    <a:pt x="57" y="454"/>
                  </a:cubicBezTo>
                  <a:cubicBezTo>
                    <a:pt x="57" y="453"/>
                    <a:pt x="57" y="452"/>
                    <a:pt x="57" y="450"/>
                  </a:cubicBezTo>
                  <a:cubicBezTo>
                    <a:pt x="43" y="449"/>
                    <a:pt x="31" y="443"/>
                    <a:pt x="22" y="434"/>
                  </a:cubicBezTo>
                  <a:cubicBezTo>
                    <a:pt x="11" y="423"/>
                    <a:pt x="4" y="408"/>
                    <a:pt x="4" y="392"/>
                  </a:cubicBezTo>
                  <a:cubicBezTo>
                    <a:pt x="4" y="62"/>
                    <a:pt x="4" y="62"/>
                    <a:pt x="4" y="62"/>
                  </a:cubicBezTo>
                  <a:cubicBezTo>
                    <a:pt x="4" y="46"/>
                    <a:pt x="11" y="32"/>
                    <a:pt x="22" y="21"/>
                  </a:cubicBezTo>
                  <a:cubicBezTo>
                    <a:pt x="32" y="11"/>
                    <a:pt x="47" y="4"/>
                    <a:pt x="63" y="4"/>
                  </a:cubicBezTo>
                  <a:cubicBezTo>
                    <a:pt x="878" y="4"/>
                    <a:pt x="878" y="4"/>
                    <a:pt x="878" y="4"/>
                  </a:cubicBezTo>
                  <a:cubicBezTo>
                    <a:pt x="894" y="4"/>
                    <a:pt x="908" y="11"/>
                    <a:pt x="919" y="21"/>
                  </a:cubicBezTo>
                  <a:cubicBezTo>
                    <a:pt x="928" y="30"/>
                    <a:pt x="934" y="43"/>
                    <a:pt x="936" y="56"/>
                  </a:cubicBezTo>
                  <a:cubicBezTo>
                    <a:pt x="937" y="56"/>
                    <a:pt x="938" y="57"/>
                    <a:pt x="940" y="57"/>
                  </a:cubicBezTo>
                  <a:cubicBezTo>
                    <a:pt x="937" y="25"/>
                    <a:pt x="910" y="0"/>
                    <a:pt x="87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7" name="Freeform 34"/>
            <p:cNvSpPr>
              <a:spLocks/>
            </p:cNvSpPr>
            <p:nvPr/>
          </p:nvSpPr>
          <p:spPr bwMode="auto">
            <a:xfrm>
              <a:off x="5855" y="2659"/>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1 h 451"/>
                <a:gd name="T10" fmla="*/ 60 w 935"/>
                <a:gd name="T11" fmla="*/ 0 h 451"/>
                <a:gd name="T12" fmla="*/ 875 w 935"/>
                <a:gd name="T13" fmla="*/ 0 h 451"/>
                <a:gd name="T14" fmla="*/ 935 w 935"/>
                <a:gd name="T15" fmla="*/ 61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1"/>
                    <a:pt x="0" y="61"/>
                    <a:pt x="0" y="61"/>
                  </a:cubicBezTo>
                  <a:cubicBezTo>
                    <a:pt x="0" y="27"/>
                    <a:pt x="27" y="0"/>
                    <a:pt x="60" y="0"/>
                  </a:cubicBezTo>
                  <a:cubicBezTo>
                    <a:pt x="875" y="0"/>
                    <a:pt x="875" y="0"/>
                    <a:pt x="875" y="0"/>
                  </a:cubicBezTo>
                  <a:cubicBezTo>
                    <a:pt x="908" y="0"/>
                    <a:pt x="935" y="27"/>
                    <a:pt x="935" y="61"/>
                  </a:cubicBezTo>
                  <a:cubicBezTo>
                    <a:pt x="935" y="390"/>
                    <a:pt x="935" y="390"/>
                    <a:pt x="935" y="390"/>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8" name="Freeform 35"/>
            <p:cNvSpPr>
              <a:spLocks/>
            </p:cNvSpPr>
            <p:nvPr/>
          </p:nvSpPr>
          <p:spPr bwMode="auto">
            <a:xfrm>
              <a:off x="5850" y="2656"/>
              <a:ext cx="1367"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3 h 455"/>
                <a:gd name="T16" fmla="*/ 22 w 941"/>
                <a:gd name="T17" fmla="*/ 22 h 455"/>
                <a:gd name="T18" fmla="*/ 63 w 941"/>
                <a:gd name="T19" fmla="*/ 5 h 455"/>
                <a:gd name="T20" fmla="*/ 878 w 941"/>
                <a:gd name="T21" fmla="*/ 5 h 455"/>
                <a:gd name="T22" fmla="*/ 919 w 941"/>
                <a:gd name="T23" fmla="*/ 22 h 455"/>
                <a:gd name="T24" fmla="*/ 936 w 941"/>
                <a:gd name="T25" fmla="*/ 63 h 455"/>
                <a:gd name="T26" fmla="*/ 936 w 941"/>
                <a:gd name="T27" fmla="*/ 392 h 455"/>
                <a:gd name="T28" fmla="*/ 938 w 941"/>
                <a:gd name="T29" fmla="*/ 392 h 455"/>
                <a:gd name="T30" fmla="*/ 941 w 941"/>
                <a:gd name="T31" fmla="*/ 392 h 455"/>
                <a:gd name="T32" fmla="*/ 941 w 941"/>
                <a:gd name="T33" fmla="*/ 63 h 455"/>
                <a:gd name="T34" fmla="*/ 878 w 941"/>
                <a:gd name="T35" fmla="*/ 0 h 455"/>
                <a:gd name="T36" fmla="*/ 63 w 941"/>
                <a:gd name="T37" fmla="*/ 0 h 455"/>
                <a:gd name="T38" fmla="*/ 0 w 941"/>
                <a:gd name="T39" fmla="*/ 63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3"/>
                    <a:pt x="5" y="63"/>
                    <a:pt x="5" y="63"/>
                  </a:cubicBezTo>
                  <a:cubicBezTo>
                    <a:pt x="5" y="47"/>
                    <a:pt x="12" y="32"/>
                    <a:pt x="22" y="22"/>
                  </a:cubicBezTo>
                  <a:cubicBezTo>
                    <a:pt x="33" y="11"/>
                    <a:pt x="47" y="5"/>
                    <a:pt x="63" y="5"/>
                  </a:cubicBezTo>
                  <a:cubicBezTo>
                    <a:pt x="878" y="5"/>
                    <a:pt x="878" y="5"/>
                    <a:pt x="878" y="5"/>
                  </a:cubicBezTo>
                  <a:cubicBezTo>
                    <a:pt x="894" y="5"/>
                    <a:pt x="908" y="11"/>
                    <a:pt x="919" y="22"/>
                  </a:cubicBezTo>
                  <a:cubicBezTo>
                    <a:pt x="929" y="32"/>
                    <a:pt x="936" y="47"/>
                    <a:pt x="936" y="63"/>
                  </a:cubicBezTo>
                  <a:cubicBezTo>
                    <a:pt x="936" y="392"/>
                    <a:pt x="936" y="392"/>
                    <a:pt x="936" y="392"/>
                  </a:cubicBezTo>
                  <a:cubicBezTo>
                    <a:pt x="938" y="392"/>
                    <a:pt x="938" y="392"/>
                    <a:pt x="938" y="392"/>
                  </a:cubicBezTo>
                  <a:cubicBezTo>
                    <a:pt x="941" y="392"/>
                    <a:pt x="941" y="392"/>
                    <a:pt x="941" y="392"/>
                  </a:cubicBezTo>
                  <a:cubicBezTo>
                    <a:pt x="941" y="63"/>
                    <a:pt x="941" y="63"/>
                    <a:pt x="941" y="63"/>
                  </a:cubicBezTo>
                  <a:cubicBezTo>
                    <a:pt x="941" y="28"/>
                    <a:pt x="913" y="0"/>
                    <a:pt x="878" y="0"/>
                  </a:cubicBezTo>
                  <a:cubicBezTo>
                    <a:pt x="63" y="0"/>
                    <a:pt x="63" y="0"/>
                    <a:pt x="63" y="0"/>
                  </a:cubicBezTo>
                  <a:cubicBezTo>
                    <a:pt x="28" y="0"/>
                    <a:pt x="0" y="28"/>
                    <a:pt x="0" y="63"/>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9" name="Freeform 36"/>
            <p:cNvSpPr>
              <a:spLocks/>
            </p:cNvSpPr>
            <p:nvPr/>
          </p:nvSpPr>
          <p:spPr bwMode="auto">
            <a:xfrm>
              <a:off x="6068" y="3044"/>
              <a:ext cx="211" cy="63"/>
            </a:xfrm>
            <a:custGeom>
              <a:avLst/>
              <a:gdLst>
                <a:gd name="T0" fmla="*/ 105 w 145"/>
                <a:gd name="T1" fmla="*/ 0 h 43"/>
                <a:gd name="T2" fmla="*/ 100 w 145"/>
                <a:gd name="T3" fmla="*/ 0 h 43"/>
                <a:gd name="T4" fmla="*/ 48 w 145"/>
                <a:gd name="T5" fmla="*/ 0 h 43"/>
                <a:gd name="T6" fmla="*/ 45 w 145"/>
                <a:gd name="T7" fmla="*/ 0 h 43"/>
                <a:gd name="T8" fmla="*/ 0 w 145"/>
                <a:gd name="T9" fmla="*/ 29 h 43"/>
                <a:gd name="T10" fmla="*/ 0 w 145"/>
                <a:gd name="T11" fmla="*/ 43 h 43"/>
                <a:gd name="T12" fmla="*/ 54 w 145"/>
                <a:gd name="T13" fmla="*/ 43 h 43"/>
                <a:gd name="T14" fmla="*/ 94 w 145"/>
                <a:gd name="T15" fmla="*/ 43 h 43"/>
                <a:gd name="T16" fmla="*/ 145 w 145"/>
                <a:gd name="T17" fmla="*/ 43 h 43"/>
                <a:gd name="T18" fmla="*/ 145 w 145"/>
                <a:gd name="T19" fmla="*/ 29 h 43"/>
                <a:gd name="T20" fmla="*/ 105 w 145"/>
                <a:gd name="T2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 h="43">
                  <a:moveTo>
                    <a:pt x="105" y="0"/>
                  </a:moveTo>
                  <a:cubicBezTo>
                    <a:pt x="100" y="0"/>
                    <a:pt x="100" y="0"/>
                    <a:pt x="100" y="0"/>
                  </a:cubicBezTo>
                  <a:cubicBezTo>
                    <a:pt x="48" y="0"/>
                    <a:pt x="48" y="0"/>
                    <a:pt x="48" y="0"/>
                  </a:cubicBezTo>
                  <a:cubicBezTo>
                    <a:pt x="45" y="0"/>
                    <a:pt x="45" y="0"/>
                    <a:pt x="45" y="0"/>
                  </a:cubicBezTo>
                  <a:cubicBezTo>
                    <a:pt x="52" y="26"/>
                    <a:pt x="43" y="29"/>
                    <a:pt x="0" y="29"/>
                  </a:cubicBezTo>
                  <a:cubicBezTo>
                    <a:pt x="0" y="43"/>
                    <a:pt x="0" y="43"/>
                    <a:pt x="0" y="43"/>
                  </a:cubicBezTo>
                  <a:cubicBezTo>
                    <a:pt x="54" y="43"/>
                    <a:pt x="54" y="43"/>
                    <a:pt x="54" y="43"/>
                  </a:cubicBezTo>
                  <a:cubicBezTo>
                    <a:pt x="94" y="43"/>
                    <a:pt x="94" y="43"/>
                    <a:pt x="94" y="43"/>
                  </a:cubicBezTo>
                  <a:cubicBezTo>
                    <a:pt x="145" y="43"/>
                    <a:pt x="145" y="43"/>
                    <a:pt x="145" y="43"/>
                  </a:cubicBezTo>
                  <a:cubicBezTo>
                    <a:pt x="145" y="29"/>
                    <a:pt x="145" y="29"/>
                    <a:pt x="145" y="29"/>
                  </a:cubicBezTo>
                  <a:cubicBezTo>
                    <a:pt x="102" y="29"/>
                    <a:pt x="98" y="26"/>
                    <a:pt x="105"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0" name="Freeform 37"/>
            <p:cNvSpPr>
              <a:spLocks noEditPoints="1"/>
            </p:cNvSpPr>
            <p:nvPr/>
          </p:nvSpPr>
          <p:spPr bwMode="auto">
            <a:xfrm>
              <a:off x="6013" y="2810"/>
              <a:ext cx="321" cy="234"/>
            </a:xfrm>
            <a:custGeom>
              <a:avLst/>
              <a:gdLst>
                <a:gd name="T0" fmla="*/ 207 w 221"/>
                <a:gd name="T1" fmla="*/ 0 h 161"/>
                <a:gd name="T2" fmla="*/ 12 w 221"/>
                <a:gd name="T3" fmla="*/ 0 h 161"/>
                <a:gd name="T4" fmla="*/ 0 w 221"/>
                <a:gd name="T5" fmla="*/ 13 h 161"/>
                <a:gd name="T6" fmla="*/ 0 w 221"/>
                <a:gd name="T7" fmla="*/ 149 h 161"/>
                <a:gd name="T8" fmla="*/ 12 w 221"/>
                <a:gd name="T9" fmla="*/ 161 h 161"/>
                <a:gd name="T10" fmla="*/ 207 w 221"/>
                <a:gd name="T11" fmla="*/ 161 h 161"/>
                <a:gd name="T12" fmla="*/ 221 w 221"/>
                <a:gd name="T13" fmla="*/ 149 h 161"/>
                <a:gd name="T14" fmla="*/ 221 w 221"/>
                <a:gd name="T15" fmla="*/ 13 h 161"/>
                <a:gd name="T16" fmla="*/ 207 w 221"/>
                <a:gd name="T17" fmla="*/ 0 h 161"/>
                <a:gd name="T18" fmla="*/ 204 w 221"/>
                <a:gd name="T19" fmla="*/ 17 h 161"/>
                <a:gd name="T20" fmla="*/ 204 w 221"/>
                <a:gd name="T21" fmla="*/ 144 h 161"/>
                <a:gd name="T22" fmla="*/ 17 w 221"/>
                <a:gd name="T23" fmla="*/ 144 h 161"/>
                <a:gd name="T24" fmla="*/ 17 w 221"/>
                <a:gd name="T25" fmla="*/ 17 h 161"/>
                <a:gd name="T26" fmla="*/ 204 w 221"/>
                <a:gd name="T27" fmla="*/ 17 h 161"/>
                <a:gd name="T28" fmla="*/ 204 w 221"/>
                <a:gd name="T29" fmla="*/ 1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 h="161">
                  <a:moveTo>
                    <a:pt x="207" y="0"/>
                  </a:moveTo>
                  <a:cubicBezTo>
                    <a:pt x="12" y="0"/>
                    <a:pt x="12" y="0"/>
                    <a:pt x="12" y="0"/>
                  </a:cubicBezTo>
                  <a:cubicBezTo>
                    <a:pt x="6" y="0"/>
                    <a:pt x="0" y="6"/>
                    <a:pt x="0" y="13"/>
                  </a:cubicBezTo>
                  <a:cubicBezTo>
                    <a:pt x="0" y="149"/>
                    <a:pt x="0" y="149"/>
                    <a:pt x="0" y="149"/>
                  </a:cubicBezTo>
                  <a:cubicBezTo>
                    <a:pt x="0" y="155"/>
                    <a:pt x="6" y="161"/>
                    <a:pt x="12" y="161"/>
                  </a:cubicBezTo>
                  <a:cubicBezTo>
                    <a:pt x="207" y="161"/>
                    <a:pt x="207" y="161"/>
                    <a:pt x="207" y="161"/>
                  </a:cubicBezTo>
                  <a:cubicBezTo>
                    <a:pt x="214" y="161"/>
                    <a:pt x="221" y="155"/>
                    <a:pt x="221" y="149"/>
                  </a:cubicBezTo>
                  <a:cubicBezTo>
                    <a:pt x="221" y="13"/>
                    <a:pt x="221" y="13"/>
                    <a:pt x="221" y="13"/>
                  </a:cubicBezTo>
                  <a:cubicBezTo>
                    <a:pt x="221" y="6"/>
                    <a:pt x="214" y="0"/>
                    <a:pt x="207" y="0"/>
                  </a:cubicBezTo>
                  <a:moveTo>
                    <a:pt x="204" y="17"/>
                  </a:moveTo>
                  <a:cubicBezTo>
                    <a:pt x="204" y="144"/>
                    <a:pt x="204" y="144"/>
                    <a:pt x="204" y="144"/>
                  </a:cubicBezTo>
                  <a:cubicBezTo>
                    <a:pt x="17" y="144"/>
                    <a:pt x="17" y="144"/>
                    <a:pt x="17" y="144"/>
                  </a:cubicBezTo>
                  <a:cubicBezTo>
                    <a:pt x="17" y="17"/>
                    <a:pt x="17" y="17"/>
                    <a:pt x="17" y="17"/>
                  </a:cubicBezTo>
                  <a:cubicBezTo>
                    <a:pt x="204" y="17"/>
                    <a:pt x="204" y="17"/>
                    <a:pt x="204" y="17"/>
                  </a:cubicBezTo>
                  <a:cubicBezTo>
                    <a:pt x="204" y="17"/>
                    <a:pt x="204" y="17"/>
                    <a:pt x="204" y="17"/>
                  </a:cubicBezTo>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1" name="Freeform 38"/>
            <p:cNvSpPr>
              <a:spLocks/>
            </p:cNvSpPr>
            <p:nvPr/>
          </p:nvSpPr>
          <p:spPr bwMode="auto">
            <a:xfrm>
              <a:off x="6038" y="2835"/>
              <a:ext cx="271" cy="184"/>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2" name="Freeform 39"/>
            <p:cNvSpPr>
              <a:spLocks/>
            </p:cNvSpPr>
            <p:nvPr/>
          </p:nvSpPr>
          <p:spPr bwMode="auto">
            <a:xfrm>
              <a:off x="6038" y="2835"/>
              <a:ext cx="271" cy="184"/>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3" name="Freeform 40"/>
            <p:cNvSpPr>
              <a:spLocks/>
            </p:cNvSpPr>
            <p:nvPr/>
          </p:nvSpPr>
          <p:spPr bwMode="auto">
            <a:xfrm>
              <a:off x="6013" y="2810"/>
              <a:ext cx="302" cy="234"/>
            </a:xfrm>
            <a:custGeom>
              <a:avLst/>
              <a:gdLst>
                <a:gd name="T0" fmla="*/ 17 w 208"/>
                <a:gd name="T1" fmla="*/ 144 h 161"/>
                <a:gd name="T2" fmla="*/ 17 w 208"/>
                <a:gd name="T3" fmla="*/ 144 h 161"/>
                <a:gd name="T4" fmla="*/ 17 w 208"/>
                <a:gd name="T5" fmla="*/ 17 h 161"/>
                <a:gd name="T6" fmla="*/ 188 w 208"/>
                <a:gd name="T7" fmla="*/ 17 h 161"/>
                <a:gd name="T8" fmla="*/ 208 w 208"/>
                <a:gd name="T9" fmla="*/ 0 h 161"/>
                <a:gd name="T10" fmla="*/ 207 w 208"/>
                <a:gd name="T11" fmla="*/ 0 h 161"/>
                <a:gd name="T12" fmla="*/ 12 w 208"/>
                <a:gd name="T13" fmla="*/ 0 h 161"/>
                <a:gd name="T14" fmla="*/ 0 w 208"/>
                <a:gd name="T15" fmla="*/ 13 h 161"/>
                <a:gd name="T16" fmla="*/ 0 w 208"/>
                <a:gd name="T17" fmla="*/ 149 h 161"/>
                <a:gd name="T18" fmla="*/ 12 w 208"/>
                <a:gd name="T19" fmla="*/ 161 h 161"/>
                <a:gd name="T20" fmla="*/ 17 w 208"/>
                <a:gd name="T21" fmla="*/ 161 h 161"/>
                <a:gd name="T22" fmla="*/ 37 w 208"/>
                <a:gd name="T23" fmla="*/ 144 h 161"/>
                <a:gd name="T24" fmla="*/ 17 w 208"/>
                <a:gd name="T25" fmla="*/ 14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8" h="161">
                  <a:moveTo>
                    <a:pt x="17" y="144"/>
                  </a:moveTo>
                  <a:cubicBezTo>
                    <a:pt x="17" y="144"/>
                    <a:pt x="17" y="144"/>
                    <a:pt x="17" y="144"/>
                  </a:cubicBezTo>
                  <a:cubicBezTo>
                    <a:pt x="17" y="17"/>
                    <a:pt x="17" y="17"/>
                    <a:pt x="17" y="17"/>
                  </a:cubicBezTo>
                  <a:cubicBezTo>
                    <a:pt x="188" y="17"/>
                    <a:pt x="188" y="17"/>
                    <a:pt x="188" y="17"/>
                  </a:cubicBezTo>
                  <a:cubicBezTo>
                    <a:pt x="208" y="0"/>
                    <a:pt x="208" y="0"/>
                    <a:pt x="208" y="0"/>
                  </a:cubicBezTo>
                  <a:cubicBezTo>
                    <a:pt x="207" y="0"/>
                    <a:pt x="207" y="0"/>
                    <a:pt x="207" y="0"/>
                  </a:cubicBezTo>
                  <a:cubicBezTo>
                    <a:pt x="12" y="0"/>
                    <a:pt x="12" y="0"/>
                    <a:pt x="12" y="0"/>
                  </a:cubicBezTo>
                  <a:cubicBezTo>
                    <a:pt x="6" y="0"/>
                    <a:pt x="0" y="6"/>
                    <a:pt x="0" y="13"/>
                  </a:cubicBezTo>
                  <a:cubicBezTo>
                    <a:pt x="0" y="149"/>
                    <a:pt x="0" y="149"/>
                    <a:pt x="0" y="149"/>
                  </a:cubicBezTo>
                  <a:cubicBezTo>
                    <a:pt x="0" y="155"/>
                    <a:pt x="6" y="161"/>
                    <a:pt x="12" y="161"/>
                  </a:cubicBezTo>
                  <a:cubicBezTo>
                    <a:pt x="17" y="161"/>
                    <a:pt x="17" y="161"/>
                    <a:pt x="17" y="161"/>
                  </a:cubicBezTo>
                  <a:cubicBezTo>
                    <a:pt x="37" y="144"/>
                    <a:pt x="37" y="144"/>
                    <a:pt x="37" y="144"/>
                  </a:cubicBezTo>
                  <a:lnTo>
                    <a:pt x="17" y="144"/>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4" name="Freeform 41"/>
            <p:cNvSpPr>
              <a:spLocks/>
            </p:cNvSpPr>
            <p:nvPr/>
          </p:nvSpPr>
          <p:spPr bwMode="auto">
            <a:xfrm>
              <a:off x="6038" y="2835"/>
              <a:ext cx="248" cy="184"/>
            </a:xfrm>
            <a:custGeom>
              <a:avLst/>
              <a:gdLst>
                <a:gd name="T0" fmla="*/ 0 w 248"/>
                <a:gd name="T1" fmla="*/ 184 h 184"/>
                <a:gd name="T2" fmla="*/ 0 w 248"/>
                <a:gd name="T3" fmla="*/ 184 h 184"/>
                <a:gd name="T4" fmla="*/ 0 w 248"/>
                <a:gd name="T5" fmla="*/ 0 h 184"/>
                <a:gd name="T6" fmla="*/ 248 w 248"/>
                <a:gd name="T7" fmla="*/ 0 h 184"/>
                <a:gd name="T8" fmla="*/ 248 w 248"/>
                <a:gd name="T9" fmla="*/ 0 h 184"/>
                <a:gd name="T10" fmla="*/ 0 w 248"/>
                <a:gd name="T11" fmla="*/ 0 h 184"/>
                <a:gd name="T12" fmla="*/ 0 w 248"/>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248" h="184">
                  <a:moveTo>
                    <a:pt x="0" y="184"/>
                  </a:moveTo>
                  <a:lnTo>
                    <a:pt x="0" y="184"/>
                  </a:lnTo>
                  <a:lnTo>
                    <a:pt x="0" y="0"/>
                  </a:lnTo>
                  <a:lnTo>
                    <a:pt x="248" y="0"/>
                  </a:lnTo>
                  <a:lnTo>
                    <a:pt x="248" y="0"/>
                  </a:lnTo>
                  <a:lnTo>
                    <a:pt x="0" y="0"/>
                  </a:lnTo>
                  <a:lnTo>
                    <a:pt x="0" y="184"/>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5" name="Rectangle 42"/>
            <p:cNvSpPr>
              <a:spLocks noChangeArrowheads="1"/>
            </p:cNvSpPr>
            <p:nvPr/>
          </p:nvSpPr>
          <p:spPr bwMode="auto">
            <a:xfrm>
              <a:off x="6068" y="3086"/>
              <a:ext cx="211" cy="2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6" name="Oval 43"/>
            <p:cNvSpPr>
              <a:spLocks noChangeArrowheads="1"/>
            </p:cNvSpPr>
            <p:nvPr/>
          </p:nvSpPr>
          <p:spPr bwMode="auto">
            <a:xfrm>
              <a:off x="6167" y="2819"/>
              <a:ext cx="10" cy="9"/>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7" name="Freeform 44"/>
            <p:cNvSpPr>
              <a:spLocks/>
            </p:cNvSpPr>
            <p:nvPr/>
          </p:nvSpPr>
          <p:spPr bwMode="auto">
            <a:xfrm>
              <a:off x="6115" y="2855"/>
              <a:ext cx="116" cy="70"/>
            </a:xfrm>
            <a:custGeom>
              <a:avLst/>
              <a:gdLst>
                <a:gd name="T0" fmla="*/ 40 w 80"/>
                <a:gd name="T1" fmla="*/ 0 h 48"/>
                <a:gd name="T2" fmla="*/ 40 w 80"/>
                <a:gd name="T3" fmla="*/ 1 h 48"/>
                <a:gd name="T4" fmla="*/ 1 w 80"/>
                <a:gd name="T5" fmla="*/ 23 h 48"/>
                <a:gd name="T6" fmla="*/ 0 w 80"/>
                <a:gd name="T7" fmla="*/ 24 h 48"/>
                <a:gd name="T8" fmla="*/ 1 w 80"/>
                <a:gd name="T9" fmla="*/ 25 h 48"/>
                <a:gd name="T10" fmla="*/ 40 w 80"/>
                <a:gd name="T11" fmla="*/ 47 h 48"/>
                <a:gd name="T12" fmla="*/ 40 w 80"/>
                <a:gd name="T13" fmla="*/ 48 h 48"/>
                <a:gd name="T14" fmla="*/ 41 w 80"/>
                <a:gd name="T15" fmla="*/ 47 h 48"/>
                <a:gd name="T16" fmla="*/ 80 w 80"/>
                <a:gd name="T17" fmla="*/ 25 h 48"/>
                <a:gd name="T18" fmla="*/ 80 w 80"/>
                <a:gd name="T19" fmla="*/ 24 h 48"/>
                <a:gd name="T20" fmla="*/ 80 w 80"/>
                <a:gd name="T21" fmla="*/ 23 h 48"/>
                <a:gd name="T22" fmla="*/ 41 w 80"/>
                <a:gd name="T23" fmla="*/ 1 h 48"/>
                <a:gd name="T24" fmla="*/ 40 w 80"/>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48">
                  <a:moveTo>
                    <a:pt x="40" y="0"/>
                  </a:moveTo>
                  <a:cubicBezTo>
                    <a:pt x="40" y="0"/>
                    <a:pt x="40" y="1"/>
                    <a:pt x="40" y="1"/>
                  </a:cubicBezTo>
                  <a:cubicBezTo>
                    <a:pt x="1" y="23"/>
                    <a:pt x="1" y="23"/>
                    <a:pt x="1" y="23"/>
                  </a:cubicBezTo>
                  <a:cubicBezTo>
                    <a:pt x="1" y="23"/>
                    <a:pt x="0" y="23"/>
                    <a:pt x="0" y="24"/>
                  </a:cubicBezTo>
                  <a:cubicBezTo>
                    <a:pt x="0" y="24"/>
                    <a:pt x="1" y="25"/>
                    <a:pt x="1" y="25"/>
                  </a:cubicBezTo>
                  <a:cubicBezTo>
                    <a:pt x="40" y="47"/>
                    <a:pt x="40" y="47"/>
                    <a:pt x="40" y="47"/>
                  </a:cubicBezTo>
                  <a:cubicBezTo>
                    <a:pt x="40" y="48"/>
                    <a:pt x="40" y="48"/>
                    <a:pt x="40" y="48"/>
                  </a:cubicBezTo>
                  <a:cubicBezTo>
                    <a:pt x="41" y="47"/>
                    <a:pt x="41" y="47"/>
                    <a:pt x="41" y="47"/>
                  </a:cubicBezTo>
                  <a:cubicBezTo>
                    <a:pt x="80" y="25"/>
                    <a:pt x="80" y="25"/>
                    <a:pt x="80" y="25"/>
                  </a:cubicBezTo>
                  <a:cubicBezTo>
                    <a:pt x="80" y="25"/>
                    <a:pt x="80" y="24"/>
                    <a:pt x="80" y="24"/>
                  </a:cubicBezTo>
                  <a:cubicBezTo>
                    <a:pt x="80" y="24"/>
                    <a:pt x="80" y="23"/>
                    <a:pt x="80" y="23"/>
                  </a:cubicBezTo>
                  <a:cubicBezTo>
                    <a:pt x="41" y="1"/>
                    <a:pt x="41" y="1"/>
                    <a:pt x="41" y="1"/>
                  </a:cubicBezTo>
                  <a:cubicBezTo>
                    <a:pt x="41" y="1"/>
                    <a:pt x="40" y="0"/>
                    <a:pt x="40"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8" name="Freeform 45"/>
            <p:cNvSpPr>
              <a:spLocks/>
            </p:cNvSpPr>
            <p:nvPr/>
          </p:nvSpPr>
          <p:spPr bwMode="auto">
            <a:xfrm>
              <a:off x="6107" y="2902"/>
              <a:ext cx="60" cy="101"/>
            </a:xfrm>
            <a:custGeom>
              <a:avLst/>
              <a:gdLst>
                <a:gd name="T0" fmla="*/ 1 w 41"/>
                <a:gd name="T1" fmla="*/ 0 h 70"/>
                <a:gd name="T2" fmla="*/ 0 w 41"/>
                <a:gd name="T3" fmla="*/ 1 h 70"/>
                <a:gd name="T4" fmla="*/ 0 w 41"/>
                <a:gd name="T5" fmla="*/ 2 h 70"/>
                <a:gd name="T6" fmla="*/ 0 w 41"/>
                <a:gd name="T7" fmla="*/ 46 h 70"/>
                <a:gd name="T8" fmla="*/ 0 w 41"/>
                <a:gd name="T9" fmla="*/ 47 h 70"/>
                <a:gd name="T10" fmla="*/ 39 w 41"/>
                <a:gd name="T11" fmla="*/ 70 h 70"/>
                <a:gd name="T12" fmla="*/ 40 w 41"/>
                <a:gd name="T13" fmla="*/ 70 h 70"/>
                <a:gd name="T14" fmla="*/ 40 w 41"/>
                <a:gd name="T15" fmla="*/ 70 h 70"/>
                <a:gd name="T16" fmla="*/ 41 w 41"/>
                <a:gd name="T17" fmla="*/ 69 h 70"/>
                <a:gd name="T18" fmla="*/ 41 w 41"/>
                <a:gd name="T19" fmla="*/ 24 h 70"/>
                <a:gd name="T20" fmla="*/ 40 w 41"/>
                <a:gd name="T21" fmla="*/ 23 h 70"/>
                <a:gd name="T22" fmla="*/ 2 w 41"/>
                <a:gd name="T23" fmla="*/ 1 h 70"/>
                <a:gd name="T24" fmla="*/ 1 w 41"/>
                <a:gd name="T2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70">
                  <a:moveTo>
                    <a:pt x="1" y="0"/>
                  </a:moveTo>
                  <a:cubicBezTo>
                    <a:pt x="1" y="0"/>
                    <a:pt x="1" y="1"/>
                    <a:pt x="0" y="1"/>
                  </a:cubicBezTo>
                  <a:cubicBezTo>
                    <a:pt x="0" y="1"/>
                    <a:pt x="0" y="1"/>
                    <a:pt x="0" y="2"/>
                  </a:cubicBezTo>
                  <a:cubicBezTo>
                    <a:pt x="0" y="46"/>
                    <a:pt x="0" y="46"/>
                    <a:pt x="0" y="46"/>
                  </a:cubicBezTo>
                  <a:cubicBezTo>
                    <a:pt x="0" y="47"/>
                    <a:pt x="0" y="47"/>
                    <a:pt x="0" y="47"/>
                  </a:cubicBezTo>
                  <a:cubicBezTo>
                    <a:pt x="39" y="70"/>
                    <a:pt x="39" y="70"/>
                    <a:pt x="39" y="70"/>
                  </a:cubicBezTo>
                  <a:cubicBezTo>
                    <a:pt x="40" y="70"/>
                    <a:pt x="40" y="70"/>
                    <a:pt x="40" y="70"/>
                  </a:cubicBezTo>
                  <a:cubicBezTo>
                    <a:pt x="40" y="70"/>
                    <a:pt x="40" y="70"/>
                    <a:pt x="40" y="70"/>
                  </a:cubicBezTo>
                  <a:cubicBezTo>
                    <a:pt x="41" y="70"/>
                    <a:pt x="41" y="69"/>
                    <a:pt x="41" y="69"/>
                  </a:cubicBezTo>
                  <a:cubicBezTo>
                    <a:pt x="41" y="24"/>
                    <a:pt x="41" y="24"/>
                    <a:pt x="41" y="24"/>
                  </a:cubicBezTo>
                  <a:cubicBezTo>
                    <a:pt x="41" y="24"/>
                    <a:pt x="41" y="23"/>
                    <a:pt x="40" y="23"/>
                  </a:cubicBezTo>
                  <a:cubicBezTo>
                    <a:pt x="2" y="1"/>
                    <a:pt x="2" y="1"/>
                    <a:pt x="2" y="1"/>
                  </a:cubicBezTo>
                  <a:cubicBezTo>
                    <a:pt x="1" y="1"/>
                    <a:pt x="1" y="0"/>
                    <a:pt x="1"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9" name="Freeform 46"/>
            <p:cNvSpPr>
              <a:spLocks/>
            </p:cNvSpPr>
            <p:nvPr/>
          </p:nvSpPr>
          <p:spPr bwMode="auto">
            <a:xfrm>
              <a:off x="6180" y="2903"/>
              <a:ext cx="59" cy="100"/>
            </a:xfrm>
            <a:custGeom>
              <a:avLst/>
              <a:gdLst>
                <a:gd name="T0" fmla="*/ 39 w 41"/>
                <a:gd name="T1" fmla="*/ 0 h 69"/>
                <a:gd name="T2" fmla="*/ 39 w 41"/>
                <a:gd name="T3" fmla="*/ 0 h 69"/>
                <a:gd name="T4" fmla="*/ 0 w 41"/>
                <a:gd name="T5" fmla="*/ 22 h 69"/>
                <a:gd name="T6" fmla="*/ 0 w 41"/>
                <a:gd name="T7" fmla="*/ 23 h 69"/>
                <a:gd name="T8" fmla="*/ 0 w 41"/>
                <a:gd name="T9" fmla="*/ 68 h 69"/>
                <a:gd name="T10" fmla="*/ 0 w 41"/>
                <a:gd name="T11" fmla="*/ 69 h 69"/>
                <a:gd name="T12" fmla="*/ 1 w 41"/>
                <a:gd name="T13" fmla="*/ 69 h 69"/>
                <a:gd name="T14" fmla="*/ 1 w 41"/>
                <a:gd name="T15" fmla="*/ 69 h 69"/>
                <a:gd name="T16" fmla="*/ 40 w 41"/>
                <a:gd name="T17" fmla="*/ 46 h 69"/>
                <a:gd name="T18" fmla="*/ 41 w 41"/>
                <a:gd name="T19" fmla="*/ 45 h 69"/>
                <a:gd name="T20" fmla="*/ 41 w 41"/>
                <a:gd name="T21" fmla="*/ 1 h 69"/>
                <a:gd name="T22" fmla="*/ 40 w 41"/>
                <a:gd name="T23" fmla="*/ 0 h 69"/>
                <a:gd name="T24" fmla="*/ 39 w 41"/>
                <a:gd name="T2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69">
                  <a:moveTo>
                    <a:pt x="39" y="0"/>
                  </a:moveTo>
                  <a:cubicBezTo>
                    <a:pt x="39" y="0"/>
                    <a:pt x="39" y="0"/>
                    <a:pt x="39" y="0"/>
                  </a:cubicBezTo>
                  <a:cubicBezTo>
                    <a:pt x="0" y="22"/>
                    <a:pt x="0" y="22"/>
                    <a:pt x="0" y="22"/>
                  </a:cubicBezTo>
                  <a:cubicBezTo>
                    <a:pt x="0" y="22"/>
                    <a:pt x="0" y="23"/>
                    <a:pt x="0" y="23"/>
                  </a:cubicBezTo>
                  <a:cubicBezTo>
                    <a:pt x="0" y="68"/>
                    <a:pt x="0" y="68"/>
                    <a:pt x="0" y="68"/>
                  </a:cubicBezTo>
                  <a:cubicBezTo>
                    <a:pt x="0" y="68"/>
                    <a:pt x="0" y="69"/>
                    <a:pt x="0" y="69"/>
                  </a:cubicBezTo>
                  <a:cubicBezTo>
                    <a:pt x="1" y="69"/>
                    <a:pt x="1" y="69"/>
                    <a:pt x="1" y="69"/>
                  </a:cubicBezTo>
                  <a:cubicBezTo>
                    <a:pt x="1" y="69"/>
                    <a:pt x="1" y="69"/>
                    <a:pt x="1" y="69"/>
                  </a:cubicBezTo>
                  <a:cubicBezTo>
                    <a:pt x="40" y="46"/>
                    <a:pt x="40" y="46"/>
                    <a:pt x="40" y="46"/>
                  </a:cubicBezTo>
                  <a:cubicBezTo>
                    <a:pt x="40" y="46"/>
                    <a:pt x="41" y="46"/>
                    <a:pt x="41" y="45"/>
                  </a:cubicBezTo>
                  <a:cubicBezTo>
                    <a:pt x="41" y="1"/>
                    <a:pt x="41" y="1"/>
                    <a:pt x="41" y="1"/>
                  </a:cubicBezTo>
                  <a:cubicBezTo>
                    <a:pt x="41" y="0"/>
                    <a:pt x="40" y="0"/>
                    <a:pt x="40" y="0"/>
                  </a:cubicBezTo>
                  <a:cubicBezTo>
                    <a:pt x="40" y="0"/>
                    <a:pt x="40" y="0"/>
                    <a:pt x="39"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0" name="Rectangle 47"/>
            <p:cNvSpPr>
              <a:spLocks noChangeArrowheads="1"/>
            </p:cNvSpPr>
            <p:nvPr/>
          </p:nvSpPr>
          <p:spPr bwMode="auto">
            <a:xfrm>
              <a:off x="6417" y="2788"/>
              <a:ext cx="42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700" dirty="0">
                  <a:solidFill>
                    <a:srgbClr val="FFFFFF"/>
                  </a:solidFill>
                  <a:latin typeface="Segoe Pro Display Light" panose="020B0302040504020203" pitchFamily="34" charset="0"/>
                </a:rPr>
                <a:t>Virtual</a:t>
              </a:r>
              <a:endParaRPr lang="en-US" altLang="en-US" dirty="0">
                <a:solidFill>
                  <a:srgbClr val="00B0F0"/>
                </a:solidFill>
              </a:endParaRPr>
            </a:p>
          </p:txBody>
        </p:sp>
        <p:sp>
          <p:nvSpPr>
            <p:cNvPr id="51" name="Rectangle 48"/>
            <p:cNvSpPr>
              <a:spLocks noChangeArrowheads="1"/>
            </p:cNvSpPr>
            <p:nvPr/>
          </p:nvSpPr>
          <p:spPr bwMode="auto">
            <a:xfrm>
              <a:off x="6417" y="2933"/>
              <a:ext cx="65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a:solidFill>
                    <a:srgbClr val="FFFFFF"/>
                  </a:solidFill>
                  <a:latin typeface="Segoe Pro Display Light" panose="020B0302040504020203" pitchFamily="34" charset="0"/>
                </a:rPr>
                <a:t>Machines</a:t>
              </a:r>
              <a:endParaRPr lang="en-US" altLang="en-US">
                <a:solidFill>
                  <a:srgbClr val="00B0F0"/>
                </a:solidFill>
              </a:endParaRPr>
            </a:p>
          </p:txBody>
        </p:sp>
        <p:sp>
          <p:nvSpPr>
            <p:cNvPr id="52" name="Freeform 49"/>
            <p:cNvSpPr>
              <a:spLocks/>
            </p:cNvSpPr>
            <p:nvPr/>
          </p:nvSpPr>
          <p:spPr bwMode="auto">
            <a:xfrm>
              <a:off x="4531" y="318"/>
              <a:ext cx="1154" cy="1002"/>
            </a:xfrm>
            <a:custGeom>
              <a:avLst/>
              <a:gdLst>
                <a:gd name="T0" fmla="*/ 650 w 650"/>
                <a:gd name="T1" fmla="*/ 0 h 658"/>
                <a:gd name="T2" fmla="*/ 608 w 650"/>
                <a:gd name="T3" fmla="*/ 42 h 658"/>
                <a:gd name="T4" fmla="*/ 608 w 650"/>
                <a:gd name="T5" fmla="*/ 602 h 658"/>
                <a:gd name="T6" fmla="*/ 608 w 650"/>
                <a:gd name="T7" fmla="*/ 617 h 658"/>
                <a:gd name="T8" fmla="*/ 566 w 650"/>
                <a:gd name="T9" fmla="*/ 658 h 658"/>
                <a:gd name="T10" fmla="*/ 0 w 650"/>
                <a:gd name="T11" fmla="*/ 658 h 658"/>
                <a:gd name="T12" fmla="*/ 42 w 650"/>
                <a:gd name="T13" fmla="*/ 617 h 658"/>
                <a:gd name="T14" fmla="*/ 42 w 650"/>
                <a:gd name="T15" fmla="*/ 602 h 658"/>
                <a:gd name="T16" fmla="*/ 42 w 650"/>
                <a:gd name="T17" fmla="*/ 42 h 658"/>
                <a:gd name="T18" fmla="*/ 84 w 650"/>
                <a:gd name="T19" fmla="*/ 0 h 658"/>
                <a:gd name="T20" fmla="*/ 650 w 650"/>
                <a:gd name="T21"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0" h="658">
                  <a:moveTo>
                    <a:pt x="650" y="0"/>
                  </a:moveTo>
                  <a:cubicBezTo>
                    <a:pt x="627" y="0"/>
                    <a:pt x="608" y="19"/>
                    <a:pt x="608" y="42"/>
                  </a:cubicBezTo>
                  <a:cubicBezTo>
                    <a:pt x="608" y="602"/>
                    <a:pt x="608" y="602"/>
                    <a:pt x="608" y="602"/>
                  </a:cubicBezTo>
                  <a:cubicBezTo>
                    <a:pt x="608" y="617"/>
                    <a:pt x="608" y="617"/>
                    <a:pt x="608" y="617"/>
                  </a:cubicBezTo>
                  <a:cubicBezTo>
                    <a:pt x="608" y="640"/>
                    <a:pt x="590" y="658"/>
                    <a:pt x="566" y="658"/>
                  </a:cubicBezTo>
                  <a:cubicBezTo>
                    <a:pt x="0" y="658"/>
                    <a:pt x="0" y="658"/>
                    <a:pt x="0" y="658"/>
                  </a:cubicBezTo>
                  <a:cubicBezTo>
                    <a:pt x="23" y="658"/>
                    <a:pt x="42" y="640"/>
                    <a:pt x="42" y="617"/>
                  </a:cubicBezTo>
                  <a:cubicBezTo>
                    <a:pt x="42" y="602"/>
                    <a:pt x="42" y="602"/>
                    <a:pt x="42" y="602"/>
                  </a:cubicBezTo>
                  <a:cubicBezTo>
                    <a:pt x="42" y="42"/>
                    <a:pt x="42" y="42"/>
                    <a:pt x="42" y="42"/>
                  </a:cubicBezTo>
                  <a:cubicBezTo>
                    <a:pt x="42" y="19"/>
                    <a:pt x="60" y="0"/>
                    <a:pt x="84" y="0"/>
                  </a:cubicBezTo>
                  <a:lnTo>
                    <a:pt x="650"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3" name="Freeform 50"/>
            <p:cNvSpPr>
              <a:spLocks/>
            </p:cNvSpPr>
            <p:nvPr/>
          </p:nvSpPr>
          <p:spPr bwMode="auto">
            <a:xfrm>
              <a:off x="4653" y="318"/>
              <a:ext cx="884" cy="120"/>
            </a:xfrm>
            <a:custGeom>
              <a:avLst/>
              <a:gdLst>
                <a:gd name="T0" fmla="*/ 566 w 608"/>
                <a:gd name="T1" fmla="*/ 0 h 83"/>
                <a:gd name="T2" fmla="*/ 0 w 608"/>
                <a:gd name="T3" fmla="*/ 0 h 83"/>
                <a:gd name="T4" fmla="*/ 41 w 608"/>
                <a:gd name="T5" fmla="*/ 42 h 83"/>
                <a:gd name="T6" fmla="*/ 0 w 608"/>
                <a:gd name="T7" fmla="*/ 83 h 83"/>
                <a:gd name="T8" fmla="*/ 566 w 608"/>
                <a:gd name="T9" fmla="*/ 83 h 83"/>
                <a:gd name="T10" fmla="*/ 608 w 608"/>
                <a:gd name="T11" fmla="*/ 42 h 83"/>
                <a:gd name="T12" fmla="*/ 566 w 608"/>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608" h="83">
                  <a:moveTo>
                    <a:pt x="566" y="0"/>
                  </a:moveTo>
                  <a:cubicBezTo>
                    <a:pt x="0" y="0"/>
                    <a:pt x="0" y="0"/>
                    <a:pt x="0" y="0"/>
                  </a:cubicBezTo>
                  <a:cubicBezTo>
                    <a:pt x="23" y="0"/>
                    <a:pt x="41" y="19"/>
                    <a:pt x="41" y="42"/>
                  </a:cubicBezTo>
                  <a:cubicBezTo>
                    <a:pt x="41" y="65"/>
                    <a:pt x="23" y="83"/>
                    <a:pt x="0" y="83"/>
                  </a:cubicBezTo>
                  <a:cubicBezTo>
                    <a:pt x="566" y="83"/>
                    <a:pt x="566" y="83"/>
                    <a:pt x="566" y="83"/>
                  </a:cubicBezTo>
                  <a:cubicBezTo>
                    <a:pt x="589" y="83"/>
                    <a:pt x="608" y="65"/>
                    <a:pt x="608" y="42"/>
                  </a:cubicBezTo>
                  <a:cubicBezTo>
                    <a:pt x="608" y="19"/>
                    <a:pt x="589" y="0"/>
                    <a:pt x="56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4" name="Freeform 51"/>
            <p:cNvSpPr>
              <a:spLocks/>
            </p:cNvSpPr>
            <p:nvPr/>
          </p:nvSpPr>
          <p:spPr bwMode="auto">
            <a:xfrm>
              <a:off x="4611" y="379"/>
              <a:ext cx="102" cy="59"/>
            </a:xfrm>
            <a:custGeom>
              <a:avLst/>
              <a:gdLst>
                <a:gd name="T0" fmla="*/ 3 w 70"/>
                <a:gd name="T1" fmla="*/ 24 h 41"/>
                <a:gd name="T2" fmla="*/ 29 w 70"/>
                <a:gd name="T3" fmla="*/ 41 h 41"/>
                <a:gd name="T4" fmla="*/ 70 w 70"/>
                <a:gd name="T5" fmla="*/ 0 h 41"/>
                <a:gd name="T6" fmla="*/ 29 w 70"/>
                <a:gd name="T7" fmla="*/ 0 h 41"/>
                <a:gd name="T8" fmla="*/ 3 w 70"/>
                <a:gd name="T9" fmla="*/ 24 h 41"/>
              </a:gdLst>
              <a:ahLst/>
              <a:cxnLst>
                <a:cxn ang="0">
                  <a:pos x="T0" y="T1"/>
                </a:cxn>
                <a:cxn ang="0">
                  <a:pos x="T2" y="T3"/>
                </a:cxn>
                <a:cxn ang="0">
                  <a:pos x="T4" y="T5"/>
                </a:cxn>
                <a:cxn ang="0">
                  <a:pos x="T6" y="T7"/>
                </a:cxn>
                <a:cxn ang="0">
                  <a:pos x="T8" y="T9"/>
                </a:cxn>
              </a:cxnLst>
              <a:rect l="0" t="0" r="r" b="b"/>
              <a:pathLst>
                <a:path w="70" h="41">
                  <a:moveTo>
                    <a:pt x="3" y="24"/>
                  </a:moveTo>
                  <a:cubicBezTo>
                    <a:pt x="7" y="40"/>
                    <a:pt x="29" y="41"/>
                    <a:pt x="29" y="41"/>
                  </a:cubicBezTo>
                  <a:cubicBezTo>
                    <a:pt x="52" y="41"/>
                    <a:pt x="70" y="23"/>
                    <a:pt x="70" y="0"/>
                  </a:cubicBezTo>
                  <a:cubicBezTo>
                    <a:pt x="29" y="0"/>
                    <a:pt x="29" y="0"/>
                    <a:pt x="29" y="0"/>
                  </a:cubicBezTo>
                  <a:cubicBezTo>
                    <a:pt x="15" y="0"/>
                    <a:pt x="0" y="9"/>
                    <a:pt x="3" y="2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5" name="Freeform 52"/>
            <p:cNvSpPr>
              <a:spLocks/>
            </p:cNvSpPr>
            <p:nvPr/>
          </p:nvSpPr>
          <p:spPr bwMode="auto">
            <a:xfrm>
              <a:off x="4531" y="1153"/>
              <a:ext cx="61" cy="61"/>
            </a:xfrm>
            <a:custGeom>
              <a:avLst/>
              <a:gdLst>
                <a:gd name="T0" fmla="*/ 0 w 42"/>
                <a:gd name="T1" fmla="*/ 0 h 42"/>
                <a:gd name="T2" fmla="*/ 25 w 42"/>
                <a:gd name="T3" fmla="*/ 17 h 42"/>
                <a:gd name="T4" fmla="*/ 0 w 42"/>
                <a:gd name="T5" fmla="*/ 42 h 42"/>
                <a:gd name="T6" fmla="*/ 42 w 42"/>
                <a:gd name="T7" fmla="*/ 42 h 42"/>
                <a:gd name="T8" fmla="*/ 42 w 42"/>
                <a:gd name="T9" fmla="*/ 0 h 42"/>
                <a:gd name="T10" fmla="*/ 0 w 42"/>
                <a:gd name="T11" fmla="*/ 0 h 42"/>
              </a:gdLst>
              <a:ahLst/>
              <a:cxnLst>
                <a:cxn ang="0">
                  <a:pos x="T0" y="T1"/>
                </a:cxn>
                <a:cxn ang="0">
                  <a:pos x="T2" y="T3"/>
                </a:cxn>
                <a:cxn ang="0">
                  <a:pos x="T4" y="T5"/>
                </a:cxn>
                <a:cxn ang="0">
                  <a:pos x="T6" y="T7"/>
                </a:cxn>
                <a:cxn ang="0">
                  <a:pos x="T8" y="T9"/>
                </a:cxn>
                <a:cxn ang="0">
                  <a:pos x="T10" y="T11"/>
                </a:cxn>
              </a:cxnLst>
              <a:rect l="0" t="0" r="r" b="b"/>
              <a:pathLst>
                <a:path w="42" h="42">
                  <a:moveTo>
                    <a:pt x="0" y="0"/>
                  </a:moveTo>
                  <a:cubicBezTo>
                    <a:pt x="0" y="0"/>
                    <a:pt x="22" y="2"/>
                    <a:pt x="25" y="17"/>
                  </a:cubicBezTo>
                  <a:cubicBezTo>
                    <a:pt x="29" y="32"/>
                    <a:pt x="13" y="42"/>
                    <a:pt x="0" y="42"/>
                  </a:cubicBezTo>
                  <a:cubicBezTo>
                    <a:pt x="42" y="42"/>
                    <a:pt x="42" y="42"/>
                    <a:pt x="42" y="42"/>
                  </a:cubicBezTo>
                  <a:cubicBezTo>
                    <a:pt x="42" y="0"/>
                    <a:pt x="42" y="0"/>
                    <a:pt x="42" y="0"/>
                  </a:cubicBezTo>
                  <a:cubicBezTo>
                    <a:pt x="0" y="0"/>
                    <a:pt x="0" y="0"/>
                    <a:pt x="0" y="0"/>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6" name="Freeform 53"/>
            <p:cNvSpPr>
              <a:spLocks/>
            </p:cNvSpPr>
            <p:nvPr/>
          </p:nvSpPr>
          <p:spPr bwMode="auto">
            <a:xfrm>
              <a:off x="4470" y="1153"/>
              <a:ext cx="122" cy="120"/>
            </a:xfrm>
            <a:custGeom>
              <a:avLst/>
              <a:gdLst>
                <a:gd name="T0" fmla="*/ 42 w 84"/>
                <a:gd name="T1" fmla="*/ 42 h 83"/>
                <a:gd name="T2" fmla="*/ 67 w 84"/>
                <a:gd name="T3" fmla="*/ 17 h 83"/>
                <a:gd name="T4" fmla="*/ 42 w 84"/>
                <a:gd name="T5" fmla="*/ 0 h 83"/>
                <a:gd name="T6" fmla="*/ 0 w 84"/>
                <a:gd name="T7" fmla="*/ 42 h 83"/>
                <a:gd name="T8" fmla="*/ 42 w 84"/>
                <a:gd name="T9" fmla="*/ 83 h 83"/>
                <a:gd name="T10" fmla="*/ 84 w 84"/>
                <a:gd name="T11" fmla="*/ 42 h 83"/>
                <a:gd name="T12" fmla="*/ 82 w 84"/>
                <a:gd name="T13" fmla="*/ 42 h 83"/>
                <a:gd name="T14" fmla="*/ 42 w 84"/>
                <a:gd name="T15" fmla="*/ 42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3">
                  <a:moveTo>
                    <a:pt x="42" y="42"/>
                  </a:moveTo>
                  <a:cubicBezTo>
                    <a:pt x="55" y="42"/>
                    <a:pt x="71" y="32"/>
                    <a:pt x="67" y="17"/>
                  </a:cubicBezTo>
                  <a:cubicBezTo>
                    <a:pt x="64" y="2"/>
                    <a:pt x="42" y="0"/>
                    <a:pt x="42" y="0"/>
                  </a:cubicBezTo>
                  <a:cubicBezTo>
                    <a:pt x="19" y="0"/>
                    <a:pt x="0" y="19"/>
                    <a:pt x="0" y="42"/>
                  </a:cubicBezTo>
                  <a:cubicBezTo>
                    <a:pt x="0" y="65"/>
                    <a:pt x="19" y="83"/>
                    <a:pt x="42" y="83"/>
                  </a:cubicBezTo>
                  <a:cubicBezTo>
                    <a:pt x="65" y="83"/>
                    <a:pt x="84" y="65"/>
                    <a:pt x="84" y="42"/>
                  </a:cubicBezTo>
                  <a:cubicBezTo>
                    <a:pt x="82" y="42"/>
                    <a:pt x="82" y="42"/>
                    <a:pt x="82" y="42"/>
                  </a:cubicBezTo>
                  <a:lnTo>
                    <a:pt x="42" y="42"/>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7" name="Rectangle 54"/>
            <p:cNvSpPr>
              <a:spLocks noChangeArrowheads="1"/>
            </p:cNvSpPr>
            <p:nvPr/>
          </p:nvSpPr>
          <p:spPr bwMode="auto">
            <a:xfrm>
              <a:off x="4731" y="523"/>
              <a:ext cx="619"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500">
                  <a:solidFill>
                    <a:srgbClr val="414042"/>
                  </a:solidFill>
                  <a:latin typeface="Segoe Pro Display Light" panose="020B0302040504020203" pitchFamily="34" charset="0"/>
                </a:rPr>
                <a:t>SQL-A</a:t>
              </a:r>
              <a:endParaRPr lang="en-US" altLang="en-US">
                <a:solidFill>
                  <a:srgbClr val="00B0F0"/>
                </a:solidFill>
              </a:endParaRPr>
            </a:p>
          </p:txBody>
        </p:sp>
        <p:sp>
          <p:nvSpPr>
            <p:cNvPr id="58" name="Rectangle 55"/>
            <p:cNvSpPr>
              <a:spLocks noChangeArrowheads="1"/>
            </p:cNvSpPr>
            <p:nvPr/>
          </p:nvSpPr>
          <p:spPr bwMode="auto">
            <a:xfrm>
              <a:off x="4671" y="738"/>
              <a:ext cx="769"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500">
                  <a:solidFill>
                    <a:srgbClr val="414042"/>
                  </a:solidFill>
                  <a:latin typeface="Segoe Pro Display Light" panose="020B0302040504020203" pitchFamily="34" charset="0"/>
                </a:rPr>
                <a:t>Website</a:t>
              </a:r>
              <a:endParaRPr lang="en-US" altLang="en-US">
                <a:solidFill>
                  <a:srgbClr val="00B0F0"/>
                </a:solidFill>
              </a:endParaRPr>
            </a:p>
          </p:txBody>
        </p:sp>
        <p:sp>
          <p:nvSpPr>
            <p:cNvPr id="59" name="Rectangle 56"/>
            <p:cNvSpPr>
              <a:spLocks noChangeArrowheads="1"/>
            </p:cNvSpPr>
            <p:nvPr/>
          </p:nvSpPr>
          <p:spPr bwMode="auto">
            <a:xfrm>
              <a:off x="4676" y="1020"/>
              <a:ext cx="948"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980" b="1" dirty="0">
                  <a:solidFill>
                    <a:srgbClr val="414042"/>
                  </a:solidFill>
                  <a:latin typeface="Segoe Pro Display Semibold" panose="020B0702040504020203" pitchFamily="34" charset="0"/>
                </a:rPr>
                <a:t>[SQL </a:t>
              </a:r>
              <a:r>
                <a:rPr lang="en-US" altLang="en-US" sz="980" b="1" dirty="0" err="1">
                  <a:solidFill>
                    <a:srgbClr val="414042"/>
                  </a:solidFill>
                  <a:latin typeface="Segoe Pro Display Semibold" panose="020B0702040504020203" pitchFamily="34" charset="0"/>
                </a:rPr>
                <a:t>CONFIG</a:t>
              </a:r>
              <a:r>
                <a:rPr lang="en-US" altLang="en-US" sz="980" b="1" dirty="0">
                  <a:solidFill>
                    <a:srgbClr val="414042"/>
                  </a:solidFill>
                  <a:latin typeface="Segoe Pro Display Semibold" panose="020B0702040504020203" pitchFamily="34" charset="0"/>
                </a:rPr>
                <a:t>] </a:t>
              </a:r>
              <a:r>
                <a:rPr lang="en-US" altLang="en-US" sz="980" b="1" dirty="0" err="1">
                  <a:solidFill>
                    <a:srgbClr val="414042"/>
                  </a:solidFill>
                  <a:latin typeface="Segoe Pro Display Semibold" panose="020B0702040504020203" pitchFamily="34" charset="0"/>
                </a:rPr>
                <a:t>VM</a:t>
              </a:r>
              <a:r>
                <a:rPr lang="en-US" altLang="en-US" sz="980" b="1" dirty="0">
                  <a:solidFill>
                    <a:srgbClr val="414042"/>
                  </a:solidFill>
                  <a:latin typeface="Segoe Pro Display Semibold" panose="020B0702040504020203" pitchFamily="34" charset="0"/>
                </a:rPr>
                <a:t> (</a:t>
              </a:r>
              <a:r>
                <a:rPr lang="en-US" altLang="en-US" sz="980" b="1" dirty="0" err="1">
                  <a:solidFill>
                    <a:srgbClr val="414042"/>
                  </a:solidFill>
                  <a:latin typeface="Segoe Pro Display Semibold" panose="020B0702040504020203" pitchFamily="34" charset="0"/>
                </a:rPr>
                <a:t>2x</a:t>
              </a:r>
              <a:r>
                <a:rPr lang="en-US" altLang="en-US" sz="980" b="1" dirty="0">
                  <a:solidFill>
                    <a:srgbClr val="414042"/>
                  </a:solidFill>
                  <a:latin typeface="Segoe Pro Display Semibold" panose="020B0702040504020203" pitchFamily="34" charset="0"/>
                </a:rPr>
                <a:t>)</a:t>
              </a:r>
              <a:endParaRPr lang="en-US" altLang="en-US" sz="2353" dirty="0">
                <a:solidFill>
                  <a:srgbClr val="00B0F0"/>
                </a:solidFill>
              </a:endParaRPr>
            </a:p>
          </p:txBody>
        </p:sp>
        <p:sp>
          <p:nvSpPr>
            <p:cNvPr id="60" name="Freeform 57"/>
            <p:cNvSpPr>
              <a:spLocks/>
            </p:cNvSpPr>
            <p:nvPr/>
          </p:nvSpPr>
          <p:spPr bwMode="auto">
            <a:xfrm>
              <a:off x="3534" y="1411"/>
              <a:ext cx="1332" cy="1058"/>
            </a:xfrm>
            <a:custGeom>
              <a:avLst/>
              <a:gdLst>
                <a:gd name="T0" fmla="*/ 1308 w 1332"/>
                <a:gd name="T1" fmla="*/ 0 h 1058"/>
                <a:gd name="T2" fmla="*/ 1308 w 1332"/>
                <a:gd name="T3" fmla="*/ 432 h 1058"/>
                <a:gd name="T4" fmla="*/ 0 w 1332"/>
                <a:gd name="T5" fmla="*/ 432 h 1058"/>
                <a:gd name="T6" fmla="*/ 0 w 1332"/>
                <a:gd name="T7" fmla="*/ 1058 h 1058"/>
                <a:gd name="T8" fmla="*/ 24 w 1332"/>
                <a:gd name="T9" fmla="*/ 1058 h 1058"/>
                <a:gd name="T10" fmla="*/ 24 w 1332"/>
                <a:gd name="T11" fmla="*/ 455 h 1058"/>
                <a:gd name="T12" fmla="*/ 1332 w 1332"/>
                <a:gd name="T13" fmla="*/ 455 h 1058"/>
                <a:gd name="T14" fmla="*/ 1332 w 1332"/>
                <a:gd name="T15" fmla="*/ 0 h 1058"/>
                <a:gd name="T16" fmla="*/ 1308 w 1332"/>
                <a:gd name="T17" fmla="*/ 0 h 1058"/>
                <a:gd name="T18" fmla="*/ 1308 w 1332"/>
                <a:gd name="T19"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058">
                  <a:moveTo>
                    <a:pt x="1308" y="0"/>
                  </a:moveTo>
                  <a:lnTo>
                    <a:pt x="1308" y="432"/>
                  </a:lnTo>
                  <a:lnTo>
                    <a:pt x="0" y="432"/>
                  </a:lnTo>
                  <a:lnTo>
                    <a:pt x="0" y="1058"/>
                  </a:lnTo>
                  <a:lnTo>
                    <a:pt x="24" y="1058"/>
                  </a:lnTo>
                  <a:lnTo>
                    <a:pt x="24" y="455"/>
                  </a:lnTo>
                  <a:lnTo>
                    <a:pt x="1332" y="455"/>
                  </a:lnTo>
                  <a:lnTo>
                    <a:pt x="1332" y="0"/>
                  </a:lnTo>
                  <a:lnTo>
                    <a:pt x="1308" y="0"/>
                  </a:lnTo>
                  <a:lnTo>
                    <a:pt x="1308"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1" name="Oval 58"/>
            <p:cNvSpPr>
              <a:spLocks noChangeArrowheads="1"/>
            </p:cNvSpPr>
            <p:nvPr/>
          </p:nvSpPr>
          <p:spPr bwMode="auto">
            <a:xfrm>
              <a:off x="4809" y="1368"/>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2" name="Freeform 59"/>
            <p:cNvSpPr>
              <a:spLocks/>
            </p:cNvSpPr>
            <p:nvPr/>
          </p:nvSpPr>
          <p:spPr bwMode="auto">
            <a:xfrm>
              <a:off x="3497" y="2454"/>
              <a:ext cx="98" cy="83"/>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3" name="Rectangle 60"/>
            <p:cNvSpPr>
              <a:spLocks noChangeArrowheads="1"/>
            </p:cNvSpPr>
            <p:nvPr/>
          </p:nvSpPr>
          <p:spPr bwMode="auto">
            <a:xfrm>
              <a:off x="4995" y="1411"/>
              <a:ext cx="23" cy="1085"/>
            </a:xfrm>
            <a:prstGeom prst="rect">
              <a:avLst/>
            </a:prstGeom>
            <a:solidFill>
              <a:srgbClr val="7CCA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4" name="Freeform 61"/>
            <p:cNvSpPr>
              <a:spLocks/>
            </p:cNvSpPr>
            <p:nvPr/>
          </p:nvSpPr>
          <p:spPr bwMode="auto">
            <a:xfrm>
              <a:off x="4995" y="1411"/>
              <a:ext cx="23" cy="1085"/>
            </a:xfrm>
            <a:custGeom>
              <a:avLst/>
              <a:gdLst>
                <a:gd name="T0" fmla="*/ 0 w 23"/>
                <a:gd name="T1" fmla="*/ 0 h 1085"/>
                <a:gd name="T2" fmla="*/ 0 w 23"/>
                <a:gd name="T3" fmla="*/ 1085 h 1085"/>
                <a:gd name="T4" fmla="*/ 23 w 23"/>
                <a:gd name="T5" fmla="*/ 1085 h 1085"/>
                <a:gd name="T6" fmla="*/ 23 w 23"/>
                <a:gd name="T7" fmla="*/ 0 h 1085"/>
              </a:gdLst>
              <a:ahLst/>
              <a:cxnLst>
                <a:cxn ang="0">
                  <a:pos x="T0" y="T1"/>
                </a:cxn>
                <a:cxn ang="0">
                  <a:pos x="T2" y="T3"/>
                </a:cxn>
                <a:cxn ang="0">
                  <a:pos x="T4" y="T5"/>
                </a:cxn>
                <a:cxn ang="0">
                  <a:pos x="T6" y="T7"/>
                </a:cxn>
              </a:cxnLst>
              <a:rect l="0" t="0" r="r" b="b"/>
              <a:pathLst>
                <a:path w="23" h="1085">
                  <a:moveTo>
                    <a:pt x="0" y="0"/>
                  </a:moveTo>
                  <a:lnTo>
                    <a:pt x="0" y="1085"/>
                  </a:lnTo>
                  <a:lnTo>
                    <a:pt x="23" y="1085"/>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5" name="Oval 62"/>
            <p:cNvSpPr>
              <a:spLocks noChangeArrowheads="1"/>
            </p:cNvSpPr>
            <p:nvPr/>
          </p:nvSpPr>
          <p:spPr bwMode="auto">
            <a:xfrm>
              <a:off x="4961" y="1368"/>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6" name="Freeform 63"/>
            <p:cNvSpPr>
              <a:spLocks/>
            </p:cNvSpPr>
            <p:nvPr/>
          </p:nvSpPr>
          <p:spPr bwMode="auto">
            <a:xfrm>
              <a:off x="4958" y="2483"/>
              <a:ext cx="96" cy="83"/>
            </a:xfrm>
            <a:custGeom>
              <a:avLst/>
              <a:gdLst>
                <a:gd name="T0" fmla="*/ 0 w 96"/>
                <a:gd name="T1" fmla="*/ 0 h 83"/>
                <a:gd name="T2" fmla="*/ 48 w 96"/>
                <a:gd name="T3" fmla="*/ 83 h 83"/>
                <a:gd name="T4" fmla="*/ 96 w 96"/>
                <a:gd name="T5" fmla="*/ 0 h 83"/>
                <a:gd name="T6" fmla="*/ 0 w 96"/>
                <a:gd name="T7" fmla="*/ 0 h 83"/>
              </a:gdLst>
              <a:ahLst/>
              <a:cxnLst>
                <a:cxn ang="0">
                  <a:pos x="T0" y="T1"/>
                </a:cxn>
                <a:cxn ang="0">
                  <a:pos x="T2" y="T3"/>
                </a:cxn>
                <a:cxn ang="0">
                  <a:pos x="T4" y="T5"/>
                </a:cxn>
                <a:cxn ang="0">
                  <a:pos x="T6" y="T7"/>
                </a:cxn>
              </a:cxnLst>
              <a:rect l="0" t="0" r="r" b="b"/>
              <a:pathLst>
                <a:path w="96" h="83">
                  <a:moveTo>
                    <a:pt x="0" y="0"/>
                  </a:moveTo>
                  <a:lnTo>
                    <a:pt x="48" y="83"/>
                  </a:lnTo>
                  <a:lnTo>
                    <a:pt x="96"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7" name="Freeform 64"/>
            <p:cNvSpPr>
              <a:spLocks/>
            </p:cNvSpPr>
            <p:nvPr/>
          </p:nvSpPr>
          <p:spPr bwMode="auto">
            <a:xfrm>
              <a:off x="5147" y="1411"/>
              <a:ext cx="1416" cy="1085"/>
            </a:xfrm>
            <a:custGeom>
              <a:avLst/>
              <a:gdLst>
                <a:gd name="T0" fmla="*/ 0 w 1416"/>
                <a:gd name="T1" fmla="*/ 0 h 1085"/>
                <a:gd name="T2" fmla="*/ 0 w 1416"/>
                <a:gd name="T3" fmla="*/ 455 h 1085"/>
                <a:gd name="T4" fmla="*/ 1392 w 1416"/>
                <a:gd name="T5" fmla="*/ 455 h 1085"/>
                <a:gd name="T6" fmla="*/ 1392 w 1416"/>
                <a:gd name="T7" fmla="*/ 1085 h 1085"/>
                <a:gd name="T8" fmla="*/ 1416 w 1416"/>
                <a:gd name="T9" fmla="*/ 1085 h 1085"/>
                <a:gd name="T10" fmla="*/ 1416 w 1416"/>
                <a:gd name="T11" fmla="*/ 432 h 1085"/>
                <a:gd name="T12" fmla="*/ 25 w 1416"/>
                <a:gd name="T13" fmla="*/ 432 h 1085"/>
                <a:gd name="T14" fmla="*/ 25 w 1416"/>
                <a:gd name="T15" fmla="*/ 0 h 1085"/>
                <a:gd name="T16" fmla="*/ 0 w 1416"/>
                <a:gd name="T17" fmla="*/ 0 h 1085"/>
                <a:gd name="T18" fmla="*/ 0 w 1416"/>
                <a:gd name="T19" fmla="*/ 0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6" h="1085">
                  <a:moveTo>
                    <a:pt x="0" y="0"/>
                  </a:moveTo>
                  <a:lnTo>
                    <a:pt x="0" y="455"/>
                  </a:lnTo>
                  <a:lnTo>
                    <a:pt x="1392" y="455"/>
                  </a:lnTo>
                  <a:lnTo>
                    <a:pt x="1392" y="1085"/>
                  </a:lnTo>
                  <a:lnTo>
                    <a:pt x="1416" y="1085"/>
                  </a:lnTo>
                  <a:lnTo>
                    <a:pt x="1416" y="432"/>
                  </a:lnTo>
                  <a:lnTo>
                    <a:pt x="25" y="432"/>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8" name="Oval 65"/>
            <p:cNvSpPr>
              <a:spLocks noChangeArrowheads="1"/>
            </p:cNvSpPr>
            <p:nvPr/>
          </p:nvSpPr>
          <p:spPr bwMode="auto">
            <a:xfrm>
              <a:off x="5114" y="1368"/>
              <a:ext cx="91"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9" name="Freeform 66"/>
            <p:cNvSpPr>
              <a:spLocks/>
            </p:cNvSpPr>
            <p:nvPr/>
          </p:nvSpPr>
          <p:spPr bwMode="auto">
            <a:xfrm>
              <a:off x="6502" y="2483"/>
              <a:ext cx="98" cy="83"/>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0" name="Freeform 67"/>
            <p:cNvSpPr>
              <a:spLocks/>
            </p:cNvSpPr>
            <p:nvPr/>
          </p:nvSpPr>
          <p:spPr bwMode="auto">
            <a:xfrm>
              <a:off x="6193" y="2059"/>
              <a:ext cx="802" cy="254"/>
            </a:xfrm>
            <a:custGeom>
              <a:avLst/>
              <a:gdLst>
                <a:gd name="T0" fmla="*/ 469 w 469"/>
                <a:gd name="T1" fmla="*/ 145 h 175"/>
                <a:gd name="T2" fmla="*/ 439 w 469"/>
                <a:gd name="T3" fmla="*/ 175 h 175"/>
                <a:gd name="T4" fmla="*/ 30 w 469"/>
                <a:gd name="T5" fmla="*/ 175 h 175"/>
                <a:gd name="T6" fmla="*/ 0 w 469"/>
                <a:gd name="T7" fmla="*/ 145 h 175"/>
                <a:gd name="T8" fmla="*/ 0 w 469"/>
                <a:gd name="T9" fmla="*/ 30 h 175"/>
                <a:gd name="T10" fmla="*/ 30 w 469"/>
                <a:gd name="T11" fmla="*/ 0 h 175"/>
                <a:gd name="T12" fmla="*/ 439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5" y="175"/>
                    <a:pt x="439" y="175"/>
                  </a:cubicBezTo>
                  <a:cubicBezTo>
                    <a:pt x="30" y="175"/>
                    <a:pt x="30" y="175"/>
                    <a:pt x="30" y="175"/>
                  </a:cubicBezTo>
                  <a:cubicBezTo>
                    <a:pt x="13" y="175"/>
                    <a:pt x="0" y="162"/>
                    <a:pt x="0" y="145"/>
                  </a:cubicBezTo>
                  <a:cubicBezTo>
                    <a:pt x="0" y="30"/>
                    <a:pt x="0" y="30"/>
                    <a:pt x="0" y="30"/>
                  </a:cubicBezTo>
                  <a:cubicBezTo>
                    <a:pt x="0" y="13"/>
                    <a:pt x="13" y="0"/>
                    <a:pt x="30" y="0"/>
                  </a:cubicBezTo>
                  <a:cubicBezTo>
                    <a:pt x="439" y="0"/>
                    <a:pt x="439" y="0"/>
                    <a:pt x="439" y="0"/>
                  </a:cubicBezTo>
                  <a:cubicBezTo>
                    <a:pt x="455"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1" name="Rectangle 68"/>
            <p:cNvSpPr>
              <a:spLocks noChangeArrowheads="1"/>
            </p:cNvSpPr>
            <p:nvPr/>
          </p:nvSpPr>
          <p:spPr bwMode="auto">
            <a:xfrm>
              <a:off x="6236" y="2141"/>
              <a:ext cx="66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900" b="1">
                  <a:solidFill>
                    <a:srgbClr val="FFFFFF"/>
                  </a:solidFill>
                  <a:latin typeface="Segoe UI Semibold" panose="020B0702040204020203" pitchFamily="34" charset="0"/>
                </a:rPr>
                <a:t>DEPENDS ON SQL</a:t>
              </a:r>
              <a:endParaRPr lang="en-US" altLang="en-US">
                <a:solidFill>
                  <a:srgbClr val="00B0F0"/>
                </a:solidFill>
              </a:endParaRPr>
            </a:p>
          </p:txBody>
        </p:sp>
        <p:sp>
          <p:nvSpPr>
            <p:cNvPr id="72" name="Freeform 69"/>
            <p:cNvSpPr>
              <a:spLocks/>
            </p:cNvSpPr>
            <p:nvPr/>
          </p:nvSpPr>
          <p:spPr bwMode="auto">
            <a:xfrm>
              <a:off x="4669" y="2059"/>
              <a:ext cx="811" cy="254"/>
            </a:xfrm>
            <a:custGeom>
              <a:avLst/>
              <a:gdLst>
                <a:gd name="T0" fmla="*/ 469 w 469"/>
                <a:gd name="T1" fmla="*/ 145 h 175"/>
                <a:gd name="T2" fmla="*/ 439 w 469"/>
                <a:gd name="T3" fmla="*/ 175 h 175"/>
                <a:gd name="T4" fmla="*/ 31 w 469"/>
                <a:gd name="T5" fmla="*/ 175 h 175"/>
                <a:gd name="T6" fmla="*/ 0 w 469"/>
                <a:gd name="T7" fmla="*/ 145 h 175"/>
                <a:gd name="T8" fmla="*/ 0 w 469"/>
                <a:gd name="T9" fmla="*/ 30 h 175"/>
                <a:gd name="T10" fmla="*/ 31 w 469"/>
                <a:gd name="T11" fmla="*/ 0 h 175"/>
                <a:gd name="T12" fmla="*/ 439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6" y="175"/>
                    <a:pt x="439" y="175"/>
                  </a:cubicBezTo>
                  <a:cubicBezTo>
                    <a:pt x="31" y="175"/>
                    <a:pt x="31" y="175"/>
                    <a:pt x="31" y="175"/>
                  </a:cubicBezTo>
                  <a:cubicBezTo>
                    <a:pt x="14" y="175"/>
                    <a:pt x="0" y="162"/>
                    <a:pt x="0" y="145"/>
                  </a:cubicBezTo>
                  <a:cubicBezTo>
                    <a:pt x="0" y="30"/>
                    <a:pt x="0" y="30"/>
                    <a:pt x="0" y="30"/>
                  </a:cubicBezTo>
                  <a:cubicBezTo>
                    <a:pt x="0" y="13"/>
                    <a:pt x="14" y="0"/>
                    <a:pt x="31" y="0"/>
                  </a:cubicBezTo>
                  <a:cubicBezTo>
                    <a:pt x="439" y="0"/>
                    <a:pt x="439" y="0"/>
                    <a:pt x="439" y="0"/>
                  </a:cubicBezTo>
                  <a:cubicBezTo>
                    <a:pt x="456"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3" name="Rectangle 70"/>
            <p:cNvSpPr>
              <a:spLocks noChangeArrowheads="1"/>
            </p:cNvSpPr>
            <p:nvPr/>
          </p:nvSpPr>
          <p:spPr bwMode="auto">
            <a:xfrm>
              <a:off x="4713" y="2141"/>
              <a:ext cx="66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900" b="1" dirty="0">
                  <a:solidFill>
                    <a:srgbClr val="FFFFFF"/>
                  </a:solidFill>
                  <a:latin typeface="Segoe UI Semibold" panose="020B0702040204020203" pitchFamily="34" charset="0"/>
                </a:rPr>
                <a:t>DEPENDS ON SQL</a:t>
              </a:r>
              <a:endParaRPr lang="en-US" altLang="en-US" dirty="0">
                <a:solidFill>
                  <a:srgbClr val="00B0F0"/>
                </a:solidFill>
              </a:endParaRPr>
            </a:p>
          </p:txBody>
        </p:sp>
        <p:sp>
          <p:nvSpPr>
            <p:cNvPr id="74" name="Freeform 71"/>
            <p:cNvSpPr>
              <a:spLocks/>
            </p:cNvSpPr>
            <p:nvPr/>
          </p:nvSpPr>
          <p:spPr bwMode="auto">
            <a:xfrm>
              <a:off x="3500" y="3277"/>
              <a:ext cx="1535" cy="499"/>
            </a:xfrm>
            <a:custGeom>
              <a:avLst/>
              <a:gdLst>
                <a:gd name="T0" fmla="*/ 0 w 1535"/>
                <a:gd name="T1" fmla="*/ 0 h 499"/>
                <a:gd name="T2" fmla="*/ 0 w 1535"/>
                <a:gd name="T3" fmla="*/ 499 h 499"/>
                <a:gd name="T4" fmla="*/ 1535 w 1535"/>
                <a:gd name="T5" fmla="*/ 499 h 499"/>
                <a:gd name="T6" fmla="*/ 1535 w 1535"/>
                <a:gd name="T7" fmla="*/ 113 h 499"/>
                <a:gd name="T8" fmla="*/ 1511 w 1535"/>
                <a:gd name="T9" fmla="*/ 113 h 499"/>
                <a:gd name="T10" fmla="*/ 1511 w 1535"/>
                <a:gd name="T11" fmla="*/ 475 h 499"/>
                <a:gd name="T12" fmla="*/ 25 w 1535"/>
                <a:gd name="T13" fmla="*/ 475 h 499"/>
                <a:gd name="T14" fmla="*/ 25 w 1535"/>
                <a:gd name="T15" fmla="*/ 0 h 499"/>
                <a:gd name="T16" fmla="*/ 0 w 1535"/>
                <a:gd name="T17" fmla="*/ 0 h 499"/>
                <a:gd name="T18" fmla="*/ 0 w 1535"/>
                <a:gd name="T19"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 h="499">
                  <a:moveTo>
                    <a:pt x="0" y="0"/>
                  </a:moveTo>
                  <a:lnTo>
                    <a:pt x="0" y="499"/>
                  </a:lnTo>
                  <a:lnTo>
                    <a:pt x="1535" y="499"/>
                  </a:lnTo>
                  <a:lnTo>
                    <a:pt x="1535" y="113"/>
                  </a:lnTo>
                  <a:lnTo>
                    <a:pt x="1511" y="113"/>
                  </a:lnTo>
                  <a:lnTo>
                    <a:pt x="1511" y="475"/>
                  </a:lnTo>
                  <a:lnTo>
                    <a:pt x="25" y="475"/>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5" name="Oval 72"/>
            <p:cNvSpPr>
              <a:spLocks noChangeArrowheads="1"/>
            </p:cNvSpPr>
            <p:nvPr/>
          </p:nvSpPr>
          <p:spPr bwMode="auto">
            <a:xfrm>
              <a:off x="3467" y="3233"/>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6" name="Freeform 73"/>
            <p:cNvSpPr>
              <a:spLocks/>
            </p:cNvSpPr>
            <p:nvPr/>
          </p:nvSpPr>
          <p:spPr bwMode="auto">
            <a:xfrm>
              <a:off x="4976" y="3322"/>
              <a:ext cx="96" cy="82"/>
            </a:xfrm>
            <a:custGeom>
              <a:avLst/>
              <a:gdLst>
                <a:gd name="T0" fmla="*/ 96 w 96"/>
                <a:gd name="T1" fmla="*/ 82 h 82"/>
                <a:gd name="T2" fmla="*/ 48 w 96"/>
                <a:gd name="T3" fmla="*/ 0 h 82"/>
                <a:gd name="T4" fmla="*/ 0 w 96"/>
                <a:gd name="T5" fmla="*/ 82 h 82"/>
                <a:gd name="T6" fmla="*/ 96 w 96"/>
                <a:gd name="T7" fmla="*/ 82 h 82"/>
              </a:gdLst>
              <a:ahLst/>
              <a:cxnLst>
                <a:cxn ang="0">
                  <a:pos x="T0" y="T1"/>
                </a:cxn>
                <a:cxn ang="0">
                  <a:pos x="T2" y="T3"/>
                </a:cxn>
                <a:cxn ang="0">
                  <a:pos x="T4" y="T5"/>
                </a:cxn>
                <a:cxn ang="0">
                  <a:pos x="T6" y="T7"/>
                </a:cxn>
              </a:cxnLst>
              <a:rect l="0" t="0" r="r" b="b"/>
              <a:pathLst>
                <a:path w="96" h="82">
                  <a:moveTo>
                    <a:pt x="96" y="82"/>
                  </a:moveTo>
                  <a:lnTo>
                    <a:pt x="48" y="0"/>
                  </a:lnTo>
                  <a:lnTo>
                    <a:pt x="0" y="82"/>
                  </a:lnTo>
                  <a:lnTo>
                    <a:pt x="96" y="82"/>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7" name="Freeform 74"/>
            <p:cNvSpPr>
              <a:spLocks/>
            </p:cNvSpPr>
            <p:nvPr/>
          </p:nvSpPr>
          <p:spPr bwMode="auto">
            <a:xfrm>
              <a:off x="3929" y="3635"/>
              <a:ext cx="681" cy="255"/>
            </a:xfrm>
            <a:custGeom>
              <a:avLst/>
              <a:gdLst>
                <a:gd name="T0" fmla="*/ 469 w 469"/>
                <a:gd name="T1" fmla="*/ 145 h 175"/>
                <a:gd name="T2" fmla="*/ 438 w 469"/>
                <a:gd name="T3" fmla="*/ 175 h 175"/>
                <a:gd name="T4" fmla="*/ 30 w 469"/>
                <a:gd name="T5" fmla="*/ 175 h 175"/>
                <a:gd name="T6" fmla="*/ 0 w 469"/>
                <a:gd name="T7" fmla="*/ 145 h 175"/>
                <a:gd name="T8" fmla="*/ 0 w 469"/>
                <a:gd name="T9" fmla="*/ 30 h 175"/>
                <a:gd name="T10" fmla="*/ 30 w 469"/>
                <a:gd name="T11" fmla="*/ 0 h 175"/>
                <a:gd name="T12" fmla="*/ 438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5" y="175"/>
                    <a:pt x="438" y="175"/>
                  </a:cubicBezTo>
                  <a:cubicBezTo>
                    <a:pt x="30" y="175"/>
                    <a:pt x="30" y="175"/>
                    <a:pt x="30" y="175"/>
                  </a:cubicBezTo>
                  <a:cubicBezTo>
                    <a:pt x="13" y="175"/>
                    <a:pt x="0" y="162"/>
                    <a:pt x="0" y="145"/>
                  </a:cubicBezTo>
                  <a:cubicBezTo>
                    <a:pt x="0" y="30"/>
                    <a:pt x="0" y="30"/>
                    <a:pt x="0" y="30"/>
                  </a:cubicBezTo>
                  <a:cubicBezTo>
                    <a:pt x="0" y="13"/>
                    <a:pt x="13" y="0"/>
                    <a:pt x="30" y="0"/>
                  </a:cubicBezTo>
                  <a:cubicBezTo>
                    <a:pt x="438" y="0"/>
                    <a:pt x="438" y="0"/>
                    <a:pt x="438" y="0"/>
                  </a:cubicBezTo>
                  <a:cubicBezTo>
                    <a:pt x="455"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8" name="Rectangle 75"/>
            <p:cNvSpPr>
              <a:spLocks noChangeArrowheads="1"/>
            </p:cNvSpPr>
            <p:nvPr/>
          </p:nvSpPr>
          <p:spPr bwMode="auto">
            <a:xfrm>
              <a:off x="4023" y="3702"/>
              <a:ext cx="177"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100" b="1">
                  <a:solidFill>
                    <a:srgbClr val="FFFFFF"/>
                  </a:solidFill>
                  <a:latin typeface="Segoe UI Semibold" panose="020B0702040204020203" pitchFamily="34" charset="0"/>
                </a:rPr>
                <a:t>SQL</a:t>
              </a:r>
              <a:endParaRPr lang="en-US" altLang="en-US">
                <a:solidFill>
                  <a:srgbClr val="00B0F0"/>
                </a:solidFill>
              </a:endParaRPr>
            </a:p>
          </p:txBody>
        </p:sp>
        <p:sp>
          <p:nvSpPr>
            <p:cNvPr id="79" name="Rectangle 76"/>
            <p:cNvSpPr>
              <a:spLocks noChangeArrowheads="1"/>
            </p:cNvSpPr>
            <p:nvPr/>
          </p:nvSpPr>
          <p:spPr bwMode="auto">
            <a:xfrm>
              <a:off x="4204" y="3702"/>
              <a:ext cx="61"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100" b="1">
                  <a:solidFill>
                    <a:srgbClr val="FFFFFF"/>
                  </a:solidFill>
                  <a:latin typeface="Segoe UI Semibold" panose="020B0702040204020203" pitchFamily="34" charset="0"/>
                </a:rPr>
                <a:t>C</a:t>
              </a:r>
              <a:endParaRPr lang="en-US" altLang="en-US">
                <a:solidFill>
                  <a:srgbClr val="00B0F0"/>
                </a:solidFill>
              </a:endParaRPr>
            </a:p>
          </p:txBody>
        </p:sp>
        <p:sp>
          <p:nvSpPr>
            <p:cNvPr id="80" name="Rectangle 77"/>
            <p:cNvSpPr>
              <a:spLocks noChangeArrowheads="1"/>
            </p:cNvSpPr>
            <p:nvPr/>
          </p:nvSpPr>
          <p:spPr bwMode="auto">
            <a:xfrm>
              <a:off x="4257" y="3702"/>
              <a:ext cx="297"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100" b="1">
                  <a:solidFill>
                    <a:srgbClr val="FFFFFF"/>
                  </a:solidFill>
                  <a:latin typeface="Segoe UI Semibold" panose="020B0702040204020203" pitchFamily="34" charset="0"/>
                </a:rPr>
                <a:t>ONFIG</a:t>
              </a:r>
              <a:endParaRPr lang="en-US" altLang="en-US">
                <a:solidFill>
                  <a:srgbClr val="00B0F0"/>
                </a:solidFill>
              </a:endParaRPr>
            </a:p>
          </p:txBody>
        </p:sp>
      </p:grpSp>
      <p:sp>
        <p:nvSpPr>
          <p:cNvPr id="82" name="TextBox 81"/>
          <p:cNvSpPr txBox="1"/>
          <p:nvPr/>
        </p:nvSpPr>
        <p:spPr>
          <a:xfrm>
            <a:off x="6678466" y="6454234"/>
            <a:ext cx="5451620" cy="452590"/>
          </a:xfrm>
          <a:prstGeom prst="rect">
            <a:avLst/>
          </a:prstGeom>
          <a:noFill/>
        </p:spPr>
        <p:txBody>
          <a:bodyPr wrap="square" lIns="179285" tIns="143428" rIns="179285" bIns="143428" rtlCol="0">
            <a:spAutoFit/>
          </a:bodyPr>
          <a:lstStyle/>
          <a:p>
            <a:pPr algn="r">
              <a:lnSpc>
                <a:spcPct val="90000"/>
              </a:lnSpc>
            </a:pPr>
            <a:r>
              <a:rPr lang="en-US" sz="1176" dirty="0">
                <a:solidFill>
                  <a:schemeClr val="bg1"/>
                </a:solidFill>
              </a:rPr>
              <a:t>Image source - http://channel9.msdn.com/Events/Build/2014/2-607</a:t>
            </a:r>
          </a:p>
        </p:txBody>
      </p:sp>
    </p:spTree>
    <p:extLst>
      <p:ext uri="{BB962C8B-B14F-4D97-AF65-F5344CB8AC3E}">
        <p14:creationId xmlns:p14="http://schemas.microsoft.com/office/powerpoint/2010/main" val="60896302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ARM Definitions</a:t>
            </a:r>
            <a:endParaRPr lang="en-US" dirty="0"/>
          </a:p>
        </p:txBody>
      </p:sp>
      <p:sp>
        <p:nvSpPr>
          <p:cNvPr id="5" name="Text Placeholder 4"/>
          <p:cNvSpPr>
            <a:spLocks noGrp="1"/>
          </p:cNvSpPr>
          <p:nvPr>
            <p:ph type="body" sz="quarter" idx="10"/>
          </p:nvPr>
        </p:nvSpPr>
        <p:spPr>
          <a:xfrm>
            <a:off x="269239" y="1189177"/>
            <a:ext cx="11653523" cy="4257512"/>
          </a:xfrm>
        </p:spPr>
        <p:txBody>
          <a:bodyPr/>
          <a:lstStyle/>
          <a:p>
            <a:r>
              <a:rPr lang="en-US" b="1" dirty="0"/>
              <a:t>Resource</a:t>
            </a:r>
            <a:r>
              <a:rPr lang="en-US" dirty="0"/>
              <a:t>: </a:t>
            </a:r>
            <a:r>
              <a:rPr lang="en-US" dirty="0">
                <a:solidFill>
                  <a:schemeClr val="accent6"/>
                </a:solidFill>
              </a:rPr>
              <a:t>Atomic unit of deployment</a:t>
            </a:r>
          </a:p>
          <a:p>
            <a:pPr lvl="1"/>
            <a:endParaRPr lang="en-US" dirty="0"/>
          </a:p>
          <a:p>
            <a:r>
              <a:rPr lang="en-US" b="1" dirty="0"/>
              <a:t>Resource Group</a:t>
            </a:r>
            <a:r>
              <a:rPr lang="en-US" dirty="0"/>
              <a:t>: </a:t>
            </a:r>
            <a:r>
              <a:rPr lang="en-US" dirty="0">
                <a:solidFill>
                  <a:schemeClr val="accent6"/>
                </a:solidFill>
              </a:rPr>
              <a:t>Collection of resources</a:t>
            </a:r>
          </a:p>
          <a:p>
            <a:pPr lvl="1"/>
            <a:endParaRPr lang="en-US" dirty="0"/>
          </a:p>
          <a:p>
            <a:r>
              <a:rPr lang="en-US" b="1" dirty="0"/>
              <a:t>Resource Provider</a:t>
            </a:r>
            <a:r>
              <a:rPr lang="en-US" dirty="0"/>
              <a:t>: </a:t>
            </a:r>
            <a:r>
              <a:rPr lang="en-US" dirty="0">
                <a:solidFill>
                  <a:schemeClr val="accent6"/>
                </a:solidFill>
              </a:rPr>
              <a:t>Manages specific kinds of resources</a:t>
            </a:r>
          </a:p>
          <a:p>
            <a:pPr lvl="1"/>
            <a:endParaRPr lang="en-US" dirty="0"/>
          </a:p>
          <a:p>
            <a:r>
              <a:rPr lang="en-US" b="1" dirty="0"/>
              <a:t>Resource Type</a:t>
            </a:r>
            <a:r>
              <a:rPr lang="en-US" dirty="0"/>
              <a:t>: </a:t>
            </a:r>
            <a:r>
              <a:rPr lang="en-US" dirty="0">
                <a:solidFill>
                  <a:schemeClr val="accent6"/>
                </a:solidFill>
              </a:rPr>
              <a:t>Specifies the type of resource</a:t>
            </a:r>
          </a:p>
        </p:txBody>
      </p:sp>
    </p:spTree>
    <p:extLst>
      <p:ext uri="{BB962C8B-B14F-4D97-AF65-F5344CB8AC3E}">
        <p14:creationId xmlns:p14="http://schemas.microsoft.com/office/powerpoint/2010/main" val="39893789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Resource Providers</a:t>
            </a:r>
            <a:endParaRPr lang="en-US" dirty="0"/>
          </a:p>
        </p:txBody>
      </p:sp>
      <p:sp>
        <p:nvSpPr>
          <p:cNvPr id="3" name="Content Placeholder 2"/>
          <p:cNvSpPr>
            <a:spLocks noGrp="1"/>
          </p:cNvSpPr>
          <p:nvPr>
            <p:ph type="body" sz="quarter" idx="10"/>
          </p:nvPr>
        </p:nvSpPr>
        <p:spPr>
          <a:xfrm>
            <a:off x="269239" y="1189177"/>
            <a:ext cx="11653523" cy="5042086"/>
          </a:xfrm>
        </p:spPr>
        <p:txBody>
          <a:bodyPr/>
          <a:lstStyle/>
          <a:p>
            <a:r>
              <a:rPr lang="en-US" dirty="0"/>
              <a:t>Deploy specific types of resources</a:t>
            </a:r>
          </a:p>
          <a:p>
            <a:pPr lvl="1"/>
            <a:endParaRPr lang="en-US" dirty="0"/>
          </a:p>
          <a:p>
            <a:r>
              <a:rPr lang="en-US" dirty="0"/>
              <a:t>Identified by provider namespace</a:t>
            </a:r>
          </a:p>
          <a:p>
            <a:pPr lvl="1"/>
            <a:r>
              <a:rPr lang="en-US" dirty="0"/>
              <a:t>e.g., </a:t>
            </a:r>
            <a:r>
              <a:rPr lang="en-US" dirty="0" err="1"/>
              <a:t>Microsoft.Compute</a:t>
            </a:r>
            <a:r>
              <a:rPr lang="en-US" dirty="0"/>
              <a:t>, </a:t>
            </a:r>
            <a:r>
              <a:rPr lang="en-US" dirty="0" err="1"/>
              <a:t>Microsoft.Storage</a:t>
            </a:r>
            <a:r>
              <a:rPr lang="en-US" dirty="0"/>
              <a:t>, </a:t>
            </a:r>
            <a:r>
              <a:rPr lang="en-US" dirty="0" err="1"/>
              <a:t>Microsoft.Web</a:t>
            </a:r>
            <a:r>
              <a:rPr lang="en-US" dirty="0"/>
              <a:t> (~ 30 Microsoft or customer namespaces)</a:t>
            </a:r>
          </a:p>
          <a:p>
            <a:pPr lvl="1"/>
            <a:endParaRPr lang="en-US" dirty="0"/>
          </a:p>
          <a:p>
            <a:r>
              <a:rPr lang="en-US" dirty="0"/>
              <a:t>Resource types</a:t>
            </a:r>
          </a:p>
          <a:p>
            <a:pPr lvl="1"/>
            <a:r>
              <a:rPr lang="en-US" dirty="0"/>
              <a:t>Each provider namespace manages one or more resource types</a:t>
            </a:r>
          </a:p>
          <a:p>
            <a:pPr lvl="2"/>
            <a:r>
              <a:rPr lang="en-US" i="1" dirty="0" err="1"/>
              <a:t>Microsoft.Compute</a:t>
            </a:r>
            <a:r>
              <a:rPr lang="en-US" i="1" dirty="0"/>
              <a:t>/</a:t>
            </a:r>
            <a:r>
              <a:rPr lang="en-US" i="1" dirty="0" err="1"/>
              <a:t>availabiltySets</a:t>
            </a:r>
            <a:endParaRPr lang="en-US" i="1" dirty="0"/>
          </a:p>
          <a:p>
            <a:pPr lvl="2"/>
            <a:r>
              <a:rPr lang="en-US" i="1" dirty="0" err="1"/>
              <a:t>Microsoft.Compute</a:t>
            </a:r>
            <a:r>
              <a:rPr lang="en-US" i="1" dirty="0"/>
              <a:t>/</a:t>
            </a:r>
            <a:r>
              <a:rPr lang="en-US" i="1" dirty="0" err="1"/>
              <a:t>virtualMachines</a:t>
            </a:r>
            <a:endParaRPr lang="en-US" i="1" dirty="0"/>
          </a:p>
          <a:p>
            <a:pPr lvl="2"/>
            <a:r>
              <a:rPr lang="en-US" i="1" dirty="0" err="1"/>
              <a:t>Microsoft.Compute</a:t>
            </a:r>
            <a:r>
              <a:rPr lang="en-US" i="1" dirty="0"/>
              <a:t>/locations</a:t>
            </a:r>
          </a:p>
          <a:p>
            <a:pPr lvl="1"/>
            <a:r>
              <a:rPr lang="en-US" dirty="0"/>
              <a:t>Different regional availability and </a:t>
            </a:r>
            <a:r>
              <a:rPr lang="en-US" dirty="0" err="1"/>
              <a:t>apiVersion</a:t>
            </a:r>
            <a:endParaRPr lang="en-US" dirty="0"/>
          </a:p>
          <a:p>
            <a:pPr lvl="2"/>
            <a:r>
              <a:rPr lang="en-US" i="1" dirty="0"/>
              <a:t>(Get-</a:t>
            </a:r>
            <a:r>
              <a:rPr lang="en-US" i="1" dirty="0" err="1"/>
              <a:t>AzureRmResourceProvider</a:t>
            </a:r>
            <a:r>
              <a:rPr lang="en-US" i="1" dirty="0"/>
              <a:t> –</a:t>
            </a:r>
            <a:r>
              <a:rPr lang="en-US" i="1" dirty="0" err="1"/>
              <a:t>ProviderNamespace</a:t>
            </a:r>
            <a:r>
              <a:rPr lang="en-US" i="1" dirty="0"/>
              <a:t> </a:t>
            </a:r>
            <a:r>
              <a:rPr lang="en-US" i="1" dirty="0" err="1"/>
              <a:t>Microsoft.Compute</a:t>
            </a:r>
            <a:r>
              <a:rPr lang="en-US" i="1" dirty="0"/>
              <a:t>).</a:t>
            </a:r>
            <a:r>
              <a:rPr lang="en-US" i="1" dirty="0" err="1"/>
              <a:t>ResourceTypes</a:t>
            </a:r>
            <a:endParaRPr lang="en-US" i="1" dirty="0"/>
          </a:p>
        </p:txBody>
      </p:sp>
    </p:spTree>
    <p:extLst>
      <p:ext uri="{BB962C8B-B14F-4D97-AF65-F5344CB8AC3E}">
        <p14:creationId xmlns:p14="http://schemas.microsoft.com/office/powerpoint/2010/main" val="49896991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Templates 101</a:t>
            </a:r>
          </a:p>
        </p:txBody>
      </p:sp>
      <p:sp>
        <p:nvSpPr>
          <p:cNvPr id="5" name="TextBox 4"/>
          <p:cNvSpPr txBox="1"/>
          <p:nvPr/>
        </p:nvSpPr>
        <p:spPr>
          <a:xfrm>
            <a:off x="269239" y="3242965"/>
            <a:ext cx="3321269" cy="738664"/>
          </a:xfrm>
          <a:prstGeom prst="rect">
            <a:avLst/>
          </a:prstGeom>
          <a:noFill/>
        </p:spPr>
        <p:txBody>
          <a:bodyPr wrap="square" lIns="182880" tIns="146304" rIns="182880" bIns="146304" rtlCol="0">
            <a:spAutoFit/>
          </a:bodyPr>
          <a:lstStyle/>
          <a:p>
            <a:pPr>
              <a:lnSpc>
                <a:spcPct val="90000"/>
              </a:lnSpc>
              <a:spcAft>
                <a:spcPts val="600"/>
              </a:spcAft>
            </a:pPr>
            <a:r>
              <a:rPr lang="en-US" sz="3200" i="1" dirty="0">
                <a:solidFill>
                  <a:schemeClr val="accent4"/>
                </a:solidFill>
              </a:rPr>
              <a:t>The Basics</a:t>
            </a:r>
          </a:p>
        </p:txBody>
      </p:sp>
      <p:pic>
        <p:nvPicPr>
          <p:cNvPr id="7" name="Picture 6"/>
          <p:cNvPicPr>
            <a:picLocks noChangeAspect="1"/>
          </p:cNvPicPr>
          <p:nvPr/>
        </p:nvPicPr>
        <p:blipFill>
          <a:blip r:embed="rId2"/>
          <a:stretch>
            <a:fillRect/>
          </a:stretch>
        </p:blipFill>
        <p:spPr>
          <a:xfrm>
            <a:off x="8639175" y="-1"/>
            <a:ext cx="3552825" cy="3552825"/>
          </a:xfrm>
          <a:prstGeom prst="rect">
            <a:avLst/>
          </a:prstGeom>
        </p:spPr>
      </p:pic>
    </p:spTree>
    <p:extLst>
      <p:ext uri="{BB962C8B-B14F-4D97-AF65-F5344CB8AC3E}">
        <p14:creationId xmlns:p14="http://schemas.microsoft.com/office/powerpoint/2010/main" val="217736071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Inside vs. Outside the box</a:t>
            </a:r>
            <a:endParaRPr lang="en-US" dirty="0"/>
          </a:p>
        </p:txBody>
      </p:sp>
      <p:grpSp>
        <p:nvGrpSpPr>
          <p:cNvPr id="6" name="Group 5"/>
          <p:cNvGrpSpPr/>
          <p:nvPr/>
        </p:nvGrpSpPr>
        <p:grpSpPr>
          <a:xfrm>
            <a:off x="1554289" y="1608839"/>
            <a:ext cx="9085742" cy="3991861"/>
            <a:chOff x="1754371" y="2892056"/>
            <a:chExt cx="5074200" cy="3035049"/>
          </a:xfrm>
        </p:grpSpPr>
        <p:sp>
          <p:nvSpPr>
            <p:cNvPr id="5" name="Rectangle 4"/>
            <p:cNvSpPr/>
            <p:nvPr/>
          </p:nvSpPr>
          <p:spPr>
            <a:xfrm>
              <a:off x="1754371" y="2892056"/>
              <a:ext cx="5074200" cy="303504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600" dirty="0"/>
                <a:t>ARM Template</a:t>
              </a:r>
            </a:p>
          </p:txBody>
        </p:sp>
        <p:sp>
          <p:nvSpPr>
            <p:cNvPr id="4" name="Rectangle 3"/>
            <p:cNvSpPr/>
            <p:nvPr/>
          </p:nvSpPr>
          <p:spPr>
            <a:xfrm>
              <a:off x="2291314" y="3359887"/>
              <a:ext cx="3984028" cy="2205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PowerShell DSC</a:t>
              </a:r>
            </a:p>
            <a:p>
              <a:pPr algn="ctr"/>
              <a:r>
                <a:rPr lang="en-US" sz="3600" dirty="0"/>
                <a:t>Chef</a:t>
              </a:r>
            </a:p>
            <a:p>
              <a:pPr algn="ctr"/>
              <a:r>
                <a:rPr lang="en-US" sz="3600" dirty="0"/>
                <a:t>Puppet</a:t>
              </a:r>
            </a:p>
            <a:p>
              <a:pPr algn="ctr"/>
              <a:r>
                <a:rPr lang="en-US" sz="3600" dirty="0"/>
                <a:t>Custom Script Ext (.ps1, .</a:t>
              </a:r>
              <a:r>
                <a:rPr lang="en-US" sz="3600" dirty="0" err="1"/>
                <a:t>sh</a:t>
              </a:r>
              <a:r>
                <a:rPr lang="en-US" sz="3600" dirty="0"/>
                <a:t>)</a:t>
              </a:r>
            </a:p>
          </p:txBody>
        </p:sp>
      </p:grpSp>
    </p:spTree>
    <p:extLst>
      <p:ext uri="{BB962C8B-B14F-4D97-AF65-F5344CB8AC3E}">
        <p14:creationId xmlns:p14="http://schemas.microsoft.com/office/powerpoint/2010/main" val="177435949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Inside vs. Outside the box</a:t>
            </a:r>
            <a:endParaRPr lang="en-US" dirty="0"/>
          </a:p>
        </p:txBody>
      </p:sp>
      <p:sp>
        <p:nvSpPr>
          <p:cNvPr id="3" name="Content Placeholder 2"/>
          <p:cNvSpPr>
            <a:spLocks noGrp="1"/>
          </p:cNvSpPr>
          <p:nvPr>
            <p:ph type="body" sz="quarter" idx="10"/>
          </p:nvPr>
        </p:nvSpPr>
        <p:spPr>
          <a:xfrm>
            <a:off x="269239" y="1189177"/>
            <a:ext cx="11653523" cy="2718949"/>
          </a:xfrm>
        </p:spPr>
        <p:txBody>
          <a:bodyPr/>
          <a:lstStyle/>
          <a:p>
            <a:r>
              <a:rPr lang="en-US" dirty="0"/>
              <a:t>Outside – part of the template</a:t>
            </a:r>
          </a:p>
          <a:p>
            <a:pPr lvl="1"/>
            <a:r>
              <a:rPr lang="en-US" dirty="0" err="1"/>
              <a:t>VM</a:t>
            </a:r>
            <a:r>
              <a:rPr lang="en-US" dirty="0"/>
              <a:t>, network topology, tags, </a:t>
            </a:r>
            <a:r>
              <a:rPr lang="en-US" dirty="0" err="1"/>
              <a:t>RBAC</a:t>
            </a:r>
            <a:r>
              <a:rPr lang="en-US" dirty="0"/>
              <a:t>, references to certs/secrets, etc.</a:t>
            </a:r>
          </a:p>
          <a:p>
            <a:pPr lvl="1"/>
            <a:endParaRPr lang="en-US" dirty="0"/>
          </a:p>
          <a:p>
            <a:r>
              <a:rPr lang="en-US" dirty="0"/>
              <a:t>Inside – executed by template only</a:t>
            </a:r>
          </a:p>
          <a:p>
            <a:pPr lvl="1"/>
            <a:r>
              <a:rPr lang="en-US" dirty="0"/>
              <a:t>Configure server roles, configure software, deploy a website, manage services, manage local users, etc.</a:t>
            </a:r>
          </a:p>
          <a:p>
            <a:pPr lvl="1"/>
            <a:r>
              <a:rPr lang="en-US" dirty="0"/>
              <a:t>Extensions for PowerShell DSC, Chef, Puppet, and custom scripts.</a:t>
            </a:r>
          </a:p>
        </p:txBody>
      </p:sp>
      <p:pic>
        <p:nvPicPr>
          <p:cNvPr id="7" name="Picture 6"/>
          <p:cNvPicPr>
            <a:picLocks noChangeAspect="1"/>
          </p:cNvPicPr>
          <p:nvPr/>
        </p:nvPicPr>
        <p:blipFill rotWithShape="1">
          <a:blip r:embed="rId3"/>
          <a:srcRect l="4793" r="5336"/>
          <a:stretch/>
        </p:blipFill>
        <p:spPr>
          <a:xfrm>
            <a:off x="8255637" y="122376"/>
            <a:ext cx="3667126" cy="1792149"/>
          </a:xfrm>
          <a:prstGeom prst="rect">
            <a:avLst/>
          </a:prstGeom>
        </p:spPr>
      </p:pic>
    </p:spTree>
    <p:extLst>
      <p:ext uri="{BB962C8B-B14F-4D97-AF65-F5344CB8AC3E}">
        <p14:creationId xmlns:p14="http://schemas.microsoft.com/office/powerpoint/2010/main" val="40897775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The Basics</a:t>
            </a:r>
            <a:endParaRPr lang="en-US" dirty="0"/>
          </a:p>
        </p:txBody>
      </p:sp>
      <p:sp>
        <p:nvSpPr>
          <p:cNvPr id="5" name="Text Placeholder 4"/>
          <p:cNvSpPr>
            <a:spLocks noGrp="1"/>
          </p:cNvSpPr>
          <p:nvPr>
            <p:ph type="body" sz="quarter" idx="10"/>
          </p:nvPr>
        </p:nvSpPr>
        <p:spPr>
          <a:xfrm>
            <a:off x="269239" y="1197322"/>
            <a:ext cx="11653522" cy="3918637"/>
          </a:xfrm>
        </p:spPr>
        <p:txBody>
          <a:bodyPr/>
          <a:lstStyle/>
          <a:p>
            <a:r>
              <a:rPr lang="en-US" dirty="0"/>
              <a:t>{</a:t>
            </a:r>
          </a:p>
          <a:p>
            <a:r>
              <a:rPr lang="en-US" dirty="0"/>
              <a:t>"$schema": "",</a:t>
            </a:r>
          </a:p>
          <a:p>
            <a:r>
              <a:rPr lang="en-US" dirty="0"/>
              <a:t>"</a:t>
            </a:r>
            <a:r>
              <a:rPr lang="en-US" dirty="0" err="1"/>
              <a:t>contentVersion</a:t>
            </a:r>
            <a:r>
              <a:rPr lang="en-US" dirty="0"/>
              <a:t>": "1.0.0.0",</a:t>
            </a:r>
          </a:p>
          <a:p>
            <a:r>
              <a:rPr lang="en-US" dirty="0"/>
              <a:t>"parameters":{},</a:t>
            </a:r>
          </a:p>
          <a:p>
            <a:r>
              <a:rPr lang="en-US" dirty="0"/>
              <a:t>"variables": {},</a:t>
            </a:r>
          </a:p>
          <a:p>
            <a:r>
              <a:rPr lang="en-US" dirty="0"/>
              <a:t>"resources": []</a:t>
            </a:r>
          </a:p>
          <a:p>
            <a:r>
              <a:rPr lang="en-US" dirty="0"/>
              <a:t>}</a:t>
            </a:r>
          </a:p>
        </p:txBody>
      </p:sp>
    </p:spTree>
    <p:extLst>
      <p:ext uri="{BB962C8B-B14F-4D97-AF65-F5344CB8AC3E}">
        <p14:creationId xmlns:p14="http://schemas.microsoft.com/office/powerpoint/2010/main" val="267971774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Basics - Parameters</a:t>
            </a:r>
          </a:p>
        </p:txBody>
      </p:sp>
      <p:sp>
        <p:nvSpPr>
          <p:cNvPr id="5" name="Text Placeholder 4"/>
          <p:cNvSpPr>
            <a:spLocks noGrp="1"/>
          </p:cNvSpPr>
          <p:nvPr>
            <p:ph type="body" sz="quarter" idx="10"/>
          </p:nvPr>
        </p:nvSpPr>
        <p:spPr>
          <a:xfrm>
            <a:off x="269239" y="1197322"/>
            <a:ext cx="11653522" cy="5470728"/>
          </a:xfrm>
        </p:spPr>
        <p:txBody>
          <a:bodyPr/>
          <a:lstStyle/>
          <a:p>
            <a:r>
              <a:rPr lang="en-US" sz="1500" dirty="0"/>
              <a:t>{</a:t>
            </a:r>
          </a:p>
          <a:p>
            <a:r>
              <a:rPr lang="en-US" sz="1500" dirty="0"/>
              <a:t>"$schema": "",</a:t>
            </a:r>
          </a:p>
          <a:p>
            <a:r>
              <a:rPr lang="en-US" sz="1500" dirty="0"/>
              <a:t>"</a:t>
            </a:r>
            <a:r>
              <a:rPr lang="en-US" sz="1500" dirty="0" err="1"/>
              <a:t>contentVersion</a:t>
            </a:r>
            <a:r>
              <a:rPr lang="en-US" sz="1500" dirty="0"/>
              <a:t>": "1.0.0.0",</a:t>
            </a:r>
          </a:p>
          <a:p>
            <a:r>
              <a:rPr lang="en-US" sz="1500" dirty="0"/>
              <a:t>"parameters":{</a:t>
            </a:r>
          </a:p>
          <a:p>
            <a:r>
              <a:rPr lang="en-US" sz="1500" dirty="0"/>
              <a:t>     "</a:t>
            </a:r>
            <a:r>
              <a:rPr lang="en-US" sz="1500" dirty="0" err="1"/>
              <a:t>adminUsername</a:t>
            </a:r>
            <a:r>
              <a:rPr lang="en-US" sz="1500" dirty="0"/>
              <a:t>": {</a:t>
            </a:r>
          </a:p>
          <a:p>
            <a:r>
              <a:rPr lang="en-US" sz="1500" dirty="0"/>
              <a:t>            "type": "string",</a:t>
            </a:r>
          </a:p>
          <a:p>
            <a:r>
              <a:rPr lang="en-US" sz="1500" dirty="0"/>
              <a:t>            "</a:t>
            </a:r>
            <a:r>
              <a:rPr lang="en-US" sz="1500" dirty="0" err="1"/>
              <a:t>minLength</a:t>
            </a:r>
            <a:r>
              <a:rPr lang="en-US" sz="1500" dirty="0"/>
              <a:t>": 1</a:t>
            </a:r>
          </a:p>
          <a:p>
            <a:r>
              <a:rPr lang="en-US" sz="1500" dirty="0"/>
              <a:t>        },</a:t>
            </a:r>
          </a:p>
          <a:p>
            <a:r>
              <a:rPr lang="en-US" sz="1500" dirty="0"/>
              <a:t>     "</a:t>
            </a:r>
            <a:r>
              <a:rPr lang="en-US" sz="1500" dirty="0" err="1"/>
              <a:t>windowsOSVersion</a:t>
            </a:r>
            <a:r>
              <a:rPr lang="en-US" sz="1500" dirty="0"/>
              <a:t>": {</a:t>
            </a:r>
          </a:p>
          <a:p>
            <a:r>
              <a:rPr lang="en-US" sz="1500" dirty="0"/>
              <a:t>            "type": "string",</a:t>
            </a:r>
          </a:p>
          <a:p>
            <a:r>
              <a:rPr lang="en-US" sz="1500" dirty="0"/>
              <a:t>            "</a:t>
            </a:r>
            <a:r>
              <a:rPr lang="en-US" sz="1500" dirty="0" err="1"/>
              <a:t>defaultValue</a:t>
            </a:r>
            <a:r>
              <a:rPr lang="en-US" sz="1500" dirty="0"/>
              <a:t>": "2012-R2-Datacenter",</a:t>
            </a:r>
          </a:p>
          <a:p>
            <a:r>
              <a:rPr lang="en-US" sz="1500" dirty="0"/>
              <a:t>            "</a:t>
            </a:r>
            <a:r>
              <a:rPr lang="en-US" sz="1500" dirty="0" err="1"/>
              <a:t>allowedValues</a:t>
            </a:r>
            <a:r>
              <a:rPr lang="en-US" sz="1500" dirty="0"/>
              <a:t>": [</a:t>
            </a:r>
          </a:p>
          <a:p>
            <a:r>
              <a:rPr lang="en-US" sz="1500" dirty="0"/>
              <a:t>                "2008-R2-SP1",</a:t>
            </a:r>
          </a:p>
          <a:p>
            <a:r>
              <a:rPr lang="en-US" sz="1500" dirty="0"/>
              <a:t>                "2012-Datacenter",</a:t>
            </a:r>
          </a:p>
          <a:p>
            <a:r>
              <a:rPr lang="en-US" sz="1500" dirty="0"/>
              <a:t>                "2012-R2-Datacenter"</a:t>
            </a:r>
          </a:p>
          <a:p>
            <a:r>
              <a:rPr lang="en-US" sz="1500" dirty="0"/>
              <a:t>            ],</a:t>
            </a:r>
          </a:p>
          <a:p>
            <a:r>
              <a:rPr lang="en-US" sz="1500" dirty="0"/>
              <a:t>            "metadata": {</a:t>
            </a:r>
          </a:p>
          <a:p>
            <a:r>
              <a:rPr lang="en-US" sz="1500" dirty="0"/>
              <a:t>                "description": "The Windows version for the </a:t>
            </a:r>
            <a:r>
              <a:rPr lang="en-US" sz="1500" dirty="0" err="1"/>
              <a:t>VM</a:t>
            </a:r>
            <a:r>
              <a:rPr lang="en-US" sz="1500" dirty="0"/>
              <a:t>."</a:t>
            </a:r>
          </a:p>
          <a:p>
            <a:r>
              <a:rPr lang="en-US" sz="1500" dirty="0"/>
              <a:t>            }</a:t>
            </a:r>
          </a:p>
          <a:p>
            <a:r>
              <a:rPr lang="en-US" sz="1500" dirty="0"/>
              <a:t>        }},</a:t>
            </a:r>
          </a:p>
          <a:p>
            <a:r>
              <a:rPr lang="en-US" sz="1500" dirty="0"/>
              <a:t>}</a:t>
            </a:r>
          </a:p>
        </p:txBody>
      </p:sp>
    </p:spTree>
    <p:extLst>
      <p:ext uri="{BB962C8B-B14F-4D97-AF65-F5344CB8AC3E}">
        <p14:creationId xmlns:p14="http://schemas.microsoft.com/office/powerpoint/2010/main" val="140483406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Basics - Variables</a:t>
            </a:r>
          </a:p>
        </p:txBody>
      </p:sp>
      <p:sp>
        <p:nvSpPr>
          <p:cNvPr id="5" name="Text Placeholder 4"/>
          <p:cNvSpPr>
            <a:spLocks noGrp="1"/>
          </p:cNvSpPr>
          <p:nvPr>
            <p:ph type="body" sz="quarter" idx="10"/>
          </p:nvPr>
        </p:nvSpPr>
        <p:spPr>
          <a:xfrm>
            <a:off x="269239" y="1197322"/>
            <a:ext cx="11653522" cy="3656386"/>
          </a:xfrm>
        </p:spPr>
        <p:txBody>
          <a:bodyPr/>
          <a:lstStyle/>
          <a:p>
            <a:r>
              <a:rPr lang="en-US" sz="1600" dirty="0"/>
              <a:t>{</a:t>
            </a:r>
          </a:p>
          <a:p>
            <a:r>
              <a:rPr lang="en-US" sz="1600" dirty="0"/>
              <a:t>"$schema": "",</a:t>
            </a:r>
          </a:p>
          <a:p>
            <a:r>
              <a:rPr lang="en-US" sz="1600" dirty="0"/>
              <a:t>"</a:t>
            </a:r>
            <a:r>
              <a:rPr lang="en-US" sz="1600" dirty="0" err="1"/>
              <a:t>contentVersion</a:t>
            </a:r>
            <a:r>
              <a:rPr lang="en-US" sz="1600" dirty="0"/>
              <a:t>": "1.0.0.0",</a:t>
            </a:r>
          </a:p>
          <a:p>
            <a:r>
              <a:rPr lang="en-US" sz="1600" dirty="0"/>
              <a:t>"parameters":{…}</a:t>
            </a:r>
          </a:p>
          <a:p>
            <a:r>
              <a:rPr lang="en-US" sz="1600" dirty="0"/>
              <a:t>"variables": {</a:t>
            </a:r>
          </a:p>
          <a:p>
            <a:r>
              <a:rPr lang="en-US" sz="1600" dirty="0"/>
              <a:t>     "</a:t>
            </a:r>
            <a:r>
              <a:rPr lang="en-US" sz="1600" dirty="0" err="1"/>
              <a:t>imagePublisher</a:t>
            </a:r>
            <a:r>
              <a:rPr lang="en-US" sz="1600" dirty="0"/>
              <a:t>": "</a:t>
            </a:r>
            <a:r>
              <a:rPr lang="en-US" sz="1600" dirty="0" err="1"/>
              <a:t>MicrosoftWindowsServer</a:t>
            </a:r>
            <a:r>
              <a:rPr lang="en-US" sz="1600" dirty="0"/>
              <a:t>",</a:t>
            </a:r>
          </a:p>
          <a:p>
            <a:r>
              <a:rPr lang="en-US" sz="1600" dirty="0"/>
              <a:t>     "</a:t>
            </a:r>
            <a:r>
              <a:rPr lang="en-US" sz="1600" dirty="0" err="1"/>
              <a:t>subnetName</a:t>
            </a:r>
            <a:r>
              <a:rPr lang="en-US" sz="1600" dirty="0"/>
              <a:t>": "Subnet",</a:t>
            </a:r>
          </a:p>
          <a:p>
            <a:r>
              <a:rPr lang="en-US" sz="1600" dirty="0"/>
              <a:t>     "</a:t>
            </a:r>
            <a:r>
              <a:rPr lang="en-US" sz="1600" dirty="0" err="1"/>
              <a:t>virtualNetworkName</a:t>
            </a:r>
            <a:r>
              <a:rPr lang="en-US" sz="1600" dirty="0"/>
              <a:t>": "</a:t>
            </a:r>
            <a:r>
              <a:rPr lang="en-US" sz="1600" dirty="0" err="1"/>
              <a:t>MyVNET</a:t>
            </a:r>
            <a:r>
              <a:rPr lang="en-US" sz="1600" dirty="0"/>
              <a:t>",</a:t>
            </a:r>
          </a:p>
          <a:p>
            <a:r>
              <a:rPr lang="en-US" sz="1600" dirty="0"/>
              <a:t>     "</a:t>
            </a:r>
            <a:r>
              <a:rPr lang="en-US" sz="1600" dirty="0" err="1"/>
              <a:t>vhdStorageType</a:t>
            </a:r>
            <a:r>
              <a:rPr lang="en-US" sz="1600" dirty="0"/>
              <a:t>": "</a:t>
            </a:r>
            <a:r>
              <a:rPr lang="en-US" sz="1600" dirty="0" err="1"/>
              <a:t>Standard_LRS</a:t>
            </a:r>
            <a:r>
              <a:rPr lang="en-US" sz="1600" dirty="0"/>
              <a:t>",</a:t>
            </a:r>
          </a:p>
          <a:p>
            <a:r>
              <a:rPr lang="en-US" sz="1600" dirty="0"/>
              <a:t>     "</a:t>
            </a:r>
            <a:r>
              <a:rPr lang="en-US" sz="1600" dirty="0" err="1"/>
              <a:t>vhdStorageName</a:t>
            </a:r>
            <a:r>
              <a:rPr lang="en-US" sz="1600" dirty="0"/>
              <a:t>": "[</a:t>
            </a:r>
            <a:r>
              <a:rPr lang="en-US" sz="1600" dirty="0" err="1"/>
              <a:t>concat</a:t>
            </a:r>
            <a:r>
              <a:rPr lang="en-US" sz="1600" dirty="0"/>
              <a:t>('</a:t>
            </a:r>
            <a:r>
              <a:rPr lang="en-US" sz="1600" dirty="0" err="1"/>
              <a:t>vhdstorage</a:t>
            </a:r>
            <a:r>
              <a:rPr lang="en-US" sz="1600" dirty="0"/>
              <a:t>', </a:t>
            </a:r>
            <a:r>
              <a:rPr lang="en-US" sz="1600" dirty="0" err="1"/>
              <a:t>uniqueString</a:t>
            </a:r>
            <a:r>
              <a:rPr lang="en-US" sz="1600" dirty="0"/>
              <a:t>(</a:t>
            </a:r>
            <a:r>
              <a:rPr lang="en-US" sz="1600" dirty="0" err="1"/>
              <a:t>resourceGroup</a:t>
            </a:r>
            <a:r>
              <a:rPr lang="en-US" sz="1600" dirty="0"/>
              <a:t>().id))]",</a:t>
            </a:r>
          </a:p>
          <a:p>
            <a:r>
              <a:rPr lang="en-US" sz="1600" dirty="0"/>
              <a:t>     "</a:t>
            </a:r>
            <a:r>
              <a:rPr lang="en-US" sz="1600" dirty="0" err="1"/>
              <a:t>vnetId</a:t>
            </a:r>
            <a:r>
              <a:rPr lang="en-US" sz="1600" dirty="0"/>
              <a:t>": "[</a:t>
            </a:r>
            <a:r>
              <a:rPr lang="en-US" sz="1600" dirty="0" err="1"/>
              <a:t>resourceId</a:t>
            </a:r>
            <a:r>
              <a:rPr lang="en-US" sz="1600" dirty="0"/>
              <a:t>('</a:t>
            </a:r>
            <a:r>
              <a:rPr lang="en-US" sz="1600" dirty="0" err="1"/>
              <a:t>Microsoft.Network</a:t>
            </a:r>
            <a:r>
              <a:rPr lang="en-US" sz="1600" dirty="0"/>
              <a:t>/</a:t>
            </a:r>
            <a:r>
              <a:rPr lang="en-US" sz="1600" dirty="0" err="1"/>
              <a:t>virtualNetworks</a:t>
            </a:r>
            <a:r>
              <a:rPr lang="en-US" sz="1600" dirty="0"/>
              <a:t>', variables('</a:t>
            </a:r>
            <a:r>
              <a:rPr lang="en-US" sz="1600" dirty="0" err="1"/>
              <a:t>virtualNetworkName</a:t>
            </a:r>
            <a:r>
              <a:rPr lang="en-US" sz="1600" dirty="0"/>
              <a:t>'))]",</a:t>
            </a:r>
          </a:p>
          <a:p>
            <a:r>
              <a:rPr lang="en-US" sz="1600" dirty="0"/>
              <a:t>     "</a:t>
            </a:r>
            <a:r>
              <a:rPr lang="en-US" sz="1600" dirty="0" err="1"/>
              <a:t>subnetRef</a:t>
            </a:r>
            <a:r>
              <a:rPr lang="en-US" sz="1600" dirty="0"/>
              <a:t>": "[</a:t>
            </a:r>
            <a:r>
              <a:rPr lang="en-US" sz="1600" dirty="0" err="1"/>
              <a:t>concat</a:t>
            </a:r>
            <a:r>
              <a:rPr lang="en-US" sz="1600" dirty="0"/>
              <a:t>(variables('</a:t>
            </a:r>
            <a:r>
              <a:rPr lang="en-US" sz="1600" dirty="0" err="1"/>
              <a:t>vnetId</a:t>
            </a:r>
            <a:r>
              <a:rPr lang="en-US" sz="1600" dirty="0"/>
              <a:t>'), '/subnets/', variables('</a:t>
            </a:r>
            <a:r>
              <a:rPr lang="en-US" sz="1600" dirty="0" err="1"/>
              <a:t>subnetName</a:t>
            </a:r>
            <a:r>
              <a:rPr lang="en-US" sz="1600" dirty="0"/>
              <a:t>'))]",},</a:t>
            </a:r>
          </a:p>
          <a:p>
            <a:r>
              <a:rPr lang="en-US" sz="1600" dirty="0"/>
              <a:t>}</a:t>
            </a:r>
          </a:p>
        </p:txBody>
      </p:sp>
    </p:spTree>
    <p:extLst>
      <p:ext uri="{BB962C8B-B14F-4D97-AF65-F5344CB8AC3E}">
        <p14:creationId xmlns:p14="http://schemas.microsoft.com/office/powerpoint/2010/main" val="132472677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Basics - Resources</a:t>
            </a:r>
          </a:p>
        </p:txBody>
      </p:sp>
      <p:sp>
        <p:nvSpPr>
          <p:cNvPr id="5" name="Text Placeholder 4"/>
          <p:cNvSpPr>
            <a:spLocks noGrp="1"/>
          </p:cNvSpPr>
          <p:nvPr>
            <p:ph type="body" sz="quarter" idx="10"/>
          </p:nvPr>
        </p:nvSpPr>
        <p:spPr>
          <a:xfrm>
            <a:off x="269239" y="1197322"/>
            <a:ext cx="11653522" cy="5552289"/>
          </a:xfrm>
        </p:spPr>
        <p:txBody>
          <a:bodyPr/>
          <a:lstStyle/>
          <a:p>
            <a:r>
              <a:rPr lang="en-US" sz="1600" dirty="0"/>
              <a:t>{</a:t>
            </a:r>
          </a:p>
          <a:p>
            <a:r>
              <a:rPr lang="en-US" sz="1600" dirty="0"/>
              <a:t>"$schema": "",</a:t>
            </a:r>
          </a:p>
          <a:p>
            <a:r>
              <a:rPr lang="en-US" sz="1600" dirty="0"/>
              <a:t>"</a:t>
            </a:r>
            <a:r>
              <a:rPr lang="en-US" sz="1600" dirty="0" err="1"/>
              <a:t>contentVersion</a:t>
            </a:r>
            <a:r>
              <a:rPr lang="en-US" sz="1600" dirty="0"/>
              <a:t>": "1.0.0.0",</a:t>
            </a:r>
          </a:p>
          <a:p>
            <a:r>
              <a:rPr lang="en-US" sz="1600" dirty="0"/>
              <a:t>"parameters":{…}</a:t>
            </a:r>
          </a:p>
          <a:p>
            <a:r>
              <a:rPr lang="en-US" sz="1600" dirty="0"/>
              <a:t>"variables": {…}</a:t>
            </a:r>
          </a:p>
          <a:p>
            <a:r>
              <a:rPr lang="en-US" sz="1600" dirty="0"/>
              <a:t>"resources": [</a:t>
            </a:r>
          </a:p>
          <a:p>
            <a:r>
              <a:rPr lang="en-US" sz="1600" dirty="0"/>
              <a:t>    {</a:t>
            </a:r>
          </a:p>
          <a:p>
            <a:r>
              <a:rPr lang="en-US" sz="1600" dirty="0"/>
              <a:t>        "type": "</a:t>
            </a:r>
            <a:r>
              <a:rPr lang="en-US" sz="1600" dirty="0" err="1"/>
              <a:t>Microsoft.Storage</a:t>
            </a:r>
            <a:r>
              <a:rPr lang="en-US" sz="1600" dirty="0"/>
              <a:t>/</a:t>
            </a:r>
            <a:r>
              <a:rPr lang="en-US" sz="1600" dirty="0" err="1"/>
              <a:t>storageAccounts</a:t>
            </a:r>
            <a:r>
              <a:rPr lang="en-US" sz="1600" dirty="0"/>
              <a:t>",</a:t>
            </a:r>
          </a:p>
          <a:p>
            <a:r>
              <a:rPr lang="en-US" sz="1600" dirty="0"/>
              <a:t>        "name": "[variables('</a:t>
            </a:r>
            <a:r>
              <a:rPr lang="en-US" sz="1600" dirty="0" err="1"/>
              <a:t>vhdStorageName</a:t>
            </a:r>
            <a:r>
              <a:rPr lang="en-US" sz="1600" dirty="0"/>
              <a:t>')]",</a:t>
            </a:r>
          </a:p>
          <a:p>
            <a:r>
              <a:rPr lang="en-US" sz="1600" dirty="0"/>
              <a:t>        "</a:t>
            </a:r>
            <a:r>
              <a:rPr lang="en-US" sz="1600" dirty="0" err="1"/>
              <a:t>apiVersion</a:t>
            </a:r>
            <a:r>
              <a:rPr lang="en-US" sz="1600" dirty="0"/>
              <a:t>": "2015-06-15",</a:t>
            </a:r>
          </a:p>
          <a:p>
            <a:r>
              <a:rPr lang="en-US" sz="1600" dirty="0"/>
              <a:t>        "location": "[</a:t>
            </a:r>
            <a:r>
              <a:rPr lang="en-US" sz="1600" dirty="0" err="1"/>
              <a:t>resourceGroup</a:t>
            </a:r>
            <a:r>
              <a:rPr lang="en-US" sz="1600" dirty="0"/>
              <a:t>().location]",</a:t>
            </a:r>
          </a:p>
          <a:p>
            <a:r>
              <a:rPr lang="en-US" sz="1600" dirty="0"/>
              <a:t>        "tags": {</a:t>
            </a:r>
          </a:p>
          <a:p>
            <a:r>
              <a:rPr lang="en-US" sz="1600" dirty="0"/>
              <a:t>            "</a:t>
            </a:r>
            <a:r>
              <a:rPr lang="en-US" sz="1600" dirty="0" err="1"/>
              <a:t>displayName</a:t>
            </a:r>
            <a:r>
              <a:rPr lang="en-US" sz="1600" dirty="0"/>
              <a:t>": "</a:t>
            </a:r>
            <a:r>
              <a:rPr lang="en-US" sz="1600" dirty="0" err="1"/>
              <a:t>StorageAccount</a:t>
            </a:r>
            <a:r>
              <a:rPr lang="en-US" sz="1600" dirty="0"/>
              <a:t>"</a:t>
            </a:r>
          </a:p>
          <a:p>
            <a:r>
              <a:rPr lang="en-US" sz="1600" dirty="0"/>
              <a:t>        },</a:t>
            </a:r>
          </a:p>
          <a:p>
            <a:r>
              <a:rPr lang="en-US" sz="1600" dirty="0"/>
              <a:t>        "properties": {</a:t>
            </a:r>
          </a:p>
          <a:p>
            <a:r>
              <a:rPr lang="en-US" sz="1600" dirty="0"/>
              <a:t>            "</a:t>
            </a:r>
            <a:r>
              <a:rPr lang="en-US" sz="1600" dirty="0" err="1"/>
              <a:t>accountType</a:t>
            </a:r>
            <a:r>
              <a:rPr lang="en-US" sz="1600" dirty="0"/>
              <a:t>": "[variables('</a:t>
            </a:r>
            <a:r>
              <a:rPr lang="en-US" sz="1600" dirty="0" err="1"/>
              <a:t>vhdStorageType</a:t>
            </a:r>
            <a:r>
              <a:rPr lang="en-US" sz="1600" dirty="0"/>
              <a:t>')]"</a:t>
            </a:r>
          </a:p>
          <a:p>
            <a:r>
              <a:rPr lang="en-US" sz="1600" dirty="0"/>
              <a:t>        }</a:t>
            </a:r>
          </a:p>
          <a:p>
            <a:r>
              <a:rPr lang="en-US" sz="1600" dirty="0"/>
              <a:t>    },</a:t>
            </a:r>
          </a:p>
          <a:p>
            <a:r>
              <a:rPr lang="en-US" sz="1600" dirty="0"/>
              <a:t>  ]</a:t>
            </a:r>
          </a:p>
          <a:p>
            <a:r>
              <a:rPr lang="en-US" sz="1600" dirty="0"/>
              <a:t>}</a:t>
            </a:r>
          </a:p>
        </p:txBody>
      </p:sp>
    </p:spTree>
    <p:extLst>
      <p:ext uri="{BB962C8B-B14F-4D97-AF65-F5344CB8AC3E}">
        <p14:creationId xmlns:p14="http://schemas.microsoft.com/office/powerpoint/2010/main" val="195792957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Work on Your ARM Strength</a:t>
            </a:r>
          </a:p>
        </p:txBody>
      </p:sp>
      <p:sp>
        <p:nvSpPr>
          <p:cNvPr id="4" name="Text Placeholder 3"/>
          <p:cNvSpPr>
            <a:spLocks noGrp="1"/>
          </p:cNvSpPr>
          <p:nvPr>
            <p:ph type="body" sz="quarter" idx="12"/>
          </p:nvPr>
        </p:nvSpPr>
        <p:spPr/>
        <p:txBody>
          <a:bodyPr/>
          <a:lstStyle/>
          <a:p>
            <a:r>
              <a:rPr lang="en-US" dirty="0"/>
              <a:t>Michael S. Collier</a:t>
            </a:r>
          </a:p>
          <a:p>
            <a:r>
              <a:rPr lang="en-US" dirty="0"/>
              <a:t>Cloud Solution Architect, Microsoft</a:t>
            </a:r>
          </a:p>
          <a:p>
            <a:endParaRPr lang="en-US" dirty="0"/>
          </a:p>
        </p:txBody>
      </p:sp>
    </p:spTree>
    <p:extLst>
      <p:ext uri="{BB962C8B-B14F-4D97-AF65-F5344CB8AC3E}">
        <p14:creationId xmlns:p14="http://schemas.microsoft.com/office/powerpoint/2010/main" val="64717591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DSC Extension</a:t>
            </a:r>
          </a:p>
        </p:txBody>
      </p:sp>
      <p:sp>
        <p:nvSpPr>
          <p:cNvPr id="3" name="Text Placeholder 2"/>
          <p:cNvSpPr>
            <a:spLocks noGrp="1"/>
          </p:cNvSpPr>
          <p:nvPr>
            <p:ph type="body" sz="quarter" idx="10"/>
          </p:nvPr>
        </p:nvSpPr>
        <p:spPr>
          <a:xfrm>
            <a:off x="269239" y="1197322"/>
            <a:ext cx="11653522" cy="5426101"/>
          </a:xfrm>
        </p:spPr>
        <p:txBody>
          <a:bodyPr/>
          <a:lstStyle/>
          <a:p>
            <a:r>
              <a:rPr lang="en-US" sz="1300" dirty="0"/>
              <a:t>{</a:t>
            </a:r>
          </a:p>
          <a:p>
            <a:r>
              <a:rPr lang="en-US" sz="1300" dirty="0"/>
              <a:t>          "name": "DSCExt1",</a:t>
            </a:r>
          </a:p>
          <a:p>
            <a:r>
              <a:rPr lang="en-US" sz="1300" dirty="0"/>
              <a:t>          "type": "</a:t>
            </a:r>
            <a:r>
              <a:rPr lang="en-US" sz="1300" dirty="0">
                <a:solidFill>
                  <a:srgbClr val="FF0000"/>
                </a:solidFill>
              </a:rPr>
              <a:t>extensions</a:t>
            </a:r>
            <a:r>
              <a:rPr lang="en-US" sz="1300" dirty="0"/>
              <a:t>",</a:t>
            </a:r>
          </a:p>
          <a:p>
            <a:r>
              <a:rPr lang="en-US" sz="1300" dirty="0"/>
              <a:t>          "location": "[</a:t>
            </a:r>
            <a:r>
              <a:rPr lang="en-US" sz="1300" dirty="0" err="1"/>
              <a:t>resourceGroup</a:t>
            </a:r>
            <a:r>
              <a:rPr lang="en-US" sz="1300" dirty="0"/>
              <a:t>().location]",</a:t>
            </a:r>
          </a:p>
          <a:p>
            <a:r>
              <a:rPr lang="en-US" sz="1300" dirty="0"/>
              <a:t>          "</a:t>
            </a:r>
            <a:r>
              <a:rPr lang="en-US" sz="1300" dirty="0" err="1"/>
              <a:t>apiVersion</a:t>
            </a:r>
            <a:r>
              <a:rPr lang="en-US" sz="1300" dirty="0"/>
              <a:t>": "2015-05-01-preview",</a:t>
            </a:r>
          </a:p>
          <a:p>
            <a:r>
              <a:rPr lang="en-US" sz="1300" dirty="0"/>
              <a:t>          "</a:t>
            </a:r>
            <a:r>
              <a:rPr lang="en-US" sz="1300" dirty="0" err="1"/>
              <a:t>dependsOn</a:t>
            </a:r>
            <a:r>
              <a:rPr lang="en-US" sz="1300" dirty="0"/>
              <a:t>": [</a:t>
            </a:r>
          </a:p>
          <a:p>
            <a:r>
              <a:rPr lang="en-US" sz="1300" dirty="0"/>
              <a:t>            "[</a:t>
            </a:r>
            <a:r>
              <a:rPr lang="en-US" sz="1300" dirty="0" err="1"/>
              <a:t>concat</a:t>
            </a:r>
            <a:r>
              <a:rPr lang="en-US" sz="1300" dirty="0"/>
              <a:t>('</a:t>
            </a:r>
            <a:r>
              <a:rPr lang="en-US" sz="1300" dirty="0" err="1"/>
              <a:t>Microsoft.Compute</a:t>
            </a:r>
            <a:r>
              <a:rPr lang="en-US" sz="1300" dirty="0"/>
              <a:t>/</a:t>
            </a:r>
            <a:r>
              <a:rPr lang="en-US" sz="1300" dirty="0" err="1"/>
              <a:t>virtualMachines</a:t>
            </a:r>
            <a:r>
              <a:rPr lang="en-US" sz="1300" dirty="0"/>
              <a:t>/', parameters('</a:t>
            </a:r>
            <a:r>
              <a:rPr lang="en-US" sz="1300" dirty="0" err="1"/>
              <a:t>vmName</a:t>
            </a:r>
            <a:r>
              <a:rPr lang="en-US" sz="1300" dirty="0"/>
              <a:t>'))]"</a:t>
            </a:r>
          </a:p>
          <a:p>
            <a:r>
              <a:rPr lang="en-US" sz="1300" dirty="0"/>
              <a:t>          ],</a:t>
            </a:r>
          </a:p>
          <a:p>
            <a:r>
              <a:rPr lang="en-US" sz="1300" dirty="0"/>
              <a:t>          "properties": {</a:t>
            </a:r>
          </a:p>
          <a:p>
            <a:r>
              <a:rPr lang="en-US" sz="1300" dirty="0"/>
              <a:t>          </a:t>
            </a:r>
            <a:r>
              <a:rPr lang="en-US" sz="1300" dirty="0">
                <a:solidFill>
                  <a:srgbClr val="FF0000"/>
                </a:solidFill>
              </a:rPr>
              <a:t>"publisher": "</a:t>
            </a:r>
            <a:r>
              <a:rPr lang="en-US" sz="1300" dirty="0" err="1">
                <a:solidFill>
                  <a:srgbClr val="FF0000"/>
                </a:solidFill>
              </a:rPr>
              <a:t>Microsoft.Powershell</a:t>
            </a:r>
            <a:r>
              <a:rPr lang="en-US" sz="1300" dirty="0">
                <a:solidFill>
                  <a:srgbClr val="FF0000"/>
                </a:solidFill>
              </a:rPr>
              <a:t>",</a:t>
            </a:r>
          </a:p>
          <a:p>
            <a:r>
              <a:rPr lang="en-US" sz="1300" dirty="0">
                <a:solidFill>
                  <a:srgbClr val="FF0000"/>
                </a:solidFill>
              </a:rPr>
              <a:t>          "type": "DSC",</a:t>
            </a:r>
          </a:p>
          <a:p>
            <a:r>
              <a:rPr lang="en-US" sz="1300" dirty="0">
                <a:solidFill>
                  <a:srgbClr val="FF0000"/>
                </a:solidFill>
              </a:rPr>
              <a:t>          "</a:t>
            </a:r>
            <a:r>
              <a:rPr lang="en-US" sz="1300" dirty="0" err="1">
                <a:solidFill>
                  <a:srgbClr val="FF0000"/>
                </a:solidFill>
              </a:rPr>
              <a:t>typeHandlerVersion</a:t>
            </a:r>
            <a:r>
              <a:rPr lang="en-US" sz="1300" dirty="0">
                <a:solidFill>
                  <a:srgbClr val="FF0000"/>
                </a:solidFill>
              </a:rPr>
              <a:t>": "2.8",</a:t>
            </a:r>
          </a:p>
          <a:p>
            <a:r>
              <a:rPr lang="en-US" sz="1300" dirty="0"/>
              <a:t>          "settings": {</a:t>
            </a:r>
          </a:p>
          <a:p>
            <a:r>
              <a:rPr lang="en-US" sz="1300" dirty="0"/>
              <a:t>            "</a:t>
            </a:r>
            <a:r>
              <a:rPr lang="en-US" sz="1300" dirty="0" err="1"/>
              <a:t>modulesUrl</a:t>
            </a:r>
            <a:r>
              <a:rPr lang="en-US" sz="1300" dirty="0"/>
              <a:t>": "[parameters('</a:t>
            </a:r>
            <a:r>
              <a:rPr lang="en-US" sz="1300" dirty="0" err="1"/>
              <a:t>modulesUrl</a:t>
            </a:r>
            <a:r>
              <a:rPr lang="en-US" sz="1300" dirty="0"/>
              <a:t>')]",</a:t>
            </a:r>
          </a:p>
          <a:p>
            <a:r>
              <a:rPr lang="en-US" sz="1300" dirty="0"/>
              <a:t>            "</a:t>
            </a:r>
            <a:r>
              <a:rPr lang="en-US" sz="1300" dirty="0" err="1"/>
              <a:t>configurationFunction</a:t>
            </a:r>
            <a:r>
              <a:rPr lang="en-US" sz="1300" dirty="0"/>
              <a:t>": "ConfigureWebServer.ps1\\Main",</a:t>
            </a:r>
          </a:p>
          <a:p>
            <a:r>
              <a:rPr lang="en-US" sz="1300" dirty="0"/>
              <a:t>            "properties": {</a:t>
            </a:r>
          </a:p>
          <a:p>
            <a:r>
              <a:rPr lang="en-US" sz="1300" dirty="0"/>
              <a:t>              "</a:t>
            </a:r>
            <a:r>
              <a:rPr lang="en-US" sz="1300" dirty="0" err="1"/>
              <a:t>MachineName</a:t>
            </a:r>
            <a:r>
              <a:rPr lang="en-US" sz="1300" dirty="0"/>
              <a:t>": "[parameters('</a:t>
            </a:r>
            <a:r>
              <a:rPr lang="en-US" sz="1300" dirty="0" err="1"/>
              <a:t>vmName</a:t>
            </a:r>
            <a:r>
              <a:rPr lang="en-US" sz="1300" dirty="0"/>
              <a:t>')]",</a:t>
            </a:r>
          </a:p>
          <a:p>
            <a:r>
              <a:rPr lang="en-US" sz="1300" dirty="0"/>
              <a:t>              "</a:t>
            </a:r>
            <a:r>
              <a:rPr lang="en-US" sz="1300" dirty="0" err="1"/>
              <a:t>WebDeployPackagePath</a:t>
            </a:r>
            <a:r>
              <a:rPr lang="en-US" sz="1300" dirty="0"/>
              <a:t>": "[parameters('</a:t>
            </a:r>
            <a:r>
              <a:rPr lang="en-US" sz="1300" dirty="0" err="1"/>
              <a:t>webdeploypkg</a:t>
            </a:r>
            <a:r>
              <a:rPr lang="en-US" sz="1300" dirty="0"/>
              <a:t>')]",</a:t>
            </a:r>
          </a:p>
          <a:p>
            <a:r>
              <a:rPr lang="en-US" sz="1300" dirty="0"/>
              <a:t>              "</a:t>
            </a:r>
            <a:r>
              <a:rPr lang="en-US" sz="1300" dirty="0" err="1"/>
              <a:t>UserName</a:t>
            </a:r>
            <a:r>
              <a:rPr lang="en-US" sz="1300" dirty="0"/>
              <a:t>": "[parameters('</a:t>
            </a:r>
            <a:r>
              <a:rPr lang="en-US" sz="1300" dirty="0" err="1"/>
              <a:t>adminUserName</a:t>
            </a:r>
            <a:r>
              <a:rPr lang="en-US" sz="1300" dirty="0"/>
              <a:t>')]",</a:t>
            </a:r>
          </a:p>
          <a:p>
            <a:r>
              <a:rPr lang="en-US" sz="1300" dirty="0"/>
              <a:t>              "Password": "[parameters('</a:t>
            </a:r>
            <a:r>
              <a:rPr lang="en-US" sz="1300" dirty="0" err="1"/>
              <a:t>adminPassword</a:t>
            </a:r>
            <a:r>
              <a:rPr lang="en-US" sz="1300" dirty="0"/>
              <a:t>')]",</a:t>
            </a:r>
          </a:p>
          <a:p>
            <a:r>
              <a:rPr lang="en-US" sz="1300" dirty="0"/>
              <a:t>             }</a:t>
            </a:r>
          </a:p>
          <a:p>
            <a:r>
              <a:rPr lang="en-US" sz="1300" dirty="0"/>
              <a:t>          },</a:t>
            </a:r>
          </a:p>
          <a:p>
            <a:r>
              <a:rPr lang="en-US" sz="1300" dirty="0"/>
              <a:t>   }</a:t>
            </a:r>
          </a:p>
          <a:p>
            <a:r>
              <a:rPr lang="en-US" sz="1300" dirty="0"/>
              <a:t>}</a:t>
            </a:r>
          </a:p>
        </p:txBody>
      </p:sp>
      <p:sp>
        <p:nvSpPr>
          <p:cNvPr id="4" name="TextBox 3"/>
          <p:cNvSpPr txBox="1"/>
          <p:nvPr/>
        </p:nvSpPr>
        <p:spPr>
          <a:xfrm>
            <a:off x="5700712" y="3254001"/>
            <a:ext cx="2295525"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solidFill>
                  <a:schemeClr val="tx2"/>
                </a:solidFill>
              </a:rPr>
              <a:t>URL to DSC ZIP</a:t>
            </a:r>
          </a:p>
        </p:txBody>
      </p:sp>
      <p:cxnSp>
        <p:nvCxnSpPr>
          <p:cNvPr id="6" name="Straight Arrow Connector 5"/>
          <p:cNvCxnSpPr>
            <a:stCxn id="4" idx="1"/>
          </p:cNvCxnSpPr>
          <p:nvPr/>
        </p:nvCxnSpPr>
        <p:spPr>
          <a:xfrm flipH="1">
            <a:off x="4767262" y="3540233"/>
            <a:ext cx="933450" cy="560596"/>
          </a:xfrm>
          <a:prstGeom prst="straightConnector1">
            <a:avLst/>
          </a:prstGeom>
          <a:ln w="28575">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848475" y="4395031"/>
            <a:ext cx="3000375"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solidFill>
                  <a:schemeClr val="tx2"/>
                </a:solidFill>
              </a:rPr>
              <a:t>URL to </a:t>
            </a:r>
            <a:r>
              <a:rPr lang="en-US" sz="2000" dirty="0" err="1">
                <a:solidFill>
                  <a:schemeClr val="tx2"/>
                </a:solidFill>
              </a:rPr>
              <a:t>WebDeploy</a:t>
            </a:r>
            <a:r>
              <a:rPr lang="en-US" sz="2000" dirty="0">
                <a:solidFill>
                  <a:schemeClr val="tx2"/>
                </a:solidFill>
              </a:rPr>
              <a:t> ZIP</a:t>
            </a:r>
          </a:p>
        </p:txBody>
      </p:sp>
      <p:cxnSp>
        <p:nvCxnSpPr>
          <p:cNvPr id="8" name="Straight Arrow Connector 7"/>
          <p:cNvCxnSpPr>
            <a:stCxn id="7" idx="1"/>
          </p:cNvCxnSpPr>
          <p:nvPr/>
        </p:nvCxnSpPr>
        <p:spPr>
          <a:xfrm flipH="1">
            <a:off x="6153150" y="4681263"/>
            <a:ext cx="695325" cy="286232"/>
          </a:xfrm>
          <a:prstGeom prst="straightConnector1">
            <a:avLst/>
          </a:prstGeom>
          <a:ln w="28575">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943850" y="5257800"/>
            <a:ext cx="3105150" cy="1292662"/>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rgbClr val="FF0000"/>
                </a:solidFill>
              </a:rPr>
              <a:t>URLs must be publically accessible (not local files)</a:t>
            </a:r>
          </a:p>
        </p:txBody>
      </p:sp>
    </p:spTree>
    <p:extLst>
      <p:ext uri="{BB962C8B-B14F-4D97-AF65-F5344CB8AC3E}">
        <p14:creationId xmlns:p14="http://schemas.microsoft.com/office/powerpoint/2010/main" val="365956054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239" y="2084172"/>
            <a:ext cx="11653523" cy="2139688"/>
          </a:xfrm>
        </p:spPr>
        <p:txBody>
          <a:bodyPr/>
          <a:lstStyle/>
          <a:p>
            <a:r>
              <a:rPr lang="en-US" dirty="0"/>
              <a:t>Template Language Expressions</a:t>
            </a:r>
          </a:p>
        </p:txBody>
      </p:sp>
      <p:sp>
        <p:nvSpPr>
          <p:cNvPr id="5" name="TextBox 4"/>
          <p:cNvSpPr txBox="1"/>
          <p:nvPr/>
        </p:nvSpPr>
        <p:spPr>
          <a:xfrm>
            <a:off x="269239" y="4217184"/>
            <a:ext cx="3321269" cy="738664"/>
          </a:xfrm>
          <a:prstGeom prst="rect">
            <a:avLst/>
          </a:prstGeom>
          <a:noFill/>
        </p:spPr>
        <p:txBody>
          <a:bodyPr wrap="square" lIns="182880" tIns="146304" rIns="182880" bIns="146304" rtlCol="0">
            <a:spAutoFit/>
          </a:bodyPr>
          <a:lstStyle/>
          <a:p>
            <a:pPr>
              <a:lnSpc>
                <a:spcPct val="90000"/>
              </a:lnSpc>
              <a:spcAft>
                <a:spcPts val="600"/>
              </a:spcAft>
            </a:pPr>
            <a:r>
              <a:rPr lang="en-US" sz="3200" i="1" dirty="0">
                <a:solidFill>
                  <a:schemeClr val="accent4"/>
                </a:solidFill>
              </a:rPr>
              <a:t>The Foundation</a:t>
            </a:r>
          </a:p>
        </p:txBody>
      </p:sp>
      <p:pic>
        <p:nvPicPr>
          <p:cNvPr id="7" name="Picture 6"/>
          <p:cNvPicPr>
            <a:picLocks noChangeAspect="1"/>
          </p:cNvPicPr>
          <p:nvPr/>
        </p:nvPicPr>
        <p:blipFill>
          <a:blip r:embed="rId2"/>
          <a:stretch>
            <a:fillRect/>
          </a:stretch>
        </p:blipFill>
        <p:spPr>
          <a:xfrm>
            <a:off x="8943975" y="-1"/>
            <a:ext cx="3248025" cy="3248025"/>
          </a:xfrm>
          <a:prstGeom prst="rect">
            <a:avLst/>
          </a:prstGeom>
        </p:spPr>
      </p:pic>
    </p:spTree>
    <p:extLst>
      <p:ext uri="{BB962C8B-B14F-4D97-AF65-F5344CB8AC3E}">
        <p14:creationId xmlns:p14="http://schemas.microsoft.com/office/powerpoint/2010/main" val="313396962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Most Common</a:t>
            </a:r>
          </a:p>
        </p:txBody>
      </p:sp>
      <p:sp>
        <p:nvSpPr>
          <p:cNvPr id="7" name="Text Placeholder 6"/>
          <p:cNvSpPr>
            <a:spLocks noGrp="1"/>
          </p:cNvSpPr>
          <p:nvPr>
            <p:ph type="body" sz="quarter" idx="10"/>
          </p:nvPr>
        </p:nvSpPr>
        <p:spPr>
          <a:xfrm>
            <a:off x="269239" y="1197322"/>
            <a:ext cx="11653522" cy="5462008"/>
          </a:xfrm>
        </p:spPr>
        <p:txBody>
          <a:bodyPr/>
          <a:lstStyle/>
          <a:p>
            <a:r>
              <a:rPr lang="en-US" dirty="0"/>
              <a:t>parameters('</a:t>
            </a:r>
            <a:r>
              <a:rPr lang="en-US" dirty="0" err="1"/>
              <a:t>parameterName</a:t>
            </a:r>
            <a:r>
              <a:rPr lang="en-US" dirty="0"/>
              <a:t>')</a:t>
            </a:r>
          </a:p>
          <a:p>
            <a:r>
              <a:rPr lang="en-US" dirty="0"/>
              <a:t>variables('</a:t>
            </a:r>
            <a:r>
              <a:rPr lang="en-US" dirty="0" err="1"/>
              <a:t>variableName</a:t>
            </a:r>
            <a:r>
              <a:rPr lang="en-US" dirty="0"/>
              <a:t>')</a:t>
            </a:r>
          </a:p>
          <a:p>
            <a:endParaRPr lang="en-US" dirty="0"/>
          </a:p>
          <a:p>
            <a:r>
              <a:rPr lang="en-US" dirty="0" err="1"/>
              <a:t>concat</a:t>
            </a:r>
            <a:r>
              <a:rPr lang="en-US" dirty="0"/>
              <a:t>('string', 'to', 'join')</a:t>
            </a:r>
          </a:p>
          <a:p>
            <a:endParaRPr lang="en-US" dirty="0"/>
          </a:p>
          <a:p>
            <a:r>
              <a:rPr lang="en-US" dirty="0">
                <a:solidFill>
                  <a:srgbClr val="C00000"/>
                </a:solidFill>
                <a:latin typeface="+mn-lt"/>
              </a:rPr>
              <a:t>Usage</a:t>
            </a:r>
          </a:p>
          <a:p>
            <a:r>
              <a:rPr lang="en-US" dirty="0"/>
              <a:t>"variables":{</a:t>
            </a:r>
          </a:p>
          <a:p>
            <a:r>
              <a:rPr lang="en-US" dirty="0"/>
              <a:t>"</a:t>
            </a:r>
            <a:r>
              <a:rPr lang="en-US" dirty="0" err="1"/>
              <a:t>authorizationHeader</a:t>
            </a:r>
            <a:r>
              <a:rPr lang="en-US" dirty="0"/>
              <a:t>": "[</a:t>
            </a:r>
            <a:r>
              <a:rPr lang="en-US" dirty="0" err="1"/>
              <a:t>concat</a:t>
            </a:r>
            <a:r>
              <a:rPr lang="en-US" dirty="0"/>
              <a:t>('Basic ', base64(variables('password')))]</a:t>
            </a:r>
          </a:p>
          <a:p>
            <a:r>
              <a:rPr lang="en-US" dirty="0"/>
              <a:t>}</a:t>
            </a:r>
          </a:p>
        </p:txBody>
      </p:sp>
    </p:spTree>
    <p:extLst>
      <p:ext uri="{BB962C8B-B14F-4D97-AF65-F5344CB8AC3E}">
        <p14:creationId xmlns:p14="http://schemas.microsoft.com/office/powerpoint/2010/main" val="321151661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copyIndex</a:t>
            </a:r>
            <a:r>
              <a:rPr lang="en-US" dirty="0"/>
              <a:t>()</a:t>
            </a:r>
          </a:p>
        </p:txBody>
      </p:sp>
      <p:sp>
        <p:nvSpPr>
          <p:cNvPr id="7" name="Text Placeholder 6"/>
          <p:cNvSpPr>
            <a:spLocks noGrp="1"/>
          </p:cNvSpPr>
          <p:nvPr>
            <p:ph type="body" sz="quarter" idx="10"/>
          </p:nvPr>
        </p:nvSpPr>
        <p:spPr>
          <a:xfrm>
            <a:off x="269239" y="1197322"/>
            <a:ext cx="11653522" cy="5552289"/>
          </a:xfrm>
        </p:spPr>
        <p:txBody>
          <a:bodyPr/>
          <a:lstStyle/>
          <a:p>
            <a:r>
              <a:rPr lang="en-US" sz="1600" dirty="0"/>
              <a:t>"parameters": {</a:t>
            </a:r>
          </a:p>
          <a:p>
            <a:r>
              <a:rPr lang="en-US" sz="1600" dirty="0"/>
              <a:t>      "</a:t>
            </a:r>
            <a:r>
              <a:rPr lang="en-US" sz="1600" dirty="0" err="1">
                <a:solidFill>
                  <a:srgbClr val="FF0000"/>
                </a:solidFill>
              </a:rPr>
              <a:t>numberOfInstances</a:t>
            </a:r>
            <a:r>
              <a:rPr lang="en-US" sz="1600" dirty="0"/>
              <a:t>": {</a:t>
            </a:r>
          </a:p>
          <a:p>
            <a:r>
              <a:rPr lang="en-US" sz="1600" dirty="0"/>
              <a:t>      "type": "</a:t>
            </a:r>
            <a:r>
              <a:rPr lang="en-US" sz="1600" dirty="0" err="1"/>
              <a:t>int</a:t>
            </a:r>
            <a:r>
              <a:rPr lang="en-US" sz="1600" dirty="0"/>
              <a:t>",</a:t>
            </a:r>
          </a:p>
          <a:p>
            <a:r>
              <a:rPr lang="en-US" sz="1600" dirty="0"/>
              <a:t> },</a:t>
            </a:r>
          </a:p>
          <a:p>
            <a:r>
              <a:rPr lang="en-US" sz="1600" dirty="0"/>
              <a:t>"resources":[</a:t>
            </a:r>
          </a:p>
          <a:p>
            <a:r>
              <a:rPr lang="en-US" sz="1600" dirty="0"/>
              <a:t> {</a:t>
            </a:r>
          </a:p>
          <a:p>
            <a:r>
              <a:rPr lang="en-US" sz="1600" dirty="0"/>
              <a:t>      "</a:t>
            </a:r>
            <a:r>
              <a:rPr lang="en-US" sz="1600" dirty="0" err="1"/>
              <a:t>apiVersion</a:t>
            </a:r>
            <a:r>
              <a:rPr lang="en-US" sz="1600" dirty="0"/>
              <a:t>": "[variables('</a:t>
            </a:r>
            <a:r>
              <a:rPr lang="en-US" sz="1600" dirty="0" err="1"/>
              <a:t>apiVersion</a:t>
            </a:r>
            <a:r>
              <a:rPr lang="en-US" sz="1600" dirty="0"/>
              <a:t>')]",</a:t>
            </a:r>
          </a:p>
          <a:p>
            <a:r>
              <a:rPr lang="en-US" sz="1600" dirty="0"/>
              <a:t>      "type": "</a:t>
            </a:r>
            <a:r>
              <a:rPr lang="en-US" sz="1600" dirty="0" err="1"/>
              <a:t>Microsoft.Compute</a:t>
            </a:r>
            <a:r>
              <a:rPr lang="en-US" sz="1600" dirty="0"/>
              <a:t>/</a:t>
            </a:r>
            <a:r>
              <a:rPr lang="en-US" sz="1600" dirty="0" err="1"/>
              <a:t>virtualMachines</a:t>
            </a:r>
            <a:r>
              <a:rPr lang="en-US" sz="1600" dirty="0"/>
              <a:t>",</a:t>
            </a:r>
          </a:p>
          <a:p>
            <a:r>
              <a:rPr lang="en-US" sz="1600" dirty="0"/>
              <a:t>      "name": "[</a:t>
            </a:r>
            <a:r>
              <a:rPr lang="en-US" sz="1600" dirty="0" err="1"/>
              <a:t>concat</a:t>
            </a:r>
            <a:r>
              <a:rPr lang="en-US" sz="1600" dirty="0"/>
              <a:t>('</a:t>
            </a:r>
            <a:r>
              <a:rPr lang="en-US" sz="1600" dirty="0" err="1"/>
              <a:t>myvm</a:t>
            </a:r>
            <a:r>
              <a:rPr lang="en-US" sz="1600" dirty="0"/>
              <a:t>', </a:t>
            </a:r>
            <a:r>
              <a:rPr lang="en-US" sz="1600" dirty="0" err="1">
                <a:solidFill>
                  <a:srgbClr val="FF0000"/>
                </a:solidFill>
              </a:rPr>
              <a:t>copyIndex</a:t>
            </a:r>
            <a:r>
              <a:rPr lang="en-US" sz="1600" dirty="0">
                <a:solidFill>
                  <a:srgbClr val="FF0000"/>
                </a:solidFill>
              </a:rPr>
              <a:t>()</a:t>
            </a:r>
            <a:r>
              <a:rPr lang="en-US" sz="1600" dirty="0"/>
              <a:t>)]",</a:t>
            </a:r>
          </a:p>
          <a:p>
            <a:r>
              <a:rPr lang="en-US" sz="1600" dirty="0"/>
              <a:t>      "location": "[variables('location')]",</a:t>
            </a:r>
          </a:p>
          <a:p>
            <a:r>
              <a:rPr lang="en-US" sz="1600" dirty="0"/>
              <a:t>      </a:t>
            </a:r>
            <a:r>
              <a:rPr lang="en-US" sz="1600" dirty="0">
                <a:solidFill>
                  <a:srgbClr val="FF0000"/>
                </a:solidFill>
              </a:rPr>
              <a:t>"copy": {</a:t>
            </a:r>
          </a:p>
          <a:p>
            <a:r>
              <a:rPr lang="en-US" sz="1600" dirty="0">
                <a:solidFill>
                  <a:srgbClr val="FF0000"/>
                </a:solidFill>
              </a:rPr>
              <a:t>        "name": "</a:t>
            </a:r>
            <a:r>
              <a:rPr lang="en-US" sz="1600" dirty="0" err="1">
                <a:solidFill>
                  <a:srgbClr val="FF0000"/>
                </a:solidFill>
              </a:rPr>
              <a:t>virtualMachineLoop</a:t>
            </a:r>
            <a:r>
              <a:rPr lang="en-US" sz="1600" dirty="0">
                <a:solidFill>
                  <a:srgbClr val="FF0000"/>
                </a:solidFill>
              </a:rPr>
              <a:t>",</a:t>
            </a:r>
          </a:p>
          <a:p>
            <a:r>
              <a:rPr lang="en-US" sz="1600" dirty="0">
                <a:solidFill>
                  <a:srgbClr val="FF0000"/>
                </a:solidFill>
              </a:rPr>
              <a:t>        "count": "[parameters('</a:t>
            </a:r>
            <a:r>
              <a:rPr lang="en-US" sz="1600" dirty="0" err="1">
                <a:solidFill>
                  <a:srgbClr val="FF0000"/>
                </a:solidFill>
              </a:rPr>
              <a:t>numberOfInstances</a:t>
            </a:r>
            <a:r>
              <a:rPr lang="en-US" sz="1600" dirty="0">
                <a:solidFill>
                  <a:srgbClr val="FF0000"/>
                </a:solidFill>
              </a:rPr>
              <a:t>')]"</a:t>
            </a:r>
          </a:p>
          <a:p>
            <a:r>
              <a:rPr lang="en-US" sz="1600" dirty="0">
                <a:solidFill>
                  <a:srgbClr val="FF0000"/>
                </a:solidFill>
              </a:rPr>
              <a:t>      }</a:t>
            </a:r>
            <a:r>
              <a:rPr lang="en-US" sz="1600" dirty="0"/>
              <a:t>,</a:t>
            </a:r>
          </a:p>
          <a:p>
            <a:r>
              <a:rPr lang="en-US" sz="1600" dirty="0"/>
              <a:t>      "</a:t>
            </a:r>
            <a:r>
              <a:rPr lang="en-US" sz="1600" dirty="0" err="1"/>
              <a:t>dependsOn</a:t>
            </a:r>
            <a:r>
              <a:rPr lang="en-US" sz="1600" dirty="0"/>
              <a:t>": [</a:t>
            </a:r>
          </a:p>
          <a:p>
            <a:r>
              <a:rPr lang="en-US" sz="1600" dirty="0"/>
              <a:t>        "[</a:t>
            </a:r>
            <a:r>
              <a:rPr lang="en-US" sz="1600" dirty="0" err="1"/>
              <a:t>concat</a:t>
            </a:r>
            <a:r>
              <a:rPr lang="en-US" sz="1600" dirty="0"/>
              <a:t>('</a:t>
            </a:r>
            <a:r>
              <a:rPr lang="en-US" sz="1600" dirty="0" err="1"/>
              <a:t>Microsoft.Network</a:t>
            </a:r>
            <a:r>
              <a:rPr lang="en-US" sz="1600" dirty="0"/>
              <a:t>/</a:t>
            </a:r>
            <a:r>
              <a:rPr lang="en-US" sz="1600" dirty="0" err="1"/>
              <a:t>networkInterfaces</a:t>
            </a:r>
            <a:r>
              <a:rPr lang="en-US" sz="1600" dirty="0"/>
              <a:t>/', '</a:t>
            </a:r>
            <a:r>
              <a:rPr lang="en-US" sz="1600" dirty="0" err="1"/>
              <a:t>nic</a:t>
            </a:r>
            <a:r>
              <a:rPr lang="en-US" sz="1600" dirty="0"/>
              <a:t>', </a:t>
            </a:r>
            <a:r>
              <a:rPr lang="en-US" sz="1600" dirty="0" err="1">
                <a:solidFill>
                  <a:srgbClr val="FF0000"/>
                </a:solidFill>
              </a:rPr>
              <a:t>copyindex</a:t>
            </a:r>
            <a:r>
              <a:rPr lang="en-US" sz="1600" dirty="0">
                <a:solidFill>
                  <a:srgbClr val="FF0000"/>
                </a:solidFill>
              </a:rPr>
              <a:t>()</a:t>
            </a:r>
            <a:r>
              <a:rPr lang="en-US" sz="1600" dirty="0"/>
              <a:t>)]",</a:t>
            </a:r>
          </a:p>
          <a:p>
            <a:r>
              <a:rPr lang="en-US" sz="1600" dirty="0"/>
              <a:t>        "[</a:t>
            </a:r>
            <a:r>
              <a:rPr lang="en-US" sz="1600" dirty="0" err="1"/>
              <a:t>concat</a:t>
            </a:r>
            <a:r>
              <a:rPr lang="en-US" sz="1600" dirty="0"/>
              <a:t>('</a:t>
            </a:r>
            <a:r>
              <a:rPr lang="en-US" sz="1600" dirty="0" err="1"/>
              <a:t>Microsoft.Storage</a:t>
            </a:r>
            <a:r>
              <a:rPr lang="en-US" sz="1600" dirty="0"/>
              <a:t>/</a:t>
            </a:r>
            <a:r>
              <a:rPr lang="en-US" sz="1600" dirty="0" err="1"/>
              <a:t>storageAccounts</a:t>
            </a:r>
            <a:r>
              <a:rPr lang="en-US" sz="1600" dirty="0"/>
              <a:t>/', variables('</a:t>
            </a:r>
            <a:r>
              <a:rPr lang="en-US" sz="1600" dirty="0" err="1"/>
              <a:t>storageAccountName</a:t>
            </a:r>
            <a:r>
              <a:rPr lang="en-US" sz="1600" dirty="0"/>
              <a:t>'))]"</a:t>
            </a:r>
          </a:p>
          <a:p>
            <a:r>
              <a:rPr lang="en-US" sz="1600" dirty="0"/>
              <a:t>      ],</a:t>
            </a:r>
          </a:p>
          <a:p>
            <a:r>
              <a:rPr lang="en-US" sz="1600" dirty="0"/>
              <a:t>……</a:t>
            </a:r>
          </a:p>
          <a:p>
            <a:r>
              <a:rPr lang="en-US" sz="1600" dirty="0"/>
              <a:t>}</a:t>
            </a:r>
          </a:p>
        </p:txBody>
      </p:sp>
      <p:pic>
        <p:nvPicPr>
          <p:cNvPr id="4" name="Picture 4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73942" y="1962056"/>
            <a:ext cx="1284582" cy="102630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8141336" y="1326046"/>
            <a:ext cx="3381375"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Create me N of these</a:t>
            </a:r>
          </a:p>
        </p:txBody>
      </p:sp>
      <p:sp>
        <p:nvSpPr>
          <p:cNvPr id="8" name="TextBox 7"/>
          <p:cNvSpPr txBox="1"/>
          <p:nvPr/>
        </p:nvSpPr>
        <p:spPr>
          <a:xfrm>
            <a:off x="8920895" y="2988362"/>
            <a:ext cx="1590675" cy="185589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myvm0</a:t>
            </a:r>
          </a:p>
          <a:p>
            <a:pPr>
              <a:lnSpc>
                <a:spcPct val="90000"/>
              </a:lnSpc>
              <a:spcAft>
                <a:spcPts val="600"/>
              </a:spcAft>
            </a:pPr>
            <a:r>
              <a:rPr lang="en-US" sz="2400" dirty="0">
                <a:gradFill>
                  <a:gsLst>
                    <a:gs pos="2917">
                      <a:schemeClr val="tx1"/>
                    </a:gs>
                    <a:gs pos="30000">
                      <a:schemeClr val="tx1"/>
                    </a:gs>
                  </a:gsLst>
                  <a:lin ang="5400000" scaled="0"/>
                </a:gradFill>
              </a:rPr>
              <a:t>myvm1</a:t>
            </a:r>
          </a:p>
          <a:p>
            <a:pPr>
              <a:lnSpc>
                <a:spcPct val="90000"/>
              </a:lnSpc>
              <a:spcAft>
                <a:spcPts val="600"/>
              </a:spcAft>
            </a:pPr>
            <a:r>
              <a:rPr lang="en-US" sz="2400" dirty="0">
                <a:gradFill>
                  <a:gsLst>
                    <a:gs pos="2917">
                      <a:schemeClr val="tx1"/>
                    </a:gs>
                    <a:gs pos="30000">
                      <a:schemeClr val="tx1"/>
                    </a:gs>
                  </a:gsLst>
                  <a:lin ang="5400000" scaled="0"/>
                </a:gradFill>
              </a:rPr>
              <a:t>….</a:t>
            </a:r>
          </a:p>
          <a:p>
            <a:pPr>
              <a:lnSpc>
                <a:spcPct val="90000"/>
              </a:lnSpc>
              <a:spcAft>
                <a:spcPts val="600"/>
              </a:spcAft>
            </a:pPr>
            <a:r>
              <a:rPr lang="en-US" sz="2400" dirty="0" err="1">
                <a:gradFill>
                  <a:gsLst>
                    <a:gs pos="2917">
                      <a:schemeClr val="tx1"/>
                    </a:gs>
                    <a:gs pos="30000">
                      <a:schemeClr val="tx1"/>
                    </a:gs>
                  </a:gsLst>
                  <a:lin ang="5400000" scaled="0"/>
                </a:gradFill>
              </a:rPr>
              <a:t>myvmN</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6545782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0 0 L -0.25 0 E" pathEditMode="relative" ptsTypes="">
                                      <p:cBhvr>
                                        <p:cTn id="6"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Other Functions</a:t>
            </a:r>
          </a:p>
        </p:txBody>
      </p:sp>
      <p:sp>
        <p:nvSpPr>
          <p:cNvPr id="7" name="Text Placeholder 6"/>
          <p:cNvSpPr>
            <a:spLocks noGrp="1"/>
          </p:cNvSpPr>
          <p:nvPr>
            <p:ph type="body" sz="quarter" idx="10"/>
          </p:nvPr>
        </p:nvSpPr>
        <p:spPr>
          <a:xfrm>
            <a:off x="269238" y="1197322"/>
            <a:ext cx="11922761" cy="5710859"/>
          </a:xfrm>
        </p:spPr>
        <p:txBody>
          <a:bodyPr/>
          <a:lstStyle/>
          <a:p>
            <a:r>
              <a:rPr lang="en-US" dirty="0" err="1"/>
              <a:t>resourceGroup</a:t>
            </a:r>
            <a:r>
              <a:rPr lang="en-US" dirty="0"/>
              <a:t>()</a:t>
            </a:r>
          </a:p>
          <a:p>
            <a:r>
              <a:rPr lang="en-US" dirty="0" err="1"/>
              <a:t>resourceId</a:t>
            </a:r>
            <a:r>
              <a:rPr lang="en-US" dirty="0"/>
              <a:t>(‘provider/</a:t>
            </a:r>
            <a:r>
              <a:rPr lang="en-US" dirty="0" err="1"/>
              <a:t>resourceType</a:t>
            </a:r>
            <a:r>
              <a:rPr lang="en-US" dirty="0"/>
              <a:t>', '</a:t>
            </a:r>
            <a:r>
              <a:rPr lang="en-US" dirty="0" err="1"/>
              <a:t>resourceName</a:t>
            </a:r>
            <a:r>
              <a:rPr lang="en-US" dirty="0"/>
              <a:t>')</a:t>
            </a:r>
          </a:p>
          <a:p>
            <a:pPr lvl="1"/>
            <a:endParaRPr lang="en-US" dirty="0"/>
          </a:p>
          <a:p>
            <a:r>
              <a:rPr lang="en-US" dirty="0" err="1"/>
              <a:t>listKeys</a:t>
            </a:r>
            <a:r>
              <a:rPr lang="en-US" dirty="0"/>
              <a:t>('</a:t>
            </a:r>
            <a:r>
              <a:rPr lang="en-US" dirty="0" err="1"/>
              <a:t>storageAccountResourceId</a:t>
            </a:r>
            <a:r>
              <a:rPr lang="en-US" dirty="0"/>
              <a:t>', '2015-05-01')]</a:t>
            </a:r>
          </a:p>
          <a:p>
            <a:pPr lvl="1"/>
            <a:endParaRPr lang="en-US" dirty="0"/>
          </a:p>
          <a:p>
            <a:r>
              <a:rPr lang="en-US" dirty="0" err="1"/>
              <a:t>uniqueString</a:t>
            </a:r>
            <a:r>
              <a:rPr lang="en-US" dirty="0"/>
              <a:t>(</a:t>
            </a:r>
            <a:r>
              <a:rPr lang="en-US" dirty="0" err="1"/>
              <a:t>resourceGroup</a:t>
            </a:r>
            <a:r>
              <a:rPr lang="en-US" dirty="0"/>
              <a:t>().id)]</a:t>
            </a:r>
          </a:p>
          <a:p>
            <a:r>
              <a:rPr lang="en-US" dirty="0" err="1"/>
              <a:t>toLower</a:t>
            </a:r>
            <a:r>
              <a:rPr lang="en-US" dirty="0"/>
              <a:t>('</a:t>
            </a:r>
            <a:r>
              <a:rPr lang="en-US" dirty="0" err="1"/>
              <a:t>mystring</a:t>
            </a:r>
            <a:r>
              <a:rPr lang="en-US" dirty="0"/>
              <a:t>')</a:t>
            </a:r>
          </a:p>
          <a:p>
            <a:endParaRPr lang="en-US" dirty="0"/>
          </a:p>
          <a:p>
            <a:r>
              <a:rPr lang="en-US" sz="2800" dirty="0">
                <a:solidFill>
                  <a:srgbClr val="C00000"/>
                </a:solidFill>
                <a:latin typeface="+mn-lt"/>
              </a:rPr>
              <a:t>Complete list available at:</a:t>
            </a:r>
          </a:p>
          <a:p>
            <a:r>
              <a:rPr lang="en-US" sz="2800" dirty="0">
                <a:solidFill>
                  <a:srgbClr val="C00000"/>
                </a:solidFill>
                <a:latin typeface="+mn-lt"/>
                <a:hlinkClick r:id="rId2"/>
              </a:rPr>
              <a:t>https://azure.microsoft.com/en-us/documentation/articles/resource-group-template-functions/</a:t>
            </a:r>
            <a:r>
              <a:rPr lang="en-US" sz="2800" dirty="0">
                <a:solidFill>
                  <a:srgbClr val="C00000"/>
                </a:solidFill>
                <a:latin typeface="+mn-lt"/>
              </a:rPr>
              <a:t> </a:t>
            </a:r>
            <a:endParaRPr lang="en-US" sz="2800" dirty="0"/>
          </a:p>
        </p:txBody>
      </p:sp>
      <p:sp>
        <p:nvSpPr>
          <p:cNvPr id="4" name="Rectangle 2"/>
          <p:cNvSpPr>
            <a:spLocks noChangeArrowheads="1"/>
          </p:cNvSpPr>
          <p:nvPr/>
        </p:nvSpPr>
        <p:spPr bwMode="auto">
          <a:xfrm>
            <a:off x="2868613" y="19859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865696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Your First Template</a:t>
            </a:r>
          </a:p>
        </p:txBody>
      </p:sp>
      <p:sp>
        <p:nvSpPr>
          <p:cNvPr id="5" name="TextBox 4"/>
          <p:cNvSpPr txBox="1"/>
          <p:nvPr/>
        </p:nvSpPr>
        <p:spPr>
          <a:xfrm>
            <a:off x="269239" y="3242965"/>
            <a:ext cx="3321269" cy="738664"/>
          </a:xfrm>
          <a:prstGeom prst="rect">
            <a:avLst/>
          </a:prstGeom>
          <a:noFill/>
        </p:spPr>
        <p:txBody>
          <a:bodyPr wrap="square" lIns="182880" tIns="146304" rIns="182880" bIns="146304" rtlCol="0">
            <a:spAutoFit/>
          </a:bodyPr>
          <a:lstStyle/>
          <a:p>
            <a:pPr>
              <a:lnSpc>
                <a:spcPct val="90000"/>
              </a:lnSpc>
              <a:spcAft>
                <a:spcPts val="600"/>
              </a:spcAft>
            </a:pPr>
            <a:r>
              <a:rPr lang="en-US" sz="3200" i="1" dirty="0">
                <a:solidFill>
                  <a:schemeClr val="accent4"/>
                </a:solidFill>
              </a:rPr>
              <a:t>The Foundation</a:t>
            </a:r>
          </a:p>
        </p:txBody>
      </p:sp>
      <p:pic>
        <p:nvPicPr>
          <p:cNvPr id="7" name="Picture 6"/>
          <p:cNvPicPr>
            <a:picLocks noChangeAspect="1"/>
          </p:cNvPicPr>
          <p:nvPr/>
        </p:nvPicPr>
        <p:blipFill>
          <a:blip r:embed="rId2"/>
          <a:stretch>
            <a:fillRect/>
          </a:stretch>
        </p:blipFill>
        <p:spPr>
          <a:xfrm>
            <a:off x="8982074" y="0"/>
            <a:ext cx="3209925" cy="3209925"/>
          </a:xfrm>
          <a:prstGeom prst="rect">
            <a:avLst/>
          </a:prstGeom>
        </p:spPr>
      </p:pic>
    </p:spTree>
    <p:extLst>
      <p:ext uri="{BB962C8B-B14F-4D97-AF65-F5344CB8AC3E}">
        <p14:creationId xmlns:p14="http://schemas.microsoft.com/office/powerpoint/2010/main" val="186060391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204026" y="4611442"/>
            <a:ext cx="3921847" cy="715386"/>
          </a:xfrm>
          <a:prstGeom prst="rect">
            <a:avLst/>
          </a:prstGeom>
        </p:spPr>
      </p:pic>
      <p:pic>
        <p:nvPicPr>
          <p:cNvPr id="7" name="Picture 6"/>
          <p:cNvPicPr>
            <a:picLocks noChangeAspect="1"/>
          </p:cNvPicPr>
          <p:nvPr/>
        </p:nvPicPr>
        <p:blipFill rotWithShape="1">
          <a:blip r:embed="rId2"/>
          <a:srcRect r="23536"/>
          <a:stretch/>
        </p:blipFill>
        <p:spPr>
          <a:xfrm>
            <a:off x="1616318" y="4512717"/>
            <a:ext cx="3412638" cy="814111"/>
          </a:xfrm>
          <a:prstGeom prst="rect">
            <a:avLst/>
          </a:prstGeom>
          <a:effectLst/>
        </p:spPr>
      </p:pic>
      <p:sp>
        <p:nvSpPr>
          <p:cNvPr id="8" name="TextBox 7"/>
          <p:cNvSpPr txBox="1"/>
          <p:nvPr/>
        </p:nvSpPr>
        <p:spPr>
          <a:xfrm>
            <a:off x="3882021" y="5684104"/>
            <a:ext cx="4995191" cy="1148007"/>
          </a:xfrm>
          <a:prstGeom prst="rect">
            <a:avLst/>
          </a:prstGeom>
          <a:noFill/>
        </p:spPr>
        <p:txBody>
          <a:bodyPr wrap="square" lIns="182880" tIns="146304" rIns="182880" bIns="146304" rtlCol="0">
            <a:spAutoFit/>
          </a:bodyPr>
          <a:lstStyle/>
          <a:p>
            <a:pPr algn="ctr">
              <a:lnSpc>
                <a:spcPct val="90000"/>
              </a:lnSpc>
              <a:spcAft>
                <a:spcPts val="600"/>
              </a:spcAft>
            </a:pPr>
            <a:r>
              <a:rPr lang="en-US" sz="2800" i="1" dirty="0">
                <a:solidFill>
                  <a:schemeClr val="bg1"/>
                </a:solidFill>
                <a:latin typeface="Segoe UI Semilight" panose="020B0402040204020203" pitchFamily="34" charset="0"/>
                <a:cs typeface="Segoe UI Semilight" panose="020B0402040204020203" pitchFamily="34" charset="0"/>
              </a:rPr>
              <a:t>or</a:t>
            </a:r>
          </a:p>
          <a:p>
            <a:pPr algn="ctr">
              <a:lnSpc>
                <a:spcPct val="90000"/>
              </a:lnSpc>
              <a:spcAft>
                <a:spcPts val="600"/>
              </a:spcAft>
            </a:pPr>
            <a:r>
              <a:rPr lang="en-US" sz="2800" i="1" dirty="0">
                <a:solidFill>
                  <a:schemeClr val="bg1"/>
                </a:solidFill>
                <a:latin typeface="Segoe UI Semilight" panose="020B0402040204020203" pitchFamily="34" charset="0"/>
                <a:cs typeface="Segoe UI Semilight" panose="020B0402040204020203" pitchFamily="34" charset="0"/>
              </a:rPr>
              <a:t>Any text editor!</a:t>
            </a:r>
          </a:p>
        </p:txBody>
      </p:sp>
      <p:pic>
        <p:nvPicPr>
          <p:cNvPr id="9" name="Picture 8"/>
          <p:cNvPicPr>
            <a:picLocks noChangeAspect="1"/>
          </p:cNvPicPr>
          <p:nvPr/>
        </p:nvPicPr>
        <p:blipFill>
          <a:blip r:embed="rId3"/>
          <a:stretch>
            <a:fillRect/>
          </a:stretch>
        </p:blipFill>
        <p:spPr>
          <a:xfrm>
            <a:off x="3121892" y="5405607"/>
            <a:ext cx="401489" cy="438493"/>
          </a:xfrm>
          <a:prstGeom prst="rect">
            <a:avLst/>
          </a:prstGeom>
          <a:effectLst/>
        </p:spPr>
      </p:pic>
      <p:pic>
        <p:nvPicPr>
          <p:cNvPr id="10" name="Picture 9"/>
          <p:cNvPicPr>
            <a:picLocks noChangeAspect="1"/>
          </p:cNvPicPr>
          <p:nvPr/>
        </p:nvPicPr>
        <p:blipFill>
          <a:blip r:embed="rId3"/>
          <a:stretch>
            <a:fillRect/>
          </a:stretch>
        </p:blipFill>
        <p:spPr>
          <a:xfrm>
            <a:off x="8275637" y="5405607"/>
            <a:ext cx="401489" cy="438493"/>
          </a:xfrm>
          <a:prstGeom prst="rect">
            <a:avLst/>
          </a:prstGeom>
        </p:spPr>
      </p:pic>
      <p:pic>
        <p:nvPicPr>
          <p:cNvPr id="11" name="Picture 10"/>
          <p:cNvPicPr>
            <a:picLocks noChangeAspect="1"/>
          </p:cNvPicPr>
          <p:nvPr/>
        </p:nvPicPr>
        <p:blipFill>
          <a:blip r:embed="rId4"/>
          <a:stretch>
            <a:fillRect/>
          </a:stretch>
        </p:blipFill>
        <p:spPr>
          <a:xfrm>
            <a:off x="8892007" y="5349413"/>
            <a:ext cx="545883" cy="608131"/>
          </a:xfrm>
          <a:prstGeom prst="rect">
            <a:avLst/>
          </a:prstGeom>
        </p:spPr>
      </p:pic>
      <p:pic>
        <p:nvPicPr>
          <p:cNvPr id="12" name="Picture 11"/>
          <p:cNvPicPr>
            <a:picLocks noChangeAspect="1"/>
          </p:cNvPicPr>
          <p:nvPr/>
        </p:nvPicPr>
        <p:blipFill>
          <a:blip r:embed="rId5"/>
          <a:stretch>
            <a:fillRect/>
          </a:stretch>
        </p:blipFill>
        <p:spPr>
          <a:xfrm>
            <a:off x="9571037" y="5298887"/>
            <a:ext cx="633522" cy="545213"/>
          </a:xfrm>
          <a:prstGeom prst="rect">
            <a:avLst/>
          </a:prstGeom>
        </p:spPr>
      </p:pic>
      <p:pic>
        <p:nvPicPr>
          <p:cNvPr id="15" name="Picture 14"/>
          <p:cNvPicPr>
            <a:picLocks noChangeAspect="1"/>
          </p:cNvPicPr>
          <p:nvPr/>
        </p:nvPicPr>
        <p:blipFill>
          <a:blip r:embed="rId6"/>
          <a:stretch>
            <a:fillRect/>
          </a:stretch>
        </p:blipFill>
        <p:spPr>
          <a:xfrm>
            <a:off x="6937169" y="360307"/>
            <a:ext cx="4645841" cy="4144347"/>
          </a:xfrm>
          <a:prstGeom prst="rect">
            <a:avLst/>
          </a:prstGeom>
        </p:spPr>
      </p:pic>
      <p:pic>
        <p:nvPicPr>
          <p:cNvPr id="16" name="Picture 15"/>
          <p:cNvPicPr>
            <a:picLocks noChangeAspect="1"/>
          </p:cNvPicPr>
          <p:nvPr/>
        </p:nvPicPr>
        <p:blipFill>
          <a:blip r:embed="rId7"/>
          <a:stretch>
            <a:fillRect/>
          </a:stretch>
        </p:blipFill>
        <p:spPr>
          <a:xfrm>
            <a:off x="240478" y="606207"/>
            <a:ext cx="6565806" cy="3898447"/>
          </a:xfrm>
          <a:prstGeom prst="rect">
            <a:avLst/>
          </a:prstGeom>
        </p:spPr>
      </p:pic>
    </p:spTree>
    <p:extLst>
      <p:ext uri="{BB962C8B-B14F-4D97-AF65-F5344CB8AC3E}">
        <p14:creationId xmlns:p14="http://schemas.microsoft.com/office/powerpoint/2010/main" val="24583258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endParaRPr lang="en-US" dirty="0"/>
          </a:p>
        </p:txBody>
      </p:sp>
      <p:sp>
        <p:nvSpPr>
          <p:cNvPr id="3" name="Text Placeholder 2"/>
          <p:cNvSpPr>
            <a:spLocks noGrp="1"/>
          </p:cNvSpPr>
          <p:nvPr>
            <p:ph type="body" sz="quarter" idx="12"/>
          </p:nvPr>
        </p:nvSpPr>
        <p:spPr/>
        <p:txBody>
          <a:bodyPr/>
          <a:lstStyle/>
          <a:p>
            <a:r>
              <a:rPr lang="en-US" dirty="0"/>
              <a:t>Authoring a template with</a:t>
            </a:r>
          </a:p>
          <a:p>
            <a:r>
              <a:rPr lang="en-US" dirty="0"/>
              <a:t>Visual Studio or Visual Studio Code</a:t>
            </a:r>
          </a:p>
        </p:txBody>
      </p:sp>
    </p:spTree>
    <p:extLst>
      <p:ext uri="{BB962C8B-B14F-4D97-AF65-F5344CB8AC3E}">
        <p14:creationId xmlns:p14="http://schemas.microsoft.com/office/powerpoint/2010/main" val="144677992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Advanced Templates</a:t>
            </a:r>
          </a:p>
        </p:txBody>
      </p:sp>
      <p:sp>
        <p:nvSpPr>
          <p:cNvPr id="5" name="TextBox 4"/>
          <p:cNvSpPr txBox="1"/>
          <p:nvPr/>
        </p:nvSpPr>
        <p:spPr>
          <a:xfrm>
            <a:off x="269239" y="3242965"/>
            <a:ext cx="3321269" cy="738664"/>
          </a:xfrm>
          <a:prstGeom prst="rect">
            <a:avLst/>
          </a:prstGeom>
          <a:noFill/>
        </p:spPr>
        <p:txBody>
          <a:bodyPr wrap="square" lIns="182880" tIns="146304" rIns="182880" bIns="146304" rtlCol="0">
            <a:spAutoFit/>
          </a:bodyPr>
          <a:lstStyle/>
          <a:p>
            <a:pPr>
              <a:lnSpc>
                <a:spcPct val="90000"/>
              </a:lnSpc>
              <a:spcAft>
                <a:spcPts val="600"/>
              </a:spcAft>
            </a:pPr>
            <a:r>
              <a:rPr lang="en-US" sz="3200" i="1" dirty="0">
                <a:solidFill>
                  <a:schemeClr val="accent4"/>
                </a:solidFill>
              </a:rPr>
              <a:t>Finally!</a:t>
            </a:r>
          </a:p>
        </p:txBody>
      </p:sp>
      <p:pic>
        <p:nvPicPr>
          <p:cNvPr id="10" name="Picture 9"/>
          <p:cNvPicPr>
            <a:picLocks noChangeAspect="1"/>
          </p:cNvPicPr>
          <p:nvPr/>
        </p:nvPicPr>
        <p:blipFill>
          <a:blip r:embed="rId2"/>
          <a:stretch>
            <a:fillRect/>
          </a:stretch>
        </p:blipFill>
        <p:spPr>
          <a:xfrm>
            <a:off x="9362442" y="103248"/>
            <a:ext cx="2560320" cy="2560320"/>
          </a:xfrm>
          <a:prstGeom prst="rect">
            <a:avLst/>
          </a:prstGeom>
        </p:spPr>
      </p:pic>
    </p:spTree>
    <p:extLst>
      <p:ext uri="{BB962C8B-B14F-4D97-AF65-F5344CB8AC3E}">
        <p14:creationId xmlns:p14="http://schemas.microsoft.com/office/powerpoint/2010/main" val="18597761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Free Form . . . Ideal?</a:t>
            </a:r>
            <a:endParaRPr lang="en-US" dirty="0"/>
          </a:p>
        </p:txBody>
      </p:sp>
      <p:sp>
        <p:nvSpPr>
          <p:cNvPr id="3" name="Content Placeholder 2"/>
          <p:cNvSpPr>
            <a:spLocks noGrp="1"/>
          </p:cNvSpPr>
          <p:nvPr>
            <p:ph type="body" sz="quarter" idx="10"/>
          </p:nvPr>
        </p:nvSpPr>
        <p:spPr/>
        <p:txBody>
          <a:bodyPr/>
          <a:lstStyle/>
          <a:p>
            <a:r>
              <a:rPr lang="en-US"/>
              <a:t>User selects arbitrary configuration</a:t>
            </a:r>
          </a:p>
          <a:p>
            <a:pPr lvl="1"/>
            <a:r>
              <a:rPr lang="en-US"/>
              <a:t>Number of nodes, VM sizes, disks, storage accounts, etc.</a:t>
            </a:r>
          </a:p>
          <a:p>
            <a:pPr lvl="1"/>
            <a:endParaRPr lang="en-US"/>
          </a:p>
          <a:p>
            <a:r>
              <a:rPr lang="en-US"/>
              <a:t>Maintenance overhead</a:t>
            </a:r>
          </a:p>
          <a:p>
            <a:pPr lvl="1"/>
            <a:r>
              <a:rPr lang="en-US"/>
              <a:t>Support for an undetermined number of configs</a:t>
            </a:r>
          </a:p>
          <a:p>
            <a:endParaRPr lang="en-US"/>
          </a:p>
          <a:p>
            <a:r>
              <a:rPr lang="en-US"/>
              <a:t>Subscription management</a:t>
            </a:r>
          </a:p>
          <a:p>
            <a:pPr lvl="1"/>
            <a:r>
              <a:rPr lang="en-US"/>
              <a:t>Resource limits per subscription</a:t>
            </a:r>
          </a:p>
          <a:p>
            <a:pPr lvl="1"/>
            <a:r>
              <a:rPr lang="en-US"/>
              <a:t>Density challenge – set aside capacity for potential use</a:t>
            </a:r>
          </a:p>
          <a:p>
            <a:pPr lvl="1"/>
            <a:r>
              <a:rPr lang="en-US"/>
              <a:t>Subscription creation cannot be automated</a:t>
            </a:r>
            <a:endParaRPr lang="en-US" dirty="0"/>
          </a:p>
        </p:txBody>
      </p:sp>
    </p:spTree>
    <p:extLst>
      <p:ext uri="{BB962C8B-B14F-4D97-AF65-F5344CB8AC3E}">
        <p14:creationId xmlns:p14="http://schemas.microsoft.com/office/powerpoint/2010/main" val="200556018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Michael S. Collier</a:t>
            </a:r>
          </a:p>
        </p:txBody>
      </p:sp>
      <p:sp>
        <p:nvSpPr>
          <p:cNvPr id="5" name="Text Placeholder 4"/>
          <p:cNvSpPr>
            <a:spLocks noGrp="1"/>
          </p:cNvSpPr>
          <p:nvPr>
            <p:ph type="body" sz="quarter" idx="10"/>
          </p:nvPr>
        </p:nvSpPr>
        <p:spPr>
          <a:xfrm>
            <a:off x="269239" y="1189177"/>
            <a:ext cx="11653523" cy="5061899"/>
          </a:xfrm>
        </p:spPr>
        <p:txBody>
          <a:bodyPr/>
          <a:lstStyle/>
          <a:p>
            <a:r>
              <a:rPr lang="en-US" dirty="0"/>
              <a:t>Cloud Solution Architect, Microsoft</a:t>
            </a:r>
          </a:p>
          <a:p>
            <a:endParaRPr lang="en-US" sz="2000" dirty="0"/>
          </a:p>
          <a:p>
            <a:r>
              <a:rPr lang="en-US" dirty="0"/>
              <a:t>michael.collier@microsoft.com</a:t>
            </a:r>
          </a:p>
          <a:p>
            <a:r>
              <a:rPr lang="en-US" dirty="0"/>
              <a:t>michaelscollier@gmail.com</a:t>
            </a:r>
          </a:p>
          <a:p>
            <a:endParaRPr lang="en-US" sz="2000" dirty="0"/>
          </a:p>
          <a:p>
            <a:r>
              <a:rPr lang="en-US" dirty="0"/>
              <a:t>@</a:t>
            </a:r>
            <a:r>
              <a:rPr lang="en-US" dirty="0" err="1"/>
              <a:t>MichaelCollier</a:t>
            </a:r>
            <a:endParaRPr lang="en-US" dirty="0"/>
          </a:p>
          <a:p>
            <a:endParaRPr lang="en-US" sz="2000" dirty="0"/>
          </a:p>
          <a:p>
            <a:r>
              <a:rPr lang="en-US" dirty="0"/>
              <a:t>www.MichaelSCollier.com</a:t>
            </a:r>
          </a:p>
          <a:p>
            <a:r>
              <a:rPr lang="en-US" dirty="0"/>
              <a:t>http://aka.ms/csablog </a:t>
            </a:r>
          </a:p>
        </p:txBody>
      </p:sp>
      <p:sp>
        <p:nvSpPr>
          <p:cNvPr id="2" name="TextBox 1"/>
          <p:cNvSpPr txBox="1"/>
          <p:nvPr/>
        </p:nvSpPr>
        <p:spPr>
          <a:xfrm rot="19406000">
            <a:off x="4697870" y="3350794"/>
            <a:ext cx="8730907" cy="738664"/>
          </a:xfrm>
          <a:prstGeom prst="rect">
            <a:avLst/>
          </a:prstGeom>
          <a:noFill/>
        </p:spPr>
        <p:txBody>
          <a:bodyPr wrap="square" lIns="182880" tIns="146304" rIns="182880" bIns="146304" rtlCol="0">
            <a:spAutoFit/>
          </a:bodyPr>
          <a:lstStyle/>
          <a:p>
            <a:pPr lvl="0">
              <a:lnSpc>
                <a:spcPct val="90000"/>
              </a:lnSpc>
              <a:spcAft>
                <a:spcPts val="600"/>
              </a:spcAft>
              <a:defRPr/>
            </a:pPr>
            <a:r>
              <a:rPr kumimoji="0" lang="en-US" sz="3200" b="0" i="0" u="none" strike="noStrike" kern="0" cap="none" spc="0" normalizeH="0" baseline="0" noProof="0" dirty="0">
                <a:ln>
                  <a:noFill/>
                </a:ln>
                <a:solidFill>
                  <a:srgbClr val="FF0000"/>
                </a:solidFill>
                <a:effectLst/>
                <a:uLnTx/>
                <a:uFillTx/>
              </a:rPr>
              <a:t>https://</a:t>
            </a:r>
            <a:r>
              <a:rPr lang="en-US" sz="3200" kern="0" dirty="0">
                <a:solidFill>
                  <a:srgbClr val="FF0000"/>
                </a:solidFill>
              </a:rPr>
              <a:t>github.com/</a:t>
            </a:r>
            <a:r>
              <a:rPr lang="en-US" sz="3200" kern="0" dirty="0" err="1">
                <a:solidFill>
                  <a:srgbClr val="FF0000"/>
                </a:solidFill>
              </a:rPr>
              <a:t>mcollier</a:t>
            </a:r>
            <a:r>
              <a:rPr lang="en-US" sz="3200" kern="0" dirty="0">
                <a:solidFill>
                  <a:srgbClr val="FF0000"/>
                </a:solidFill>
              </a:rPr>
              <a:t>/StirTrek2016</a:t>
            </a:r>
            <a:endParaRPr kumimoji="0" lang="en-US" sz="3200" b="0" i="0" u="none" strike="noStrike" kern="0" cap="none" spc="0" normalizeH="0" baseline="0" noProof="0" dirty="0">
              <a:ln>
                <a:noFill/>
              </a:ln>
              <a:solidFill>
                <a:srgbClr val="FF0000"/>
              </a:solidFill>
              <a:effectLst/>
              <a:uLnTx/>
              <a:uFillTx/>
            </a:endParaRPr>
          </a:p>
        </p:txBody>
      </p:sp>
    </p:spTree>
    <p:extLst>
      <p:ext uri="{BB962C8B-B14F-4D97-AF65-F5344CB8AC3E}">
        <p14:creationId xmlns:p14="http://schemas.microsoft.com/office/powerpoint/2010/main" val="29031333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Known Configuration</a:t>
            </a:r>
            <a:endParaRPr lang="en-US" dirty="0"/>
          </a:p>
        </p:txBody>
      </p:sp>
      <p:sp>
        <p:nvSpPr>
          <p:cNvPr id="3" name="Content Placeholder 2"/>
          <p:cNvSpPr>
            <a:spLocks noGrp="1"/>
          </p:cNvSpPr>
          <p:nvPr>
            <p:ph type="body" sz="quarter" idx="10"/>
          </p:nvPr>
        </p:nvSpPr>
        <p:spPr/>
        <p:txBody>
          <a:bodyPr/>
          <a:lstStyle/>
          <a:p>
            <a:pPr marL="0" indent="0">
              <a:buNone/>
            </a:pPr>
            <a:r>
              <a:rPr lang="en-US"/>
              <a:t>T-Shirt Sizing</a:t>
            </a:r>
          </a:p>
          <a:p>
            <a:pPr marL="457063" lvl="1" indent="0">
              <a:buNone/>
            </a:pPr>
            <a:r>
              <a:rPr lang="en-US" b="1"/>
              <a:t>Size</a:t>
            </a:r>
            <a:r>
              <a:rPr lang="en-US"/>
              <a:t>: Small, Medium, Large</a:t>
            </a:r>
          </a:p>
          <a:p>
            <a:pPr marL="457063" lvl="1" indent="0">
              <a:buNone/>
            </a:pPr>
            <a:r>
              <a:rPr lang="en-US" b="1"/>
              <a:t>Product/Audience</a:t>
            </a:r>
            <a:r>
              <a:rPr lang="en-US"/>
              <a:t>: Community, Enterprise</a:t>
            </a:r>
          </a:p>
          <a:p>
            <a:pPr marL="457063" lvl="1" indent="0">
              <a:buNone/>
            </a:pPr>
            <a:r>
              <a:rPr lang="en-US" b="1"/>
              <a:t>Feature</a:t>
            </a:r>
            <a:r>
              <a:rPr lang="en-US"/>
              <a:t>: Basic, High Availability</a:t>
            </a:r>
          </a:p>
          <a:p>
            <a:pPr marL="457063" lvl="1" indent="0">
              <a:buNone/>
            </a:pPr>
            <a:r>
              <a:rPr lang="en-US"/>
              <a:t>Flexibility within size to select number of resources (to max)</a:t>
            </a:r>
          </a:p>
          <a:p>
            <a:pPr marL="0" indent="0">
              <a:buNone/>
            </a:pPr>
            <a:endParaRPr lang="en-US"/>
          </a:p>
          <a:p>
            <a:pPr marL="0" indent="0">
              <a:buNone/>
            </a:pPr>
            <a:r>
              <a:rPr lang="en-US"/>
              <a:t>Known sizing – known resources</a:t>
            </a:r>
          </a:p>
          <a:p>
            <a:pPr marL="0" indent="0">
              <a:buNone/>
            </a:pPr>
            <a:endParaRPr lang="en-US" dirty="0"/>
          </a:p>
        </p:txBody>
      </p:sp>
    </p:spTree>
    <p:extLst>
      <p:ext uri="{BB962C8B-B14F-4D97-AF65-F5344CB8AC3E}">
        <p14:creationId xmlns:p14="http://schemas.microsoft.com/office/powerpoint/2010/main" val="365724770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Decomposition</a:t>
            </a:r>
          </a:p>
        </p:txBody>
      </p:sp>
      <p:graphicFrame>
        <p:nvGraphicFramePr>
          <p:cNvPr id="5" name="Table 4"/>
          <p:cNvGraphicFramePr>
            <a:graphicFrameLocks noGrp="1"/>
          </p:cNvGraphicFramePr>
          <p:nvPr>
            <p:extLst/>
          </p:nvPr>
        </p:nvGraphicFramePr>
        <p:xfrm>
          <a:off x="173273" y="1291300"/>
          <a:ext cx="2425700" cy="4516607"/>
        </p:xfrm>
        <a:graphic>
          <a:graphicData uri="http://schemas.openxmlformats.org/drawingml/2006/table">
            <a:tbl>
              <a:tblPr firstRow="1" bandRow="1">
                <a:tableStyleId>{5C22544A-7EE6-4342-B048-85BDC9FD1C3A}</a:tableStyleId>
              </a:tblPr>
              <a:tblGrid>
                <a:gridCol w="2425700">
                  <a:extLst>
                    <a:ext uri="{9D8B030D-6E8A-4147-A177-3AD203B41FA5}">
                      <a16:colId xmlns:a16="http://schemas.microsoft.com/office/drawing/2014/main" val="20000"/>
                    </a:ext>
                  </a:extLst>
                </a:gridCol>
              </a:tblGrid>
              <a:tr h="551921">
                <a:tc>
                  <a:txBody>
                    <a:bodyPr/>
                    <a:lstStyle/>
                    <a:p>
                      <a:r>
                        <a:rPr lang="en-US" dirty="0"/>
                        <a:t>Parameters</a:t>
                      </a:r>
                    </a:p>
                  </a:txBody>
                  <a:tcPr/>
                </a:tc>
                <a:extLst>
                  <a:ext uri="{0D108BD9-81ED-4DB2-BD59-A6C34878D82A}">
                    <a16:rowId xmlns:a16="http://schemas.microsoft.com/office/drawing/2014/main" val="10000"/>
                  </a:ext>
                </a:extLst>
              </a:tr>
              <a:tr h="242888">
                <a:tc>
                  <a:txBody>
                    <a:bodyPr/>
                    <a:lstStyle/>
                    <a:p>
                      <a:r>
                        <a:rPr lang="en-US" dirty="0" err="1">
                          <a:solidFill>
                            <a:schemeClr val="tx2"/>
                          </a:solidFill>
                        </a:rPr>
                        <a:t>adminUserName</a:t>
                      </a:r>
                      <a:endParaRPr lang="en-US" dirty="0">
                        <a:solidFill>
                          <a:schemeClr val="tx2"/>
                        </a:solidFill>
                      </a:endParaRPr>
                    </a:p>
                  </a:txBody>
                  <a:tcPr/>
                </a:tc>
                <a:extLst>
                  <a:ext uri="{0D108BD9-81ED-4DB2-BD59-A6C34878D82A}">
                    <a16:rowId xmlns:a16="http://schemas.microsoft.com/office/drawing/2014/main" val="10001"/>
                  </a:ext>
                </a:extLst>
              </a:tr>
              <a:tr h="205867">
                <a:tc>
                  <a:txBody>
                    <a:bodyPr/>
                    <a:lstStyle/>
                    <a:p>
                      <a:r>
                        <a:rPr lang="en-US" dirty="0" err="1">
                          <a:solidFill>
                            <a:schemeClr val="tx2"/>
                          </a:solidFill>
                        </a:rPr>
                        <a:t>adminPassword</a:t>
                      </a:r>
                      <a:endParaRPr lang="en-US" dirty="0">
                        <a:solidFill>
                          <a:schemeClr val="tx2"/>
                        </a:solidFill>
                      </a:endParaRPr>
                    </a:p>
                  </a:txBody>
                  <a:tcPr/>
                </a:tc>
                <a:extLst>
                  <a:ext uri="{0D108BD9-81ED-4DB2-BD59-A6C34878D82A}">
                    <a16:rowId xmlns:a16="http://schemas.microsoft.com/office/drawing/2014/main" val="10002"/>
                  </a:ext>
                </a:extLst>
              </a:tr>
              <a:tr h="240284">
                <a:tc>
                  <a:txBody>
                    <a:bodyPr/>
                    <a:lstStyle/>
                    <a:p>
                      <a:r>
                        <a:rPr lang="en-US" dirty="0" err="1">
                          <a:solidFill>
                            <a:schemeClr val="tx2"/>
                          </a:solidFill>
                        </a:rPr>
                        <a:t>storageAccountName</a:t>
                      </a:r>
                      <a:endParaRPr lang="en-US" dirty="0">
                        <a:solidFill>
                          <a:schemeClr val="tx2"/>
                        </a:solidFill>
                      </a:endParaRPr>
                    </a:p>
                  </a:txBody>
                  <a:tcPr/>
                </a:tc>
                <a:extLst>
                  <a:ext uri="{0D108BD9-81ED-4DB2-BD59-A6C34878D82A}">
                    <a16:rowId xmlns:a16="http://schemas.microsoft.com/office/drawing/2014/main" val="10003"/>
                  </a:ext>
                </a:extLst>
              </a:tr>
              <a:tr h="188976">
                <a:tc>
                  <a:txBody>
                    <a:bodyPr/>
                    <a:lstStyle/>
                    <a:p>
                      <a:r>
                        <a:rPr lang="en-US" dirty="0">
                          <a:solidFill>
                            <a:schemeClr val="tx2"/>
                          </a:solidFill>
                        </a:rPr>
                        <a:t>region</a:t>
                      </a:r>
                    </a:p>
                  </a:txBody>
                  <a:tcPr/>
                </a:tc>
                <a:extLst>
                  <a:ext uri="{0D108BD9-81ED-4DB2-BD59-A6C34878D82A}">
                    <a16:rowId xmlns:a16="http://schemas.microsoft.com/office/drawing/2014/main" val="10004"/>
                  </a:ext>
                </a:extLst>
              </a:tr>
              <a:tr h="223393">
                <a:tc>
                  <a:txBody>
                    <a:bodyPr/>
                    <a:lstStyle/>
                    <a:p>
                      <a:r>
                        <a:rPr lang="en-US" dirty="0" err="1">
                          <a:solidFill>
                            <a:schemeClr val="tx2"/>
                          </a:solidFill>
                        </a:rPr>
                        <a:t>virtualNetworkName</a:t>
                      </a:r>
                      <a:endParaRPr lang="en-US" dirty="0">
                        <a:solidFill>
                          <a:schemeClr val="tx2"/>
                        </a:solidFill>
                      </a:endParaRPr>
                    </a:p>
                  </a:txBody>
                  <a:tcPr/>
                </a:tc>
                <a:extLst>
                  <a:ext uri="{0D108BD9-81ED-4DB2-BD59-A6C34878D82A}">
                    <a16:rowId xmlns:a16="http://schemas.microsoft.com/office/drawing/2014/main" val="10005"/>
                  </a:ext>
                </a:extLst>
              </a:tr>
              <a:tr h="0">
                <a:tc>
                  <a:txBody>
                    <a:bodyPr/>
                    <a:lstStyle/>
                    <a:p>
                      <a:r>
                        <a:rPr lang="en-US" dirty="0" err="1">
                          <a:solidFill>
                            <a:schemeClr val="tx2"/>
                          </a:solidFill>
                        </a:rPr>
                        <a:t>addressPrefix</a:t>
                      </a:r>
                      <a:endParaRPr lang="en-US" dirty="0">
                        <a:solidFill>
                          <a:schemeClr val="tx2"/>
                        </a:solidFill>
                      </a:endParaRPr>
                    </a:p>
                  </a:txBody>
                  <a:tcPr/>
                </a:tc>
                <a:extLst>
                  <a:ext uri="{0D108BD9-81ED-4DB2-BD59-A6C34878D82A}">
                    <a16:rowId xmlns:a16="http://schemas.microsoft.com/office/drawing/2014/main" val="10006"/>
                  </a:ext>
                </a:extLst>
              </a:tr>
              <a:tr h="320802">
                <a:tc>
                  <a:txBody>
                    <a:bodyPr/>
                    <a:lstStyle/>
                    <a:p>
                      <a:r>
                        <a:rPr lang="en-US" dirty="0" err="1">
                          <a:solidFill>
                            <a:schemeClr val="tx2"/>
                          </a:solidFill>
                        </a:rPr>
                        <a:t>subnetName</a:t>
                      </a:r>
                      <a:endParaRPr lang="en-US" dirty="0">
                        <a:solidFill>
                          <a:schemeClr val="tx2"/>
                        </a:solidFill>
                      </a:endParaRPr>
                    </a:p>
                  </a:txBody>
                  <a:tcPr/>
                </a:tc>
                <a:extLst>
                  <a:ext uri="{0D108BD9-81ED-4DB2-BD59-A6C34878D82A}">
                    <a16:rowId xmlns:a16="http://schemas.microsoft.com/office/drawing/2014/main" val="10007"/>
                  </a:ext>
                </a:extLst>
              </a:tr>
              <a:tr h="283782">
                <a:tc>
                  <a:txBody>
                    <a:bodyPr/>
                    <a:lstStyle/>
                    <a:p>
                      <a:r>
                        <a:rPr lang="en-US" dirty="0" err="1">
                          <a:solidFill>
                            <a:schemeClr val="tx2"/>
                          </a:solidFill>
                        </a:rPr>
                        <a:t>subnetPrefix</a:t>
                      </a:r>
                      <a:endParaRPr lang="en-US" dirty="0">
                        <a:solidFill>
                          <a:schemeClr val="tx2"/>
                        </a:solidFill>
                      </a:endParaRPr>
                    </a:p>
                  </a:txBody>
                  <a:tcPr/>
                </a:tc>
                <a:extLst>
                  <a:ext uri="{0D108BD9-81ED-4DB2-BD59-A6C34878D82A}">
                    <a16:rowId xmlns:a16="http://schemas.microsoft.com/office/drawing/2014/main" val="10008"/>
                  </a:ext>
                </a:extLst>
              </a:tr>
              <a:tr h="0">
                <a:tc>
                  <a:txBody>
                    <a:bodyPr/>
                    <a:lstStyle/>
                    <a:p>
                      <a:r>
                        <a:rPr lang="en-US" dirty="0" err="1">
                          <a:solidFill>
                            <a:schemeClr val="tx2"/>
                          </a:solidFill>
                        </a:rPr>
                        <a:t>jumpbox</a:t>
                      </a:r>
                      <a:endParaRPr lang="en-US" dirty="0">
                        <a:solidFill>
                          <a:schemeClr val="tx2"/>
                        </a:solidFill>
                      </a:endParaRPr>
                    </a:p>
                  </a:txBody>
                  <a:tcPr/>
                </a:tc>
                <a:extLst>
                  <a:ext uri="{0D108BD9-81ED-4DB2-BD59-A6C34878D82A}">
                    <a16:rowId xmlns:a16="http://schemas.microsoft.com/office/drawing/2014/main" val="10009"/>
                  </a:ext>
                </a:extLst>
              </a:tr>
              <a:tr h="0">
                <a:tc>
                  <a:txBody>
                    <a:bodyPr/>
                    <a:lstStyle/>
                    <a:p>
                      <a:r>
                        <a:rPr lang="en-US" dirty="0" err="1">
                          <a:solidFill>
                            <a:schemeClr val="tx2"/>
                          </a:solidFill>
                        </a:rPr>
                        <a:t>tshirtSize</a:t>
                      </a:r>
                      <a:endParaRPr lang="en-US" dirty="0">
                        <a:solidFill>
                          <a:schemeClr val="tx2"/>
                        </a:solidFill>
                      </a:endParaRPr>
                    </a:p>
                  </a:txBody>
                  <a:tcPr/>
                </a:tc>
                <a:extLst>
                  <a:ext uri="{0D108BD9-81ED-4DB2-BD59-A6C34878D82A}">
                    <a16:rowId xmlns:a16="http://schemas.microsoft.com/office/drawing/2014/main" val="10010"/>
                  </a:ext>
                </a:extLst>
              </a:tr>
              <a:tr h="172720">
                <a:tc>
                  <a:txBody>
                    <a:bodyPr/>
                    <a:lstStyle/>
                    <a:p>
                      <a:r>
                        <a:rPr lang="en-US" dirty="0" err="1">
                          <a:solidFill>
                            <a:schemeClr val="tx2"/>
                          </a:solidFill>
                        </a:rPr>
                        <a:t>osFamily</a:t>
                      </a:r>
                      <a:endParaRPr lang="en-US" dirty="0">
                        <a:solidFill>
                          <a:schemeClr val="tx2"/>
                        </a:solidFill>
                      </a:endParaRPr>
                    </a:p>
                  </a:txBody>
                  <a:tcPr/>
                </a:tc>
                <a:extLst>
                  <a:ext uri="{0D108BD9-81ED-4DB2-BD59-A6C34878D82A}">
                    <a16:rowId xmlns:a16="http://schemas.microsoft.com/office/drawing/2014/main" val="10011"/>
                  </a:ext>
                </a:extLst>
              </a:tr>
            </a:tbl>
          </a:graphicData>
        </a:graphic>
      </p:graphicFrame>
      <p:sp>
        <p:nvSpPr>
          <p:cNvPr id="9" name="Rectangle 8"/>
          <p:cNvSpPr/>
          <p:nvPr/>
        </p:nvSpPr>
        <p:spPr>
          <a:xfrm>
            <a:off x="3257497" y="320462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Template</a:t>
            </a:r>
          </a:p>
        </p:txBody>
      </p:sp>
      <p:sp>
        <p:nvSpPr>
          <p:cNvPr id="10" name="Rectangle 9"/>
          <p:cNvSpPr/>
          <p:nvPr/>
        </p:nvSpPr>
        <p:spPr>
          <a:xfrm>
            <a:off x="3981397" y="446192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Known Configuration Resources Template</a:t>
            </a:r>
          </a:p>
        </p:txBody>
      </p:sp>
      <p:sp>
        <p:nvSpPr>
          <p:cNvPr id="22" name="Rectangle 21"/>
          <p:cNvSpPr/>
          <p:nvPr/>
        </p:nvSpPr>
        <p:spPr>
          <a:xfrm>
            <a:off x="7124647" y="320462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7248977" y="3116672"/>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Optional Resource Template(s)</a:t>
            </a:r>
          </a:p>
        </p:txBody>
      </p:sp>
      <p:cxnSp>
        <p:nvCxnSpPr>
          <p:cNvPr id="27" name="Straight Arrow Connector 26"/>
          <p:cNvCxnSpPr>
            <a:stCxn id="9" idx="3"/>
            <a:endCxn id="22" idx="1"/>
          </p:cNvCxnSpPr>
          <p:nvPr/>
        </p:nvCxnSpPr>
        <p:spPr>
          <a:xfrm>
            <a:off x="6100710" y="3564465"/>
            <a:ext cx="1023937" cy="0"/>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2"/>
            <a:endCxn id="10" idx="0"/>
          </p:cNvCxnSpPr>
          <p:nvPr/>
        </p:nvCxnSpPr>
        <p:spPr>
          <a:xfrm>
            <a:off x="4679104" y="3924301"/>
            <a:ext cx="723900" cy="537628"/>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5" idx="3"/>
            <a:endCxn id="9" idx="1"/>
          </p:cNvCxnSpPr>
          <p:nvPr/>
        </p:nvCxnSpPr>
        <p:spPr>
          <a:xfrm>
            <a:off x="2598973" y="3549603"/>
            <a:ext cx="658524" cy="14862"/>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0" y="6642556"/>
            <a:ext cx="9519682" cy="215444"/>
          </a:xfrm>
          <a:prstGeom prst="rect">
            <a:avLst/>
          </a:prstGeom>
          <a:noFill/>
        </p:spPr>
        <p:txBody>
          <a:bodyPr wrap="square" rtlCol="0">
            <a:spAutoFit/>
          </a:bodyPr>
          <a:lstStyle/>
          <a:p>
            <a:r>
              <a:rPr lang="en-US" sz="800" dirty="0">
                <a:solidFill>
                  <a:schemeClr val="accent6"/>
                </a:solidFill>
              </a:rPr>
              <a:t>Image: https://azure.microsoft.com/en-us/documentation/articles/best-practices-resource-manager-design-templates/#identifying-what-is-outside-and-inside-of-a-vm</a:t>
            </a:r>
          </a:p>
        </p:txBody>
      </p:sp>
    </p:spTree>
    <p:extLst>
      <p:ext uri="{BB962C8B-B14F-4D97-AF65-F5344CB8AC3E}">
        <p14:creationId xmlns:p14="http://schemas.microsoft.com/office/powerpoint/2010/main" val="103210678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Decomposition</a:t>
            </a:r>
          </a:p>
        </p:txBody>
      </p:sp>
      <p:sp>
        <p:nvSpPr>
          <p:cNvPr id="4" name="Slide Number Placeholder 3"/>
          <p:cNvSpPr>
            <a:spLocks noGrp="1"/>
          </p:cNvSpPr>
          <p:nvPr>
            <p:ph type="sldNum" sz="quarter" idx="4294967295"/>
          </p:nvPr>
        </p:nvSpPr>
        <p:spPr>
          <a:xfrm>
            <a:off x="9448800" y="6256338"/>
            <a:ext cx="2743200" cy="365125"/>
          </a:xfrm>
          <a:prstGeom prst="rect">
            <a:avLst/>
          </a:prstGeom>
        </p:spPr>
        <p:txBody>
          <a:bodyPr/>
          <a:lstStyle/>
          <a:p>
            <a:fld id="{0A164282-434E-41D4-9582-783D542A7B68}" type="slidenum">
              <a:rPr lang="en-US" smtClean="0"/>
              <a:pPr/>
              <a:t>32</a:t>
            </a:fld>
            <a:endParaRPr lang="en-US"/>
          </a:p>
        </p:txBody>
      </p:sp>
      <p:graphicFrame>
        <p:nvGraphicFramePr>
          <p:cNvPr id="5" name="Table 4"/>
          <p:cNvGraphicFramePr>
            <a:graphicFrameLocks noGrp="1"/>
          </p:cNvGraphicFramePr>
          <p:nvPr>
            <p:extLst/>
          </p:nvPr>
        </p:nvGraphicFramePr>
        <p:xfrm>
          <a:off x="173273" y="1291300"/>
          <a:ext cx="2425700" cy="4516607"/>
        </p:xfrm>
        <a:graphic>
          <a:graphicData uri="http://schemas.openxmlformats.org/drawingml/2006/table">
            <a:tbl>
              <a:tblPr firstRow="1" bandRow="1">
                <a:tableStyleId>{5C22544A-7EE6-4342-B048-85BDC9FD1C3A}</a:tableStyleId>
              </a:tblPr>
              <a:tblGrid>
                <a:gridCol w="2425700">
                  <a:extLst>
                    <a:ext uri="{9D8B030D-6E8A-4147-A177-3AD203B41FA5}">
                      <a16:colId xmlns:a16="http://schemas.microsoft.com/office/drawing/2014/main" val="20000"/>
                    </a:ext>
                  </a:extLst>
                </a:gridCol>
              </a:tblGrid>
              <a:tr h="551921">
                <a:tc>
                  <a:txBody>
                    <a:bodyPr/>
                    <a:lstStyle/>
                    <a:p>
                      <a:r>
                        <a:rPr lang="en-US" dirty="0"/>
                        <a:t>Parameters</a:t>
                      </a:r>
                    </a:p>
                  </a:txBody>
                  <a:tcPr/>
                </a:tc>
                <a:extLst>
                  <a:ext uri="{0D108BD9-81ED-4DB2-BD59-A6C34878D82A}">
                    <a16:rowId xmlns:a16="http://schemas.microsoft.com/office/drawing/2014/main" val="10000"/>
                  </a:ext>
                </a:extLst>
              </a:tr>
              <a:tr h="242888">
                <a:tc>
                  <a:txBody>
                    <a:bodyPr/>
                    <a:lstStyle/>
                    <a:p>
                      <a:r>
                        <a:rPr lang="en-US" dirty="0" err="1">
                          <a:solidFill>
                            <a:schemeClr val="tx2"/>
                          </a:solidFill>
                        </a:rPr>
                        <a:t>adminUserName</a:t>
                      </a:r>
                      <a:endParaRPr lang="en-US" dirty="0">
                        <a:solidFill>
                          <a:schemeClr val="tx2"/>
                        </a:solidFill>
                      </a:endParaRPr>
                    </a:p>
                  </a:txBody>
                  <a:tcPr/>
                </a:tc>
                <a:extLst>
                  <a:ext uri="{0D108BD9-81ED-4DB2-BD59-A6C34878D82A}">
                    <a16:rowId xmlns:a16="http://schemas.microsoft.com/office/drawing/2014/main" val="10001"/>
                  </a:ext>
                </a:extLst>
              </a:tr>
              <a:tr h="205867">
                <a:tc>
                  <a:txBody>
                    <a:bodyPr/>
                    <a:lstStyle/>
                    <a:p>
                      <a:r>
                        <a:rPr lang="en-US" dirty="0" err="1">
                          <a:solidFill>
                            <a:schemeClr val="tx2"/>
                          </a:solidFill>
                        </a:rPr>
                        <a:t>adminPassword</a:t>
                      </a:r>
                      <a:endParaRPr lang="en-US" dirty="0">
                        <a:solidFill>
                          <a:schemeClr val="tx2"/>
                        </a:solidFill>
                      </a:endParaRPr>
                    </a:p>
                  </a:txBody>
                  <a:tcPr/>
                </a:tc>
                <a:extLst>
                  <a:ext uri="{0D108BD9-81ED-4DB2-BD59-A6C34878D82A}">
                    <a16:rowId xmlns:a16="http://schemas.microsoft.com/office/drawing/2014/main" val="10002"/>
                  </a:ext>
                </a:extLst>
              </a:tr>
              <a:tr h="240284">
                <a:tc>
                  <a:txBody>
                    <a:bodyPr/>
                    <a:lstStyle/>
                    <a:p>
                      <a:r>
                        <a:rPr lang="en-US" dirty="0" err="1">
                          <a:solidFill>
                            <a:schemeClr val="tx2"/>
                          </a:solidFill>
                        </a:rPr>
                        <a:t>storageAccountName</a:t>
                      </a:r>
                      <a:endParaRPr lang="en-US" dirty="0">
                        <a:solidFill>
                          <a:schemeClr val="tx2"/>
                        </a:solidFill>
                      </a:endParaRPr>
                    </a:p>
                  </a:txBody>
                  <a:tcPr/>
                </a:tc>
                <a:extLst>
                  <a:ext uri="{0D108BD9-81ED-4DB2-BD59-A6C34878D82A}">
                    <a16:rowId xmlns:a16="http://schemas.microsoft.com/office/drawing/2014/main" val="10003"/>
                  </a:ext>
                </a:extLst>
              </a:tr>
              <a:tr h="188976">
                <a:tc>
                  <a:txBody>
                    <a:bodyPr/>
                    <a:lstStyle/>
                    <a:p>
                      <a:r>
                        <a:rPr lang="en-US" dirty="0">
                          <a:solidFill>
                            <a:schemeClr val="tx2"/>
                          </a:solidFill>
                        </a:rPr>
                        <a:t>region</a:t>
                      </a:r>
                    </a:p>
                  </a:txBody>
                  <a:tcPr/>
                </a:tc>
                <a:extLst>
                  <a:ext uri="{0D108BD9-81ED-4DB2-BD59-A6C34878D82A}">
                    <a16:rowId xmlns:a16="http://schemas.microsoft.com/office/drawing/2014/main" val="10004"/>
                  </a:ext>
                </a:extLst>
              </a:tr>
              <a:tr h="223393">
                <a:tc>
                  <a:txBody>
                    <a:bodyPr/>
                    <a:lstStyle/>
                    <a:p>
                      <a:r>
                        <a:rPr lang="en-US" dirty="0" err="1">
                          <a:solidFill>
                            <a:schemeClr val="tx2"/>
                          </a:solidFill>
                        </a:rPr>
                        <a:t>virtualNetworkName</a:t>
                      </a:r>
                      <a:endParaRPr lang="en-US" dirty="0">
                        <a:solidFill>
                          <a:schemeClr val="tx2"/>
                        </a:solidFill>
                      </a:endParaRPr>
                    </a:p>
                  </a:txBody>
                  <a:tcPr/>
                </a:tc>
                <a:extLst>
                  <a:ext uri="{0D108BD9-81ED-4DB2-BD59-A6C34878D82A}">
                    <a16:rowId xmlns:a16="http://schemas.microsoft.com/office/drawing/2014/main" val="10005"/>
                  </a:ext>
                </a:extLst>
              </a:tr>
              <a:tr h="0">
                <a:tc>
                  <a:txBody>
                    <a:bodyPr/>
                    <a:lstStyle/>
                    <a:p>
                      <a:r>
                        <a:rPr lang="en-US" dirty="0" err="1">
                          <a:solidFill>
                            <a:schemeClr val="tx2"/>
                          </a:solidFill>
                        </a:rPr>
                        <a:t>addressPrefix</a:t>
                      </a:r>
                      <a:endParaRPr lang="en-US" dirty="0">
                        <a:solidFill>
                          <a:schemeClr val="tx2"/>
                        </a:solidFill>
                      </a:endParaRPr>
                    </a:p>
                  </a:txBody>
                  <a:tcPr/>
                </a:tc>
                <a:extLst>
                  <a:ext uri="{0D108BD9-81ED-4DB2-BD59-A6C34878D82A}">
                    <a16:rowId xmlns:a16="http://schemas.microsoft.com/office/drawing/2014/main" val="10006"/>
                  </a:ext>
                </a:extLst>
              </a:tr>
              <a:tr h="320802">
                <a:tc>
                  <a:txBody>
                    <a:bodyPr/>
                    <a:lstStyle/>
                    <a:p>
                      <a:r>
                        <a:rPr lang="en-US" dirty="0" err="1">
                          <a:solidFill>
                            <a:schemeClr val="tx2"/>
                          </a:solidFill>
                        </a:rPr>
                        <a:t>subnetName</a:t>
                      </a:r>
                      <a:endParaRPr lang="en-US" dirty="0">
                        <a:solidFill>
                          <a:schemeClr val="tx2"/>
                        </a:solidFill>
                      </a:endParaRPr>
                    </a:p>
                  </a:txBody>
                  <a:tcPr/>
                </a:tc>
                <a:extLst>
                  <a:ext uri="{0D108BD9-81ED-4DB2-BD59-A6C34878D82A}">
                    <a16:rowId xmlns:a16="http://schemas.microsoft.com/office/drawing/2014/main" val="10007"/>
                  </a:ext>
                </a:extLst>
              </a:tr>
              <a:tr h="283782">
                <a:tc>
                  <a:txBody>
                    <a:bodyPr/>
                    <a:lstStyle/>
                    <a:p>
                      <a:r>
                        <a:rPr lang="en-US" dirty="0" err="1">
                          <a:solidFill>
                            <a:schemeClr val="tx2"/>
                          </a:solidFill>
                        </a:rPr>
                        <a:t>subnetPrefix</a:t>
                      </a:r>
                      <a:endParaRPr lang="en-US" dirty="0">
                        <a:solidFill>
                          <a:schemeClr val="tx2"/>
                        </a:solidFill>
                      </a:endParaRPr>
                    </a:p>
                  </a:txBody>
                  <a:tcPr/>
                </a:tc>
                <a:extLst>
                  <a:ext uri="{0D108BD9-81ED-4DB2-BD59-A6C34878D82A}">
                    <a16:rowId xmlns:a16="http://schemas.microsoft.com/office/drawing/2014/main" val="10008"/>
                  </a:ext>
                </a:extLst>
              </a:tr>
              <a:tr h="0">
                <a:tc>
                  <a:txBody>
                    <a:bodyPr/>
                    <a:lstStyle/>
                    <a:p>
                      <a:r>
                        <a:rPr lang="en-US" dirty="0" err="1">
                          <a:solidFill>
                            <a:schemeClr val="tx2"/>
                          </a:solidFill>
                        </a:rPr>
                        <a:t>jumpbox</a:t>
                      </a:r>
                      <a:endParaRPr lang="en-US" dirty="0">
                        <a:solidFill>
                          <a:schemeClr val="tx2"/>
                        </a:solidFill>
                      </a:endParaRPr>
                    </a:p>
                  </a:txBody>
                  <a:tcPr/>
                </a:tc>
                <a:extLst>
                  <a:ext uri="{0D108BD9-81ED-4DB2-BD59-A6C34878D82A}">
                    <a16:rowId xmlns:a16="http://schemas.microsoft.com/office/drawing/2014/main" val="10009"/>
                  </a:ext>
                </a:extLst>
              </a:tr>
              <a:tr h="0">
                <a:tc>
                  <a:txBody>
                    <a:bodyPr/>
                    <a:lstStyle/>
                    <a:p>
                      <a:r>
                        <a:rPr lang="en-US" dirty="0" err="1">
                          <a:solidFill>
                            <a:schemeClr val="tx2"/>
                          </a:solidFill>
                        </a:rPr>
                        <a:t>tshirtSize</a:t>
                      </a:r>
                      <a:endParaRPr lang="en-US" dirty="0">
                        <a:solidFill>
                          <a:schemeClr val="tx2"/>
                        </a:solidFill>
                      </a:endParaRPr>
                    </a:p>
                  </a:txBody>
                  <a:tcPr/>
                </a:tc>
                <a:extLst>
                  <a:ext uri="{0D108BD9-81ED-4DB2-BD59-A6C34878D82A}">
                    <a16:rowId xmlns:a16="http://schemas.microsoft.com/office/drawing/2014/main" val="10010"/>
                  </a:ext>
                </a:extLst>
              </a:tr>
              <a:tr h="172720">
                <a:tc>
                  <a:txBody>
                    <a:bodyPr/>
                    <a:lstStyle/>
                    <a:p>
                      <a:r>
                        <a:rPr lang="en-US" dirty="0" err="1">
                          <a:solidFill>
                            <a:schemeClr val="tx2"/>
                          </a:solidFill>
                        </a:rPr>
                        <a:t>osFamily</a:t>
                      </a:r>
                      <a:endParaRPr lang="en-US" dirty="0">
                        <a:solidFill>
                          <a:schemeClr val="tx2"/>
                        </a:solidFill>
                      </a:endParaRPr>
                    </a:p>
                  </a:txBody>
                  <a:tcPr/>
                </a:tc>
                <a:extLst>
                  <a:ext uri="{0D108BD9-81ED-4DB2-BD59-A6C34878D82A}">
                    <a16:rowId xmlns:a16="http://schemas.microsoft.com/office/drawing/2014/main" val="10011"/>
                  </a:ext>
                </a:extLst>
              </a:tr>
            </a:tbl>
          </a:graphicData>
        </a:graphic>
      </p:graphicFrame>
      <p:sp>
        <p:nvSpPr>
          <p:cNvPr id="6" name="Rectangle 5"/>
          <p:cNvSpPr/>
          <p:nvPr/>
        </p:nvSpPr>
        <p:spPr>
          <a:xfrm>
            <a:off x="3257497" y="1766354"/>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Template Metadata</a:t>
            </a:r>
          </a:p>
        </p:txBody>
      </p:sp>
      <p:sp>
        <p:nvSpPr>
          <p:cNvPr id="9" name="Rectangle 8"/>
          <p:cNvSpPr/>
          <p:nvPr/>
        </p:nvSpPr>
        <p:spPr>
          <a:xfrm>
            <a:off x="3257497" y="320462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Template</a:t>
            </a:r>
          </a:p>
        </p:txBody>
      </p:sp>
      <p:sp>
        <p:nvSpPr>
          <p:cNvPr id="10" name="Rectangle 9"/>
          <p:cNvSpPr/>
          <p:nvPr/>
        </p:nvSpPr>
        <p:spPr>
          <a:xfrm>
            <a:off x="3981397" y="446192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Known Configuration Resources Template</a:t>
            </a:r>
          </a:p>
        </p:txBody>
      </p:sp>
      <p:sp>
        <p:nvSpPr>
          <p:cNvPr id="12" name="Rectangle 11"/>
          <p:cNvSpPr/>
          <p:nvPr/>
        </p:nvSpPr>
        <p:spPr>
          <a:xfrm>
            <a:off x="7124647" y="117331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Resources Template</a:t>
            </a:r>
          </a:p>
        </p:txBody>
      </p:sp>
      <p:sp>
        <p:nvSpPr>
          <p:cNvPr id="14" name="Rectangle 13"/>
          <p:cNvSpPr/>
          <p:nvPr/>
        </p:nvSpPr>
        <p:spPr>
          <a:xfrm>
            <a:off x="8310510" y="4682446"/>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Widely Reusable Script(s)</a:t>
            </a:r>
          </a:p>
        </p:txBody>
      </p:sp>
      <p:sp>
        <p:nvSpPr>
          <p:cNvPr id="16" name="Rectangle 15"/>
          <p:cNvSpPr/>
          <p:nvPr/>
        </p:nvSpPr>
        <p:spPr>
          <a:xfrm>
            <a:off x="8310510" y="582244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8434840" y="5734492"/>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 Scripts</a:t>
            </a:r>
          </a:p>
        </p:txBody>
      </p:sp>
      <p:sp>
        <p:nvSpPr>
          <p:cNvPr id="18" name="Rectangle 17"/>
          <p:cNvSpPr/>
          <p:nvPr/>
        </p:nvSpPr>
        <p:spPr>
          <a:xfrm>
            <a:off x="4554773" y="5904393"/>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4679103" y="5816436"/>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Member Resources Template(s)</a:t>
            </a:r>
          </a:p>
        </p:txBody>
      </p:sp>
      <p:sp>
        <p:nvSpPr>
          <p:cNvPr id="22" name="Rectangle 21"/>
          <p:cNvSpPr/>
          <p:nvPr/>
        </p:nvSpPr>
        <p:spPr>
          <a:xfrm>
            <a:off x="7124647" y="320462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7248977" y="3116672"/>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Optional Resource Template(s)</a:t>
            </a:r>
          </a:p>
        </p:txBody>
      </p:sp>
      <p:cxnSp>
        <p:nvCxnSpPr>
          <p:cNvPr id="25" name="Straight Arrow Connector 24"/>
          <p:cNvCxnSpPr>
            <a:stCxn id="6" idx="3"/>
            <a:endCxn id="12" idx="1"/>
          </p:cNvCxnSpPr>
          <p:nvPr/>
        </p:nvCxnSpPr>
        <p:spPr>
          <a:xfrm flipV="1">
            <a:off x="6100710" y="1533155"/>
            <a:ext cx="1023937" cy="593035"/>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3"/>
            <a:endCxn id="22" idx="1"/>
          </p:cNvCxnSpPr>
          <p:nvPr/>
        </p:nvCxnSpPr>
        <p:spPr>
          <a:xfrm>
            <a:off x="6100710" y="3564465"/>
            <a:ext cx="1023937" cy="0"/>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2"/>
            <a:endCxn id="10" idx="0"/>
          </p:cNvCxnSpPr>
          <p:nvPr/>
        </p:nvCxnSpPr>
        <p:spPr>
          <a:xfrm>
            <a:off x="4679104" y="3924301"/>
            <a:ext cx="723900" cy="537628"/>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9" idx="0"/>
          </p:cNvCxnSpPr>
          <p:nvPr/>
        </p:nvCxnSpPr>
        <p:spPr>
          <a:xfrm>
            <a:off x="5500688" y="5274183"/>
            <a:ext cx="600022" cy="542253"/>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9" idx="3"/>
            <a:endCxn id="14" idx="1"/>
          </p:cNvCxnSpPr>
          <p:nvPr/>
        </p:nvCxnSpPr>
        <p:spPr>
          <a:xfrm flipV="1">
            <a:off x="7522316" y="5042282"/>
            <a:ext cx="788194" cy="1133990"/>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9" idx="3"/>
            <a:endCxn id="16" idx="1"/>
          </p:cNvCxnSpPr>
          <p:nvPr/>
        </p:nvCxnSpPr>
        <p:spPr>
          <a:xfrm>
            <a:off x="7522316" y="6176272"/>
            <a:ext cx="788194" cy="6013"/>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5" idx="3"/>
            <a:endCxn id="9" idx="1"/>
          </p:cNvCxnSpPr>
          <p:nvPr/>
        </p:nvCxnSpPr>
        <p:spPr>
          <a:xfrm>
            <a:off x="2598973" y="3549603"/>
            <a:ext cx="658524" cy="14862"/>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0" y="6642556"/>
            <a:ext cx="9519682" cy="215444"/>
          </a:xfrm>
          <a:prstGeom prst="rect">
            <a:avLst/>
          </a:prstGeom>
          <a:noFill/>
        </p:spPr>
        <p:txBody>
          <a:bodyPr wrap="square" rtlCol="0">
            <a:spAutoFit/>
          </a:bodyPr>
          <a:lstStyle/>
          <a:p>
            <a:r>
              <a:rPr lang="en-US" sz="800" dirty="0">
                <a:solidFill>
                  <a:schemeClr val="accent6"/>
                </a:solidFill>
              </a:rPr>
              <a:t>Image: https://azure.microsoft.com/en-us/documentation/articles/best-practices-resource-manager-design-templates/#identifying-what-is-outside-and-inside-of-a-vm</a:t>
            </a:r>
          </a:p>
        </p:txBody>
      </p:sp>
    </p:spTree>
    <p:extLst>
      <p:ext uri="{BB962C8B-B14F-4D97-AF65-F5344CB8AC3E}">
        <p14:creationId xmlns:p14="http://schemas.microsoft.com/office/powerpoint/2010/main" val="160600260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a:t>
            </a:r>
          </a:p>
        </p:txBody>
      </p:sp>
      <p:sp>
        <p:nvSpPr>
          <p:cNvPr id="3" name="Text Placeholder 2"/>
          <p:cNvSpPr>
            <a:spLocks noGrp="1"/>
          </p:cNvSpPr>
          <p:nvPr>
            <p:ph type="body" sz="quarter" idx="10"/>
          </p:nvPr>
        </p:nvSpPr>
        <p:spPr>
          <a:xfrm>
            <a:off x="269240" y="2378718"/>
            <a:ext cx="11653522" cy="4090351"/>
          </a:xfrm>
        </p:spPr>
        <p:txBody>
          <a:bodyPr/>
          <a:lstStyle/>
          <a:p>
            <a:r>
              <a:rPr lang="en-US" sz="1800" dirty="0"/>
              <a:t>"variables": {</a:t>
            </a:r>
          </a:p>
          <a:p>
            <a:r>
              <a:rPr lang="en-US" sz="1800" dirty="0"/>
              <a:t>    "</a:t>
            </a:r>
            <a:r>
              <a:rPr lang="en-US" sz="1800" dirty="0" err="1"/>
              <a:t>tshirtSize</a:t>
            </a:r>
            <a:r>
              <a:rPr lang="en-US" sz="1800" dirty="0"/>
              <a:t>": "[variables(</a:t>
            </a:r>
            <a:r>
              <a:rPr lang="en-US" sz="1800" dirty="0" err="1"/>
              <a:t>concat</a:t>
            </a:r>
            <a:r>
              <a:rPr lang="en-US" sz="1800" dirty="0"/>
              <a:t>(</a:t>
            </a:r>
            <a:r>
              <a:rPr lang="en-US" sz="1800" dirty="0">
                <a:solidFill>
                  <a:schemeClr val="tx2"/>
                </a:solidFill>
              </a:rPr>
              <a:t>'</a:t>
            </a:r>
            <a:r>
              <a:rPr lang="en-US" sz="1800" dirty="0" err="1">
                <a:solidFill>
                  <a:schemeClr val="tx2"/>
                </a:solidFill>
              </a:rPr>
              <a:t>tshirtSize</a:t>
            </a:r>
            <a:r>
              <a:rPr lang="en-US" sz="1800" dirty="0"/>
              <a:t>', parameters(</a:t>
            </a:r>
            <a:r>
              <a:rPr lang="en-US" sz="1800" dirty="0">
                <a:solidFill>
                  <a:srgbClr val="FF0000"/>
                </a:solidFill>
              </a:rPr>
              <a:t>'</a:t>
            </a:r>
            <a:r>
              <a:rPr lang="en-US" sz="1800" dirty="0" err="1">
                <a:solidFill>
                  <a:srgbClr val="FF0000"/>
                </a:solidFill>
              </a:rPr>
              <a:t>tshirtSize</a:t>
            </a:r>
            <a:r>
              <a:rPr lang="en-US" sz="1800" dirty="0"/>
              <a:t>')))]",</a:t>
            </a:r>
          </a:p>
          <a:p>
            <a:r>
              <a:rPr lang="en-US" sz="1800" dirty="0"/>
              <a:t>    "</a:t>
            </a:r>
            <a:r>
              <a:rPr lang="en-US" sz="1800" dirty="0" err="1"/>
              <a:t>templateBaseUrl</a:t>
            </a:r>
            <a:r>
              <a:rPr lang="en-US" sz="1800" dirty="0"/>
              <a:t>": "https://collierstirtrek.blob.core.windows.net/templates/",</a:t>
            </a:r>
          </a:p>
          <a:p>
            <a:r>
              <a:rPr lang="en-US" sz="1800" dirty="0"/>
              <a:t>    "</a:t>
            </a:r>
            <a:r>
              <a:rPr lang="en-US" sz="1800" dirty="0" err="1">
                <a:solidFill>
                  <a:schemeClr val="tx2"/>
                </a:solidFill>
              </a:rPr>
              <a:t>tshirtSize</a:t>
            </a:r>
            <a:r>
              <a:rPr lang="en-US" sz="1800" dirty="0" err="1">
                <a:solidFill>
                  <a:srgbClr val="FF0000"/>
                </a:solidFill>
              </a:rPr>
              <a:t>Small</a:t>
            </a:r>
            <a:r>
              <a:rPr lang="en-US" sz="1800" dirty="0"/>
              <a:t>": {</a:t>
            </a:r>
          </a:p>
          <a:p>
            <a:r>
              <a:rPr lang="en-US" sz="1800" dirty="0"/>
              <a:t>        "</a:t>
            </a:r>
            <a:r>
              <a:rPr lang="en-US" sz="1800" dirty="0" err="1"/>
              <a:t>vmSize</a:t>
            </a:r>
            <a:r>
              <a:rPr lang="en-US" sz="1800" dirty="0"/>
              <a:t>": "Standard_A1",</a:t>
            </a:r>
          </a:p>
          <a:p>
            <a:r>
              <a:rPr lang="en-US" sz="1800" dirty="0"/>
              <a:t>        "</a:t>
            </a:r>
            <a:r>
              <a:rPr lang="en-US" sz="1800" dirty="0" err="1"/>
              <a:t>vmTemplate</a:t>
            </a:r>
            <a:r>
              <a:rPr lang="en-US" sz="1800" dirty="0"/>
              <a:t>": "[</a:t>
            </a:r>
            <a:r>
              <a:rPr lang="en-US" sz="1800" dirty="0" err="1"/>
              <a:t>concat</a:t>
            </a:r>
            <a:r>
              <a:rPr lang="en-US" sz="1800" dirty="0"/>
              <a:t>(variables('</a:t>
            </a:r>
            <a:r>
              <a:rPr lang="en-US" sz="1800" dirty="0" err="1"/>
              <a:t>templateBaseUrl</a:t>
            </a:r>
            <a:r>
              <a:rPr lang="en-US" sz="1800" dirty="0"/>
              <a:t>'), '2disk-resources.json')]",</a:t>
            </a:r>
          </a:p>
          <a:p>
            <a:r>
              <a:rPr lang="en-US" sz="1800" dirty="0"/>
              <a:t>        "</a:t>
            </a:r>
            <a:r>
              <a:rPr lang="en-US" sz="1800" dirty="0" err="1"/>
              <a:t>vmCount</a:t>
            </a:r>
            <a:r>
              <a:rPr lang="en-US" sz="1800" dirty="0"/>
              <a:t>": 2,</a:t>
            </a:r>
          </a:p>
          <a:p>
            <a:r>
              <a:rPr lang="en-US" sz="1800" dirty="0"/>
              <a:t>        "storage": {</a:t>
            </a:r>
          </a:p>
          <a:p>
            <a:r>
              <a:rPr lang="en-US" sz="1800" dirty="0"/>
              <a:t>            "name": "[variables('</a:t>
            </a:r>
            <a:r>
              <a:rPr lang="en-US" sz="1800" dirty="0" err="1"/>
              <a:t>storageAccountNameBase</a:t>
            </a:r>
            <a:r>
              <a:rPr lang="en-US" sz="1800" dirty="0"/>
              <a:t>')]",</a:t>
            </a:r>
          </a:p>
          <a:p>
            <a:r>
              <a:rPr lang="en-US" sz="1800" dirty="0"/>
              <a:t>            "count": 1</a:t>
            </a:r>
          </a:p>
          <a:p>
            <a:r>
              <a:rPr lang="en-US" sz="1800" dirty="0"/>
              <a:t>         }</a:t>
            </a:r>
          </a:p>
          <a:p>
            <a:r>
              <a:rPr lang="en-US" sz="1800" dirty="0"/>
              <a:t>     }</a:t>
            </a:r>
          </a:p>
          <a:p>
            <a:r>
              <a:rPr lang="en-US" sz="1800" dirty="0"/>
              <a:t>}</a:t>
            </a:r>
          </a:p>
        </p:txBody>
      </p:sp>
      <p:sp>
        <p:nvSpPr>
          <p:cNvPr id="4" name="TextBox 3"/>
          <p:cNvSpPr txBox="1"/>
          <p:nvPr/>
        </p:nvSpPr>
        <p:spPr>
          <a:xfrm>
            <a:off x="269240" y="1418455"/>
            <a:ext cx="11653522"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t>Ability to create loosely typed objects for passing between templates, or for organization.</a:t>
            </a:r>
          </a:p>
        </p:txBody>
      </p:sp>
      <p:sp>
        <p:nvSpPr>
          <p:cNvPr id="5" name="Rectangle 4"/>
          <p:cNvSpPr/>
          <p:nvPr/>
        </p:nvSpPr>
        <p:spPr>
          <a:xfrm>
            <a:off x="3869401" y="5638072"/>
            <a:ext cx="1024639" cy="461665"/>
          </a:xfrm>
          <a:prstGeom prst="rect">
            <a:avLst/>
          </a:prstGeom>
        </p:spPr>
        <p:txBody>
          <a:bodyPr wrap="none">
            <a:spAutoFit/>
          </a:bodyPr>
          <a:lstStyle/>
          <a:p>
            <a:r>
              <a:rPr lang="en-US" sz="2400" dirty="0">
                <a:solidFill>
                  <a:srgbClr val="C00000"/>
                </a:solidFill>
              </a:rPr>
              <a:t>Usage</a:t>
            </a:r>
            <a:endParaRPr lang="en-US" sz="2400" dirty="0"/>
          </a:p>
        </p:txBody>
      </p:sp>
      <p:sp>
        <p:nvSpPr>
          <p:cNvPr id="6" name="Rectangle 5"/>
          <p:cNvSpPr/>
          <p:nvPr/>
        </p:nvSpPr>
        <p:spPr>
          <a:xfrm>
            <a:off x="3869401" y="6007404"/>
            <a:ext cx="4359335" cy="461665"/>
          </a:xfrm>
          <a:prstGeom prst="rect">
            <a:avLst/>
          </a:prstGeom>
        </p:spPr>
        <p:txBody>
          <a:bodyPr wrap="none">
            <a:spAutoFit/>
          </a:bodyPr>
          <a:lstStyle/>
          <a:p>
            <a:r>
              <a:rPr lang="en-US" sz="2400" dirty="0"/>
              <a:t>“[variables('</a:t>
            </a:r>
            <a:r>
              <a:rPr lang="en-US" sz="2400" dirty="0" err="1"/>
              <a:t>tshirtSize</a:t>
            </a:r>
            <a:r>
              <a:rPr lang="en-US" sz="2400" dirty="0"/>
              <a:t>').</a:t>
            </a:r>
            <a:r>
              <a:rPr lang="en-US" sz="2400" dirty="0" err="1"/>
              <a:t>vmSize</a:t>
            </a:r>
            <a:r>
              <a:rPr lang="en-US" sz="2400" dirty="0"/>
              <a:t>]”</a:t>
            </a:r>
          </a:p>
        </p:txBody>
      </p:sp>
    </p:spTree>
    <p:extLst>
      <p:ext uri="{BB962C8B-B14F-4D97-AF65-F5344CB8AC3E}">
        <p14:creationId xmlns:p14="http://schemas.microsoft.com/office/powerpoint/2010/main" val="294379591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Nesting</a:t>
            </a:r>
          </a:p>
        </p:txBody>
      </p:sp>
      <p:sp>
        <p:nvSpPr>
          <p:cNvPr id="3" name="Text Placeholder 2"/>
          <p:cNvSpPr>
            <a:spLocks noGrp="1"/>
          </p:cNvSpPr>
          <p:nvPr>
            <p:ph type="body" sz="quarter" idx="10"/>
          </p:nvPr>
        </p:nvSpPr>
        <p:spPr>
          <a:xfrm>
            <a:off x="269239" y="1197322"/>
            <a:ext cx="11653522" cy="5010602"/>
          </a:xfrm>
        </p:spPr>
        <p:txBody>
          <a:bodyPr/>
          <a:lstStyle/>
          <a:p>
            <a:r>
              <a:rPr lang="en-US" sz="1600" dirty="0"/>
              <a:t>{</a:t>
            </a:r>
          </a:p>
          <a:p>
            <a:r>
              <a:rPr lang="en-US" sz="1600" dirty="0"/>
              <a:t>      "name": "shared",</a:t>
            </a:r>
          </a:p>
          <a:p>
            <a:r>
              <a:rPr lang="en-US" sz="1600" dirty="0"/>
              <a:t>      "type": </a:t>
            </a:r>
            <a:r>
              <a:rPr lang="en-US" sz="1600" dirty="0">
                <a:solidFill>
                  <a:srgbClr val="FF0000"/>
                </a:solidFill>
              </a:rPr>
              <a:t>"</a:t>
            </a:r>
            <a:r>
              <a:rPr lang="en-US" sz="1600" dirty="0" err="1">
                <a:solidFill>
                  <a:srgbClr val="FF0000"/>
                </a:solidFill>
              </a:rPr>
              <a:t>Microsoft.Resources</a:t>
            </a:r>
            <a:r>
              <a:rPr lang="en-US" sz="1600" dirty="0">
                <a:solidFill>
                  <a:srgbClr val="FF0000"/>
                </a:solidFill>
              </a:rPr>
              <a:t>/deployments"</a:t>
            </a:r>
            <a:r>
              <a:rPr lang="en-US" sz="1600" dirty="0"/>
              <a:t>,</a:t>
            </a:r>
          </a:p>
          <a:p>
            <a:r>
              <a:rPr lang="en-US" sz="1600" dirty="0"/>
              <a:t>      "</a:t>
            </a:r>
            <a:r>
              <a:rPr lang="en-US" sz="1600" dirty="0" err="1"/>
              <a:t>apiVersion</a:t>
            </a:r>
            <a:r>
              <a:rPr lang="en-US" sz="1600" dirty="0"/>
              <a:t>": "2015-01-01",</a:t>
            </a:r>
          </a:p>
          <a:p>
            <a:r>
              <a:rPr lang="en-US" sz="1600" dirty="0"/>
              <a:t>      "properties": {</a:t>
            </a:r>
          </a:p>
          <a:p>
            <a:r>
              <a:rPr lang="en-US" sz="1600" dirty="0"/>
              <a:t>        "mode": "Incremental",</a:t>
            </a:r>
          </a:p>
          <a:p>
            <a:r>
              <a:rPr lang="en-US" sz="1600" dirty="0"/>
              <a:t>        </a:t>
            </a:r>
            <a:r>
              <a:rPr lang="en-US" sz="1600" dirty="0">
                <a:solidFill>
                  <a:srgbClr val="FF0000"/>
                </a:solidFill>
              </a:rPr>
              <a:t>"</a:t>
            </a:r>
            <a:r>
              <a:rPr lang="en-US" sz="1600" dirty="0" err="1">
                <a:solidFill>
                  <a:srgbClr val="FF0000"/>
                </a:solidFill>
              </a:rPr>
              <a:t>templateLink</a:t>
            </a:r>
            <a:r>
              <a:rPr lang="en-US" sz="1600" dirty="0">
                <a:solidFill>
                  <a:srgbClr val="FF0000"/>
                </a:solidFill>
              </a:rPr>
              <a:t>": {</a:t>
            </a:r>
          </a:p>
          <a:p>
            <a:r>
              <a:rPr lang="en-US" sz="1600" dirty="0">
                <a:solidFill>
                  <a:srgbClr val="FF0000"/>
                </a:solidFill>
              </a:rPr>
              <a:t>          "</a:t>
            </a:r>
            <a:r>
              <a:rPr lang="en-US" sz="1600" dirty="0" err="1">
                <a:solidFill>
                  <a:srgbClr val="FF0000"/>
                </a:solidFill>
              </a:rPr>
              <a:t>uri</a:t>
            </a:r>
            <a:r>
              <a:rPr lang="en-US" sz="1600" dirty="0">
                <a:solidFill>
                  <a:srgbClr val="FF0000"/>
                </a:solidFill>
              </a:rPr>
              <a:t>": "[variables('</a:t>
            </a:r>
            <a:r>
              <a:rPr lang="en-US" sz="1600" dirty="0" err="1">
                <a:solidFill>
                  <a:srgbClr val="FF0000"/>
                </a:solidFill>
              </a:rPr>
              <a:t>sharedTemplateUrl</a:t>
            </a:r>
            <a:r>
              <a:rPr lang="en-US" sz="1600" dirty="0">
                <a:solidFill>
                  <a:srgbClr val="FF0000"/>
                </a:solidFill>
              </a:rPr>
              <a:t>')]",</a:t>
            </a:r>
          </a:p>
          <a:p>
            <a:r>
              <a:rPr lang="en-US" sz="1600" dirty="0">
                <a:solidFill>
                  <a:srgbClr val="FF0000"/>
                </a:solidFill>
              </a:rPr>
              <a:t>          "</a:t>
            </a:r>
            <a:r>
              <a:rPr lang="en-US" sz="1600" dirty="0" err="1">
                <a:solidFill>
                  <a:srgbClr val="FF0000"/>
                </a:solidFill>
              </a:rPr>
              <a:t>contentVersion</a:t>
            </a:r>
            <a:r>
              <a:rPr lang="en-US" sz="1600" dirty="0">
                <a:solidFill>
                  <a:srgbClr val="FF0000"/>
                </a:solidFill>
              </a:rPr>
              <a:t>": "1.0.0.0"</a:t>
            </a:r>
          </a:p>
          <a:p>
            <a:r>
              <a:rPr lang="en-US" sz="1600" dirty="0">
                <a:solidFill>
                  <a:srgbClr val="FF0000"/>
                </a:solidFill>
              </a:rPr>
              <a:t>        }</a:t>
            </a:r>
            <a:r>
              <a:rPr lang="en-US" sz="1600" dirty="0"/>
              <a:t>,</a:t>
            </a:r>
          </a:p>
          <a:p>
            <a:r>
              <a:rPr lang="en-US" sz="1600" dirty="0"/>
              <a:t>        "parameters": {</a:t>
            </a:r>
          </a:p>
          <a:p>
            <a:r>
              <a:rPr lang="en-US" sz="1600" dirty="0"/>
              <a:t>          "</a:t>
            </a:r>
            <a:r>
              <a:rPr lang="en-US" sz="1600" dirty="0" err="1"/>
              <a:t>storageSettings</a:t>
            </a:r>
            <a:r>
              <a:rPr lang="en-US" sz="1600" dirty="0"/>
              <a:t>": {</a:t>
            </a:r>
          </a:p>
          <a:p>
            <a:r>
              <a:rPr lang="en-US" sz="1600" dirty="0"/>
              <a:t>            "value": "[variables('</a:t>
            </a:r>
            <a:r>
              <a:rPr lang="en-US" sz="1600" dirty="0" err="1"/>
              <a:t>tshirtSize</a:t>
            </a:r>
            <a:r>
              <a:rPr lang="en-US" sz="1600" dirty="0"/>
              <a:t>').storage]"</a:t>
            </a:r>
          </a:p>
          <a:p>
            <a:r>
              <a:rPr lang="en-US" sz="1600" dirty="0"/>
              <a:t>          },</a:t>
            </a:r>
          </a:p>
          <a:p>
            <a:r>
              <a:rPr lang="en-US" sz="1600" dirty="0"/>
              <a:t>	. . . .</a:t>
            </a:r>
          </a:p>
          <a:p>
            <a:r>
              <a:rPr lang="en-US" sz="1600" dirty="0"/>
              <a:t>        }</a:t>
            </a:r>
          </a:p>
          <a:p>
            <a:r>
              <a:rPr lang="en-US" sz="1600" dirty="0"/>
              <a:t>      }</a:t>
            </a:r>
          </a:p>
          <a:p>
            <a:r>
              <a:rPr lang="en-US" sz="1600" dirty="0"/>
              <a:t>    }</a:t>
            </a:r>
          </a:p>
        </p:txBody>
      </p:sp>
      <p:sp>
        <p:nvSpPr>
          <p:cNvPr id="4" name="TextBox 3"/>
          <p:cNvSpPr txBox="1"/>
          <p:nvPr/>
        </p:nvSpPr>
        <p:spPr>
          <a:xfrm>
            <a:off x="6438900" y="2153547"/>
            <a:ext cx="3248025"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solidFill>
                  <a:schemeClr val="tx2"/>
                </a:solidFill>
              </a:rPr>
              <a:t>URL to ARM template</a:t>
            </a:r>
          </a:p>
        </p:txBody>
      </p:sp>
      <p:cxnSp>
        <p:nvCxnSpPr>
          <p:cNvPr id="5" name="Straight Arrow Connector 4"/>
          <p:cNvCxnSpPr>
            <a:stCxn id="4" idx="1"/>
          </p:cNvCxnSpPr>
          <p:nvPr/>
        </p:nvCxnSpPr>
        <p:spPr>
          <a:xfrm flipH="1">
            <a:off x="5210175" y="2439779"/>
            <a:ext cx="1228725" cy="541546"/>
          </a:xfrm>
          <a:prstGeom prst="straightConnector1">
            <a:avLst/>
          </a:prstGeom>
          <a:ln w="28575">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905375" y="5580060"/>
            <a:ext cx="7286625"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rgbClr val="FF0000"/>
                </a:solidFill>
              </a:rPr>
              <a:t>URLs must be publically accessible (not local files)</a:t>
            </a:r>
          </a:p>
        </p:txBody>
      </p:sp>
    </p:spTree>
    <p:extLst>
      <p:ext uri="{BB962C8B-B14F-4D97-AF65-F5344CB8AC3E}">
        <p14:creationId xmlns:p14="http://schemas.microsoft.com/office/powerpoint/2010/main" val="276588648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Objects</a:t>
            </a:r>
            <a:endParaRPr lang="en-US" dirty="0"/>
          </a:p>
        </p:txBody>
      </p:sp>
      <p:sp>
        <p:nvSpPr>
          <p:cNvPr id="3" name="Text Placeholder 2"/>
          <p:cNvSpPr>
            <a:spLocks noGrp="1"/>
          </p:cNvSpPr>
          <p:nvPr>
            <p:ph type="body" sz="quarter" idx="10"/>
          </p:nvPr>
        </p:nvSpPr>
        <p:spPr>
          <a:xfrm>
            <a:off x="269239" y="2378718"/>
            <a:ext cx="11653523" cy="4185761"/>
          </a:xfrm>
        </p:spPr>
        <p:txBody>
          <a:bodyPr/>
          <a:lstStyle/>
          <a:p>
            <a:r>
              <a:rPr lang="en-US" sz="2000"/>
              <a:t>"variables": {</a:t>
            </a:r>
          </a:p>
          <a:p>
            <a:r>
              <a:rPr lang="en-US" sz="2000"/>
              <a:t>    "templateBaseUrl": "https://collierstirtrek.blob.core.windows.net/templates/",</a:t>
            </a:r>
          </a:p>
          <a:p>
            <a:r>
              <a:rPr lang="en-US" sz="2000"/>
              <a:t>    "tshirtSizeSmall": {</a:t>
            </a:r>
          </a:p>
          <a:p>
            <a:r>
              <a:rPr lang="en-US" sz="2000"/>
              <a:t>        "vmSize": "Standard_A1",</a:t>
            </a:r>
          </a:p>
          <a:p>
            <a:r>
              <a:rPr lang="en-US" sz="2000"/>
              <a:t>        "vmTemplate": "[concat(variables('templateBaseUrl'), '2disk-resources.json')]",</a:t>
            </a:r>
          </a:p>
          <a:p>
            <a:r>
              <a:rPr lang="en-US" sz="2000"/>
              <a:t>        "vmCount": 2,</a:t>
            </a:r>
          </a:p>
          <a:p>
            <a:r>
              <a:rPr lang="en-US" sz="2000"/>
              <a:t>        "storage": {</a:t>
            </a:r>
          </a:p>
          <a:p>
            <a:r>
              <a:rPr lang="en-US" sz="2000"/>
              <a:t>            "name": "[variables('storageAccountNameBase')]",</a:t>
            </a:r>
          </a:p>
          <a:p>
            <a:r>
              <a:rPr lang="en-US" sz="2000"/>
              <a:t>            "count": 1</a:t>
            </a:r>
          </a:p>
          <a:p>
            <a:r>
              <a:rPr lang="en-US" sz="2000"/>
              <a:t>         }</a:t>
            </a:r>
          </a:p>
          <a:p>
            <a:r>
              <a:rPr lang="en-US" sz="2000"/>
              <a:t>     }</a:t>
            </a:r>
          </a:p>
          <a:p>
            <a:r>
              <a:rPr lang="en-US" sz="2000"/>
              <a:t>}</a:t>
            </a:r>
            <a:endParaRPr lang="en-US" sz="2000" dirty="0"/>
          </a:p>
        </p:txBody>
      </p:sp>
      <p:sp>
        <p:nvSpPr>
          <p:cNvPr id="4" name="TextBox 3"/>
          <p:cNvSpPr txBox="1"/>
          <p:nvPr/>
        </p:nvSpPr>
        <p:spPr>
          <a:xfrm>
            <a:off x="269240" y="1418455"/>
            <a:ext cx="11653522"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t>Ability to create loosely typed objects for passing between templates, or for organization.</a:t>
            </a:r>
          </a:p>
        </p:txBody>
      </p:sp>
    </p:spTree>
    <p:extLst>
      <p:ext uri="{BB962C8B-B14F-4D97-AF65-F5344CB8AC3E}">
        <p14:creationId xmlns:p14="http://schemas.microsoft.com/office/powerpoint/2010/main" val="48641221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endParaRPr lang="en-US" dirty="0"/>
          </a:p>
        </p:txBody>
      </p:sp>
      <p:sp>
        <p:nvSpPr>
          <p:cNvPr id="3" name="Text Placeholder 2"/>
          <p:cNvSpPr>
            <a:spLocks noGrp="1"/>
          </p:cNvSpPr>
          <p:nvPr>
            <p:ph type="body" sz="quarter" idx="12"/>
          </p:nvPr>
        </p:nvSpPr>
        <p:spPr/>
        <p:txBody>
          <a:bodyPr/>
          <a:lstStyle/>
          <a:p>
            <a:r>
              <a:rPr lang="en-US" dirty="0"/>
              <a:t>Walkthrough of </a:t>
            </a:r>
            <a:r>
              <a:rPr lang="en-US"/>
              <a:t>a nested </a:t>
            </a:r>
            <a:r>
              <a:rPr lang="en-US" dirty="0"/>
              <a:t>template.</a:t>
            </a:r>
          </a:p>
        </p:txBody>
      </p:sp>
    </p:spTree>
    <p:extLst>
      <p:ext uri="{BB962C8B-B14F-4D97-AF65-F5344CB8AC3E}">
        <p14:creationId xmlns:p14="http://schemas.microsoft.com/office/powerpoint/2010/main" val="246428589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181396404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39" y="1189177"/>
            <a:ext cx="11653523" cy="5210657"/>
          </a:xfrm>
        </p:spPr>
        <p:txBody>
          <a:bodyPr/>
          <a:lstStyle/>
          <a:p>
            <a:r>
              <a:rPr lang="en-US" sz="3200" dirty="0"/>
              <a:t>ARM Quick Start Templates</a:t>
            </a:r>
          </a:p>
          <a:p>
            <a:pPr lvl="1"/>
            <a:r>
              <a:rPr lang="en-US" sz="1800" dirty="0"/>
              <a:t>https://azure.Microsoft.com/en-us/documentation/templates</a:t>
            </a:r>
          </a:p>
          <a:p>
            <a:pPr lvl="1"/>
            <a:r>
              <a:rPr lang="en-US" sz="1800" dirty="0"/>
              <a:t>https://github.com/Azure/azure-quick-start-templates </a:t>
            </a:r>
          </a:p>
          <a:p>
            <a:r>
              <a:rPr lang="en-US" sz="3200" dirty="0"/>
              <a:t>ARM Schemas</a:t>
            </a:r>
          </a:p>
          <a:p>
            <a:pPr lvl="1"/>
            <a:r>
              <a:rPr lang="en-US" sz="1800" dirty="0"/>
              <a:t>https://github.com/Azure/azure-resource-manager-schemas/tree/master/schemas </a:t>
            </a:r>
          </a:p>
          <a:p>
            <a:r>
              <a:rPr lang="en-US" sz="3200" dirty="0"/>
              <a:t>ARM Best Practices</a:t>
            </a:r>
          </a:p>
          <a:p>
            <a:pPr lvl="1"/>
            <a:r>
              <a:rPr lang="en-US" sz="1800" dirty="0"/>
              <a:t>https://azure.microsoft.com/en-us/documentation/articles/best-practices-resource-manager-design-templates/</a:t>
            </a:r>
          </a:p>
          <a:p>
            <a:pPr lvl="1"/>
            <a:r>
              <a:rPr lang="en-US" sz="1800" dirty="0"/>
              <a:t>Get the </a:t>
            </a:r>
            <a:r>
              <a:rPr lang="en-US" sz="1800" dirty="0" err="1"/>
              <a:t>AzureCAT</a:t>
            </a:r>
            <a:r>
              <a:rPr lang="en-US" sz="1800" dirty="0"/>
              <a:t> document!</a:t>
            </a:r>
          </a:p>
          <a:p>
            <a:r>
              <a:rPr lang="en-US" sz="3200" dirty="0"/>
              <a:t>ARM Visualizer</a:t>
            </a:r>
          </a:p>
          <a:p>
            <a:pPr lvl="1"/>
            <a:r>
              <a:rPr lang="en-US" sz="1800" u="sng" dirty="0"/>
              <a:t>http://armviz.io</a:t>
            </a:r>
          </a:p>
          <a:p>
            <a:r>
              <a:rPr lang="en-US" sz="3200" dirty="0"/>
              <a:t>VS Code Extensions</a:t>
            </a:r>
          </a:p>
          <a:p>
            <a:pPr lvl="1"/>
            <a:r>
              <a:rPr lang="en-US" sz="1800" dirty="0"/>
              <a:t>https://github.com/Azure/azure-xplat-arm-tooling</a:t>
            </a:r>
          </a:p>
        </p:txBody>
      </p:sp>
      <p:sp>
        <p:nvSpPr>
          <p:cNvPr id="4" name="Title 3"/>
          <p:cNvSpPr>
            <a:spLocks noGrp="1"/>
          </p:cNvSpPr>
          <p:nvPr>
            <p:ph type="title"/>
          </p:nvPr>
        </p:nvSpPr>
        <p:spPr/>
        <p:txBody>
          <a:bodyPr/>
          <a:lstStyle/>
          <a:p>
            <a:r>
              <a:rPr lang="en-US" dirty="0"/>
              <a:t>Resources</a:t>
            </a:r>
          </a:p>
        </p:txBody>
      </p:sp>
    </p:spTree>
    <p:extLst>
      <p:ext uri="{BB962C8B-B14F-4D97-AF65-F5344CB8AC3E}">
        <p14:creationId xmlns:p14="http://schemas.microsoft.com/office/powerpoint/2010/main" val="218265703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pPr algn="ctr"/>
            <a:r>
              <a:rPr lang="en-US" b="1" dirty="0">
                <a:solidFill>
                  <a:schemeClr val="bg1"/>
                </a:solidFill>
              </a:rPr>
              <a:t>Thank You!</a:t>
            </a:r>
          </a:p>
        </p:txBody>
      </p:sp>
      <p:pic>
        <p:nvPicPr>
          <p:cNvPr id="6" name="Picture 5"/>
          <p:cNvPicPr>
            <a:picLocks noChangeAspect="1"/>
          </p:cNvPicPr>
          <p:nvPr/>
        </p:nvPicPr>
        <p:blipFill>
          <a:blip r:embed="rId3"/>
          <a:stretch>
            <a:fillRect/>
          </a:stretch>
        </p:blipFill>
        <p:spPr>
          <a:xfrm>
            <a:off x="9976756" y="4391130"/>
            <a:ext cx="1967495" cy="2408421"/>
          </a:xfrm>
          <a:prstGeom prst="rect">
            <a:avLst/>
          </a:prstGeom>
        </p:spPr>
      </p:pic>
      <p:sp>
        <p:nvSpPr>
          <p:cNvPr id="12" name="TextBox 11"/>
          <p:cNvSpPr txBox="1"/>
          <p:nvPr/>
        </p:nvSpPr>
        <p:spPr>
          <a:xfrm>
            <a:off x="603891" y="2541655"/>
            <a:ext cx="10982632" cy="144655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FFFFFF"/>
                </a:solidFill>
                <a:effectLst/>
                <a:uLnTx/>
                <a:uFillTx/>
              </a:rPr>
              <a:t>Michael S. Collier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rPr>
              <a:t>@</a:t>
            </a:r>
            <a:r>
              <a:rPr kumimoji="0" lang="en-US" sz="2800" b="0" i="0" u="none" strike="noStrike" kern="0" cap="none" spc="0" normalizeH="0" baseline="0" noProof="0" dirty="0" err="1">
                <a:ln>
                  <a:noFill/>
                </a:ln>
                <a:solidFill>
                  <a:srgbClr val="FFFFFF"/>
                </a:solidFill>
                <a:effectLst/>
                <a:uLnTx/>
                <a:uFillTx/>
              </a:rPr>
              <a:t>MichaelCollier</a:t>
            </a:r>
            <a:r>
              <a:rPr kumimoji="0" lang="en-US" sz="2800" b="0" i="0" u="none" strike="noStrike" kern="0" cap="none" spc="0" normalizeH="0" baseline="0" noProof="0" dirty="0">
                <a:ln>
                  <a:noFill/>
                </a:ln>
                <a:solidFill>
                  <a:srgbClr val="FFFFFF"/>
                </a:solidFill>
                <a:effectLst/>
                <a:uLnTx/>
                <a:uFillTx/>
              </a:rPr>
              <a:t> | www.michaelscollier.com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rPr>
              <a:t>michaelscollier@gmail.com | michael.collier@microsoft.com</a:t>
            </a:r>
          </a:p>
        </p:txBody>
      </p:sp>
      <p:pic>
        <p:nvPicPr>
          <p:cNvPr id="7" name="Picture 6"/>
          <p:cNvPicPr>
            <a:picLocks noChangeAspect="1"/>
          </p:cNvPicPr>
          <p:nvPr/>
        </p:nvPicPr>
        <p:blipFill>
          <a:blip r:embed="rId4"/>
          <a:stretch>
            <a:fillRect/>
          </a:stretch>
        </p:blipFill>
        <p:spPr>
          <a:xfrm>
            <a:off x="239369" y="4391129"/>
            <a:ext cx="1967495" cy="2408421"/>
          </a:xfrm>
          <a:prstGeom prst="rect">
            <a:avLst/>
          </a:prstGeom>
        </p:spPr>
      </p:pic>
    </p:spTree>
    <p:extLst>
      <p:ext uri="{BB962C8B-B14F-4D97-AF65-F5344CB8AC3E}">
        <p14:creationId xmlns:p14="http://schemas.microsoft.com/office/powerpoint/2010/main" val="366088093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12192000" cy="747713"/>
          </a:xfrm>
        </p:spPr>
        <p:txBody>
          <a:bodyPr>
            <a:normAutofit fontScale="90000"/>
          </a:bodyPr>
          <a:lstStyle/>
          <a:p>
            <a:pPr algn="ctr"/>
            <a:r>
              <a:rPr lang="en-US" dirty="0">
                <a:solidFill>
                  <a:schemeClr val="tx1"/>
                </a:solidFill>
              </a:rPr>
              <a:t>http://aka.ms/fundamentalsofazure</a:t>
            </a:r>
          </a:p>
        </p:txBody>
      </p:sp>
      <p:pic>
        <p:nvPicPr>
          <p:cNvPr id="5" name="Picture 4"/>
          <p:cNvPicPr>
            <a:picLocks noChangeAspect="1"/>
          </p:cNvPicPr>
          <p:nvPr/>
        </p:nvPicPr>
        <p:blipFill>
          <a:blip r:embed="rId2"/>
          <a:stretch>
            <a:fillRect/>
          </a:stretch>
        </p:blipFill>
        <p:spPr>
          <a:xfrm>
            <a:off x="3566637" y="976501"/>
            <a:ext cx="4751655" cy="5816527"/>
          </a:xfrm>
          <a:prstGeom prst="rect">
            <a:avLst/>
          </a:prstGeom>
        </p:spPr>
      </p:pic>
    </p:spTree>
    <p:extLst>
      <p:ext uri="{BB962C8B-B14F-4D97-AF65-F5344CB8AC3E}">
        <p14:creationId xmlns:p14="http://schemas.microsoft.com/office/powerpoint/2010/main" val="41966631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Debugging</a:t>
            </a:r>
          </a:p>
        </p:txBody>
      </p:sp>
      <p:sp>
        <p:nvSpPr>
          <p:cNvPr id="5" name="TextBox 4"/>
          <p:cNvSpPr txBox="1"/>
          <p:nvPr/>
        </p:nvSpPr>
        <p:spPr>
          <a:xfrm>
            <a:off x="269239" y="3242965"/>
            <a:ext cx="4097662" cy="738664"/>
          </a:xfrm>
          <a:prstGeom prst="rect">
            <a:avLst/>
          </a:prstGeom>
          <a:noFill/>
        </p:spPr>
        <p:txBody>
          <a:bodyPr wrap="square" lIns="182880" tIns="146304" rIns="182880" bIns="146304" rtlCol="0">
            <a:spAutoFit/>
          </a:bodyPr>
          <a:lstStyle/>
          <a:p>
            <a:pPr>
              <a:lnSpc>
                <a:spcPct val="90000"/>
              </a:lnSpc>
              <a:spcAft>
                <a:spcPts val="600"/>
              </a:spcAft>
            </a:pPr>
            <a:r>
              <a:rPr lang="en-US" sz="3200" i="1" dirty="0">
                <a:solidFill>
                  <a:schemeClr val="accent4"/>
                </a:solidFill>
              </a:rPr>
              <a:t>Now we did it!</a:t>
            </a:r>
          </a:p>
        </p:txBody>
      </p:sp>
      <p:pic>
        <p:nvPicPr>
          <p:cNvPr id="6" name="Picture 5"/>
          <p:cNvPicPr>
            <a:picLocks noChangeAspect="1"/>
          </p:cNvPicPr>
          <p:nvPr/>
        </p:nvPicPr>
        <p:blipFill>
          <a:blip r:embed="rId2"/>
          <a:stretch>
            <a:fillRect/>
          </a:stretch>
        </p:blipFill>
        <p:spPr>
          <a:xfrm rot="1198599">
            <a:off x="8557350" y="-753642"/>
            <a:ext cx="3806045" cy="3806045"/>
          </a:xfrm>
          <a:prstGeom prst="rect">
            <a:avLst/>
          </a:prstGeom>
        </p:spPr>
      </p:pic>
    </p:spTree>
    <p:extLst>
      <p:ext uri="{BB962C8B-B14F-4D97-AF65-F5344CB8AC3E}">
        <p14:creationId xmlns:p14="http://schemas.microsoft.com/office/powerpoint/2010/main" val="196566992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Debugging Templates</a:t>
            </a:r>
          </a:p>
        </p:txBody>
      </p:sp>
      <p:sp>
        <p:nvSpPr>
          <p:cNvPr id="2" name="Text Placeholder 1"/>
          <p:cNvSpPr>
            <a:spLocks noGrp="1"/>
          </p:cNvSpPr>
          <p:nvPr>
            <p:ph type="body" sz="quarter" idx="10"/>
          </p:nvPr>
        </p:nvSpPr>
        <p:spPr>
          <a:xfrm>
            <a:off x="269239" y="1189177"/>
            <a:ext cx="11653523" cy="1059585"/>
          </a:xfrm>
        </p:spPr>
        <p:txBody>
          <a:bodyPr/>
          <a:lstStyle/>
          <a:p>
            <a:r>
              <a:rPr lang="en-US" dirty="0"/>
              <a:t>Template Validation</a:t>
            </a:r>
          </a:p>
          <a:p>
            <a:pPr lvl="1"/>
            <a:r>
              <a:rPr lang="en-US" dirty="0"/>
              <a:t>Tool with JSON validation (e.g. Visual Studio, </a:t>
            </a:r>
            <a:r>
              <a:rPr lang="en-US" dirty="0">
                <a:hlinkClick r:id="rId2"/>
              </a:rPr>
              <a:t>Atom w/ </a:t>
            </a:r>
            <a:r>
              <a:rPr lang="en-US" dirty="0" err="1">
                <a:hlinkClick r:id="rId2"/>
              </a:rPr>
              <a:t>JSONLint</a:t>
            </a:r>
            <a:r>
              <a:rPr lang="en-US" dirty="0"/>
              <a:t>, etc.)</a:t>
            </a:r>
          </a:p>
        </p:txBody>
      </p:sp>
      <p:sp>
        <p:nvSpPr>
          <p:cNvPr id="6" name="Rectangle 5"/>
          <p:cNvSpPr/>
          <p:nvPr/>
        </p:nvSpPr>
        <p:spPr bwMode="auto">
          <a:xfrm>
            <a:off x="269238" y="2544084"/>
            <a:ext cx="10614661" cy="1443264"/>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t>
            </a:r>
            <a:r>
              <a:rPr lang="en-US" sz="2000" dirty="0">
                <a:solidFill>
                  <a:srgbClr val="FFFF00"/>
                </a:solidFill>
                <a:latin typeface="Consolas" panose="020B0609020204030204" pitchFamily="49" charset="0"/>
                <a:ea typeface="Segoe UI" pitchFamily="34" charset="0"/>
                <a:cs typeface="Segoe UI" pitchFamily="34" charset="0"/>
              </a:rPr>
              <a:t>Test-</a:t>
            </a:r>
            <a:r>
              <a:rPr lang="en-US" sz="2000" dirty="0" err="1">
                <a:solidFill>
                  <a:srgbClr val="FFFF00"/>
                </a:solidFill>
                <a:latin typeface="Consolas" panose="020B0609020204030204" pitchFamily="49" charset="0"/>
                <a:ea typeface="Segoe UI" pitchFamily="34" charset="0"/>
                <a:cs typeface="Segoe UI" pitchFamily="34" charset="0"/>
              </a:rPr>
              <a:t>AzureRmResourceGroupDeployment</a:t>
            </a:r>
            <a:endParaRPr lang="en-US" sz="2000" dirty="0">
              <a:solidFill>
                <a:srgbClr val="FFFF00"/>
              </a:solidFill>
              <a:latin typeface="Consolas" panose="020B0609020204030204" pitchFamily="49" charset="0"/>
              <a:ea typeface="Segoe UI" pitchFamily="34" charset="0"/>
              <a:cs typeface="Segoe UI" pitchFamily="34" charset="0"/>
            </a:endParaRPr>
          </a:p>
          <a:p>
            <a:pPr defTabSz="932472" fontAlgn="base">
              <a:lnSpc>
                <a:spcPct val="90000"/>
              </a:lnSpc>
              <a:spcBef>
                <a:spcPct val="0"/>
              </a:spcBef>
              <a:spcAft>
                <a:spcPct val="0"/>
              </a:spcAft>
            </a:pPr>
            <a:r>
              <a:rPr lang="en-US" sz="2000" dirty="0">
                <a:solidFill>
                  <a:schemeClr val="accent4">
                    <a:lumMod val="90000"/>
                  </a:schemeClr>
                </a:solidFill>
                <a:latin typeface="Consolas" panose="020B0609020204030204" pitchFamily="49" charset="0"/>
                <a:ea typeface="Segoe UI" pitchFamily="34" charset="0"/>
                <a:cs typeface="Segoe UI" pitchFamily="34" charset="0"/>
              </a:rPr>
              <a:t>-</a:t>
            </a:r>
            <a:r>
              <a:rPr lang="en-US" sz="2000" dirty="0" err="1">
                <a:solidFill>
                  <a:schemeClr val="accent4">
                    <a:lumMod val="90000"/>
                  </a:schemeClr>
                </a:solidFill>
                <a:latin typeface="Consolas" panose="020B0609020204030204" pitchFamily="49" charset="0"/>
                <a:ea typeface="Segoe UI" pitchFamily="34" charset="0"/>
                <a:cs typeface="Segoe UI" pitchFamily="34" charset="0"/>
              </a:rPr>
              <a:t>ResourceGroupName</a:t>
            </a:r>
            <a:r>
              <a:rPr lang="en-US" sz="2000" dirty="0">
                <a:solidFill>
                  <a:schemeClr val="accent4">
                    <a:lumMod val="90000"/>
                  </a:schemeClr>
                </a:solidFill>
                <a:latin typeface="Consolas" panose="020B0609020204030204" pitchFamily="49" charset="0"/>
                <a:ea typeface="Segoe UI" pitchFamily="34" charset="0"/>
                <a:cs typeface="Segoe UI" pitchFamily="34" charset="0"/>
              </a:rPr>
              <a:t> </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stirtrek2016 `</a:t>
            </a:r>
          </a:p>
          <a:p>
            <a:pPr defTabSz="932472" fontAlgn="base">
              <a:lnSpc>
                <a:spcPct val="90000"/>
              </a:lnSpc>
              <a:spcBef>
                <a:spcPct val="0"/>
              </a:spcBef>
              <a:spcAft>
                <a:spcPct val="0"/>
              </a:spcAft>
            </a:pPr>
            <a:r>
              <a:rPr lang="en-US" sz="2000" dirty="0">
                <a:solidFill>
                  <a:schemeClr val="accent4">
                    <a:lumMod val="90000"/>
                  </a:schemeClr>
                </a:solidFill>
                <a:latin typeface="Consolas" panose="020B0609020204030204" pitchFamily="49" charset="0"/>
                <a:ea typeface="Segoe UI" pitchFamily="34" charset="0"/>
                <a:cs typeface="Segoe UI" pitchFamily="34" charset="0"/>
              </a:rPr>
              <a:t>-</a:t>
            </a:r>
            <a:r>
              <a:rPr lang="en-US" sz="2000" dirty="0" err="1">
                <a:solidFill>
                  <a:schemeClr val="accent4">
                    <a:lumMod val="90000"/>
                  </a:schemeClr>
                </a:solidFill>
                <a:latin typeface="Consolas" panose="020B0609020204030204" pitchFamily="49" charset="0"/>
                <a:ea typeface="Segoe UI" pitchFamily="34" charset="0"/>
                <a:cs typeface="Segoe UI" pitchFamily="34" charset="0"/>
              </a:rPr>
              <a:t>TemplateParameterFile</a:t>
            </a:r>
            <a:r>
              <a:rPr lang="en-US" sz="2000" dirty="0">
                <a:solidFill>
                  <a:schemeClr val="accent4">
                    <a:lumMod val="90000"/>
                  </a:schemeClr>
                </a:solidFill>
                <a:latin typeface="Consolas" panose="020B0609020204030204" pitchFamily="49" charset="0"/>
                <a:ea typeface="Segoe UI" pitchFamily="34" charset="0"/>
                <a:cs typeface="Segoe UI" pitchFamily="34" charset="0"/>
              </a:rPr>
              <a:t> </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azuredeploy.parameters.json</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p>
          <a:p>
            <a:pPr defTabSz="932472" fontAlgn="base">
              <a:lnSpc>
                <a:spcPct val="90000"/>
              </a:lnSpc>
              <a:spcBef>
                <a:spcPct val="0"/>
              </a:spcBef>
              <a:spcAft>
                <a:spcPct val="0"/>
              </a:spcAft>
            </a:pPr>
            <a:r>
              <a:rPr lang="en-US" sz="2000" dirty="0">
                <a:solidFill>
                  <a:schemeClr val="accent4">
                    <a:lumMod val="90000"/>
                  </a:schemeClr>
                </a:solidFill>
                <a:latin typeface="Consolas" panose="020B0609020204030204" pitchFamily="49" charset="0"/>
                <a:ea typeface="Segoe UI" pitchFamily="34" charset="0"/>
                <a:cs typeface="Segoe UI" pitchFamily="34" charset="0"/>
              </a:rPr>
              <a:t>-</a:t>
            </a:r>
            <a:r>
              <a:rPr lang="en-US" sz="2000" dirty="0" err="1">
                <a:solidFill>
                  <a:schemeClr val="accent4">
                    <a:lumMod val="90000"/>
                  </a:schemeClr>
                </a:solidFill>
                <a:latin typeface="Consolas" panose="020B0609020204030204" pitchFamily="49" charset="0"/>
                <a:ea typeface="Segoe UI" pitchFamily="34" charset="0"/>
                <a:cs typeface="Segoe UI" pitchFamily="34" charset="0"/>
              </a:rPr>
              <a:t>TemplateFile</a:t>
            </a:r>
            <a:r>
              <a:rPr lang="en-US" sz="2000" dirty="0">
                <a:solidFill>
                  <a:schemeClr val="accent4">
                    <a:lumMod val="90000"/>
                  </a:schemeClr>
                </a:solidFill>
                <a:latin typeface="Consolas" panose="020B0609020204030204" pitchFamily="49" charset="0"/>
                <a:ea typeface="Segoe UI" pitchFamily="34" charset="0"/>
                <a:cs typeface="Segoe UI" pitchFamily="34" charset="0"/>
              </a:rPr>
              <a:t> </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azuredeploy.json</a:t>
            </a:r>
            <a:endPar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endParaRPr>
          </a:p>
        </p:txBody>
      </p:sp>
      <p:sp>
        <p:nvSpPr>
          <p:cNvPr id="5" name="Rectangle 4"/>
          <p:cNvSpPr/>
          <p:nvPr/>
        </p:nvSpPr>
        <p:spPr bwMode="auto">
          <a:xfrm>
            <a:off x="269238" y="4325302"/>
            <a:ext cx="10614661" cy="826362"/>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azure group template validate stirtrek2016 --template-file .\</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azuredeploy.json</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--parameters-file .\</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azuredeploy.parameters.json</a:t>
            </a:r>
            <a:endPar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endParaRPr>
          </a:p>
        </p:txBody>
      </p:sp>
    </p:spTree>
    <p:extLst>
      <p:ext uri="{BB962C8B-B14F-4D97-AF65-F5344CB8AC3E}">
        <p14:creationId xmlns:p14="http://schemas.microsoft.com/office/powerpoint/2010/main" val="4215703414"/>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Capture the Raw Request/Response</a:t>
            </a:r>
          </a:p>
        </p:txBody>
      </p:sp>
      <p:sp>
        <p:nvSpPr>
          <p:cNvPr id="6" name="Rectangle 5"/>
          <p:cNvSpPr/>
          <p:nvPr/>
        </p:nvSpPr>
        <p:spPr bwMode="auto">
          <a:xfrm>
            <a:off x="269239" y="1294948"/>
            <a:ext cx="10614661" cy="1443264"/>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t>
            </a:r>
            <a:r>
              <a:rPr lang="en-US" sz="2000" dirty="0">
                <a:solidFill>
                  <a:srgbClr val="66FF33"/>
                </a:solidFill>
                <a:latin typeface="Consolas" panose="020B0609020204030204" pitchFamily="49" charset="0"/>
                <a:ea typeface="Segoe UI" pitchFamily="34" charset="0"/>
                <a:cs typeface="Segoe UI" pitchFamily="34" charset="0"/>
              </a:rPr>
              <a:t>$</a:t>
            </a:r>
            <a:r>
              <a:rPr lang="en-US" sz="2000" dirty="0" err="1">
                <a:solidFill>
                  <a:srgbClr val="66FF33"/>
                </a:solidFill>
                <a:latin typeface="Consolas" panose="020B0609020204030204" pitchFamily="49" charset="0"/>
                <a:ea typeface="Segoe UI" pitchFamily="34" charset="0"/>
                <a:cs typeface="Segoe UI" pitchFamily="34" charset="0"/>
              </a:rPr>
              <a:t>DebugPreference</a:t>
            </a:r>
            <a:r>
              <a:rPr lang="en-US" sz="2000" dirty="0">
                <a:solidFill>
                  <a:srgbClr val="FFFF00"/>
                </a:solidFill>
                <a:latin typeface="Consolas" panose="020B0609020204030204" pitchFamily="49" charset="0"/>
                <a:ea typeface="Segoe UI" pitchFamily="34" charset="0"/>
                <a:cs typeface="Segoe UI" pitchFamily="34" charset="0"/>
              </a:rPr>
              <a:t> </a:t>
            </a:r>
            <a:r>
              <a:rPr lang="en-US" sz="2000" dirty="0">
                <a:solidFill>
                  <a:schemeClr val="accent4">
                    <a:lumMod val="90000"/>
                  </a:schemeClr>
                </a:solidFill>
                <a:latin typeface="Consolas" panose="020B0609020204030204" pitchFamily="49" charset="0"/>
                <a:ea typeface="Segoe UI" pitchFamily="34" charset="0"/>
                <a:cs typeface="Segoe UI" pitchFamily="34" charset="0"/>
              </a:rPr>
              <a:t>=</a:t>
            </a:r>
            <a:r>
              <a:rPr lang="en-US" sz="2000" dirty="0">
                <a:solidFill>
                  <a:srgbClr val="FFFF00"/>
                </a:solidFill>
                <a:latin typeface="Consolas" panose="020B0609020204030204" pitchFamily="49" charset="0"/>
                <a:ea typeface="Segoe UI" pitchFamily="34" charset="0"/>
                <a:cs typeface="Segoe UI" pitchFamily="34" charset="0"/>
              </a:rPr>
              <a:t> </a:t>
            </a:r>
            <a:r>
              <a:rPr lang="en-US" sz="2000" dirty="0">
                <a:solidFill>
                  <a:schemeClr val="bg1"/>
                </a:solidFill>
                <a:latin typeface="Consolas" panose="020B0609020204030204" pitchFamily="49" charset="0"/>
                <a:ea typeface="Segoe UI" pitchFamily="34" charset="0"/>
                <a:cs typeface="Segoe UI" pitchFamily="34" charset="0"/>
              </a:rPr>
              <a:t>‘Continue’</a:t>
            </a:r>
          </a:p>
          <a:p>
            <a:pPr defTabSz="932472" fontAlgn="base">
              <a:lnSpc>
                <a:spcPct val="90000"/>
              </a:lnSpc>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&gt; </a:t>
            </a:r>
            <a:r>
              <a:rPr lang="en-US" sz="2000" dirty="0">
                <a:solidFill>
                  <a:srgbClr val="FFFF00"/>
                </a:solidFill>
                <a:latin typeface="Consolas" panose="020B0609020204030204" pitchFamily="49" charset="0"/>
                <a:ea typeface="Segoe UI" pitchFamily="34" charset="0"/>
                <a:cs typeface="Segoe UI" pitchFamily="34" charset="0"/>
              </a:rPr>
              <a:t>Start-Transcript</a:t>
            </a:r>
            <a:r>
              <a:rPr lang="en-US" sz="2000" dirty="0">
                <a:solidFill>
                  <a:schemeClr val="bg1"/>
                </a:solidFill>
                <a:latin typeface="Consolas" panose="020B0609020204030204" pitchFamily="49" charset="0"/>
                <a:ea typeface="Segoe UI" pitchFamily="34" charset="0"/>
                <a:cs typeface="Segoe UI" pitchFamily="34" charset="0"/>
              </a:rPr>
              <a:t> c:\temp\output.txt</a:t>
            </a:r>
          </a:p>
          <a:p>
            <a:pPr defTabSz="932472" fontAlgn="base">
              <a:lnSpc>
                <a:spcPct val="90000"/>
              </a:lnSpc>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&gt; {your command goes here}</a:t>
            </a:r>
          </a:p>
          <a:p>
            <a:pPr defTabSz="932472" fontAlgn="base">
              <a:lnSpc>
                <a:spcPct val="90000"/>
              </a:lnSpc>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&gt; </a:t>
            </a:r>
            <a:r>
              <a:rPr lang="en-US" sz="2000" dirty="0">
                <a:solidFill>
                  <a:srgbClr val="FFFF00"/>
                </a:solidFill>
                <a:latin typeface="Consolas" panose="020B0609020204030204" pitchFamily="49" charset="0"/>
                <a:ea typeface="Segoe UI" pitchFamily="34" charset="0"/>
                <a:cs typeface="Segoe UI" pitchFamily="34" charset="0"/>
              </a:rPr>
              <a:t>Stop-Transcript</a:t>
            </a:r>
          </a:p>
        </p:txBody>
      </p:sp>
    </p:spTree>
    <p:extLst>
      <p:ext uri="{BB962C8B-B14F-4D97-AF65-F5344CB8AC3E}">
        <p14:creationId xmlns:p14="http://schemas.microsoft.com/office/powerpoint/2010/main" val="115147158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Capture the Raw Request/Response</a:t>
            </a:r>
          </a:p>
        </p:txBody>
      </p:sp>
      <p:sp>
        <p:nvSpPr>
          <p:cNvPr id="6" name="Rectangle 5"/>
          <p:cNvSpPr/>
          <p:nvPr/>
        </p:nvSpPr>
        <p:spPr bwMode="auto">
          <a:xfrm>
            <a:off x="269239" y="1294948"/>
            <a:ext cx="10614661" cy="1443264"/>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t>
            </a:r>
            <a:r>
              <a:rPr lang="en-US" sz="2000" dirty="0">
                <a:solidFill>
                  <a:srgbClr val="66FF33"/>
                </a:solidFill>
                <a:latin typeface="Consolas" panose="020B0609020204030204" pitchFamily="49" charset="0"/>
                <a:ea typeface="Segoe UI" pitchFamily="34" charset="0"/>
                <a:cs typeface="Segoe UI" pitchFamily="34" charset="0"/>
              </a:rPr>
              <a:t>$</a:t>
            </a:r>
            <a:r>
              <a:rPr lang="en-US" sz="2000" dirty="0" err="1">
                <a:solidFill>
                  <a:srgbClr val="66FF33"/>
                </a:solidFill>
                <a:latin typeface="Consolas" panose="020B0609020204030204" pitchFamily="49" charset="0"/>
                <a:ea typeface="Segoe UI" pitchFamily="34" charset="0"/>
                <a:cs typeface="Segoe UI" pitchFamily="34" charset="0"/>
              </a:rPr>
              <a:t>DebugPreference</a:t>
            </a:r>
            <a:r>
              <a:rPr lang="en-US" sz="2000" dirty="0">
                <a:solidFill>
                  <a:srgbClr val="FFFF00"/>
                </a:solidFill>
                <a:latin typeface="Consolas" panose="020B0609020204030204" pitchFamily="49" charset="0"/>
                <a:ea typeface="Segoe UI" pitchFamily="34" charset="0"/>
                <a:cs typeface="Segoe UI" pitchFamily="34" charset="0"/>
              </a:rPr>
              <a:t> </a:t>
            </a:r>
            <a:r>
              <a:rPr lang="en-US" sz="2000" dirty="0">
                <a:solidFill>
                  <a:schemeClr val="accent4">
                    <a:lumMod val="90000"/>
                  </a:schemeClr>
                </a:solidFill>
                <a:latin typeface="Consolas" panose="020B0609020204030204" pitchFamily="49" charset="0"/>
                <a:ea typeface="Segoe UI" pitchFamily="34" charset="0"/>
                <a:cs typeface="Segoe UI" pitchFamily="34" charset="0"/>
              </a:rPr>
              <a:t>=</a:t>
            </a:r>
            <a:r>
              <a:rPr lang="en-US" sz="2000" dirty="0">
                <a:solidFill>
                  <a:srgbClr val="FFFF00"/>
                </a:solidFill>
                <a:latin typeface="Consolas" panose="020B0609020204030204" pitchFamily="49" charset="0"/>
                <a:ea typeface="Segoe UI" pitchFamily="34" charset="0"/>
                <a:cs typeface="Segoe UI" pitchFamily="34" charset="0"/>
              </a:rPr>
              <a:t> </a:t>
            </a:r>
            <a:r>
              <a:rPr lang="en-US" sz="2000" dirty="0">
                <a:solidFill>
                  <a:schemeClr val="bg1"/>
                </a:solidFill>
                <a:latin typeface="Consolas" panose="020B0609020204030204" pitchFamily="49" charset="0"/>
                <a:ea typeface="Segoe UI" pitchFamily="34" charset="0"/>
                <a:cs typeface="Segoe UI" pitchFamily="34" charset="0"/>
              </a:rPr>
              <a:t>‘Continue’</a:t>
            </a:r>
          </a:p>
          <a:p>
            <a:pPr defTabSz="932472" fontAlgn="base">
              <a:lnSpc>
                <a:spcPct val="90000"/>
              </a:lnSpc>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&gt; </a:t>
            </a:r>
            <a:r>
              <a:rPr lang="en-US" sz="2000" dirty="0">
                <a:solidFill>
                  <a:srgbClr val="FFFF00"/>
                </a:solidFill>
                <a:latin typeface="Consolas" panose="020B0609020204030204" pitchFamily="49" charset="0"/>
                <a:ea typeface="Segoe UI" pitchFamily="34" charset="0"/>
                <a:cs typeface="Segoe UI" pitchFamily="34" charset="0"/>
              </a:rPr>
              <a:t>Start-Transcript</a:t>
            </a:r>
            <a:r>
              <a:rPr lang="en-US" sz="2000" dirty="0">
                <a:solidFill>
                  <a:schemeClr val="bg1"/>
                </a:solidFill>
                <a:latin typeface="Consolas" panose="020B0609020204030204" pitchFamily="49" charset="0"/>
                <a:ea typeface="Segoe UI" pitchFamily="34" charset="0"/>
                <a:cs typeface="Segoe UI" pitchFamily="34" charset="0"/>
              </a:rPr>
              <a:t> c:\temp\output.txt</a:t>
            </a:r>
          </a:p>
          <a:p>
            <a:pPr defTabSz="932472" fontAlgn="base">
              <a:lnSpc>
                <a:spcPct val="90000"/>
              </a:lnSpc>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&gt; {your command goes here}</a:t>
            </a:r>
          </a:p>
          <a:p>
            <a:pPr defTabSz="932472" fontAlgn="base">
              <a:lnSpc>
                <a:spcPct val="90000"/>
              </a:lnSpc>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&gt; </a:t>
            </a:r>
            <a:r>
              <a:rPr lang="en-US" sz="2000" dirty="0">
                <a:solidFill>
                  <a:srgbClr val="FFFF00"/>
                </a:solidFill>
                <a:latin typeface="Consolas" panose="020B0609020204030204" pitchFamily="49" charset="0"/>
                <a:ea typeface="Segoe UI" pitchFamily="34" charset="0"/>
                <a:cs typeface="Segoe UI" pitchFamily="34" charset="0"/>
              </a:rPr>
              <a:t>Stop-Transcript</a:t>
            </a:r>
          </a:p>
        </p:txBody>
      </p:sp>
      <p:pic>
        <p:nvPicPr>
          <p:cNvPr id="1026" name="Picture 2" descr="C:\Users\mcollier\AppData\Local\Temp\SNAGHTML10447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07" y="435836"/>
            <a:ext cx="12063197" cy="6264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00163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Verbose and Debug Output</a:t>
            </a:r>
          </a:p>
        </p:txBody>
      </p:sp>
      <p:sp>
        <p:nvSpPr>
          <p:cNvPr id="5" name="Text Placeholder 4"/>
          <p:cNvSpPr>
            <a:spLocks noGrp="1"/>
          </p:cNvSpPr>
          <p:nvPr>
            <p:ph type="body" sz="quarter" idx="10"/>
          </p:nvPr>
        </p:nvSpPr>
        <p:spPr>
          <a:xfrm>
            <a:off x="269239" y="1197322"/>
            <a:ext cx="11653522" cy="3370987"/>
          </a:xfrm>
        </p:spPr>
        <p:txBody>
          <a:bodyPr/>
          <a:lstStyle/>
          <a:p>
            <a:r>
              <a:rPr lang="en-US" dirty="0"/>
              <a:t>- Verbose</a:t>
            </a:r>
          </a:p>
          <a:p>
            <a:endParaRPr lang="en-US" dirty="0"/>
          </a:p>
          <a:p>
            <a:endParaRPr lang="en-US" dirty="0"/>
          </a:p>
          <a:p>
            <a:endParaRPr lang="en-US" dirty="0"/>
          </a:p>
          <a:p>
            <a:endParaRPr lang="en-US" dirty="0"/>
          </a:p>
          <a:p>
            <a:endParaRPr lang="en-US" dirty="0"/>
          </a:p>
        </p:txBody>
      </p:sp>
      <p:sp>
        <p:nvSpPr>
          <p:cNvPr id="6" name="Rectangle 5"/>
          <p:cNvSpPr/>
          <p:nvPr/>
        </p:nvSpPr>
        <p:spPr bwMode="auto">
          <a:xfrm>
            <a:off x="139581" y="1705146"/>
            <a:ext cx="11912838" cy="2619026"/>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2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t>
            </a:r>
            <a:r>
              <a:rPr lang="en-US" sz="1200" dirty="0"/>
              <a:t> PS C:\Users\mcollier&gt; C:\DebugExample\Deploy-Template.ps1</a:t>
            </a:r>
          </a:p>
          <a:p>
            <a:endParaRPr lang="en-US" sz="1200" dirty="0"/>
          </a:p>
          <a:p>
            <a:r>
              <a:rPr lang="en-US" sz="1200" dirty="0"/>
              <a:t>………</a:t>
            </a:r>
          </a:p>
          <a:p>
            <a:endParaRPr lang="en-US" sz="1200" dirty="0"/>
          </a:p>
          <a:p>
            <a:r>
              <a:rPr lang="nl-NL" sz="1200" dirty="0">
                <a:solidFill>
                  <a:srgbClr val="00FFFF"/>
                </a:solidFill>
              </a:rPr>
              <a:t>VERBOSE: 10:42:28 PM - Template is valid.</a:t>
            </a:r>
          </a:p>
          <a:p>
            <a:r>
              <a:rPr lang="en-US" sz="1200" dirty="0">
                <a:solidFill>
                  <a:srgbClr val="00FFFF"/>
                </a:solidFill>
              </a:rPr>
              <a:t>VERBOSE: 10:42:29 PM - Create template deployment '</a:t>
            </a:r>
            <a:r>
              <a:rPr lang="en-US" sz="1200" dirty="0" err="1">
                <a:solidFill>
                  <a:srgbClr val="00FFFF"/>
                </a:solidFill>
              </a:rPr>
              <a:t>azuredeploy</a:t>
            </a:r>
            <a:r>
              <a:rPr lang="en-US" sz="1200" dirty="0">
                <a:solidFill>
                  <a:srgbClr val="00FFFF"/>
                </a:solidFill>
              </a:rPr>
              <a:t>'.</a:t>
            </a:r>
          </a:p>
          <a:p>
            <a:r>
              <a:rPr lang="en-US" sz="1200" dirty="0">
                <a:solidFill>
                  <a:srgbClr val="00FFFF"/>
                </a:solidFill>
              </a:rPr>
              <a:t>VERBOSE: 10:42:40 PM - Resource </a:t>
            </a:r>
            <a:r>
              <a:rPr lang="en-US" sz="1200" dirty="0" err="1">
                <a:solidFill>
                  <a:srgbClr val="00FFFF"/>
                </a:solidFill>
              </a:rPr>
              <a:t>Microsoft.Storage</a:t>
            </a:r>
            <a:r>
              <a:rPr lang="en-US" sz="1200" dirty="0">
                <a:solidFill>
                  <a:srgbClr val="00FFFF"/>
                </a:solidFill>
              </a:rPr>
              <a:t>/</a:t>
            </a:r>
            <a:r>
              <a:rPr lang="en-US" sz="1200" dirty="0" err="1">
                <a:solidFill>
                  <a:srgbClr val="00FFFF"/>
                </a:solidFill>
              </a:rPr>
              <a:t>storageAccounts</a:t>
            </a:r>
            <a:r>
              <a:rPr lang="en-US" sz="1200" dirty="0">
                <a:solidFill>
                  <a:srgbClr val="00FFFF"/>
                </a:solidFill>
              </a:rPr>
              <a:t> 'd6mwa2w3sjc62sardpvm' provisioning status is running</a:t>
            </a:r>
          </a:p>
          <a:p>
            <a:r>
              <a:rPr lang="en-US" sz="1200" dirty="0">
                <a:solidFill>
                  <a:srgbClr val="00FFFF"/>
                </a:solidFill>
              </a:rPr>
              <a:t>VERBOSE: 10:42:40 PM - Resource </a:t>
            </a:r>
            <a:r>
              <a:rPr lang="en-US" sz="1200" dirty="0" err="1">
                <a:solidFill>
                  <a:srgbClr val="00FFFF"/>
                </a:solidFill>
              </a:rPr>
              <a:t>Microsoft.Network</a:t>
            </a:r>
            <a:r>
              <a:rPr lang="en-US" sz="1200" dirty="0">
                <a:solidFill>
                  <a:srgbClr val="00FFFF"/>
                </a:solidFill>
              </a:rPr>
              <a:t>/</a:t>
            </a:r>
            <a:r>
              <a:rPr lang="en-US" sz="1200" dirty="0" err="1">
                <a:solidFill>
                  <a:srgbClr val="00FFFF"/>
                </a:solidFill>
              </a:rPr>
              <a:t>publicIPAddresses</a:t>
            </a:r>
            <a:r>
              <a:rPr lang="en-US" sz="1200" dirty="0">
                <a:solidFill>
                  <a:srgbClr val="00FFFF"/>
                </a:solidFill>
              </a:rPr>
              <a:t> '</a:t>
            </a:r>
            <a:r>
              <a:rPr lang="en-US" sz="1200" dirty="0" err="1">
                <a:solidFill>
                  <a:srgbClr val="00FFFF"/>
                </a:solidFill>
              </a:rPr>
              <a:t>publicIp</a:t>
            </a:r>
            <a:r>
              <a:rPr lang="en-US" sz="1200" dirty="0">
                <a:solidFill>
                  <a:srgbClr val="00FFFF"/>
                </a:solidFill>
              </a:rPr>
              <a:t>' provisioning status is running</a:t>
            </a:r>
          </a:p>
          <a:p>
            <a:r>
              <a:rPr lang="en-US" sz="1200" dirty="0">
                <a:solidFill>
                  <a:srgbClr val="00FFFF"/>
                </a:solidFill>
              </a:rPr>
              <a:t>VERBOSE: 10:42:40 PM - Resource </a:t>
            </a:r>
            <a:r>
              <a:rPr lang="en-US" sz="1200" dirty="0" err="1">
                <a:solidFill>
                  <a:srgbClr val="00FFFF"/>
                </a:solidFill>
              </a:rPr>
              <a:t>Microsoft.Network</a:t>
            </a:r>
            <a:r>
              <a:rPr lang="en-US" sz="1200" dirty="0">
                <a:solidFill>
                  <a:srgbClr val="00FFFF"/>
                </a:solidFill>
              </a:rPr>
              <a:t>/</a:t>
            </a:r>
            <a:r>
              <a:rPr lang="en-US" sz="1200" dirty="0" err="1">
                <a:solidFill>
                  <a:srgbClr val="00FFFF"/>
                </a:solidFill>
              </a:rPr>
              <a:t>virtualNetworks</a:t>
            </a:r>
            <a:r>
              <a:rPr lang="en-US" sz="1200" dirty="0">
                <a:solidFill>
                  <a:srgbClr val="00FFFF"/>
                </a:solidFill>
              </a:rPr>
              <a:t> '</a:t>
            </a:r>
            <a:r>
              <a:rPr lang="en-US" sz="1200" dirty="0" err="1">
                <a:solidFill>
                  <a:srgbClr val="00FFFF"/>
                </a:solidFill>
              </a:rPr>
              <a:t>rdpVNET</a:t>
            </a:r>
            <a:r>
              <a:rPr lang="en-US" sz="1200" dirty="0">
                <a:solidFill>
                  <a:srgbClr val="00FFFF"/>
                </a:solidFill>
              </a:rPr>
              <a:t>' provisioning status is running</a:t>
            </a:r>
          </a:p>
          <a:p>
            <a:r>
              <a:rPr lang="en-US" sz="1200" dirty="0">
                <a:solidFill>
                  <a:srgbClr val="00FFFF"/>
                </a:solidFill>
              </a:rPr>
              <a:t>VERBOSE: 10:42:50 PM - Resource </a:t>
            </a:r>
            <a:r>
              <a:rPr lang="en-US" sz="1200" dirty="0" err="1">
                <a:solidFill>
                  <a:srgbClr val="00FFFF"/>
                </a:solidFill>
              </a:rPr>
              <a:t>Microsoft.Network</a:t>
            </a:r>
            <a:r>
              <a:rPr lang="en-US" sz="1200" dirty="0">
                <a:solidFill>
                  <a:srgbClr val="00FFFF"/>
                </a:solidFill>
              </a:rPr>
              <a:t>/</a:t>
            </a:r>
            <a:r>
              <a:rPr lang="en-US" sz="1200" dirty="0" err="1">
                <a:solidFill>
                  <a:srgbClr val="00FFFF"/>
                </a:solidFill>
              </a:rPr>
              <a:t>networkInterfaces</a:t>
            </a:r>
            <a:r>
              <a:rPr lang="en-US" sz="1200" dirty="0">
                <a:solidFill>
                  <a:srgbClr val="00FFFF"/>
                </a:solidFill>
              </a:rPr>
              <a:t> '</a:t>
            </a:r>
            <a:r>
              <a:rPr lang="en-US" sz="1200" dirty="0" err="1">
                <a:solidFill>
                  <a:srgbClr val="00FFFF"/>
                </a:solidFill>
              </a:rPr>
              <a:t>rdpVM-nic</a:t>
            </a:r>
            <a:r>
              <a:rPr lang="en-US" sz="1200" dirty="0">
                <a:solidFill>
                  <a:srgbClr val="00FFFF"/>
                </a:solidFill>
              </a:rPr>
              <a:t>' provisioning status is succeeded</a:t>
            </a:r>
          </a:p>
          <a:p>
            <a:r>
              <a:rPr lang="en-US" sz="1200" dirty="0">
                <a:solidFill>
                  <a:srgbClr val="00FFFF"/>
                </a:solidFill>
              </a:rPr>
              <a:t>VERBOSE: 10:42:50 PM - Resource </a:t>
            </a:r>
            <a:r>
              <a:rPr lang="en-US" sz="1200" dirty="0" err="1">
                <a:solidFill>
                  <a:srgbClr val="00FFFF"/>
                </a:solidFill>
              </a:rPr>
              <a:t>Microsoft.Network</a:t>
            </a:r>
            <a:r>
              <a:rPr lang="en-US" sz="1200" dirty="0">
                <a:solidFill>
                  <a:srgbClr val="00FFFF"/>
                </a:solidFill>
              </a:rPr>
              <a:t>/</a:t>
            </a:r>
            <a:r>
              <a:rPr lang="en-US" sz="1200" dirty="0" err="1">
                <a:solidFill>
                  <a:srgbClr val="00FFFF"/>
                </a:solidFill>
              </a:rPr>
              <a:t>loadBalancers</a:t>
            </a:r>
            <a:r>
              <a:rPr lang="en-US" sz="1200" dirty="0">
                <a:solidFill>
                  <a:srgbClr val="00FFFF"/>
                </a:solidFill>
              </a:rPr>
              <a:t> '</a:t>
            </a:r>
            <a:r>
              <a:rPr lang="en-US" sz="1200" dirty="0" err="1">
                <a:solidFill>
                  <a:srgbClr val="00FFFF"/>
                </a:solidFill>
              </a:rPr>
              <a:t>loadBalancer</a:t>
            </a:r>
            <a:r>
              <a:rPr lang="en-US" sz="1200" dirty="0">
                <a:solidFill>
                  <a:srgbClr val="00FFFF"/>
                </a:solidFill>
              </a:rPr>
              <a:t>' provisioning status is succeeded</a:t>
            </a:r>
          </a:p>
          <a:p>
            <a:r>
              <a:rPr lang="en-US" sz="1200" dirty="0">
                <a:solidFill>
                  <a:srgbClr val="00FFFF"/>
                </a:solidFill>
              </a:rPr>
              <a:t>VERBOSE: 10:42:50 PM - Resource </a:t>
            </a:r>
            <a:r>
              <a:rPr lang="en-US" sz="1200" dirty="0" err="1">
                <a:solidFill>
                  <a:srgbClr val="00FFFF"/>
                </a:solidFill>
              </a:rPr>
              <a:t>Microsoft.Network</a:t>
            </a:r>
            <a:r>
              <a:rPr lang="en-US" sz="1200" dirty="0">
                <a:solidFill>
                  <a:srgbClr val="00FFFF"/>
                </a:solidFill>
              </a:rPr>
              <a:t>/</a:t>
            </a:r>
            <a:r>
              <a:rPr lang="en-US" sz="1200" dirty="0" err="1">
                <a:solidFill>
                  <a:srgbClr val="00FFFF"/>
                </a:solidFill>
              </a:rPr>
              <a:t>publicIPAddresses</a:t>
            </a:r>
            <a:r>
              <a:rPr lang="en-US" sz="1200" dirty="0">
                <a:solidFill>
                  <a:srgbClr val="00FFFF"/>
                </a:solidFill>
              </a:rPr>
              <a:t> '</a:t>
            </a:r>
            <a:r>
              <a:rPr lang="en-US" sz="1200" dirty="0" err="1">
                <a:solidFill>
                  <a:srgbClr val="00FFFF"/>
                </a:solidFill>
              </a:rPr>
              <a:t>publicIp</a:t>
            </a:r>
            <a:r>
              <a:rPr lang="en-US" sz="1200" dirty="0">
                <a:solidFill>
                  <a:srgbClr val="00FFFF"/>
                </a:solidFill>
              </a:rPr>
              <a:t>' provisioning status is succeeded</a:t>
            </a:r>
          </a:p>
          <a:p>
            <a:r>
              <a:rPr lang="en-US" sz="1200" dirty="0">
                <a:solidFill>
                  <a:srgbClr val="00FFFF"/>
                </a:solidFill>
              </a:rPr>
              <a:t>VERBOSE: 10:42:50 PM - Resource </a:t>
            </a:r>
            <a:r>
              <a:rPr lang="en-US" sz="1200" dirty="0" err="1">
                <a:solidFill>
                  <a:srgbClr val="00FFFF"/>
                </a:solidFill>
              </a:rPr>
              <a:t>Microsoft.Network</a:t>
            </a:r>
            <a:r>
              <a:rPr lang="en-US" sz="1200" dirty="0">
                <a:solidFill>
                  <a:srgbClr val="00FFFF"/>
                </a:solidFill>
              </a:rPr>
              <a:t>/</a:t>
            </a:r>
            <a:r>
              <a:rPr lang="en-US" sz="1200" dirty="0" err="1">
                <a:solidFill>
                  <a:srgbClr val="00FFFF"/>
                </a:solidFill>
              </a:rPr>
              <a:t>virtualNetworks</a:t>
            </a:r>
            <a:r>
              <a:rPr lang="en-US" sz="1200" dirty="0">
                <a:solidFill>
                  <a:srgbClr val="00FFFF"/>
                </a:solidFill>
              </a:rPr>
              <a:t> '</a:t>
            </a:r>
            <a:r>
              <a:rPr lang="en-US" sz="1200" dirty="0" err="1">
                <a:solidFill>
                  <a:srgbClr val="00FFFF"/>
                </a:solidFill>
              </a:rPr>
              <a:t>rdpVNET</a:t>
            </a:r>
            <a:r>
              <a:rPr lang="en-US" sz="1200" dirty="0">
                <a:solidFill>
                  <a:srgbClr val="00FFFF"/>
                </a:solidFill>
              </a:rPr>
              <a:t>' provisioning status is succeeded </a:t>
            </a:r>
          </a:p>
        </p:txBody>
      </p:sp>
      <p:sp>
        <p:nvSpPr>
          <p:cNvPr id="2" name="TextBox 1"/>
          <p:cNvSpPr txBox="1"/>
          <p:nvPr/>
        </p:nvSpPr>
        <p:spPr>
          <a:xfrm>
            <a:off x="5922236" y="6228935"/>
            <a:ext cx="3905428"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solidFill>
                  <a:schemeClr val="bg1">
                    <a:lumMod val="75000"/>
                  </a:schemeClr>
                </a:solidFill>
                <a:latin typeface="Consolas" panose="020B0609020204030204" pitchFamily="49" charset="0"/>
              </a:rPr>
              <a:t>{ All | None | Request | Response }</a:t>
            </a:r>
          </a:p>
        </p:txBody>
      </p:sp>
    </p:spTree>
    <p:extLst>
      <p:ext uri="{BB962C8B-B14F-4D97-AF65-F5344CB8AC3E}">
        <p14:creationId xmlns:p14="http://schemas.microsoft.com/office/powerpoint/2010/main" val="3321728318"/>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Verbose and Debug Output</a:t>
            </a:r>
          </a:p>
        </p:txBody>
      </p:sp>
      <p:sp>
        <p:nvSpPr>
          <p:cNvPr id="5" name="Text Placeholder 4"/>
          <p:cNvSpPr>
            <a:spLocks noGrp="1"/>
          </p:cNvSpPr>
          <p:nvPr>
            <p:ph type="body" sz="quarter" idx="10"/>
          </p:nvPr>
        </p:nvSpPr>
        <p:spPr>
          <a:xfrm>
            <a:off x="269239" y="1197322"/>
            <a:ext cx="11653522" cy="632737"/>
          </a:xfrm>
        </p:spPr>
        <p:txBody>
          <a:bodyPr/>
          <a:lstStyle/>
          <a:p>
            <a:r>
              <a:rPr lang="en-US" dirty="0"/>
              <a:t>-</a:t>
            </a:r>
            <a:r>
              <a:rPr lang="en-US" dirty="0" err="1"/>
              <a:t>DeploymentDebugLogLevel</a:t>
            </a:r>
            <a:endParaRPr lang="en-US" dirty="0"/>
          </a:p>
        </p:txBody>
      </p:sp>
      <p:sp>
        <p:nvSpPr>
          <p:cNvPr id="7" name="Rectangle 6"/>
          <p:cNvSpPr/>
          <p:nvPr/>
        </p:nvSpPr>
        <p:spPr bwMode="auto">
          <a:xfrm>
            <a:off x="139581" y="1900275"/>
            <a:ext cx="11912838" cy="1707356"/>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New-</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AzureRmResourceGroupDeployment</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ResourceGroupName</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resourceGroupName</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p>
          <a:p>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TemplateFile</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azuredeploy.json</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p>
          <a:p>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TemplateParameterFile</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azuredeploy.parameters.json</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p>
          <a:p>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-Verbose `</a:t>
            </a:r>
          </a:p>
          <a:p>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DeploymentDebugLogLevel</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All</a:t>
            </a:r>
            <a:endParaRPr lang="en-US" sz="1400" dirty="0"/>
          </a:p>
        </p:txBody>
      </p:sp>
      <p:sp>
        <p:nvSpPr>
          <p:cNvPr id="2" name="TextBox 1"/>
          <p:cNvSpPr txBox="1"/>
          <p:nvPr/>
        </p:nvSpPr>
        <p:spPr>
          <a:xfrm>
            <a:off x="6631537" y="2753953"/>
            <a:ext cx="3905428"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solidFill>
                  <a:schemeClr val="bg1">
                    <a:lumMod val="75000"/>
                  </a:schemeClr>
                </a:solidFill>
                <a:latin typeface="Consolas" panose="020B0609020204030204" pitchFamily="49" charset="0"/>
              </a:rPr>
              <a:t>{ All | None | Request | Response }</a:t>
            </a:r>
          </a:p>
        </p:txBody>
      </p:sp>
      <p:sp>
        <p:nvSpPr>
          <p:cNvPr id="8" name="Rectangle 7"/>
          <p:cNvSpPr/>
          <p:nvPr/>
        </p:nvSpPr>
        <p:spPr bwMode="auto">
          <a:xfrm>
            <a:off x="139581" y="3810480"/>
            <a:ext cx="11912838" cy="826362"/>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azure group deployment create --debug-setting </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RequestContent</a:t>
            </a:r>
            <a:endPar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endParaRPr>
          </a:p>
        </p:txBody>
      </p:sp>
      <p:sp>
        <p:nvSpPr>
          <p:cNvPr id="9" name="TextBox 8"/>
          <p:cNvSpPr txBox="1"/>
          <p:nvPr/>
        </p:nvSpPr>
        <p:spPr>
          <a:xfrm>
            <a:off x="6852303" y="4147477"/>
            <a:ext cx="5200116"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solidFill>
                  <a:schemeClr val="bg1">
                    <a:lumMod val="75000"/>
                  </a:schemeClr>
                </a:solidFill>
                <a:latin typeface="Consolas" panose="020B0609020204030204" pitchFamily="49" charset="0"/>
              </a:rPr>
              <a:t>{ All | None | </a:t>
            </a:r>
            <a:r>
              <a:rPr lang="en-US" sz="1400" dirty="0" err="1">
                <a:solidFill>
                  <a:schemeClr val="bg1">
                    <a:lumMod val="75000"/>
                  </a:schemeClr>
                </a:solidFill>
                <a:latin typeface="Consolas" panose="020B0609020204030204" pitchFamily="49" charset="0"/>
              </a:rPr>
              <a:t>RequestContent</a:t>
            </a:r>
            <a:r>
              <a:rPr lang="en-US" sz="1400" dirty="0">
                <a:solidFill>
                  <a:schemeClr val="bg1">
                    <a:lumMod val="75000"/>
                  </a:schemeClr>
                </a:solidFill>
                <a:latin typeface="Consolas" panose="020B0609020204030204" pitchFamily="49" charset="0"/>
              </a:rPr>
              <a:t> | </a:t>
            </a:r>
            <a:r>
              <a:rPr lang="en-US" sz="1400" dirty="0" err="1">
                <a:solidFill>
                  <a:schemeClr val="bg1">
                    <a:lumMod val="75000"/>
                  </a:schemeClr>
                </a:solidFill>
                <a:latin typeface="Consolas" panose="020B0609020204030204" pitchFamily="49" charset="0"/>
              </a:rPr>
              <a:t>ResponseContent</a:t>
            </a:r>
            <a:r>
              <a:rPr lang="en-US" sz="1400" dirty="0">
                <a:solidFill>
                  <a:schemeClr val="bg1">
                    <a:lumMod val="75000"/>
                  </a:schemeClr>
                </a:solidFill>
                <a:latin typeface="Consolas" panose="020B0609020204030204" pitchFamily="49" charset="0"/>
              </a:rPr>
              <a:t> }</a:t>
            </a:r>
          </a:p>
        </p:txBody>
      </p:sp>
    </p:spTree>
    <p:extLst>
      <p:ext uri="{BB962C8B-B14F-4D97-AF65-F5344CB8AC3E}">
        <p14:creationId xmlns:p14="http://schemas.microsoft.com/office/powerpoint/2010/main" val="294388932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endParaRPr lang="en-US" dirty="0"/>
          </a:p>
        </p:txBody>
      </p:sp>
      <p:sp>
        <p:nvSpPr>
          <p:cNvPr id="3" name="Text Placeholder 2"/>
          <p:cNvSpPr>
            <a:spLocks noGrp="1"/>
          </p:cNvSpPr>
          <p:nvPr>
            <p:ph type="body" sz="quarter" idx="12"/>
          </p:nvPr>
        </p:nvSpPr>
        <p:spPr/>
        <p:txBody>
          <a:bodyPr/>
          <a:lstStyle/>
          <a:p>
            <a:r>
              <a:rPr lang="en-US" dirty="0"/>
              <a:t>Debug Logging</a:t>
            </a:r>
          </a:p>
        </p:txBody>
      </p:sp>
    </p:spTree>
    <p:extLst>
      <p:ext uri="{BB962C8B-B14F-4D97-AF65-F5344CB8AC3E}">
        <p14:creationId xmlns:p14="http://schemas.microsoft.com/office/powerpoint/2010/main" val="2796969900"/>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Group Logging</a:t>
            </a:r>
          </a:p>
        </p:txBody>
      </p:sp>
      <p:sp>
        <p:nvSpPr>
          <p:cNvPr id="4" name="Text Placeholder 3"/>
          <p:cNvSpPr>
            <a:spLocks noGrp="1"/>
          </p:cNvSpPr>
          <p:nvPr>
            <p:ph type="body" sz="quarter" idx="10"/>
          </p:nvPr>
        </p:nvSpPr>
        <p:spPr>
          <a:xfrm>
            <a:off x="269239" y="1189177"/>
            <a:ext cx="11653523" cy="2055114"/>
          </a:xfrm>
        </p:spPr>
        <p:txBody>
          <a:bodyPr/>
          <a:lstStyle/>
          <a:p>
            <a:r>
              <a:rPr lang="en-US" dirty="0"/>
              <a:t>Portal</a:t>
            </a:r>
          </a:p>
          <a:p>
            <a:r>
              <a:rPr lang="en-US" dirty="0"/>
              <a:t>PowerShell</a:t>
            </a:r>
          </a:p>
          <a:p>
            <a:r>
              <a:rPr lang="en-US" dirty="0"/>
              <a:t>CLI</a:t>
            </a:r>
          </a:p>
        </p:txBody>
      </p:sp>
      <p:pic>
        <p:nvPicPr>
          <p:cNvPr id="2050" name="Picture 2" descr="C:\Users\mcollier\AppData\Local\Temp\SNAGHTML5d707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239" y="1919267"/>
            <a:ext cx="11725275" cy="4143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200405"/>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Group Logging</a:t>
            </a:r>
          </a:p>
        </p:txBody>
      </p:sp>
      <p:sp>
        <p:nvSpPr>
          <p:cNvPr id="4" name="Text Placeholder 3"/>
          <p:cNvSpPr>
            <a:spLocks noGrp="1"/>
          </p:cNvSpPr>
          <p:nvPr>
            <p:ph type="body" sz="quarter" idx="10"/>
          </p:nvPr>
        </p:nvSpPr>
        <p:spPr>
          <a:xfrm>
            <a:off x="269239" y="1189177"/>
            <a:ext cx="11653523" cy="4709944"/>
          </a:xfrm>
        </p:spPr>
        <p:txBody>
          <a:bodyPr/>
          <a:lstStyle/>
          <a:p>
            <a:r>
              <a:rPr lang="en-US" dirty="0"/>
              <a:t>PowerShell</a:t>
            </a:r>
          </a:p>
          <a:p>
            <a:endParaRPr lang="en-US" dirty="0"/>
          </a:p>
          <a:p>
            <a:endParaRPr lang="en-US" dirty="0"/>
          </a:p>
          <a:p>
            <a:endParaRPr lang="en-US" dirty="0"/>
          </a:p>
          <a:p>
            <a:endParaRPr lang="en-US" dirty="0"/>
          </a:p>
          <a:p>
            <a:endParaRPr lang="en-US" dirty="0"/>
          </a:p>
          <a:p>
            <a:r>
              <a:rPr lang="en-US" dirty="0"/>
              <a:t>CLI</a:t>
            </a:r>
          </a:p>
        </p:txBody>
      </p:sp>
      <p:sp>
        <p:nvSpPr>
          <p:cNvPr id="5" name="Rectangle 4"/>
          <p:cNvSpPr/>
          <p:nvPr/>
        </p:nvSpPr>
        <p:spPr bwMode="auto">
          <a:xfrm>
            <a:off x="139581" y="1900274"/>
            <a:ext cx="11912838" cy="3269931"/>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400" dirty="0">
                <a:latin typeface="Consolas" panose="020B0609020204030204" pitchFamily="49" charset="0"/>
              </a:rPr>
              <a:t> </a:t>
            </a:r>
            <a:r>
              <a:rPr lang="en-US" dirty="0">
                <a:solidFill>
                  <a:srgbClr val="008000"/>
                </a:solidFill>
                <a:latin typeface="Consolas" panose="020B0609020204030204" pitchFamily="49" charset="0"/>
              </a:rPr>
              <a:t># Get logs for the resource group in the last 1 hour</a:t>
            </a:r>
          </a:p>
          <a:p>
            <a:r>
              <a:rPr lang="en-US" dirty="0">
                <a:solidFill>
                  <a:schemeClr val="bg1"/>
                </a:solidFill>
                <a:latin typeface="Consolas" panose="020B0609020204030204" pitchFamily="49" charset="0"/>
              </a:rPr>
              <a:t>Get-</a:t>
            </a:r>
            <a:r>
              <a:rPr lang="en-US" dirty="0" err="1">
                <a:solidFill>
                  <a:schemeClr val="bg1"/>
                </a:solidFill>
                <a:latin typeface="Consolas" panose="020B0609020204030204" pitchFamily="49" charset="0"/>
              </a:rPr>
              <a:t>AzureRmLog</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ResourceGroup</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resourceGroupName</a:t>
            </a:r>
            <a:endParaRPr lang="en-US" dirty="0">
              <a:solidFill>
                <a:schemeClr val="bg1"/>
              </a:solidFill>
              <a:latin typeface="Consolas" panose="020B0609020204030204" pitchFamily="49" charset="0"/>
            </a:endParaRPr>
          </a:p>
          <a:p>
            <a:endParaRPr lang="en-US" dirty="0">
              <a:latin typeface="Consolas" panose="020B0609020204030204" pitchFamily="49" charset="0"/>
            </a:endParaRPr>
          </a:p>
          <a:p>
            <a:r>
              <a:rPr lang="en-US" dirty="0">
                <a:solidFill>
                  <a:srgbClr val="008000"/>
                </a:solidFill>
                <a:latin typeface="Consolas" panose="020B0609020204030204" pitchFamily="49" charset="0"/>
              </a:rPr>
              <a:t># Get logs for the resource group since a specific time</a:t>
            </a:r>
          </a:p>
          <a:p>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startTime</a:t>
            </a:r>
            <a:r>
              <a:rPr lang="en-US" dirty="0">
                <a:solidFill>
                  <a:schemeClr val="bg1"/>
                </a:solidFill>
                <a:latin typeface="Consolas" panose="020B0609020204030204" pitchFamily="49" charset="0"/>
              </a:rPr>
              <a:t> = (get-date).</a:t>
            </a:r>
            <a:r>
              <a:rPr lang="en-US" dirty="0" err="1">
                <a:solidFill>
                  <a:schemeClr val="bg1"/>
                </a:solidFill>
                <a:latin typeface="Consolas" panose="020B0609020204030204" pitchFamily="49" charset="0"/>
              </a:rPr>
              <a:t>AddHours</a:t>
            </a:r>
            <a:r>
              <a:rPr lang="en-US" dirty="0">
                <a:solidFill>
                  <a:schemeClr val="bg1"/>
                </a:solidFill>
                <a:latin typeface="Consolas" panose="020B0609020204030204" pitchFamily="49" charset="0"/>
              </a:rPr>
              <a:t>(-2).</a:t>
            </a:r>
            <a:r>
              <a:rPr lang="en-US" dirty="0" err="1">
                <a:solidFill>
                  <a:schemeClr val="bg1"/>
                </a:solidFill>
                <a:latin typeface="Consolas" panose="020B0609020204030204" pitchFamily="49" charset="0"/>
              </a:rPr>
              <a:t>ToString</a:t>
            </a: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yyyy-MM-ddTHH:mm</a:t>
            </a:r>
            <a:r>
              <a:rPr lang="en-US" dirty="0">
                <a:solidFill>
                  <a:schemeClr val="bg1"/>
                </a:solidFill>
                <a:latin typeface="Consolas" panose="020B0609020204030204" pitchFamily="49" charset="0"/>
              </a:rPr>
              <a:t>')</a:t>
            </a:r>
          </a:p>
          <a:p>
            <a:r>
              <a:rPr lang="en-US" dirty="0">
                <a:solidFill>
                  <a:schemeClr val="bg1"/>
                </a:solidFill>
                <a:latin typeface="Consolas" panose="020B0609020204030204" pitchFamily="49" charset="0"/>
              </a:rPr>
              <a:t>Get-</a:t>
            </a:r>
            <a:r>
              <a:rPr lang="en-US" dirty="0" err="1">
                <a:solidFill>
                  <a:schemeClr val="bg1"/>
                </a:solidFill>
                <a:latin typeface="Consolas" panose="020B0609020204030204" pitchFamily="49" charset="0"/>
              </a:rPr>
              <a:t>AzureRmLog</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ResourceGroup</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resourceGroupName</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StartTime</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startTime</a:t>
            </a:r>
            <a:endParaRPr lang="en-US" dirty="0">
              <a:solidFill>
                <a:schemeClr val="bg1"/>
              </a:solidFill>
              <a:latin typeface="Consolas" panose="020B0609020204030204" pitchFamily="49" charset="0"/>
            </a:endParaRPr>
          </a:p>
          <a:p>
            <a:endParaRPr lang="en-US" dirty="0">
              <a:latin typeface="Consolas" panose="020B0609020204030204" pitchFamily="49" charset="0"/>
            </a:endParaRPr>
          </a:p>
          <a:p>
            <a:r>
              <a:rPr lang="en-US" dirty="0">
                <a:solidFill>
                  <a:srgbClr val="008000"/>
                </a:solidFill>
                <a:latin typeface="Consolas" panose="020B0609020204030204" pitchFamily="49" charset="0"/>
              </a:rPr>
              <a:t># Get the logs for a resource provider since a specific time</a:t>
            </a:r>
          </a:p>
          <a:p>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startTime</a:t>
            </a:r>
            <a:r>
              <a:rPr lang="en-US" dirty="0">
                <a:solidFill>
                  <a:schemeClr val="bg1"/>
                </a:solidFill>
                <a:latin typeface="Consolas" panose="020B0609020204030204" pitchFamily="49" charset="0"/>
              </a:rPr>
              <a:t> = (get-date).</a:t>
            </a:r>
            <a:r>
              <a:rPr lang="en-US" dirty="0" err="1">
                <a:solidFill>
                  <a:schemeClr val="bg1"/>
                </a:solidFill>
                <a:latin typeface="Consolas" panose="020B0609020204030204" pitchFamily="49" charset="0"/>
              </a:rPr>
              <a:t>AddHours</a:t>
            </a:r>
            <a:r>
              <a:rPr lang="en-US" dirty="0">
                <a:solidFill>
                  <a:schemeClr val="bg1"/>
                </a:solidFill>
                <a:latin typeface="Consolas" panose="020B0609020204030204" pitchFamily="49" charset="0"/>
              </a:rPr>
              <a:t>(-2).</a:t>
            </a:r>
            <a:r>
              <a:rPr lang="en-US" dirty="0" err="1">
                <a:solidFill>
                  <a:schemeClr val="bg1"/>
                </a:solidFill>
                <a:latin typeface="Consolas" panose="020B0609020204030204" pitchFamily="49" charset="0"/>
              </a:rPr>
              <a:t>ToString</a:t>
            </a: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yyyy-MM-ddTHH:mm</a:t>
            </a:r>
            <a:r>
              <a:rPr lang="en-US" dirty="0">
                <a:solidFill>
                  <a:schemeClr val="bg1"/>
                </a:solidFill>
                <a:latin typeface="Consolas" panose="020B0609020204030204" pitchFamily="49" charset="0"/>
              </a:rPr>
              <a:t>')</a:t>
            </a:r>
          </a:p>
          <a:p>
            <a:r>
              <a:rPr lang="en-US" dirty="0">
                <a:solidFill>
                  <a:schemeClr val="bg1"/>
                </a:solidFill>
                <a:latin typeface="Consolas" panose="020B0609020204030204" pitchFamily="49" charset="0"/>
              </a:rPr>
              <a:t>Get-</a:t>
            </a:r>
            <a:r>
              <a:rPr lang="en-US" dirty="0" err="1">
                <a:solidFill>
                  <a:schemeClr val="bg1"/>
                </a:solidFill>
                <a:latin typeface="Consolas" panose="020B0609020204030204" pitchFamily="49" charset="0"/>
              </a:rPr>
              <a:t>AzureRmLog</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ResourceProvider</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Microsoft.Compute</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StartTime</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startTime</a:t>
            </a:r>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-Status Failed -</a:t>
            </a:r>
            <a:r>
              <a:rPr lang="en-US" dirty="0" err="1">
                <a:solidFill>
                  <a:schemeClr val="bg1"/>
                </a:solidFill>
                <a:latin typeface="Consolas" panose="020B0609020204030204" pitchFamily="49" charset="0"/>
              </a:rPr>
              <a:t>DetailedOutput</a:t>
            </a:r>
            <a:r>
              <a:rPr lang="en-US" dirty="0">
                <a:solidFill>
                  <a:schemeClr val="bg1"/>
                </a:solidFill>
                <a:latin typeface="Consolas" panose="020B0609020204030204" pitchFamily="49" charset="0"/>
              </a:rPr>
              <a:t> </a:t>
            </a:r>
          </a:p>
        </p:txBody>
      </p:sp>
      <p:sp>
        <p:nvSpPr>
          <p:cNvPr id="6" name="Rectangle 5"/>
          <p:cNvSpPr/>
          <p:nvPr/>
        </p:nvSpPr>
        <p:spPr bwMode="auto">
          <a:xfrm>
            <a:off x="139581" y="5920507"/>
            <a:ext cx="11912838" cy="826362"/>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azure group deployment create --debug-setting </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RequestContent</a:t>
            </a:r>
            <a:endPar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endParaRPr>
          </a:p>
        </p:txBody>
      </p:sp>
      <p:cxnSp>
        <p:nvCxnSpPr>
          <p:cNvPr id="7" name="Straight Arrow Connector 6"/>
          <p:cNvCxnSpPr/>
          <p:nvPr/>
        </p:nvCxnSpPr>
        <p:spPr>
          <a:xfrm flipH="1" flipV="1">
            <a:off x="5785504" y="5056099"/>
            <a:ext cx="683662" cy="379026"/>
          </a:xfrm>
          <a:prstGeom prst="straightConnector1">
            <a:avLst/>
          </a:prstGeom>
          <a:ln w="571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5504180"/>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Rest API Explorer</a:t>
            </a:r>
          </a:p>
        </p:txBody>
      </p:sp>
      <p:pic>
        <p:nvPicPr>
          <p:cNvPr id="6146" name="Picture 2" descr="C:\Users\mcollier\AppData\Local\Temp\SNAGHTML79dc4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134" y="1189176"/>
            <a:ext cx="10369732" cy="54441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050698" y="3495230"/>
            <a:ext cx="4230168"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rgbClr val="FF0000"/>
                </a:solidFill>
              </a:rPr>
              <a:t>https://resources.azure.com</a:t>
            </a:r>
          </a:p>
        </p:txBody>
      </p:sp>
    </p:spTree>
    <p:extLst>
      <p:ext uri="{BB962C8B-B14F-4D97-AF65-F5344CB8AC3E}">
        <p14:creationId xmlns:p14="http://schemas.microsoft.com/office/powerpoint/2010/main" val="38135276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Agenda</a:t>
            </a:r>
          </a:p>
        </p:txBody>
      </p:sp>
      <p:sp>
        <p:nvSpPr>
          <p:cNvPr id="3" name="Text Placeholder 2"/>
          <p:cNvSpPr>
            <a:spLocks noGrp="1"/>
          </p:cNvSpPr>
          <p:nvPr>
            <p:ph type="body" sz="quarter" idx="10"/>
          </p:nvPr>
        </p:nvSpPr>
        <p:spPr>
          <a:xfrm>
            <a:off x="269239" y="1189177"/>
            <a:ext cx="11653523" cy="4710072"/>
          </a:xfrm>
        </p:spPr>
        <p:txBody>
          <a:bodyPr/>
          <a:lstStyle/>
          <a:p>
            <a:r>
              <a:rPr lang="en-US" dirty="0"/>
              <a:t>Azure Resource Manager – Basics</a:t>
            </a:r>
          </a:p>
          <a:p>
            <a:pPr lvl="1"/>
            <a:endParaRPr lang="en-US" dirty="0"/>
          </a:p>
          <a:p>
            <a:r>
              <a:rPr lang="en-US" dirty="0"/>
              <a:t>Templates 101</a:t>
            </a:r>
          </a:p>
          <a:p>
            <a:pPr lvl="1"/>
            <a:endParaRPr lang="en-US" dirty="0"/>
          </a:p>
          <a:p>
            <a:r>
              <a:rPr lang="en-US" dirty="0"/>
              <a:t>Template Language Expressions</a:t>
            </a:r>
          </a:p>
          <a:p>
            <a:pPr lvl="1"/>
            <a:endParaRPr lang="en-US" dirty="0"/>
          </a:p>
          <a:p>
            <a:r>
              <a:rPr lang="en-US" dirty="0"/>
              <a:t>Advanced Template Concepts</a:t>
            </a:r>
          </a:p>
          <a:p>
            <a:pPr lvl="1"/>
            <a:endParaRPr lang="en-US" dirty="0"/>
          </a:p>
          <a:p>
            <a:r>
              <a:rPr lang="en-US" dirty="0"/>
              <a:t>Q&amp;A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604" y="973"/>
            <a:ext cx="3855396" cy="6857027"/>
          </a:xfrm>
          <a:prstGeom prst="rect">
            <a:avLst/>
          </a:prstGeom>
        </p:spPr>
      </p:pic>
    </p:spTree>
    <p:extLst>
      <p:ext uri="{BB962C8B-B14F-4D97-AF65-F5344CB8AC3E}">
        <p14:creationId xmlns:p14="http://schemas.microsoft.com/office/powerpoint/2010/main" val="2067842670"/>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Locks</a:t>
            </a:r>
          </a:p>
        </p:txBody>
      </p:sp>
      <p:sp>
        <p:nvSpPr>
          <p:cNvPr id="3" name="Text Placeholder 2"/>
          <p:cNvSpPr>
            <a:spLocks noGrp="1"/>
          </p:cNvSpPr>
          <p:nvPr>
            <p:ph type="body" sz="quarter" idx="10"/>
          </p:nvPr>
        </p:nvSpPr>
        <p:spPr>
          <a:xfrm>
            <a:off x="269239" y="1197322"/>
            <a:ext cx="11653522" cy="2524537"/>
          </a:xfrm>
        </p:spPr>
        <p:txBody>
          <a:bodyPr/>
          <a:lstStyle/>
          <a:p>
            <a:r>
              <a:rPr lang="en-US" dirty="0">
                <a:solidFill>
                  <a:srgbClr val="C00000"/>
                </a:solidFill>
                <a:latin typeface="+mn-lt"/>
              </a:rPr>
              <a:t>Prevents deletion of a resource or resource group</a:t>
            </a:r>
          </a:p>
          <a:p>
            <a:pPr lvl="1"/>
            <a:r>
              <a:rPr lang="en-US" dirty="0">
                <a:latin typeface="+mn-lt"/>
              </a:rPr>
              <a:t>Associate a resource lock with the resource or resource group</a:t>
            </a:r>
          </a:p>
          <a:p>
            <a:pPr lvl="1"/>
            <a:r>
              <a:rPr lang="en-US" dirty="0">
                <a:latin typeface="+mn-lt"/>
              </a:rPr>
              <a:t>Only the Owner or User Access Administrator roles can create or modify locks</a:t>
            </a:r>
          </a:p>
          <a:p>
            <a:endParaRPr lang="en-US" dirty="0"/>
          </a:p>
          <a:p>
            <a:r>
              <a:rPr lang="en-US" dirty="0"/>
              <a:t>code</a:t>
            </a:r>
          </a:p>
        </p:txBody>
      </p:sp>
    </p:spTree>
    <p:extLst>
      <p:ext uri="{BB962C8B-B14F-4D97-AF65-F5344CB8AC3E}">
        <p14:creationId xmlns:p14="http://schemas.microsoft.com/office/powerpoint/2010/main" val="3126671510"/>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Buddies</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08931751"/>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Policies</a:t>
            </a:r>
          </a:p>
        </p:txBody>
      </p:sp>
      <p:sp>
        <p:nvSpPr>
          <p:cNvPr id="4" name="Text Placeholder 3"/>
          <p:cNvSpPr>
            <a:spLocks noGrp="1"/>
          </p:cNvSpPr>
          <p:nvPr>
            <p:ph type="body" sz="quarter" idx="10"/>
          </p:nvPr>
        </p:nvSpPr>
        <p:spPr>
          <a:xfrm>
            <a:off x="269239" y="1197322"/>
            <a:ext cx="11653522" cy="2126288"/>
          </a:xfrm>
        </p:spPr>
        <p:txBody>
          <a:bodyPr/>
          <a:lstStyle/>
          <a:p>
            <a:pPr lvl="0"/>
            <a:r>
              <a:rPr lang="en-US" dirty="0">
                <a:solidFill>
                  <a:srgbClr val="C00000"/>
                </a:solidFill>
                <a:latin typeface="Segoe UI"/>
              </a:rPr>
              <a:t>blah</a:t>
            </a:r>
          </a:p>
          <a:p>
            <a:pPr lvl="1"/>
            <a:r>
              <a:rPr lang="en-US" dirty="0" err="1">
                <a:latin typeface="Segoe UI"/>
              </a:rPr>
              <a:t>foobar</a:t>
            </a:r>
            <a:endParaRPr lang="en-US" dirty="0"/>
          </a:p>
          <a:p>
            <a:endParaRPr lang="en-US" dirty="0"/>
          </a:p>
          <a:p>
            <a:r>
              <a:rPr lang="en-US" dirty="0"/>
              <a:t>code</a:t>
            </a:r>
          </a:p>
        </p:txBody>
      </p:sp>
    </p:spTree>
    <p:extLst>
      <p:ext uri="{BB962C8B-B14F-4D97-AF65-F5344CB8AC3E}">
        <p14:creationId xmlns:p14="http://schemas.microsoft.com/office/powerpoint/2010/main" val="974647289"/>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quotoa</a:t>
            </a:r>
            <a:endParaRPr lang="en-US" dirty="0"/>
          </a:p>
        </p:txBody>
      </p:sp>
      <p:sp>
        <p:nvSpPr>
          <p:cNvPr id="5" name="Text Placeholder 4"/>
          <p:cNvSpPr>
            <a:spLocks noGrp="1"/>
          </p:cNvSpPr>
          <p:nvPr>
            <p:ph type="body" sz="quarter" idx="10"/>
          </p:nvPr>
        </p:nvSpPr>
        <p:spPr>
          <a:xfrm>
            <a:off x="269239" y="1197322"/>
            <a:ext cx="11653522" cy="632737"/>
          </a:xfrm>
        </p:spPr>
        <p:txBody>
          <a:bodyPr/>
          <a:lstStyle/>
          <a:p>
            <a:r>
              <a:rPr lang="en-US" dirty="0"/>
              <a:t>Get-</a:t>
            </a:r>
            <a:r>
              <a:rPr lang="en-US"/>
              <a:t>AzureRmVmUsage</a:t>
            </a:r>
            <a:endParaRPr lang="en-US" dirty="0"/>
          </a:p>
        </p:txBody>
      </p:sp>
    </p:spTree>
    <p:extLst>
      <p:ext uri="{BB962C8B-B14F-4D97-AF65-F5344CB8AC3E}">
        <p14:creationId xmlns:p14="http://schemas.microsoft.com/office/powerpoint/2010/main" val="1137791830"/>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sz="quarter" idx="12"/>
          </p:nvPr>
        </p:nvSpPr>
        <p:spPr/>
        <p:txBody>
          <a:bodyPr/>
          <a:lstStyle/>
          <a:p>
            <a:r>
              <a:rPr lang="en-US" dirty="0"/>
              <a:t>Walkthrough Azure REST API Explorer debugging</a:t>
            </a:r>
          </a:p>
        </p:txBody>
      </p:sp>
    </p:spTree>
    <p:extLst>
      <p:ext uri="{BB962C8B-B14F-4D97-AF65-F5344CB8AC3E}">
        <p14:creationId xmlns:p14="http://schemas.microsoft.com/office/powerpoint/2010/main" val="865774600"/>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Differences</a:t>
            </a:r>
          </a:p>
        </p:txBody>
      </p:sp>
      <p:sp>
        <p:nvSpPr>
          <p:cNvPr id="6" name="Text Placeholder 5"/>
          <p:cNvSpPr>
            <a:spLocks noGrp="1"/>
          </p:cNvSpPr>
          <p:nvPr>
            <p:ph type="body" sz="quarter" idx="10"/>
          </p:nvPr>
        </p:nvSpPr>
        <p:spPr>
          <a:xfrm>
            <a:off x="269241" y="1189175"/>
            <a:ext cx="5378548" cy="619144"/>
          </a:xfrm>
        </p:spPr>
        <p:txBody>
          <a:bodyPr/>
          <a:lstStyle/>
          <a:p>
            <a:pPr algn="ctr"/>
            <a:r>
              <a:rPr lang="en-US" dirty="0"/>
              <a:t>Classic (v1)</a:t>
            </a:r>
          </a:p>
        </p:txBody>
      </p:sp>
      <p:sp>
        <p:nvSpPr>
          <p:cNvPr id="7" name="Text Placeholder 6"/>
          <p:cNvSpPr>
            <a:spLocks noGrp="1"/>
          </p:cNvSpPr>
          <p:nvPr>
            <p:ph type="body" sz="quarter" idx="11"/>
          </p:nvPr>
        </p:nvSpPr>
        <p:spPr>
          <a:xfrm>
            <a:off x="6544214" y="1189175"/>
            <a:ext cx="5378548" cy="619144"/>
          </a:xfrm>
        </p:spPr>
        <p:txBody>
          <a:bodyPr/>
          <a:lstStyle/>
          <a:p>
            <a:pPr algn="ctr"/>
            <a:r>
              <a:rPr lang="en-US" dirty="0"/>
              <a:t>Resource Manager (v2)</a:t>
            </a:r>
          </a:p>
        </p:txBody>
      </p:sp>
      <p:sp>
        <p:nvSpPr>
          <p:cNvPr id="8" name="Rectangle 7"/>
          <p:cNvSpPr/>
          <p:nvPr/>
        </p:nvSpPr>
        <p:spPr bwMode="auto">
          <a:xfrm>
            <a:off x="656749" y="2501461"/>
            <a:ext cx="4603531" cy="30059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diagram</a:t>
            </a:r>
          </a:p>
        </p:txBody>
      </p:sp>
      <p:sp>
        <p:nvSpPr>
          <p:cNvPr id="9" name="Rectangle 8"/>
          <p:cNvSpPr/>
          <p:nvPr/>
        </p:nvSpPr>
        <p:spPr bwMode="auto">
          <a:xfrm>
            <a:off x="6931722" y="2501461"/>
            <a:ext cx="4603531" cy="30059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diagram</a:t>
            </a:r>
          </a:p>
        </p:txBody>
      </p:sp>
    </p:spTree>
    <p:extLst>
      <p:ext uri="{BB962C8B-B14F-4D97-AF65-F5344CB8AC3E}">
        <p14:creationId xmlns:p14="http://schemas.microsoft.com/office/powerpoint/2010/main" val="3428757334"/>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Plane vs. Control Plane</a:t>
            </a:r>
          </a:p>
        </p:txBody>
      </p:sp>
      <p:sp>
        <p:nvSpPr>
          <p:cNvPr id="3" name="Text Placeholder 2"/>
          <p:cNvSpPr>
            <a:spLocks noGrp="1"/>
          </p:cNvSpPr>
          <p:nvPr>
            <p:ph type="body" sz="quarter" idx="10"/>
          </p:nvPr>
        </p:nvSpPr>
        <p:spPr>
          <a:xfrm>
            <a:off x="269239" y="1189177"/>
            <a:ext cx="11653523" cy="4046492"/>
          </a:xfrm>
        </p:spPr>
        <p:txBody>
          <a:bodyPr/>
          <a:lstStyle/>
          <a:p>
            <a:r>
              <a:rPr lang="en-US" dirty="0"/>
              <a:t>Control Plane Operations</a:t>
            </a:r>
          </a:p>
          <a:p>
            <a:pPr lvl="1"/>
            <a:r>
              <a:rPr lang="en-US" dirty="0"/>
              <a:t>Operations against the management plane</a:t>
            </a:r>
          </a:p>
          <a:p>
            <a:pPr lvl="2"/>
            <a:r>
              <a:rPr lang="en-US" dirty="0"/>
              <a:t>Create or Restart a VM</a:t>
            </a:r>
          </a:p>
          <a:p>
            <a:pPr lvl="2"/>
            <a:r>
              <a:rPr lang="en-US" dirty="0"/>
              <a:t>Update a Virtual Network</a:t>
            </a:r>
          </a:p>
          <a:p>
            <a:pPr lvl="2"/>
            <a:r>
              <a:rPr lang="en-US" dirty="0"/>
              <a:t>Create a Storage Account</a:t>
            </a:r>
          </a:p>
          <a:p>
            <a:pPr lvl="2"/>
            <a:endParaRPr lang="en-US" dirty="0"/>
          </a:p>
          <a:p>
            <a:r>
              <a:rPr lang="en-US" dirty="0"/>
              <a:t>Data Plane Operations</a:t>
            </a:r>
          </a:p>
          <a:p>
            <a:pPr lvl="1"/>
            <a:r>
              <a:rPr lang="en-US" dirty="0"/>
              <a:t>Operations that don’t go through the control plane</a:t>
            </a:r>
          </a:p>
          <a:p>
            <a:pPr lvl="2"/>
            <a:r>
              <a:rPr lang="en-US" dirty="0"/>
              <a:t>Accessing a web site</a:t>
            </a:r>
          </a:p>
          <a:p>
            <a:pPr lvl="2"/>
            <a:r>
              <a:rPr lang="en-US" dirty="0"/>
              <a:t>Copying blobs between storage accounts</a:t>
            </a:r>
          </a:p>
        </p:txBody>
      </p:sp>
    </p:spTree>
    <p:extLst>
      <p:ext uri="{BB962C8B-B14F-4D97-AF65-F5344CB8AC3E}">
        <p14:creationId xmlns:p14="http://schemas.microsoft.com/office/powerpoint/2010/main" val="1384566357"/>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Resource Groups</a:t>
            </a:r>
          </a:p>
        </p:txBody>
      </p:sp>
      <p:sp>
        <p:nvSpPr>
          <p:cNvPr id="4" name="Text Placeholder 3"/>
          <p:cNvSpPr>
            <a:spLocks noGrp="1"/>
          </p:cNvSpPr>
          <p:nvPr>
            <p:ph type="body" sz="quarter" idx="10"/>
          </p:nvPr>
        </p:nvSpPr>
        <p:spPr/>
        <p:txBody>
          <a:bodyPr/>
          <a:lstStyle/>
          <a:p>
            <a:pPr marL="0" indent="0">
              <a:buNone/>
            </a:pPr>
            <a:r>
              <a:rPr lang="en-US" dirty="0"/>
              <a:t>Lifecycle of application and resources</a:t>
            </a:r>
          </a:p>
          <a:p>
            <a:pPr marL="0" indent="0">
              <a:buNone/>
            </a:pPr>
            <a:endParaRPr lang="en-US" dirty="0"/>
          </a:p>
          <a:p>
            <a:pPr marL="0" indent="0">
              <a:buNone/>
            </a:pPr>
            <a:r>
              <a:rPr lang="en-US" dirty="0"/>
              <a:t>Declarative</a:t>
            </a:r>
          </a:p>
          <a:p>
            <a:pPr marL="0" indent="0">
              <a:buNone/>
            </a:pPr>
            <a:endParaRPr lang="en-US" dirty="0"/>
          </a:p>
          <a:p>
            <a:pPr marL="0" indent="0">
              <a:buNone/>
            </a:pPr>
            <a:r>
              <a:rPr lang="en-US" dirty="0"/>
              <a:t>Consistent Management API</a:t>
            </a:r>
          </a:p>
        </p:txBody>
      </p:sp>
      <p:grpSp>
        <p:nvGrpSpPr>
          <p:cNvPr id="2" name="Group 1"/>
          <p:cNvGrpSpPr/>
          <p:nvPr/>
        </p:nvGrpSpPr>
        <p:grpSpPr>
          <a:xfrm>
            <a:off x="6616619" y="1994736"/>
            <a:ext cx="5288849" cy="4739031"/>
            <a:chOff x="3383628" y="2217116"/>
            <a:chExt cx="5394901" cy="4834058"/>
          </a:xfrm>
        </p:grpSpPr>
        <p:sp>
          <p:nvSpPr>
            <p:cNvPr id="7" name="Rounded Rectangle 6"/>
            <p:cNvSpPr/>
            <p:nvPr/>
          </p:nvSpPr>
          <p:spPr bwMode="auto">
            <a:xfrm>
              <a:off x="3383628" y="2217116"/>
              <a:ext cx="5394901" cy="466338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8"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11353" y="2581125"/>
              <a:ext cx="1227144" cy="1216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80154" y="5015326"/>
              <a:ext cx="1289542" cy="111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583993" y="5051725"/>
              <a:ext cx="1310341" cy="104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3383629" y="6423310"/>
              <a:ext cx="5394900" cy="627864"/>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353" b="0" i="0" u="none" strike="noStrike" kern="0" cap="none" spc="0" normalizeH="0" baseline="0" noProof="0" dirty="0">
                  <a:ln>
                    <a:noFill/>
                  </a:ln>
                  <a:gradFill>
                    <a:gsLst>
                      <a:gs pos="2917">
                        <a:schemeClr val="tx1"/>
                      </a:gs>
                      <a:gs pos="30000">
                        <a:schemeClr val="tx1"/>
                      </a:gs>
                    </a:gsLst>
                    <a:lin ang="5400000" scaled="0"/>
                  </a:gradFill>
                  <a:effectLst/>
                  <a:uLnTx/>
                  <a:uFillTx/>
                </a:rPr>
                <a:t>Resource Group</a:t>
              </a:r>
            </a:p>
          </p:txBody>
        </p:sp>
        <p:pic>
          <p:nvPicPr>
            <p:cNvPr id="12" name="Picture 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634257" y="2637289"/>
              <a:ext cx="1209811" cy="1275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634893979"/>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ounded Rectangle 1"/>
          <p:cNvSpPr/>
          <p:nvPr/>
        </p:nvSpPr>
        <p:spPr bwMode="auto">
          <a:xfrm>
            <a:off x="3317114" y="2174019"/>
            <a:ext cx="5288849" cy="4571717"/>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 name="Title 3"/>
          <p:cNvSpPr>
            <a:spLocks noGrp="1"/>
          </p:cNvSpPr>
          <p:nvPr>
            <p:ph type="title"/>
          </p:nvPr>
        </p:nvSpPr>
        <p:spPr/>
        <p:txBody>
          <a:bodyPr/>
          <a:lstStyle/>
          <a:p>
            <a:r>
              <a:rPr lang="en-US" dirty="0"/>
              <a:t>Azure Resource Manager</a:t>
            </a:r>
          </a:p>
        </p:txBody>
      </p:sp>
      <p:sp>
        <p:nvSpPr>
          <p:cNvPr id="5" name="Text Placeholder 4"/>
          <p:cNvSpPr>
            <a:spLocks noGrp="1"/>
          </p:cNvSpPr>
          <p:nvPr>
            <p:ph type="body" sz="quarter" idx="10"/>
          </p:nvPr>
        </p:nvSpPr>
        <p:spPr/>
        <p:txBody>
          <a:bodyPr/>
          <a:lstStyle/>
          <a:p>
            <a:pPr marL="0" indent="0">
              <a:buNone/>
            </a:pPr>
            <a:r>
              <a:rPr lang="en-US" dirty="0"/>
              <a:t>What is Azure Resource Manager?</a:t>
            </a:r>
          </a:p>
        </p:txBody>
      </p:sp>
      <p:pic>
        <p:nvPicPr>
          <p:cNvPr id="13"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26601" y="2530872"/>
            <a:ext cx="1203021" cy="1192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96016" y="4917222"/>
            <a:ext cx="1264192" cy="10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503842" y="2585932"/>
            <a:ext cx="1186029" cy="1250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454567" y="4952906"/>
            <a:ext cx="1284582" cy="1026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3317114" y="6297528"/>
            <a:ext cx="5288848" cy="615522"/>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353" b="0" i="0" u="none" strike="noStrike" kern="0" cap="none" spc="0" normalizeH="0" baseline="0" noProof="0" dirty="0">
                <a:ln>
                  <a:noFill/>
                </a:ln>
                <a:gradFill>
                  <a:gsLst>
                    <a:gs pos="2917">
                      <a:schemeClr val="tx1"/>
                    </a:gs>
                    <a:gs pos="30000">
                      <a:schemeClr val="tx1"/>
                    </a:gs>
                  </a:gsLst>
                  <a:lin ang="5400000" scaled="0"/>
                </a:gradFill>
                <a:effectLst/>
                <a:uLnTx/>
                <a:uFillTx/>
              </a:rPr>
              <a:t>Resource Group</a:t>
            </a:r>
          </a:p>
        </p:txBody>
      </p:sp>
      <p:sp>
        <p:nvSpPr>
          <p:cNvPr id="21" name="TextBox 20"/>
          <p:cNvSpPr txBox="1"/>
          <p:nvPr/>
        </p:nvSpPr>
        <p:spPr>
          <a:xfrm>
            <a:off x="5460208" y="2089032"/>
            <a:ext cx="6903624" cy="2570708"/>
          </a:xfrm>
          <a:prstGeom prst="rect">
            <a:avLst/>
          </a:prstGeom>
          <a:noFill/>
        </p:spPr>
        <p:txBody>
          <a:bodyPr wrap="none" lIns="179285" tIns="143428" rIns="179285" bIns="143428" rtlCol="0">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3137" b="0" i="0" u="none" strike="noStrike" kern="0" cap="none" spc="0" normalizeH="0" baseline="0" noProof="0" dirty="0">
                <a:ln>
                  <a:noFill/>
                </a:ln>
                <a:solidFill>
                  <a:sysClr val="windowText" lastClr="000000"/>
                </a:solidFill>
                <a:effectLst/>
                <a:uLnTx/>
                <a:uFillTx/>
                <a:latin typeface="+mj-lt"/>
              </a:rPr>
              <a:t>Unit of Management</a:t>
            </a:r>
          </a:p>
          <a:p>
            <a:pPr marL="336145" marR="0" lvl="0" indent="-336145"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353" b="0" i="0" u="none" strike="noStrike" kern="0" cap="none" spc="0" normalizeH="0" baseline="0" noProof="0" dirty="0">
                <a:ln>
                  <a:noFill/>
                </a:ln>
                <a:solidFill>
                  <a:sysClr val="windowText" lastClr="000000"/>
                </a:solidFill>
                <a:effectLst/>
                <a:uLnTx/>
                <a:uFillTx/>
                <a:latin typeface="+mj-lt"/>
              </a:rPr>
              <a:t>Lifecycle</a:t>
            </a:r>
          </a:p>
          <a:p>
            <a:pPr marL="336145" marR="0" lvl="0" indent="-336145"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353" b="0" i="0" u="none" strike="noStrike" kern="0" cap="none" spc="0" normalizeH="0" baseline="0" noProof="0" dirty="0">
                <a:ln>
                  <a:noFill/>
                </a:ln>
                <a:solidFill>
                  <a:sysClr val="windowText" lastClr="000000"/>
                </a:solidFill>
                <a:effectLst/>
                <a:uLnTx/>
                <a:uFillTx/>
                <a:latin typeface="+mj-lt"/>
              </a:rPr>
              <a:t>Identity</a:t>
            </a:r>
          </a:p>
          <a:p>
            <a:pPr marL="336145" marR="0" lvl="0" indent="-336145"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353" b="0" i="0" u="none" strike="noStrike" kern="0" cap="none" spc="0" normalizeH="0" baseline="0" noProof="0" dirty="0">
                <a:ln>
                  <a:noFill/>
                </a:ln>
                <a:solidFill>
                  <a:sysClr val="windowText" lastClr="000000"/>
                </a:solidFill>
                <a:effectLst/>
                <a:uLnTx/>
                <a:uFillTx/>
                <a:latin typeface="+mj-lt"/>
              </a:rPr>
              <a:t>Grouping</a:t>
            </a:r>
          </a:p>
          <a:p>
            <a:pPr marL="336145" marR="0" lvl="0" indent="-336145" defTabSz="91440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en-US" sz="3137" b="0" i="0" u="none" strike="noStrike" kern="0" cap="none" spc="0" normalizeH="0" baseline="0" noProof="0" dirty="0">
              <a:ln>
                <a:noFill/>
              </a:ln>
              <a:solidFill>
                <a:sysClr val="windowText" lastClr="000000"/>
              </a:solidFill>
              <a:effectLst/>
              <a:uLnTx/>
              <a:uFillTx/>
              <a:latin typeface="+mj-lt"/>
            </a:endParaRPr>
          </a:p>
          <a:p>
            <a:pPr marL="0" marR="0" lvl="0" indent="0" defTabSz="914400" eaLnBrk="1" fontAlgn="auto" latinLnBrk="0" hangingPunct="1">
              <a:lnSpc>
                <a:spcPct val="90000"/>
              </a:lnSpc>
              <a:spcBef>
                <a:spcPts val="0"/>
              </a:spcBef>
              <a:spcAft>
                <a:spcPts val="0"/>
              </a:spcAft>
              <a:buClrTx/>
              <a:buSzTx/>
              <a:buFontTx/>
              <a:buNone/>
              <a:tabLst/>
              <a:defRPr/>
            </a:pPr>
            <a:r>
              <a:rPr kumimoji="0" lang="en-US" sz="3137" b="0" i="0" u="none" strike="noStrike" kern="0" cap="none" spc="0" normalizeH="0" baseline="0" noProof="0" dirty="0">
                <a:ln>
                  <a:noFill/>
                </a:ln>
                <a:solidFill>
                  <a:sysClr val="windowText" lastClr="000000"/>
                </a:solidFill>
                <a:effectLst/>
                <a:uLnTx/>
                <a:uFillTx/>
                <a:latin typeface="+mj-lt"/>
              </a:rPr>
              <a:t>One Resource -&gt; One Resource Group</a:t>
            </a:r>
          </a:p>
        </p:txBody>
      </p:sp>
    </p:spTree>
    <p:extLst>
      <p:ext uri="{BB962C8B-B14F-4D97-AF65-F5344CB8AC3E}">
        <p14:creationId xmlns:p14="http://schemas.microsoft.com/office/powerpoint/2010/main" val="9737446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grpId="0" nodeType="clickEffect">
                                  <p:stCondLst>
                                    <p:cond delay="0"/>
                                  </p:stCondLst>
                                  <p:childTnLst>
                                    <p:animMotion origin="layout" path="M 0 0 L -0.25 0 E" pathEditMode="relative" ptsTypes="">
                                      <p:cBhvr>
                                        <p:cTn id="14" dur="2000" fill="hold"/>
                                        <p:tgtEl>
                                          <p:spTgt spid="2"/>
                                        </p:tgtEl>
                                        <p:attrNameLst>
                                          <p:attrName>ppt_x</p:attrName>
                                          <p:attrName>ppt_y</p:attrName>
                                        </p:attrNameLst>
                                      </p:cBhvr>
                                    </p:animMotion>
                                  </p:childTnLst>
                                </p:cTn>
                              </p:par>
                              <p:par>
                                <p:cTn id="15" presetID="35" presetClass="path" presetSubtype="0" accel="50000" decel="50000" fill="hold" nodeType="withEffect">
                                  <p:stCondLst>
                                    <p:cond delay="0"/>
                                  </p:stCondLst>
                                  <p:childTnLst>
                                    <p:animMotion origin="layout" path="M 0 0 L -0.25 0 E" pathEditMode="relative" ptsTypes="">
                                      <p:cBhvr>
                                        <p:cTn id="16" dur="2000" fill="hold"/>
                                        <p:tgtEl>
                                          <p:spTgt spid="13"/>
                                        </p:tgtEl>
                                        <p:attrNameLst>
                                          <p:attrName>ppt_x</p:attrName>
                                          <p:attrName>ppt_y</p:attrName>
                                        </p:attrNameLst>
                                      </p:cBhvr>
                                    </p:animMotion>
                                  </p:childTnLst>
                                </p:cTn>
                              </p:par>
                              <p:par>
                                <p:cTn id="17" presetID="35" presetClass="path" presetSubtype="0" accel="50000" decel="50000" fill="hold" nodeType="withEffect">
                                  <p:stCondLst>
                                    <p:cond delay="0"/>
                                  </p:stCondLst>
                                  <p:childTnLst>
                                    <p:animMotion origin="layout" path="M 0 0 L -0.25 0 E" pathEditMode="relative" ptsTypes="">
                                      <p:cBhvr>
                                        <p:cTn id="18" dur="2000" fill="hold"/>
                                        <p:tgtEl>
                                          <p:spTgt spid="14"/>
                                        </p:tgtEl>
                                        <p:attrNameLst>
                                          <p:attrName>ppt_x</p:attrName>
                                          <p:attrName>ppt_y</p:attrName>
                                        </p:attrNameLst>
                                      </p:cBhvr>
                                    </p:animMotion>
                                  </p:childTnLst>
                                </p:cTn>
                              </p:par>
                              <p:par>
                                <p:cTn id="19" presetID="35" presetClass="path" presetSubtype="0" accel="50000" decel="50000" fill="hold" nodeType="withEffect">
                                  <p:stCondLst>
                                    <p:cond delay="0"/>
                                  </p:stCondLst>
                                  <p:childTnLst>
                                    <p:animMotion origin="layout" path="M 0 0 L -0.25 0 E" pathEditMode="relative" ptsTypes="">
                                      <p:cBhvr>
                                        <p:cTn id="20" dur="2000" fill="hold"/>
                                        <p:tgtEl>
                                          <p:spTgt spid="15"/>
                                        </p:tgtEl>
                                        <p:attrNameLst>
                                          <p:attrName>ppt_x</p:attrName>
                                          <p:attrName>ppt_y</p:attrName>
                                        </p:attrNameLst>
                                      </p:cBhvr>
                                    </p:animMotion>
                                  </p:childTnLst>
                                </p:cTn>
                              </p:par>
                              <p:par>
                                <p:cTn id="21" presetID="35" presetClass="path" presetSubtype="0" accel="50000" decel="50000" fill="hold" nodeType="withEffect">
                                  <p:stCondLst>
                                    <p:cond delay="0"/>
                                  </p:stCondLst>
                                  <p:childTnLst>
                                    <p:animMotion origin="layout" path="M 0 0 L -0.25 0 E" pathEditMode="relative" ptsTypes="">
                                      <p:cBhvr>
                                        <p:cTn id="22" dur="2000" fill="hold"/>
                                        <p:tgtEl>
                                          <p:spTgt spid="16"/>
                                        </p:tgtEl>
                                        <p:attrNameLst>
                                          <p:attrName>ppt_x</p:attrName>
                                          <p:attrName>ppt_y</p:attrName>
                                        </p:attrNameLst>
                                      </p:cBhvr>
                                    </p:animMotion>
                                  </p:childTnLst>
                                </p:cTn>
                              </p:par>
                              <p:par>
                                <p:cTn id="23" presetID="35" presetClass="path" presetSubtype="0" accel="50000" decel="50000" fill="hold" grpId="0" nodeType="withEffect">
                                  <p:stCondLst>
                                    <p:cond delay="0"/>
                                  </p:stCondLst>
                                  <p:childTnLst>
                                    <p:animMotion origin="layout" path="M 0 0 L -0.25 0 E" pathEditMode="relative" ptsTypes="">
                                      <p:cBhvr>
                                        <p:cTn id="24" dur="2000" fill="hold"/>
                                        <p:tgtEl>
                                          <p:spTgt spid="3"/>
                                        </p:tgtEl>
                                        <p:attrNameLst>
                                          <p:attrName>ppt_x</p:attrName>
                                          <p:attrName>ppt_y</p:attrName>
                                        </p:attrNameLst>
                                      </p:cBhvr>
                                    </p:animMotion>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p:bldP spid="3" grpId="1"/>
      <p:bldP spid="21" grpId="0"/>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Groups</a:t>
            </a:r>
          </a:p>
        </p:txBody>
      </p:sp>
      <p:sp>
        <p:nvSpPr>
          <p:cNvPr id="3" name="Text Placeholder 2"/>
          <p:cNvSpPr>
            <a:spLocks noGrp="1"/>
          </p:cNvSpPr>
          <p:nvPr>
            <p:ph type="body" sz="quarter" idx="10"/>
          </p:nvPr>
        </p:nvSpPr>
        <p:spPr/>
        <p:txBody>
          <a:bodyPr/>
          <a:lstStyle/>
          <a:p>
            <a:pPr marL="0" indent="0">
              <a:buNone/>
            </a:pPr>
            <a:r>
              <a:rPr lang="en-US" dirty="0"/>
              <a:t>One or Many?</a:t>
            </a:r>
          </a:p>
        </p:txBody>
      </p:sp>
      <p:grpSp>
        <p:nvGrpSpPr>
          <p:cNvPr id="4" name="Group 3"/>
          <p:cNvGrpSpPr/>
          <p:nvPr/>
        </p:nvGrpSpPr>
        <p:grpSpPr>
          <a:xfrm>
            <a:off x="1793208" y="2089032"/>
            <a:ext cx="4146264" cy="3592715"/>
            <a:chOff x="3383628" y="2217116"/>
            <a:chExt cx="5424672" cy="4812592"/>
          </a:xfrm>
        </p:grpSpPr>
        <p:sp>
          <p:nvSpPr>
            <p:cNvPr id="5" name="Rounded Rectangle 4"/>
            <p:cNvSpPr/>
            <p:nvPr/>
          </p:nvSpPr>
          <p:spPr bwMode="auto">
            <a:xfrm>
              <a:off x="3383628" y="2217116"/>
              <a:ext cx="5394901" cy="466338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6"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11353" y="2581125"/>
              <a:ext cx="1227144" cy="1216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80154" y="5015326"/>
              <a:ext cx="1289542" cy="111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83993" y="5051725"/>
              <a:ext cx="1310341" cy="104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3413400" y="6205199"/>
              <a:ext cx="5394900" cy="824509"/>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353" b="0" i="0" u="none" strike="noStrike" kern="0" cap="none" spc="0" normalizeH="0" baseline="0" noProof="0" dirty="0">
                  <a:ln>
                    <a:noFill/>
                  </a:ln>
                  <a:gradFill>
                    <a:gsLst>
                      <a:gs pos="2917">
                        <a:schemeClr val="tx1"/>
                      </a:gs>
                      <a:gs pos="30000">
                        <a:schemeClr val="tx1"/>
                      </a:gs>
                    </a:gsLst>
                    <a:lin ang="5400000" scaled="0"/>
                  </a:gradFill>
                  <a:effectLst/>
                  <a:uLnTx/>
                  <a:uFillTx/>
                </a:rPr>
                <a:t>Resource Group</a:t>
              </a:r>
            </a:p>
          </p:txBody>
        </p:sp>
        <p:pic>
          <p:nvPicPr>
            <p:cNvPr id="10"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634257" y="2637289"/>
              <a:ext cx="1209811" cy="1275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Rounded Rectangle 11"/>
          <p:cNvSpPr/>
          <p:nvPr/>
        </p:nvSpPr>
        <p:spPr bwMode="auto">
          <a:xfrm>
            <a:off x="6331431" y="1847330"/>
            <a:ext cx="4123509" cy="1882472"/>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13"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40523" y="2119071"/>
            <a:ext cx="937948" cy="908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6331433" y="3156665"/>
            <a:ext cx="4123508" cy="615516"/>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353" b="0" i="0" u="none" strike="noStrike" kern="0" cap="none" spc="0" normalizeH="0" baseline="0" noProof="0" dirty="0">
                <a:ln>
                  <a:noFill/>
                </a:ln>
                <a:gradFill>
                  <a:gsLst>
                    <a:gs pos="2917">
                      <a:schemeClr val="tx1"/>
                    </a:gs>
                    <a:gs pos="30000">
                      <a:schemeClr val="tx1"/>
                    </a:gs>
                  </a:gsLst>
                  <a:lin ang="5400000" scaled="0"/>
                </a:gradFill>
                <a:effectLst/>
                <a:uLnTx/>
                <a:uFillTx/>
              </a:rPr>
              <a:t>Resource Group</a:t>
            </a:r>
          </a:p>
        </p:txBody>
      </p:sp>
      <p:pic>
        <p:nvPicPr>
          <p:cNvPr id="17"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815999" y="2161000"/>
            <a:ext cx="924700" cy="952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Group 17"/>
          <p:cNvGrpSpPr/>
          <p:nvPr/>
        </p:nvGrpSpPr>
        <p:grpSpPr>
          <a:xfrm>
            <a:off x="6320054" y="4043471"/>
            <a:ext cx="4146264" cy="1785182"/>
            <a:chOff x="3383628" y="4638383"/>
            <a:chExt cx="5424672" cy="2391325"/>
          </a:xfrm>
        </p:grpSpPr>
        <p:sp>
          <p:nvSpPr>
            <p:cNvPr id="19" name="Rounded Rectangle 18"/>
            <p:cNvSpPr/>
            <p:nvPr/>
          </p:nvSpPr>
          <p:spPr bwMode="auto">
            <a:xfrm>
              <a:off x="3383628" y="4638383"/>
              <a:ext cx="5394901" cy="2242122"/>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80154" y="5015326"/>
              <a:ext cx="1289542" cy="111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4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83993" y="5051725"/>
              <a:ext cx="1310341" cy="104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a:xfrm>
              <a:off x="3413400" y="6205199"/>
              <a:ext cx="5394900" cy="824509"/>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353" b="0" i="0" u="none" strike="noStrike" kern="0" cap="none" spc="0" normalizeH="0" baseline="0" noProof="0" dirty="0">
                  <a:ln>
                    <a:noFill/>
                  </a:ln>
                  <a:gradFill>
                    <a:gsLst>
                      <a:gs pos="2917">
                        <a:schemeClr val="tx1"/>
                      </a:gs>
                      <a:gs pos="30000">
                        <a:schemeClr val="tx1"/>
                      </a:gs>
                    </a:gsLst>
                    <a:lin ang="5400000" scaled="0"/>
                  </a:gradFill>
                  <a:effectLst/>
                  <a:uLnTx/>
                  <a:uFillTx/>
                </a:rPr>
                <a:t>Resource Group</a:t>
              </a:r>
            </a:p>
          </p:txBody>
        </p:sp>
      </p:grpSp>
      <p:sp>
        <p:nvSpPr>
          <p:cNvPr id="25" name="TextBox 24"/>
          <p:cNvSpPr txBox="1"/>
          <p:nvPr/>
        </p:nvSpPr>
        <p:spPr>
          <a:xfrm>
            <a:off x="1815963" y="6118245"/>
            <a:ext cx="8627599" cy="615522"/>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353" b="0" i="0" u="none" strike="noStrike" kern="0" cap="none" spc="0" normalizeH="0" baseline="0" noProof="0" dirty="0">
                <a:ln>
                  <a:noFill/>
                </a:ln>
                <a:solidFill>
                  <a:sysClr val="windowText" lastClr="000000"/>
                </a:solidFill>
                <a:effectLst/>
                <a:uLnTx/>
                <a:uFillTx/>
              </a:rPr>
              <a:t>How are the resources managed?</a:t>
            </a:r>
          </a:p>
        </p:txBody>
      </p:sp>
    </p:spTree>
    <p:extLst>
      <p:ext uri="{BB962C8B-B14F-4D97-AF65-F5344CB8AC3E}">
        <p14:creationId xmlns:p14="http://schemas.microsoft.com/office/powerpoint/2010/main" val="272651841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Resource Manager</a:t>
            </a:r>
          </a:p>
        </p:txBody>
      </p:sp>
      <p:sp>
        <p:nvSpPr>
          <p:cNvPr id="5" name="TextBox 4"/>
          <p:cNvSpPr txBox="1"/>
          <p:nvPr/>
        </p:nvSpPr>
        <p:spPr>
          <a:xfrm>
            <a:off x="269239" y="3242965"/>
            <a:ext cx="6776192" cy="738664"/>
          </a:xfrm>
          <a:prstGeom prst="rect">
            <a:avLst/>
          </a:prstGeom>
          <a:noFill/>
        </p:spPr>
        <p:txBody>
          <a:bodyPr wrap="square" lIns="182880" tIns="146304" rIns="182880" bIns="146304" rtlCol="0">
            <a:spAutoFit/>
          </a:bodyPr>
          <a:lstStyle/>
          <a:p>
            <a:pPr>
              <a:lnSpc>
                <a:spcPct val="90000"/>
              </a:lnSpc>
              <a:spcAft>
                <a:spcPts val="600"/>
              </a:spcAft>
            </a:pPr>
            <a:r>
              <a:rPr lang="en-US" sz="3200" i="1" dirty="0">
                <a:solidFill>
                  <a:schemeClr val="accent4"/>
                </a:solidFill>
              </a:rPr>
              <a:t>In 5 minutes or less . . . hopefully</a:t>
            </a:r>
          </a:p>
        </p:txBody>
      </p:sp>
      <p:pic>
        <p:nvPicPr>
          <p:cNvPr id="6" name="Picture 5"/>
          <p:cNvPicPr>
            <a:picLocks noChangeAspect="1"/>
          </p:cNvPicPr>
          <p:nvPr/>
        </p:nvPicPr>
        <p:blipFill>
          <a:blip r:embed="rId2"/>
          <a:stretch>
            <a:fillRect/>
          </a:stretch>
        </p:blipFill>
        <p:spPr>
          <a:xfrm rot="1198599">
            <a:off x="8557350" y="-753642"/>
            <a:ext cx="3806045" cy="3806045"/>
          </a:xfrm>
          <a:prstGeom prst="rect">
            <a:avLst/>
          </a:prstGeom>
        </p:spPr>
      </p:pic>
    </p:spTree>
    <p:extLst>
      <p:ext uri="{BB962C8B-B14F-4D97-AF65-F5344CB8AC3E}">
        <p14:creationId xmlns:p14="http://schemas.microsoft.com/office/powerpoint/2010/main" val="301710639"/>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Discover Templates</a:t>
            </a:r>
          </a:p>
        </p:txBody>
      </p:sp>
      <p:sp>
        <p:nvSpPr>
          <p:cNvPr id="5" name="TextBox 4"/>
          <p:cNvSpPr txBox="1"/>
          <p:nvPr/>
        </p:nvSpPr>
        <p:spPr>
          <a:xfrm>
            <a:off x="269239" y="3242965"/>
            <a:ext cx="3321269" cy="7386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3200" b="0" i="1" u="none" strike="noStrike" kern="0" cap="none" spc="0" normalizeH="0" baseline="0" noProof="0" dirty="0">
                <a:ln>
                  <a:noFill/>
                </a:ln>
                <a:solidFill>
                  <a:schemeClr val="accent4"/>
                </a:solidFill>
                <a:effectLst/>
                <a:uLnTx/>
                <a:uFillTx/>
              </a:rPr>
              <a:t>The Foundation</a:t>
            </a:r>
          </a:p>
        </p:txBody>
      </p:sp>
      <p:pic>
        <p:nvPicPr>
          <p:cNvPr id="6" name="Picture 5"/>
          <p:cNvPicPr>
            <a:picLocks noChangeAspect="1"/>
          </p:cNvPicPr>
          <p:nvPr/>
        </p:nvPicPr>
        <p:blipFill>
          <a:blip r:embed="rId2"/>
          <a:stretch>
            <a:fillRect/>
          </a:stretch>
        </p:blipFill>
        <p:spPr>
          <a:xfrm rot="1198599">
            <a:off x="8557350" y="-753642"/>
            <a:ext cx="3806045" cy="3806045"/>
          </a:xfrm>
          <a:prstGeom prst="rect">
            <a:avLst/>
          </a:prstGeom>
        </p:spPr>
      </p:pic>
    </p:spTree>
    <p:extLst>
      <p:ext uri="{BB962C8B-B14F-4D97-AF65-F5344CB8AC3E}">
        <p14:creationId xmlns:p14="http://schemas.microsoft.com/office/powerpoint/2010/main" val="1282228096"/>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Rectangle 12"/>
          <p:cNvSpPr/>
          <p:nvPr/>
        </p:nvSpPr>
        <p:spPr bwMode="auto">
          <a:xfrm>
            <a:off x="1828800" y="1367161"/>
            <a:ext cx="3284738" cy="213064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screenshot</a:t>
            </a:r>
          </a:p>
        </p:txBody>
      </p:sp>
      <p:sp>
        <p:nvSpPr>
          <p:cNvPr id="14" name="Rectangle 13"/>
          <p:cNvSpPr/>
          <p:nvPr/>
        </p:nvSpPr>
        <p:spPr bwMode="auto">
          <a:xfrm>
            <a:off x="7636276" y="1367161"/>
            <a:ext cx="3284738" cy="213064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screenshot</a:t>
            </a:r>
          </a:p>
        </p:txBody>
      </p:sp>
      <p:sp>
        <p:nvSpPr>
          <p:cNvPr id="15" name="TextBox 14"/>
          <p:cNvSpPr txBox="1"/>
          <p:nvPr/>
        </p:nvSpPr>
        <p:spPr>
          <a:xfrm>
            <a:off x="-328501" y="4992008"/>
            <a:ext cx="6545813" cy="1495794"/>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Azure.com</a:t>
            </a:r>
          </a:p>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400" b="0" i="1"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https://azure.Microsoft.com/en-us/documentation/templates/</a:t>
            </a:r>
            <a:endParaRPr kumimoji="0" lang="en-US" sz="14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endParaRPr>
          </a:p>
          <a:p>
            <a:pPr marL="0" marR="0" lvl="0" indent="0" algn="ctr" defTabSz="914400" eaLnBrk="1" fontAlgn="auto" latinLnBrk="0" hangingPunct="1">
              <a:lnSpc>
                <a:spcPct val="90000"/>
              </a:lnSpc>
              <a:spcBef>
                <a:spcPts val="0"/>
              </a:spcBef>
              <a:spcAft>
                <a:spcPts val="600"/>
              </a:spcAft>
              <a:buClrTx/>
              <a:buSzTx/>
              <a:buFontTx/>
              <a:buNone/>
              <a:tabLst/>
              <a:defRPr/>
            </a:pPr>
            <a:endParaRPr kumimoji="0" lang="en-US" sz="1400" b="0" i="1"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endParaRPr>
          </a:p>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400" b="0" i="1"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Azure.com </a:t>
            </a:r>
            <a:r>
              <a:rPr kumimoji="0" lang="en-US" sz="1400" b="0" i="1"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sym typeface="Wingdings" panose="05000000000000000000" pitchFamily="2" charset="2"/>
              </a:rPr>
              <a:t> Resources  Templates</a:t>
            </a:r>
            <a:endParaRPr kumimoji="0" lang="en-US" sz="1400" b="0" i="1"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endParaRPr>
          </a:p>
        </p:txBody>
      </p:sp>
      <p:sp>
        <p:nvSpPr>
          <p:cNvPr id="16" name="TextBox 15"/>
          <p:cNvSpPr txBox="1"/>
          <p:nvPr/>
        </p:nvSpPr>
        <p:spPr>
          <a:xfrm>
            <a:off x="6005738" y="5262851"/>
            <a:ext cx="6545813" cy="954107"/>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800" b="0" i="0" u="none" strike="noStrike" kern="0" cap="none" spc="0" normalizeH="0" baseline="0" noProof="0" dirty="0" err="1">
                <a:ln>
                  <a:noFill/>
                </a:ln>
                <a:solidFill>
                  <a:schemeClr val="bg1"/>
                </a:solidFill>
                <a:effectLst/>
                <a:uLnTx/>
                <a:uFillTx/>
                <a:latin typeface="Segoe UI Semilight" panose="020B0402040204020203" pitchFamily="34" charset="0"/>
                <a:cs typeface="Segoe UI Semilight" panose="020B0402040204020203" pitchFamily="34" charset="0"/>
              </a:rPr>
              <a:t>Github</a:t>
            </a:r>
            <a:endParaRPr kumimoji="0" lang="en-US" sz="2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endParaRPr>
          </a:p>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400" b="0" i="1"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https://github.com/Azure/azure-quick-start-templates</a:t>
            </a:r>
            <a:endParaRPr kumimoji="0" lang="en-US" sz="14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endParaRPr>
          </a:p>
        </p:txBody>
      </p:sp>
      <p:pic>
        <p:nvPicPr>
          <p:cNvPr id="2" name="Picture 1"/>
          <p:cNvPicPr>
            <a:picLocks noChangeAspect="1"/>
          </p:cNvPicPr>
          <p:nvPr/>
        </p:nvPicPr>
        <p:blipFill>
          <a:blip r:embed="rId2"/>
          <a:stretch>
            <a:fillRect/>
          </a:stretch>
        </p:blipFill>
        <p:spPr>
          <a:xfrm>
            <a:off x="5894615" y="458569"/>
            <a:ext cx="6117198" cy="4407347"/>
          </a:xfrm>
          <a:prstGeom prst="rect">
            <a:avLst/>
          </a:prstGeom>
        </p:spPr>
      </p:pic>
      <p:pic>
        <p:nvPicPr>
          <p:cNvPr id="3" name="Picture 2"/>
          <p:cNvPicPr>
            <a:picLocks noChangeAspect="1"/>
          </p:cNvPicPr>
          <p:nvPr/>
        </p:nvPicPr>
        <p:blipFill>
          <a:blip r:embed="rId3"/>
          <a:stretch>
            <a:fillRect/>
          </a:stretch>
        </p:blipFill>
        <p:spPr>
          <a:xfrm>
            <a:off x="198262" y="493172"/>
            <a:ext cx="5492288" cy="4372744"/>
          </a:xfrm>
          <a:prstGeom prst="rect">
            <a:avLst/>
          </a:prstGeom>
        </p:spPr>
      </p:pic>
    </p:spTree>
    <p:extLst>
      <p:ext uri="{BB962C8B-B14F-4D97-AF65-F5344CB8AC3E}">
        <p14:creationId xmlns:p14="http://schemas.microsoft.com/office/powerpoint/2010/main" val="2980417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endParaRPr lang="en-US" dirty="0"/>
          </a:p>
        </p:txBody>
      </p:sp>
      <p:sp>
        <p:nvSpPr>
          <p:cNvPr id="3" name="Text Placeholder 2"/>
          <p:cNvSpPr>
            <a:spLocks noGrp="1"/>
          </p:cNvSpPr>
          <p:nvPr>
            <p:ph type="body" sz="quarter" idx="12"/>
          </p:nvPr>
        </p:nvSpPr>
        <p:spPr/>
        <p:txBody>
          <a:bodyPr/>
          <a:lstStyle/>
          <a:p>
            <a:r>
              <a:rPr lang="en-US" dirty="0"/>
              <a:t>Deploy from PowerShell and</a:t>
            </a:r>
          </a:p>
          <a:p>
            <a:r>
              <a:rPr lang="en-US" dirty="0"/>
              <a:t>Azure CLI</a:t>
            </a:r>
          </a:p>
        </p:txBody>
      </p:sp>
    </p:spTree>
    <p:extLst>
      <p:ext uri="{BB962C8B-B14F-4D97-AF65-F5344CB8AC3E}">
        <p14:creationId xmlns:p14="http://schemas.microsoft.com/office/powerpoint/2010/main" val="234780347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Azure Deployments</a:t>
            </a:r>
          </a:p>
        </p:txBody>
      </p:sp>
      <p:sp>
        <p:nvSpPr>
          <p:cNvPr id="3" name="Text Placeholder 2"/>
          <p:cNvSpPr>
            <a:spLocks noGrp="1"/>
          </p:cNvSpPr>
          <p:nvPr>
            <p:ph type="body" sz="quarter" idx="10"/>
          </p:nvPr>
        </p:nvSpPr>
        <p:spPr>
          <a:xfrm>
            <a:off x="269239" y="1189177"/>
            <a:ext cx="11653523" cy="4378378"/>
          </a:xfrm>
        </p:spPr>
        <p:txBody>
          <a:bodyPr/>
          <a:lstStyle/>
          <a:p>
            <a:r>
              <a:rPr lang="en-US" dirty="0"/>
              <a:t>Azure Service Management (ASM / RDFE)</a:t>
            </a:r>
          </a:p>
          <a:p>
            <a:pPr lvl="1"/>
            <a:r>
              <a:rPr lang="en-US" dirty="0"/>
              <a:t>Traditional way to deploy and manage applications</a:t>
            </a:r>
          </a:p>
          <a:p>
            <a:pPr lvl="1"/>
            <a:r>
              <a:rPr lang="en-US" dirty="0"/>
              <a:t>Classic Azure Portal</a:t>
            </a:r>
          </a:p>
          <a:p>
            <a:pPr lvl="1"/>
            <a:r>
              <a:rPr lang="en-US" dirty="0"/>
              <a:t>PowerShell: {verb}-Azure{noun}</a:t>
            </a:r>
          </a:p>
          <a:p>
            <a:pPr lvl="1"/>
            <a:r>
              <a:rPr lang="en-US" dirty="0"/>
              <a:t>CLI: </a:t>
            </a:r>
            <a:r>
              <a:rPr lang="en-US" dirty="0" err="1"/>
              <a:t>asm</a:t>
            </a:r>
            <a:endParaRPr lang="en-US" dirty="0"/>
          </a:p>
          <a:p>
            <a:pPr lvl="1"/>
            <a:endParaRPr lang="en-US" dirty="0"/>
          </a:p>
          <a:p>
            <a:r>
              <a:rPr lang="en-US" dirty="0"/>
              <a:t>Azure Resource Manager (ARM)</a:t>
            </a:r>
          </a:p>
          <a:p>
            <a:pPr lvl="1"/>
            <a:r>
              <a:rPr lang="en-US" dirty="0"/>
              <a:t>Modern way to deploy and manage applications / resources</a:t>
            </a:r>
          </a:p>
          <a:p>
            <a:pPr lvl="1"/>
            <a:r>
              <a:rPr lang="en-US" dirty="0"/>
              <a:t>Azure Portal (“Ibiza”)</a:t>
            </a:r>
          </a:p>
          <a:p>
            <a:pPr lvl="1"/>
            <a:r>
              <a:rPr lang="en-US" dirty="0"/>
              <a:t>PowerShell: {verb}-</a:t>
            </a:r>
            <a:r>
              <a:rPr lang="en-US" dirty="0" err="1"/>
              <a:t>Azure</a:t>
            </a:r>
            <a:r>
              <a:rPr lang="en-US" b="1" dirty="0" err="1"/>
              <a:t>Rm</a:t>
            </a:r>
            <a:r>
              <a:rPr lang="en-US" dirty="0"/>
              <a:t>{noun}</a:t>
            </a:r>
          </a:p>
          <a:p>
            <a:pPr lvl="1"/>
            <a:r>
              <a:rPr lang="en-US" dirty="0"/>
              <a:t>CLI: arm</a:t>
            </a:r>
          </a:p>
        </p:txBody>
      </p:sp>
      <p:sp>
        <p:nvSpPr>
          <p:cNvPr id="4" name="TextBox 3"/>
          <p:cNvSpPr txBox="1"/>
          <p:nvPr/>
        </p:nvSpPr>
        <p:spPr>
          <a:xfrm>
            <a:off x="7581900" y="3705225"/>
            <a:ext cx="1847850" cy="2372957"/>
          </a:xfrm>
          <a:prstGeom prst="rect">
            <a:avLst/>
          </a:prstGeom>
          <a:noFill/>
        </p:spPr>
        <p:txBody>
          <a:bodyPr wrap="square" lIns="182880" tIns="146304" rIns="182880" bIns="146304" rtlCol="0">
            <a:spAutoFit/>
          </a:bodyPr>
          <a:lstStyle/>
          <a:p>
            <a:pPr>
              <a:lnSpc>
                <a:spcPct val="90000"/>
              </a:lnSpc>
              <a:spcAft>
                <a:spcPts val="600"/>
              </a:spcAft>
            </a:pPr>
            <a:r>
              <a:rPr lang="en-US" sz="15000" dirty="0">
                <a:solidFill>
                  <a:srgbClr val="00B050"/>
                </a:solidFill>
                <a:sym typeface="Wingdings" panose="05000000000000000000" pitchFamily="2" charset="2"/>
              </a:rPr>
              <a:t></a:t>
            </a:r>
            <a:endParaRPr lang="en-US" sz="15000" dirty="0">
              <a:solidFill>
                <a:srgbClr val="00B050"/>
              </a:solidFill>
            </a:endParaRPr>
          </a:p>
        </p:txBody>
      </p:sp>
    </p:spTree>
    <p:extLst>
      <p:ext uri="{BB962C8B-B14F-4D97-AF65-F5344CB8AC3E}">
        <p14:creationId xmlns:p14="http://schemas.microsoft.com/office/powerpoint/2010/main" val="276711391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266921" y="2040854"/>
            <a:ext cx="5288849" cy="4571717"/>
          </a:xfrm>
          <a:prstGeom prst="round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p:txBody>
          <a:bodyPr/>
          <a:lstStyle/>
          <a:p>
            <a:r>
              <a:rPr lang="en-US" dirty="0"/>
              <a:t>Azure Resource Manager</a:t>
            </a:r>
          </a:p>
        </p:txBody>
      </p:sp>
      <p:sp>
        <p:nvSpPr>
          <p:cNvPr id="5" name="Text Placeholder 4"/>
          <p:cNvSpPr>
            <a:spLocks noGrp="1"/>
          </p:cNvSpPr>
          <p:nvPr>
            <p:ph type="body" sz="quarter" idx="10"/>
          </p:nvPr>
        </p:nvSpPr>
        <p:spPr/>
        <p:txBody>
          <a:bodyPr/>
          <a:lstStyle/>
          <a:p>
            <a:pPr marL="0" indent="0">
              <a:buNone/>
            </a:pPr>
            <a:r>
              <a:rPr lang="en-US" dirty="0"/>
              <a:t>What is Azure Resource Manager?</a:t>
            </a:r>
          </a:p>
        </p:txBody>
      </p:sp>
      <p:pic>
        <p:nvPicPr>
          <p:cNvPr id="13"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6408" y="2397707"/>
            <a:ext cx="1203021" cy="1192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5823" y="4784057"/>
            <a:ext cx="1264192" cy="10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53649" y="2452767"/>
            <a:ext cx="1186029" cy="1250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404374" y="4819741"/>
            <a:ext cx="1284582" cy="1026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266921" y="6164363"/>
            <a:ext cx="5288848" cy="615522"/>
          </a:xfrm>
          <a:prstGeom prst="rect">
            <a:avLst/>
          </a:prstGeom>
          <a:noFill/>
        </p:spPr>
        <p:txBody>
          <a:bodyPr wrap="square" lIns="179285" tIns="143428" rIns="179285" bIns="143428" rtlCol="0">
            <a:spAutoFit/>
          </a:bodyPr>
          <a:lstStyle/>
          <a:p>
            <a:pPr algn="ctr">
              <a:lnSpc>
                <a:spcPct val="90000"/>
              </a:lnSpc>
            </a:pPr>
            <a:r>
              <a:rPr lang="en-US" sz="2353" dirty="0">
                <a:gradFill>
                  <a:gsLst>
                    <a:gs pos="2917">
                      <a:schemeClr val="tx1"/>
                    </a:gs>
                    <a:gs pos="30000">
                      <a:schemeClr val="tx1"/>
                    </a:gs>
                  </a:gsLst>
                  <a:lin ang="5400000" scaled="0"/>
                </a:gradFill>
              </a:rPr>
              <a:t>Resource Group</a:t>
            </a:r>
          </a:p>
        </p:txBody>
      </p:sp>
      <p:sp>
        <p:nvSpPr>
          <p:cNvPr id="21" name="TextBox 20"/>
          <p:cNvSpPr txBox="1"/>
          <p:nvPr/>
        </p:nvSpPr>
        <p:spPr>
          <a:xfrm>
            <a:off x="5477184" y="3078066"/>
            <a:ext cx="6903624" cy="2570708"/>
          </a:xfrm>
          <a:prstGeom prst="rect">
            <a:avLst/>
          </a:prstGeom>
          <a:noFill/>
        </p:spPr>
        <p:txBody>
          <a:bodyPr wrap="none" lIns="179285" tIns="143428" rIns="179285" bIns="143428" rtlCol="0">
            <a:spAutoFit/>
          </a:bodyPr>
          <a:lstStyle/>
          <a:p>
            <a:pPr>
              <a:lnSpc>
                <a:spcPct val="90000"/>
              </a:lnSpc>
            </a:pPr>
            <a:r>
              <a:rPr lang="en-US" sz="3137" dirty="0">
                <a:latin typeface="+mj-lt"/>
              </a:rPr>
              <a:t>Unit of Management</a:t>
            </a:r>
          </a:p>
          <a:p>
            <a:pPr marL="336145" indent="-336145">
              <a:lnSpc>
                <a:spcPct val="90000"/>
              </a:lnSpc>
              <a:buFont typeface="Arial" panose="020B0604020202020204" pitchFamily="34" charset="0"/>
              <a:buChar char="•"/>
            </a:pPr>
            <a:r>
              <a:rPr lang="en-US" sz="2353" dirty="0">
                <a:latin typeface="+mj-lt"/>
              </a:rPr>
              <a:t>Lifecycle</a:t>
            </a:r>
          </a:p>
          <a:p>
            <a:pPr marL="336145" indent="-336145">
              <a:lnSpc>
                <a:spcPct val="90000"/>
              </a:lnSpc>
              <a:buFont typeface="Arial" panose="020B0604020202020204" pitchFamily="34" charset="0"/>
              <a:buChar char="•"/>
            </a:pPr>
            <a:r>
              <a:rPr lang="en-US" sz="2353" dirty="0">
                <a:latin typeface="+mj-lt"/>
              </a:rPr>
              <a:t>Identity</a:t>
            </a:r>
          </a:p>
          <a:p>
            <a:pPr marL="336145" indent="-336145">
              <a:lnSpc>
                <a:spcPct val="90000"/>
              </a:lnSpc>
              <a:buFont typeface="Arial" panose="020B0604020202020204" pitchFamily="34" charset="0"/>
              <a:buChar char="•"/>
            </a:pPr>
            <a:r>
              <a:rPr lang="en-US" sz="2353" dirty="0">
                <a:latin typeface="+mj-lt"/>
              </a:rPr>
              <a:t>Grouping</a:t>
            </a:r>
          </a:p>
          <a:p>
            <a:pPr marL="336145" indent="-336145">
              <a:lnSpc>
                <a:spcPct val="90000"/>
              </a:lnSpc>
              <a:buFont typeface="Arial" panose="020B0604020202020204" pitchFamily="34" charset="0"/>
              <a:buChar char="•"/>
            </a:pPr>
            <a:endParaRPr lang="en-US" sz="3137" dirty="0">
              <a:latin typeface="+mj-lt"/>
            </a:endParaRPr>
          </a:p>
          <a:p>
            <a:pPr>
              <a:lnSpc>
                <a:spcPct val="90000"/>
              </a:lnSpc>
            </a:pPr>
            <a:r>
              <a:rPr lang="en-US" sz="3137" dirty="0">
                <a:latin typeface="+mj-lt"/>
              </a:rPr>
              <a:t>One Resource -&gt; One Resource Group</a:t>
            </a:r>
          </a:p>
        </p:txBody>
      </p:sp>
    </p:spTree>
    <p:extLst>
      <p:ext uri="{BB962C8B-B14F-4D97-AF65-F5344CB8AC3E}">
        <p14:creationId xmlns:p14="http://schemas.microsoft.com/office/powerpoint/2010/main" val="401416164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7601762" y="4773620"/>
            <a:ext cx="1809396" cy="1434265"/>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0"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Cache</a:t>
            </a:r>
          </a:p>
        </p:txBody>
      </p:sp>
      <p:sp>
        <p:nvSpPr>
          <p:cNvPr id="2" name="Title 1"/>
          <p:cNvSpPr>
            <a:spLocks noGrp="1"/>
          </p:cNvSpPr>
          <p:nvPr>
            <p:ph type="title"/>
          </p:nvPr>
        </p:nvSpPr>
        <p:spPr/>
        <p:txBody>
          <a:bodyPr/>
          <a:lstStyle/>
          <a:p>
            <a:r>
              <a:rPr lang="en-US"/>
              <a:t>Consistent Management Layer</a:t>
            </a:r>
            <a:endParaRPr lang="en-US" dirty="0"/>
          </a:p>
        </p:txBody>
      </p:sp>
      <p:sp>
        <p:nvSpPr>
          <p:cNvPr id="4" name="Rectangle 3"/>
          <p:cNvSpPr/>
          <p:nvPr/>
        </p:nvSpPr>
        <p:spPr bwMode="auto">
          <a:xfrm>
            <a:off x="1613925" y="2174019"/>
            <a:ext cx="9795893" cy="188247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b="1" dirty="0">
                <a:gradFill>
                  <a:gsLst>
                    <a:gs pos="0">
                      <a:srgbClr val="FFFFFF"/>
                    </a:gs>
                    <a:gs pos="100000">
                      <a:srgbClr val="FFFFFF"/>
                    </a:gs>
                  </a:gsLst>
                  <a:lin ang="5400000" scaled="0"/>
                </a:gradFill>
                <a:ea typeface="Segoe UI" pitchFamily="34" charset="0"/>
                <a:cs typeface="Segoe UI" pitchFamily="34" charset="0"/>
              </a:rPr>
              <a:t>Azure Resource Manager</a:t>
            </a:r>
          </a:p>
        </p:txBody>
      </p:sp>
      <p:sp>
        <p:nvSpPr>
          <p:cNvPr id="5" name="Rectangle 4"/>
          <p:cNvSpPr/>
          <p:nvPr/>
        </p:nvSpPr>
        <p:spPr bwMode="auto">
          <a:xfrm>
            <a:off x="1613926" y="4773620"/>
            <a:ext cx="1809396" cy="1434267"/>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0"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Website</a:t>
            </a:r>
          </a:p>
        </p:txBody>
      </p:sp>
      <p:sp>
        <p:nvSpPr>
          <p:cNvPr id="6" name="Rectangle 5"/>
          <p:cNvSpPr/>
          <p:nvPr/>
        </p:nvSpPr>
        <p:spPr bwMode="auto">
          <a:xfrm>
            <a:off x="3606602" y="4773619"/>
            <a:ext cx="1809396" cy="1434266"/>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0"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dirty="0" err="1">
                <a:gradFill>
                  <a:gsLst>
                    <a:gs pos="0">
                      <a:srgbClr val="FFFFFF"/>
                    </a:gs>
                    <a:gs pos="100000">
                      <a:srgbClr val="FFFFFF"/>
                    </a:gs>
                  </a:gsLst>
                  <a:lin ang="5400000" scaled="0"/>
                </a:gradFill>
                <a:ea typeface="Segoe UI" pitchFamily="34" charset="0"/>
                <a:cs typeface="Segoe UI" pitchFamily="34" charset="0"/>
              </a:rPr>
              <a:t>VM</a:t>
            </a: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5603103" y="4773620"/>
            <a:ext cx="1809396" cy="1434265"/>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0"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SQL DB</a:t>
            </a:r>
          </a:p>
        </p:txBody>
      </p:sp>
      <p:sp>
        <p:nvSpPr>
          <p:cNvPr id="3" name="TextBox 2"/>
          <p:cNvSpPr txBox="1"/>
          <p:nvPr/>
        </p:nvSpPr>
        <p:spPr>
          <a:xfrm>
            <a:off x="1" y="5132187"/>
            <a:ext cx="1882472" cy="941386"/>
          </a:xfrm>
          <a:prstGeom prst="rect">
            <a:avLst/>
          </a:prstGeom>
          <a:noFill/>
        </p:spPr>
        <p:txBody>
          <a:bodyPr wrap="square" lIns="179285" tIns="143428" rIns="179285" bIns="143428" rtlCol="0">
            <a:spAutoFit/>
          </a:bodyPr>
          <a:lstStyle/>
          <a:p>
            <a:pPr>
              <a:lnSpc>
                <a:spcPct val="90000"/>
              </a:lnSpc>
            </a:pPr>
            <a:r>
              <a:rPr lang="en-US" sz="2353" dirty="0"/>
              <a:t>Resource Provider</a:t>
            </a:r>
          </a:p>
        </p:txBody>
      </p:sp>
      <p:pic>
        <p:nvPicPr>
          <p:cNvPr id="9" name="Picture 8"/>
          <p:cNvPicPr>
            <a:picLocks noChangeAspect="1"/>
          </p:cNvPicPr>
          <p:nvPr/>
        </p:nvPicPr>
        <p:blipFill>
          <a:blip r:embed="rId3"/>
          <a:stretch>
            <a:fillRect/>
          </a:stretch>
        </p:blipFill>
        <p:spPr>
          <a:xfrm>
            <a:off x="2070882" y="4939759"/>
            <a:ext cx="895484" cy="896425"/>
          </a:xfrm>
          <a:prstGeom prst="rect">
            <a:avLst/>
          </a:prstGeom>
        </p:spPr>
      </p:pic>
      <p:pic>
        <p:nvPicPr>
          <p:cNvPr id="12" name="Picture 11"/>
          <p:cNvPicPr>
            <a:picLocks noChangeAspect="1"/>
          </p:cNvPicPr>
          <p:nvPr/>
        </p:nvPicPr>
        <p:blipFill>
          <a:blip r:embed="rId4"/>
          <a:stretch>
            <a:fillRect/>
          </a:stretch>
        </p:blipFill>
        <p:spPr>
          <a:xfrm>
            <a:off x="4027251" y="4945067"/>
            <a:ext cx="968098" cy="896425"/>
          </a:xfrm>
          <a:prstGeom prst="rect">
            <a:avLst/>
          </a:prstGeom>
        </p:spPr>
      </p:pic>
      <p:pic>
        <p:nvPicPr>
          <p:cNvPr id="13" name="Picture 12"/>
          <p:cNvPicPr>
            <a:picLocks noChangeAspect="1"/>
          </p:cNvPicPr>
          <p:nvPr/>
        </p:nvPicPr>
        <p:blipFill>
          <a:blip r:embed="rId5"/>
          <a:stretch>
            <a:fillRect/>
          </a:stretch>
        </p:blipFill>
        <p:spPr>
          <a:xfrm>
            <a:off x="6077965" y="4945067"/>
            <a:ext cx="859672" cy="896425"/>
          </a:xfrm>
          <a:prstGeom prst="rect">
            <a:avLst/>
          </a:prstGeom>
        </p:spPr>
      </p:pic>
      <p:sp>
        <p:nvSpPr>
          <p:cNvPr id="15" name="Rectangle 14"/>
          <p:cNvSpPr/>
          <p:nvPr/>
        </p:nvSpPr>
        <p:spPr bwMode="auto">
          <a:xfrm>
            <a:off x="9600422" y="4773620"/>
            <a:ext cx="1809396" cy="1434265"/>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0"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a:t>
            </a:r>
          </a:p>
        </p:txBody>
      </p:sp>
      <p:sp>
        <p:nvSpPr>
          <p:cNvPr id="16" name="Rectangle 15"/>
          <p:cNvSpPr/>
          <p:nvPr/>
        </p:nvSpPr>
        <p:spPr bwMode="auto">
          <a:xfrm>
            <a:off x="1613925" y="4235774"/>
            <a:ext cx="9795893" cy="358566"/>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b="1" dirty="0">
                <a:gradFill>
                  <a:gsLst>
                    <a:gs pos="0">
                      <a:srgbClr val="FFFFFF"/>
                    </a:gs>
                    <a:gs pos="100000">
                      <a:srgbClr val="FFFFFF"/>
                    </a:gs>
                  </a:gsLst>
                  <a:lin ang="5400000" scaled="0"/>
                </a:gradFill>
                <a:ea typeface="Segoe UI" pitchFamily="34" charset="0"/>
                <a:cs typeface="Segoe UI" pitchFamily="34" charset="0"/>
              </a:rPr>
              <a:t>Provider Contract</a:t>
            </a:r>
          </a:p>
        </p:txBody>
      </p:sp>
      <p:sp>
        <p:nvSpPr>
          <p:cNvPr id="17" name="TextBox 16"/>
          <p:cNvSpPr txBox="1"/>
          <p:nvPr/>
        </p:nvSpPr>
        <p:spPr>
          <a:xfrm>
            <a:off x="1604204" y="3066490"/>
            <a:ext cx="9805614" cy="832764"/>
          </a:xfrm>
          <a:prstGeom prst="rect">
            <a:avLst/>
          </a:prstGeom>
          <a:noFill/>
        </p:spPr>
        <p:txBody>
          <a:bodyPr wrap="square" lIns="179285" tIns="143428" rIns="179285" bIns="143428" rtlCol="0">
            <a:spAutoFit/>
          </a:bodyPr>
          <a:lstStyle/>
          <a:p>
            <a:pPr defTabSz="914102" fontAlgn="base">
              <a:lnSpc>
                <a:spcPct val="90000"/>
              </a:lnSpc>
              <a:spcBef>
                <a:spcPct val="0"/>
              </a:spcBef>
              <a:spcAft>
                <a:spcPct val="0"/>
              </a:spcAft>
            </a:pPr>
            <a:r>
              <a:rPr lang="en-US" sz="1961" b="1" dirty="0">
                <a:solidFill>
                  <a:srgbClr val="FFFFFF"/>
                </a:solidFill>
                <a:latin typeface="Consolas" panose="020B0609020204030204" pitchFamily="49" charset="0"/>
                <a:ea typeface="Segoe UI" pitchFamily="34" charset="0"/>
                <a:cs typeface="Consolas" panose="020B0609020204030204" pitchFamily="49" charset="0"/>
              </a:rPr>
              <a:t>https://management.azure.com/subscriptions/{{subscriptionId}}/providers?api-version={{apiVersion}}</a:t>
            </a:r>
          </a:p>
        </p:txBody>
      </p:sp>
      <p:sp>
        <p:nvSpPr>
          <p:cNvPr id="18" name="Rectangle 17"/>
          <p:cNvSpPr/>
          <p:nvPr/>
        </p:nvSpPr>
        <p:spPr bwMode="auto">
          <a:xfrm>
            <a:off x="1604204" y="1456887"/>
            <a:ext cx="9805614" cy="53784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b="1" dirty="0">
                <a:gradFill>
                  <a:gsLst>
                    <a:gs pos="0">
                      <a:srgbClr val="FFFFFF"/>
                    </a:gs>
                    <a:gs pos="100000">
                      <a:srgbClr val="FFFFFF"/>
                    </a:gs>
                  </a:gsLst>
                  <a:lin ang="5400000" scaled="0"/>
                </a:gradFill>
                <a:ea typeface="Segoe UI" pitchFamily="34" charset="0"/>
                <a:cs typeface="Segoe UI" pitchFamily="34" charset="0"/>
              </a:rPr>
              <a:t>Tools</a:t>
            </a:r>
          </a:p>
        </p:txBody>
      </p:sp>
      <p:sp>
        <p:nvSpPr>
          <p:cNvPr id="19" name="TextBox 18"/>
          <p:cNvSpPr txBox="1"/>
          <p:nvPr/>
        </p:nvSpPr>
        <p:spPr>
          <a:xfrm>
            <a:off x="10192079" y="5020059"/>
            <a:ext cx="626082" cy="941386"/>
          </a:xfrm>
          <a:prstGeom prst="rect">
            <a:avLst/>
          </a:prstGeom>
          <a:noFill/>
        </p:spPr>
        <p:txBody>
          <a:bodyPr wrap="none" lIns="179285" tIns="143428" rIns="179285" bIns="143428" rtlCol="0">
            <a:spAutoFit/>
          </a:bodyPr>
          <a:lstStyle/>
          <a:p>
            <a:pPr>
              <a:lnSpc>
                <a:spcPct val="90000"/>
              </a:lnSpc>
            </a:pPr>
            <a:r>
              <a:rPr lang="en-US" sz="4705" b="1" dirty="0">
                <a:solidFill>
                  <a:schemeClr val="bg1"/>
                </a:solidFill>
              </a:rPr>
              <a:t>?</a:t>
            </a:r>
          </a:p>
        </p:txBody>
      </p:sp>
      <p:sp>
        <p:nvSpPr>
          <p:cNvPr id="20" name="TextBox 19"/>
          <p:cNvSpPr txBox="1"/>
          <p:nvPr/>
        </p:nvSpPr>
        <p:spPr>
          <a:xfrm>
            <a:off x="1" y="2644410"/>
            <a:ext cx="1882472" cy="615522"/>
          </a:xfrm>
          <a:prstGeom prst="rect">
            <a:avLst/>
          </a:prstGeom>
          <a:noFill/>
        </p:spPr>
        <p:txBody>
          <a:bodyPr wrap="square" lIns="179285" tIns="143428" rIns="179285" bIns="143428" rtlCol="0">
            <a:spAutoFit/>
          </a:bodyPr>
          <a:lstStyle/>
          <a:p>
            <a:pPr>
              <a:lnSpc>
                <a:spcPct val="90000"/>
              </a:lnSpc>
            </a:pPr>
            <a:r>
              <a:rPr lang="en-US" sz="2353" dirty="0"/>
              <a:t>REST API</a:t>
            </a:r>
          </a:p>
        </p:txBody>
      </p:sp>
      <p:pic>
        <p:nvPicPr>
          <p:cNvPr id="8" name="Picture 7"/>
          <p:cNvPicPr>
            <a:picLocks noChangeAspect="1"/>
          </p:cNvPicPr>
          <p:nvPr/>
        </p:nvPicPr>
        <p:blipFill>
          <a:blip r:embed="rId6"/>
          <a:stretch>
            <a:fillRect/>
          </a:stretch>
        </p:blipFill>
        <p:spPr>
          <a:xfrm>
            <a:off x="8068113" y="4939759"/>
            <a:ext cx="815431" cy="896425"/>
          </a:xfrm>
          <a:prstGeom prst="rect">
            <a:avLst/>
          </a:prstGeom>
        </p:spPr>
      </p:pic>
    </p:spTree>
    <p:extLst>
      <p:ext uri="{BB962C8B-B14F-4D97-AF65-F5344CB8AC3E}">
        <p14:creationId xmlns:p14="http://schemas.microsoft.com/office/powerpoint/2010/main" val="844434340"/>
      </p:ext>
    </p:extLst>
  </p:cSld>
  <p:clrMapOvr>
    <a:masterClrMapping/>
  </p:clrMapOvr>
  <p:transition>
    <p:fade/>
  </p:transition>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660_TR21_Generic_Template">
  <a:themeElements>
    <a:clrScheme name="TR20 - Generic">
      <a:dk1>
        <a:srgbClr val="505050"/>
      </a:dk1>
      <a:lt1>
        <a:srgbClr val="FFFFFF"/>
      </a:lt1>
      <a:dk2>
        <a:srgbClr val="107C10"/>
      </a:dk2>
      <a:lt2>
        <a:srgbClr val="D2D2D2"/>
      </a:lt2>
      <a:accent1>
        <a:srgbClr val="0078D7"/>
      </a:accent1>
      <a:accent2>
        <a:srgbClr val="D83B01"/>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F5B250D2-4A42-4882-BE29-3D96A7ECCFB7}" vid="{AE6B9CA2-9086-49E8-8D22-7EDD4248C26F}"/>
    </a:ext>
  </a:extLst>
</a:theme>
</file>

<file path=ppt/theme/theme3.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824</TotalTime>
  <Words>3209</Words>
  <Application>Microsoft Office PowerPoint</Application>
  <PresentationFormat>Widescreen</PresentationFormat>
  <Paragraphs>619</Paragraphs>
  <Slides>62</Slides>
  <Notes>18</Notes>
  <HiddenSlides>25</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62</vt:i4>
      </vt:variant>
    </vt:vector>
  </HeadingPairs>
  <TitlesOfParts>
    <vt:vector size="76" baseType="lpstr">
      <vt:lpstr>MS PGothic</vt:lpstr>
      <vt:lpstr>Arial</vt:lpstr>
      <vt:lpstr>Calibri</vt:lpstr>
      <vt:lpstr>Consolas</vt:lpstr>
      <vt:lpstr>Segoe Pro Display Light</vt:lpstr>
      <vt:lpstr>Segoe Pro Display Semibold</vt:lpstr>
      <vt:lpstr>Segoe UI</vt:lpstr>
      <vt:lpstr>Segoe UI Light</vt:lpstr>
      <vt:lpstr>Segoe UI Semibold</vt:lpstr>
      <vt:lpstr>Segoe UI Semilight</vt:lpstr>
      <vt:lpstr>Wingdings</vt:lpstr>
      <vt:lpstr>5-30721_Build_2016_Template_Light</vt:lpstr>
      <vt:lpstr>5-30660_TR21_Generic_Template</vt:lpstr>
      <vt:lpstr>Azure Medium</vt:lpstr>
      <vt:lpstr>Work on Your ARM Strength</vt:lpstr>
      <vt:lpstr>Work on Your ARM Strength</vt:lpstr>
      <vt:lpstr>Michael S. Collier</vt:lpstr>
      <vt:lpstr>http://aka.ms/fundamentalsofazure</vt:lpstr>
      <vt:lpstr>Today’s Agenda</vt:lpstr>
      <vt:lpstr>Azure Resource Manager</vt:lpstr>
      <vt:lpstr>Managing Azure Deployments</vt:lpstr>
      <vt:lpstr>Azure Resource Manager</vt:lpstr>
      <vt:lpstr>Consistent Management Layer</vt:lpstr>
      <vt:lpstr>Benefits</vt:lpstr>
      <vt:lpstr>ARM Definitions</vt:lpstr>
      <vt:lpstr>Resource Providers</vt:lpstr>
      <vt:lpstr>Templates 101</vt:lpstr>
      <vt:lpstr>Inside vs. Outside the box</vt:lpstr>
      <vt:lpstr>Inside vs. Outside the box</vt:lpstr>
      <vt:lpstr>The Basics</vt:lpstr>
      <vt:lpstr>The Basics - Parameters</vt:lpstr>
      <vt:lpstr>The Basics - Variables</vt:lpstr>
      <vt:lpstr>The Basics - Resources</vt:lpstr>
      <vt:lpstr>DSC Extension</vt:lpstr>
      <vt:lpstr>Template Language Expressions</vt:lpstr>
      <vt:lpstr>Most Common</vt:lpstr>
      <vt:lpstr>copyIndex()</vt:lpstr>
      <vt:lpstr>Other Functions</vt:lpstr>
      <vt:lpstr>Your First Template</vt:lpstr>
      <vt:lpstr>PowerPoint Presentation</vt:lpstr>
      <vt:lpstr>Demo</vt:lpstr>
      <vt:lpstr>Advanced Templates</vt:lpstr>
      <vt:lpstr>Free Form . . . Ideal?</vt:lpstr>
      <vt:lpstr>Known Configuration</vt:lpstr>
      <vt:lpstr>Template Decomposition</vt:lpstr>
      <vt:lpstr>Template Decomposition</vt:lpstr>
      <vt:lpstr>Objects</vt:lpstr>
      <vt:lpstr>Nesting</vt:lpstr>
      <vt:lpstr>Objects</vt:lpstr>
      <vt:lpstr>Demo</vt:lpstr>
      <vt:lpstr>Questions?</vt:lpstr>
      <vt:lpstr>Resources</vt:lpstr>
      <vt:lpstr>Thank You!</vt:lpstr>
      <vt:lpstr>Debugging</vt:lpstr>
      <vt:lpstr>Debugging Templates</vt:lpstr>
      <vt:lpstr>Capture the Raw Request/Response</vt:lpstr>
      <vt:lpstr>Capture the Raw Request/Response</vt:lpstr>
      <vt:lpstr>Verbose and Debug Output</vt:lpstr>
      <vt:lpstr>Verbose and Debug Output</vt:lpstr>
      <vt:lpstr>Demo</vt:lpstr>
      <vt:lpstr>Resource Group Logging</vt:lpstr>
      <vt:lpstr>Resource Group Logging</vt:lpstr>
      <vt:lpstr>Azure Rest API Explorer</vt:lpstr>
      <vt:lpstr>Locks</vt:lpstr>
      <vt:lpstr>Buddies</vt:lpstr>
      <vt:lpstr>Policies</vt:lpstr>
      <vt:lpstr>quotoa</vt:lpstr>
      <vt:lpstr>Demo</vt:lpstr>
      <vt:lpstr>Model Differences</vt:lpstr>
      <vt:lpstr>Data Plane vs. Control Plane</vt:lpstr>
      <vt:lpstr>Azure Resource Groups</vt:lpstr>
      <vt:lpstr>Azure Resource Manager</vt:lpstr>
      <vt:lpstr>Resource Groups</vt:lpstr>
      <vt:lpstr>Discover Templates</vt:lpstr>
      <vt:lpstr>PowerPoint Presentation</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Your ARM Strength</dc:title>
  <dc:creator>Michael Collier</dc:creator>
  <cp:lastModifiedBy>Michael Collier</cp:lastModifiedBy>
  <cp:revision>154</cp:revision>
  <dcterms:created xsi:type="dcterms:W3CDTF">2016-04-26T18:26:58Z</dcterms:created>
  <dcterms:modified xsi:type="dcterms:W3CDTF">2016-05-05T19:17:50Z</dcterms:modified>
</cp:coreProperties>
</file>