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Lst>
  <p:notesMasterIdLst>
    <p:notesMasterId r:id="rId76"/>
  </p:notesMasterIdLst>
  <p:sldIdLst>
    <p:sldId id="261" r:id="rId4"/>
    <p:sldId id="256" r:id="rId5"/>
    <p:sldId id="257" r:id="rId6"/>
    <p:sldId id="258" r:id="rId7"/>
    <p:sldId id="259" r:id="rId8"/>
    <p:sldId id="289" r:id="rId9"/>
    <p:sldId id="283" r:id="rId10"/>
    <p:sldId id="291" r:id="rId11"/>
    <p:sldId id="295" r:id="rId12"/>
    <p:sldId id="294" r:id="rId13"/>
    <p:sldId id="293" r:id="rId14"/>
    <p:sldId id="314" r:id="rId15"/>
    <p:sldId id="335" r:id="rId16"/>
    <p:sldId id="336" r:id="rId17"/>
    <p:sldId id="269" r:id="rId18"/>
    <p:sldId id="311" r:id="rId19"/>
    <p:sldId id="312" r:id="rId20"/>
    <p:sldId id="313" r:id="rId21"/>
    <p:sldId id="343" r:id="rId22"/>
    <p:sldId id="344" r:id="rId23"/>
    <p:sldId id="346" r:id="rId24"/>
    <p:sldId id="348" r:id="rId25"/>
    <p:sldId id="347" r:id="rId26"/>
    <p:sldId id="315" r:id="rId27"/>
    <p:sldId id="264" r:id="rId28"/>
    <p:sldId id="266" r:id="rId29"/>
    <p:sldId id="267" r:id="rId30"/>
    <p:sldId id="316" r:id="rId31"/>
    <p:sldId id="270" r:id="rId32"/>
    <p:sldId id="271" r:id="rId33"/>
    <p:sldId id="349" r:id="rId34"/>
    <p:sldId id="350" r:id="rId35"/>
    <p:sldId id="351" r:id="rId36"/>
    <p:sldId id="352" r:id="rId37"/>
    <p:sldId id="353" r:id="rId38"/>
    <p:sldId id="354" r:id="rId39"/>
    <p:sldId id="355" r:id="rId40"/>
    <p:sldId id="320" r:id="rId41"/>
    <p:sldId id="300" r:id="rId42"/>
    <p:sldId id="301" r:id="rId43"/>
    <p:sldId id="338" r:id="rId44"/>
    <p:sldId id="287" r:id="rId45"/>
    <p:sldId id="286" r:id="rId46"/>
    <p:sldId id="339" r:id="rId47"/>
    <p:sldId id="260" r:id="rId48"/>
    <p:sldId id="303" r:id="rId49"/>
    <p:sldId id="304" r:id="rId50"/>
    <p:sldId id="319" r:id="rId51"/>
    <p:sldId id="280" r:id="rId52"/>
    <p:sldId id="306" r:id="rId53"/>
    <p:sldId id="321" r:id="rId54"/>
    <p:sldId id="309" r:id="rId55"/>
    <p:sldId id="323" r:id="rId56"/>
    <p:sldId id="322" r:id="rId57"/>
    <p:sldId id="307" r:id="rId58"/>
    <p:sldId id="324" r:id="rId59"/>
    <p:sldId id="308" r:id="rId60"/>
    <p:sldId id="357" r:id="rId61"/>
    <p:sldId id="342" r:id="rId62"/>
    <p:sldId id="340" r:id="rId63"/>
    <p:sldId id="337" r:id="rId64"/>
    <p:sldId id="325" r:id="rId65"/>
    <p:sldId id="326" r:id="rId66"/>
    <p:sldId id="327" r:id="rId67"/>
    <p:sldId id="328" r:id="rId68"/>
    <p:sldId id="329" r:id="rId69"/>
    <p:sldId id="330" r:id="rId70"/>
    <p:sldId id="331" r:id="rId71"/>
    <p:sldId id="332" r:id="rId72"/>
    <p:sldId id="333" r:id="rId73"/>
    <p:sldId id="334" r:id="rId74"/>
    <p:sldId id="35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Lst>
        </p14:section>
        <p14:section name="Intro" id="{A8ABF474-BA48-4662-9B10-4C79568E30E5}">
          <p14:sldIdLst>
            <p14:sldId id="256"/>
            <p14:sldId id="257"/>
            <p14:sldId id="258"/>
            <p14:sldId id="259"/>
          </p14:sldIdLst>
        </p14:section>
        <p14:section name="ARM Basics" id="{4BF06AF8-D940-4200-B76D-747E7855F830}">
          <p14:sldIdLst>
            <p14:sldId id="289"/>
            <p14:sldId id="283"/>
            <p14:sldId id="291"/>
            <p14:sldId id="295"/>
            <p14:sldId id="294"/>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Debugging" id="{9C5E14D0-15F0-4533-B14E-CB9566D45BB8}">
          <p14:sldIdLst>
            <p14:sldId id="349"/>
            <p14:sldId id="350"/>
            <p14:sldId id="351"/>
            <p14:sldId id="352"/>
            <p14:sldId id="353"/>
            <p14:sldId id="354"/>
            <p14:sldId id="355"/>
          </p14:sldIdLst>
        </p14:section>
        <p14:section name="Advanced Templates" id="{80AE4CA8-2380-43C5-94AF-0C9FC0F000B6}">
          <p14:sldIdLst>
            <p14:sldId id="320"/>
            <p14:sldId id="300"/>
            <p14:sldId id="301"/>
            <p14:sldId id="338"/>
            <p14:sldId id="287"/>
            <p14:sldId id="286"/>
            <p14:sldId id="339"/>
          </p14:sldIdLst>
        </p14:section>
        <p14:section name="Wrap up" id="{B5F7F849-7781-43E7-9DBD-1B2C88A589BA}">
          <p14:sldIdLst>
            <p14:sldId id="260"/>
            <p14:sldId id="303"/>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57"/>
            <p14:sldId id="342"/>
            <p14:sldId id="340"/>
            <p14:sldId id="337"/>
            <p14:sldId id="325"/>
            <p14:sldId id="326"/>
            <p14:sldId id="327"/>
            <p14:sldId id="328"/>
            <p14:sldId id="329"/>
            <p14:sldId id="330"/>
            <p14:sldId id="331"/>
            <p14:sldId id="332"/>
            <p14:sldId id="333"/>
            <p14:sldId id="334"/>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6" autoAdjust="0"/>
  </p:normalViewPr>
  <p:slideViewPr>
    <p:cSldViewPr snapToGrid="0">
      <p:cViewPr varScale="1">
        <p:scale>
          <a:sx n="101" d="100"/>
          <a:sy n="101" d="100"/>
        </p:scale>
        <p:origin x="9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4303A0-3C20-4A12-AE87-36AAEE94EA69}"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778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52</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54</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55</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56</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1032083-B353-4A72-A942-D0D1735169C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21152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59</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14</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26</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30</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1075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9707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40039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20.emf"/><Relationship Id="rId4" Type="http://schemas.openxmlformats.org/officeDocument/2006/relationships/image" Target="../media/image18.emf"/></Relationships>
</file>

<file path=ppt/slides/_rels/slide6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6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20.emf"/></Relationships>
</file>

<file path=ppt/slides/_rels/slide6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639175" y="-1"/>
            <a:ext cx="3552825" cy="3552825"/>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dirty="0">
                <a:solidFill>
                  <a:srgbClr val="FF0000"/>
                </a:solidFill>
              </a:rPr>
              <a:t>* SAS Token</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pic>
        <p:nvPicPr>
          <p:cNvPr id="6" name="Picture 5"/>
          <p:cNvPicPr>
            <a:picLocks noChangeAspect="1"/>
          </p:cNvPicPr>
          <p:nvPr/>
        </p:nvPicPr>
        <p:blipFill>
          <a:blip r:embed="rId2"/>
          <a:stretch>
            <a:fillRect/>
          </a:stretch>
        </p:blipFill>
        <p:spPr>
          <a:xfrm>
            <a:off x="9820275" y="3344244"/>
            <a:ext cx="1894825" cy="3303366"/>
          </a:xfrm>
          <a:prstGeom prst="rect">
            <a:avLst/>
          </a:prstGeom>
        </p:spPr>
      </p:pic>
    </p:spTree>
    <p:extLst>
      <p:ext uri="{BB962C8B-B14F-4D97-AF65-F5344CB8AC3E}">
        <p14:creationId xmlns:p14="http://schemas.microsoft.com/office/powerpoint/2010/main" val="2945809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par>
                          <p:cTn id="7" fill="hold">
                            <p:stCondLst>
                              <p:cond delay="2000"/>
                            </p:stCondLst>
                            <p:childTnLst>
                              <p:par>
                                <p:cTn id="8" presetID="42" presetClass="path" presetSubtype="0" accel="50000" decel="50000" fill="hold" grpId="1" nodeType="afterEffect">
                                  <p:stCondLst>
                                    <p:cond delay="2000"/>
                                  </p:stCondLst>
                                  <p:childTnLst>
                                    <p:animMotion origin="layout" path="M 0.09336 -0.00093 L 0.1789 0.00023 " pathEditMode="relative" rAng="0" ptsTypes="AA">
                                      <p:cBhvr>
                                        <p:cTn id="9" dur="2000" fill="hold"/>
                                        <p:tgtEl>
                                          <p:spTgt spid="8"/>
                                        </p:tgtEl>
                                        <p:attrNameLst>
                                          <p:attrName>ppt_x</p:attrName>
                                          <p:attrName>ppt_y</p:attrName>
                                        </p:attrNameLst>
                                      </p:cBhvr>
                                      <p:rCtr x="4466" y="0"/>
                                    </p:animMotion>
                                  </p:childTnLst>
                                </p:cTn>
                              </p:par>
                            </p:childTnLst>
                          </p:cTn>
                        </p:par>
                        <p:par>
                          <p:cTn id="10" fill="hold">
                            <p:stCondLst>
                              <p:cond delay="6000"/>
                            </p:stCondLst>
                            <p:childTnLst>
                              <p:par>
                                <p:cTn id="11" presetID="10" presetClass="exit" presetSubtype="0" fill="hold" grpId="2" nodeType="afterEffect">
                                  <p:stCondLst>
                                    <p:cond delay="200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par>
                          <p:cTn id="14" fill="hold">
                            <p:stCondLst>
                              <p:cond delay="8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43975" y="-1"/>
            <a:ext cx="3248025" cy="3248025"/>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a:t>
            </a:r>
            <a:r>
              <a:rPr lang="en-US" sz="2400" dirty="0">
                <a:solidFill>
                  <a:srgbClr val="FF0000"/>
                </a:solidFill>
              </a:rPr>
              <a:t>N</a:t>
            </a:r>
            <a:r>
              <a:rPr lang="en-US" sz="2400" dirty="0">
                <a:gradFill>
                  <a:gsLst>
                    <a:gs pos="2917">
                      <a:schemeClr val="tx1"/>
                    </a:gs>
                    <a:gs pos="30000">
                      <a:schemeClr val="tx1"/>
                    </a:gs>
                  </a:gsLst>
                  <a:lin ang="5400000" scaled="0"/>
                </a:gradFill>
              </a:rPr>
              <a:t>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82074" y="0"/>
            <a:ext cx="3209925" cy="3209925"/>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6295446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Test-</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endPar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stirtrek2016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TemplateParameterFile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template validate stirtrek2016 --template-file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--parameters-file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842243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3087750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048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Deployment Debug </a:t>
            </a:r>
            <a:r>
              <a:rPr lang="en-US" dirty="0"/>
              <a:t>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48640" y="1900275"/>
            <a:ext cx="12120663"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New-</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AzureRmResourceGroupDeployment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TemplateParameterFile</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DeploymentDebugLogLevel</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All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-Verbose `</a:t>
            </a:r>
          </a:p>
        </p:txBody>
      </p:sp>
      <p:sp>
        <p:nvSpPr>
          <p:cNvPr id="2" name="TextBox 1"/>
          <p:cNvSpPr txBox="1"/>
          <p:nvPr/>
        </p:nvSpPr>
        <p:spPr>
          <a:xfrm>
            <a:off x="7720837" y="3152221"/>
            <a:ext cx="3905428"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Request | Response }</a:t>
            </a:r>
          </a:p>
        </p:txBody>
      </p:sp>
      <p:sp>
        <p:nvSpPr>
          <p:cNvPr id="8" name="Rectangle 7"/>
          <p:cNvSpPr/>
          <p:nvPr/>
        </p:nvSpPr>
        <p:spPr bwMode="auto">
          <a:xfrm>
            <a:off x="139581" y="3797915"/>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create --debug-setting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RequestContent</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211096"/>
            <a:ext cx="5200116"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RequestContent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ResponseContent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p>
        </p:txBody>
      </p:sp>
    </p:spTree>
    <p:extLst>
      <p:ext uri="{BB962C8B-B14F-4D97-AF65-F5344CB8AC3E}">
        <p14:creationId xmlns:p14="http://schemas.microsoft.com/office/powerpoint/2010/main" val="23925531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44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panose="020B0609020204030204" pitchFamily="49" charset="0"/>
              </a:rPr>
              <a:t> </a:t>
            </a: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in the last 1 hour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the logs for a resource provider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ResourceProvider</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Microsoft.Compute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-Status Failed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DetailedOutput</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create --debug-setting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RequestContent</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089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9362442" y="103248"/>
            <a:ext cx="2560320" cy="2560320"/>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p:txBody>
          <a:bodyPr/>
          <a:lstStyle/>
          <a:p>
            <a:r>
              <a:rPr lang="en-US"/>
              <a:t>User selects arbitrary configuration</a:t>
            </a:r>
          </a:p>
          <a:p>
            <a:pPr lvl="1"/>
            <a:r>
              <a:rPr lang="en-US"/>
              <a:t>Number of nodes, VM sizes, disks, storage accounts, etc.</a:t>
            </a:r>
          </a:p>
          <a:p>
            <a:pPr lvl="1"/>
            <a:endParaRPr lang="en-US"/>
          </a:p>
          <a:p>
            <a:r>
              <a:rPr lang="en-US"/>
              <a:t>Maintenance overhead</a:t>
            </a:r>
          </a:p>
          <a:p>
            <a:pPr lvl="1"/>
            <a:r>
              <a:rPr lang="en-US"/>
              <a:t>Support for an undetermined number of configs</a:t>
            </a:r>
          </a:p>
          <a:p>
            <a:endParaRPr lang="en-US"/>
          </a:p>
          <a:p>
            <a:r>
              <a:rPr lang="en-US"/>
              <a:t>Subscription management</a:t>
            </a:r>
          </a:p>
          <a:p>
            <a:pPr lvl="1"/>
            <a:r>
              <a:rPr lang="en-US"/>
              <a:t>Resource limits per subscription</a:t>
            </a:r>
          </a:p>
          <a:p>
            <a:pPr lvl="1"/>
            <a:r>
              <a:rPr lang="en-US"/>
              <a:t>Density challenge – set aside capacity for potential use</a:t>
            </a:r>
          </a:p>
          <a:p>
            <a:pPr lvl="1"/>
            <a:r>
              <a:rPr lang="en-US"/>
              <a:t>Subscription creation cannot be automated</a:t>
            </a:r>
            <a:endParaRPr lang="en-US" dirty="0"/>
          </a:p>
        </p:txBody>
      </p:sp>
    </p:spTree>
    <p:extLst>
      <p:ext uri="{BB962C8B-B14F-4D97-AF65-F5344CB8AC3E}">
        <p14:creationId xmlns:p14="http://schemas.microsoft.com/office/powerpoint/2010/main" val="20055601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p:txBody>
          <a:bodyPr/>
          <a:lstStyle/>
          <a:p>
            <a:pPr marL="0" indent="0">
              <a:buNone/>
            </a:pPr>
            <a:r>
              <a:rPr lang="en-US"/>
              <a:t>T-Shirt Sizing</a:t>
            </a:r>
          </a:p>
          <a:p>
            <a:pPr marL="457063" lvl="1" indent="0">
              <a:buNone/>
            </a:pPr>
            <a:r>
              <a:rPr lang="en-US" b="1"/>
              <a:t>Size</a:t>
            </a:r>
            <a:r>
              <a:rPr lang="en-US"/>
              <a:t>: Small, Medium, Large</a:t>
            </a:r>
          </a:p>
          <a:p>
            <a:pPr marL="457063" lvl="1" indent="0">
              <a:buNone/>
            </a:pPr>
            <a:r>
              <a:rPr lang="en-US" b="1"/>
              <a:t>Product/Audience</a:t>
            </a:r>
            <a:r>
              <a:rPr lang="en-US"/>
              <a:t>: Community, Enterprise</a:t>
            </a:r>
          </a:p>
          <a:p>
            <a:pPr marL="457063" lvl="1" indent="0">
              <a:buNone/>
            </a:pPr>
            <a:r>
              <a:rPr lang="en-US" b="1"/>
              <a:t>Feature</a:t>
            </a:r>
            <a:r>
              <a:rPr lang="en-US"/>
              <a:t>: Basic, High Availability</a:t>
            </a:r>
          </a:p>
          <a:p>
            <a:pPr marL="457063" lvl="1" indent="0">
              <a:buNone/>
            </a:pPr>
            <a:r>
              <a:rPr lang="en-US"/>
              <a:t>Flexibility within size to select number of resources (to max)</a:t>
            </a:r>
          </a:p>
          <a:p>
            <a:pPr marL="0" indent="0">
              <a:buNone/>
            </a:pPr>
            <a:endParaRPr lang="en-US"/>
          </a:p>
          <a:p>
            <a:pPr marL="0" indent="0">
              <a:buNone/>
            </a:pPr>
            <a:r>
              <a:rPr lang="en-US"/>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41</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869401" y="5638072"/>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3869401" y="6007404"/>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Tree>
    <p:extLst>
      <p:ext uri="{BB962C8B-B14F-4D97-AF65-F5344CB8AC3E}">
        <p14:creationId xmlns:p14="http://schemas.microsoft.com/office/powerpoint/2010/main" val="29437959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a:solidFill>
                  <a:srgbClr val="FF0000"/>
                </a:solidFill>
              </a:rPr>
              <a:t>* SAS Token</a:t>
            </a: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18489"/>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dirty="0"/>
              <a:t>http://armviz.io</a:t>
            </a:r>
          </a:p>
          <a:p>
            <a:r>
              <a:rPr lang="en-US" sz="3200" dirty="0"/>
              <a:t>VS Code Extensions</a:t>
            </a:r>
          </a:p>
          <a:p>
            <a:pPr lvl="1"/>
            <a:r>
              <a:rPr lang="en-US" sz="1800" dirty="0"/>
              <a:t>https://github.com/Azure/azure-xplat-arm-tooling</a:t>
            </a:r>
          </a:p>
          <a:p>
            <a:pPr lvl="0"/>
            <a:r>
              <a:rPr lang="en-US" sz="3200" dirty="0"/>
              <a:t>https://github.com/mcollier/StirTrek2016</a:t>
            </a:r>
          </a:p>
        </p:txBody>
      </p:sp>
      <p:sp>
        <p:nvSpPr>
          <p:cNvPr id="4" name="Title 3"/>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21826570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235760484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778787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algn="ctr">
              <a:lnSpc>
                <a:spcPct val="90000"/>
              </a:lnSpc>
            </a:pPr>
            <a:r>
              <a:rPr lang="en-US" sz="2353" dirty="0">
                <a:gradFill>
                  <a:gsLst>
                    <a:gs pos="2917">
                      <a:schemeClr val="tx1"/>
                    </a:gs>
                    <a:gs pos="30000">
                      <a:schemeClr val="tx1"/>
                    </a:gs>
                  </a:gsLst>
                  <a:lin ang="5400000" scaled="0"/>
                </a:gradFill>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a:lnSpc>
                <a:spcPct val="90000"/>
              </a:lnSpc>
            </a:pPr>
            <a:r>
              <a:rPr lang="en-US" sz="3137" dirty="0">
                <a:latin typeface="+mj-lt"/>
              </a:rPr>
              <a:t>Unit of Management</a:t>
            </a:r>
          </a:p>
          <a:p>
            <a:pPr marL="336145" indent="-336145">
              <a:lnSpc>
                <a:spcPct val="90000"/>
              </a:lnSpc>
              <a:buFont typeface="Arial" panose="020B0604020202020204" pitchFamily="34" charset="0"/>
              <a:buChar char="•"/>
            </a:pPr>
            <a:r>
              <a:rPr lang="en-US" sz="2353" dirty="0">
                <a:latin typeface="+mj-lt"/>
              </a:rPr>
              <a:t>Lifecycle</a:t>
            </a:r>
          </a:p>
          <a:p>
            <a:pPr marL="336145" indent="-336145">
              <a:lnSpc>
                <a:spcPct val="90000"/>
              </a:lnSpc>
              <a:buFont typeface="Arial" panose="020B0604020202020204" pitchFamily="34" charset="0"/>
              <a:buChar char="•"/>
            </a:pPr>
            <a:r>
              <a:rPr lang="en-US" sz="2353" dirty="0" err="1">
                <a:latin typeface="+mj-lt"/>
              </a:rPr>
              <a:t>RBAC</a:t>
            </a:r>
            <a:endParaRPr lang="en-US" sz="2353" dirty="0">
              <a:latin typeface="+mj-lt"/>
            </a:endParaRPr>
          </a:p>
          <a:p>
            <a:pPr marL="336145" indent="-336145">
              <a:lnSpc>
                <a:spcPct val="90000"/>
              </a:lnSpc>
              <a:buFont typeface="Arial" panose="020B0604020202020204" pitchFamily="34" charset="0"/>
              <a:buChar char="•"/>
            </a:pPr>
            <a:r>
              <a:rPr lang="en-US" sz="2353" dirty="0">
                <a:latin typeface="+mj-lt"/>
              </a:rPr>
              <a:t>Costs</a:t>
            </a:r>
          </a:p>
          <a:p>
            <a:pPr marL="336145" indent="-336145">
              <a:lnSpc>
                <a:spcPct val="90000"/>
              </a:lnSpc>
              <a:buFont typeface="Arial" panose="020B0604020202020204" pitchFamily="34" charset="0"/>
              <a:buChar char="•"/>
            </a:pPr>
            <a:endParaRPr lang="en-US" sz="2353" dirty="0">
              <a:latin typeface="+mj-lt"/>
            </a:endParaRPr>
          </a:p>
          <a:p>
            <a:pPr marL="336145" indent="-336145">
              <a:lnSpc>
                <a:spcPct val="90000"/>
              </a:lnSpc>
              <a:buFont typeface="Arial" panose="020B0604020202020204" pitchFamily="34" charset="0"/>
              <a:buChar char="•"/>
            </a:pPr>
            <a:endParaRPr lang="en-US" sz="3137" dirty="0">
              <a:latin typeface="+mj-lt"/>
            </a:endParaRPr>
          </a:p>
          <a:p>
            <a:pPr>
              <a:lnSpc>
                <a:spcPct val="90000"/>
              </a:lnSpc>
            </a:pPr>
            <a:r>
              <a:rPr lang="en-US" sz="3137" dirty="0">
                <a:latin typeface="+mj-lt"/>
              </a:rPr>
              <a:t>One Resource -&gt; One Resource Group</a:t>
            </a:r>
          </a:p>
        </p:txBody>
      </p:sp>
    </p:spTree>
    <p:extLst>
      <p:ext uri="{BB962C8B-B14F-4D97-AF65-F5344CB8AC3E}">
        <p14:creationId xmlns:p14="http://schemas.microsoft.com/office/powerpoint/2010/main" val="40141616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3633</Words>
  <Application>Microsoft Office PowerPoint</Application>
  <PresentationFormat>Widescreen</PresentationFormat>
  <Paragraphs>699</Paragraphs>
  <Slides>72</Slides>
  <Notes>21</Notes>
  <HiddenSlides>26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72</vt:i4>
      </vt:variant>
    </vt:vector>
  </HeadingPairs>
  <TitlesOfParts>
    <vt:vector size="86"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Work on Your ARM Strength</vt:lpstr>
      <vt:lpstr>Work on Your ARM Strength</vt:lpstr>
      <vt:lpstr>Michael S. Collier</vt:lpstr>
      <vt:lpstr>http://aka.ms/fundamentalsofazure</vt:lpstr>
      <vt:lpstr>Today’s Agenda</vt:lpstr>
      <vt:lpstr>Azure Resource Manager</vt:lpstr>
      <vt:lpstr>Managing Azure Deployments</vt:lpstr>
      <vt:lpstr>Azure Resource Manager</vt:lpstr>
      <vt:lpstr>ARM Definitions</vt:lpstr>
      <vt:lpstr>Benefits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Debugging</vt:lpstr>
      <vt:lpstr>Debugging Templates</vt:lpstr>
      <vt:lpstr>Capture the Raw Request/Response</vt:lpstr>
      <vt:lpstr>Capture the Raw Request/Response</vt:lpstr>
      <vt:lpstr>Deployment Debug Output</vt:lpstr>
      <vt:lpstr>Resource Group Logging</vt:lpstr>
      <vt:lpstr>Resource Group Logging</vt:lpstr>
      <vt:lpstr>Advanced Templates</vt:lpstr>
      <vt:lpstr>Free Form . . . Ideal?</vt:lpstr>
      <vt:lpstr>Known Configuration</vt:lpstr>
      <vt:lpstr>Template Decomposition</vt:lpstr>
      <vt:lpstr>Objects</vt:lpstr>
      <vt:lpstr>Nesting</vt:lpstr>
      <vt:lpstr>Demo</vt:lpstr>
      <vt:lpstr>Questions?</vt:lpstr>
      <vt:lpstr>Resources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Resource Providers</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lpstr>Template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176</cp:revision>
  <dcterms:created xsi:type="dcterms:W3CDTF">2016-04-26T18:26:58Z</dcterms:created>
  <dcterms:modified xsi:type="dcterms:W3CDTF">2016-05-06T00:05:19Z</dcterms:modified>
</cp:coreProperties>
</file>