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7" r:id="rId3"/>
    <p:sldId id="266" r:id="rId4"/>
    <p:sldId id="268" r:id="rId5"/>
    <p:sldId id="275" r:id="rId6"/>
    <p:sldId id="276" r:id="rId7"/>
    <p:sldId id="269" r:id="rId8"/>
    <p:sldId id="270" r:id="rId9"/>
    <p:sldId id="277" r:id="rId10"/>
    <p:sldId id="278" r:id="rId11"/>
    <p:sldId id="271" r:id="rId12"/>
    <p:sldId id="279" r:id="rId13"/>
    <p:sldId id="272" r:id="rId14"/>
    <p:sldId id="273" r:id="rId15"/>
    <p:sldId id="274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8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21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96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9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1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2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4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3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ollinsece/cpsc-8740-AI_Receptive_Software_Enginee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mr.d921qebgtl6n1.amplifyap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Yet Another Movie Recommender (YAMR)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Final Project Slide Deck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Matthew Collins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8E4DF7-3ED7-94CC-CFED-E03969D4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7546D8-68C0-5B54-90B0-9CD5E4F0ECED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54BCB-1AA8-627A-DB4E-8F3D2848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Model Training and Results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graph of a graph and a graph of a graph&#10;&#10;AI-generated content may be incorrect.">
            <a:extLst>
              <a:ext uri="{FF2B5EF4-FFF2-40B4-BE49-F238E27FC236}">
                <a16:creationId xmlns:a16="http://schemas.microsoft.com/office/drawing/2014/main" id="{ABF4EC5C-C817-3DE0-D108-63B98CDCE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8" y="2645569"/>
            <a:ext cx="6572250" cy="2190749"/>
          </a:xfrm>
        </p:spPr>
      </p:pic>
    </p:spTree>
    <p:extLst>
      <p:ext uri="{BB962C8B-B14F-4D97-AF65-F5344CB8AC3E}">
        <p14:creationId xmlns:p14="http://schemas.microsoft.com/office/powerpoint/2010/main" val="36795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12A28-21A0-F5DF-02CB-0B615669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C852F9-0379-BDF8-AD80-9B4494674541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0C71F-CBCC-968D-4967-D94937E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User Interface Design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69D3-F9E4-F10F-DB9E-6CA8C517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React.js frontend with AWS Amplify</a:t>
            </a:r>
          </a:p>
          <a:p>
            <a:r>
              <a:rPr lang="en-US" dirty="0">
                <a:solidFill>
                  <a:srgbClr val="FFFFFF"/>
                </a:solidFill>
              </a:rPr>
              <a:t>Figma wireframes and prototypes</a:t>
            </a:r>
          </a:p>
          <a:p>
            <a:r>
              <a:rPr lang="en-US" dirty="0">
                <a:solidFill>
                  <a:srgbClr val="FFFFFF"/>
                </a:solidFill>
              </a:rPr>
              <a:t>5-star rating system for movies</a:t>
            </a:r>
          </a:p>
          <a:p>
            <a:r>
              <a:rPr lang="en-US" dirty="0">
                <a:solidFill>
                  <a:srgbClr val="FFFFFF"/>
                </a:solidFill>
              </a:rPr>
              <a:t>Real-time personalized recommendations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9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FFB76-7542-A994-DA34-780CEE8B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C87521-5F69-5489-F873-36FD7EC08C6B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59A02-F080-09BD-2445-AC0F4D4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User Interface Design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screenshot of a movie screen&#10;&#10;AI-generated content may be incorrect.">
            <a:extLst>
              <a:ext uri="{FF2B5EF4-FFF2-40B4-BE49-F238E27FC236}">
                <a16:creationId xmlns:a16="http://schemas.microsoft.com/office/drawing/2014/main" id="{9D90754A-1E62-EB47-52E8-F64DD7FA1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7473" y="1916683"/>
            <a:ext cx="4029054" cy="3449638"/>
          </a:xfrm>
        </p:spPr>
      </p:pic>
    </p:spTree>
    <p:extLst>
      <p:ext uri="{BB962C8B-B14F-4D97-AF65-F5344CB8AC3E}">
        <p14:creationId xmlns:p14="http://schemas.microsoft.com/office/powerpoint/2010/main" val="4423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DC7E92-3F29-3FBD-F0BE-F26470FA9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E5924F-966B-FA7A-A930-0A2DB10C0F4E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02DAA-3076-4EB2-DCD6-CF1920AE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System Deployment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E4A6-B5FD-7328-A89C-50528C46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Backend containerized with Docker</a:t>
            </a:r>
          </a:p>
          <a:p>
            <a:r>
              <a:rPr lang="en-US" dirty="0">
                <a:solidFill>
                  <a:srgbClr val="FFFFFF"/>
                </a:solidFill>
              </a:rPr>
              <a:t>Deployed to AWS ECS with ALB</a:t>
            </a:r>
          </a:p>
          <a:p>
            <a:r>
              <a:rPr lang="en-US" dirty="0">
                <a:solidFill>
                  <a:srgbClr val="FFFFFF"/>
                </a:solidFill>
              </a:rPr>
              <a:t>API Gateway and Flask backend</a:t>
            </a:r>
          </a:p>
          <a:p>
            <a:r>
              <a:rPr lang="en-US" dirty="0">
                <a:solidFill>
                  <a:srgbClr val="FFFFFF"/>
                </a:solidFill>
              </a:rPr>
              <a:t>Integrated with AWS services (DynamoDB, Cognito)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83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0F4B2F-7DE6-3282-8C74-67F7172ED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57CCB-54AC-5D31-39EA-AA87C5DA4B42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F10DC-5F63-F405-AA5A-4833EEA4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Testing and Optimization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14D2-1301-E806-C44B-33CFA333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Informal system testing (model, API, UI)</a:t>
            </a:r>
          </a:p>
          <a:p>
            <a:r>
              <a:rPr lang="en-US" dirty="0">
                <a:solidFill>
                  <a:srgbClr val="FFFFFF"/>
                </a:solidFill>
              </a:rPr>
              <a:t>Performance improvements (batching, caching)</a:t>
            </a:r>
          </a:p>
          <a:p>
            <a:r>
              <a:rPr lang="en-US" dirty="0">
                <a:solidFill>
                  <a:srgbClr val="FFFFFF"/>
                </a:solidFill>
              </a:rPr>
              <a:t>Simplified authentication for evaluation</a:t>
            </a:r>
          </a:p>
          <a:p>
            <a:r>
              <a:rPr lang="en-US" dirty="0">
                <a:solidFill>
                  <a:srgbClr val="FFFFFF"/>
                </a:solidFill>
              </a:rPr>
              <a:t>Prepared for production monitoring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8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D526C-B39E-6D15-8BBA-AE804102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A589E6-3F23-2DD7-2D0C-851006103997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49F57-7E3D-54DE-8B77-FD10984E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779759" cy="104923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Conclusion and Future Work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58F7-7C69-9B25-72FB-D998A7B8D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Robust, scalable recommendation system</a:t>
            </a:r>
          </a:p>
          <a:p>
            <a:r>
              <a:rPr lang="en-US" dirty="0">
                <a:solidFill>
                  <a:srgbClr val="FFFFFF"/>
                </a:solidFill>
              </a:rPr>
              <a:t>Potential future enhancements: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Content-based filtering integration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A/B testing of recommendation strategies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Expanded user profiling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3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4C226-1D18-A018-CD7A-56039DF22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55F97F-669C-B3D0-D194-E3527FC62641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990F2-3B64-E568-2712-31839611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6779759" cy="104923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Important Links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0ECB-347D-9AF3-890E-D7321547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  <a:hlinkClick r:id="rId3"/>
              </a:rPr>
              <a:t>Link to </a:t>
            </a:r>
            <a:r>
              <a:rPr lang="en-US" dirty="0" err="1">
                <a:solidFill>
                  <a:srgbClr val="FFFFFF"/>
                </a:solidFill>
                <a:hlinkClick r:id="rId3"/>
              </a:rPr>
              <a:t>Github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 Repo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  <a:hlinkClick r:id="rId4"/>
              </a:rPr>
              <a:t>Link to Hosted Front End Website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Note Login Page is Disabled for Grading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2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2DE87-E845-23EF-7ECD-F05CACB4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E8CC63-7E23-10F5-6DDB-BFC6C4F8C53E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81418-EB99-3A07-C695-591B0D27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CCB1F-5702-CB8C-3CFA-823C9664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Developed AI-powered movie recommender system</a:t>
            </a:r>
          </a:p>
          <a:p>
            <a:r>
              <a:rPr dirty="0">
                <a:solidFill>
                  <a:schemeClr val="bg1"/>
                </a:solidFill>
              </a:rPr>
              <a:t>Neural collaborative filtering approach</a:t>
            </a:r>
          </a:p>
          <a:p>
            <a:r>
              <a:rPr dirty="0">
                <a:solidFill>
                  <a:schemeClr val="bg1"/>
                </a:solidFill>
              </a:rPr>
              <a:t>AWS cloud deployment (ECS, DynamoDB, Cognito)</a:t>
            </a:r>
          </a:p>
          <a:p>
            <a:r>
              <a:rPr dirty="0">
                <a:solidFill>
                  <a:schemeClr val="bg1"/>
                </a:solidFill>
              </a:rPr>
              <a:t>React.js frontend integration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8AA17-9C14-34B2-836C-9BEE5A93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988BDC-FD7A-9EA3-712B-B1FBA5265207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FE435-6856-3E36-B2A9-3D367D73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Timeline and Milestones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394A-7BC0-7836-ADC3-2F2374FE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Weeks 1-2: Planning, Data Collection</a:t>
            </a:r>
          </a:p>
          <a:p>
            <a:r>
              <a:rPr lang="en-US" dirty="0">
                <a:solidFill>
                  <a:srgbClr val="FFFFFF"/>
                </a:solidFill>
              </a:rPr>
              <a:t>Weeks 3-5: Model Development and Training</a:t>
            </a:r>
          </a:p>
          <a:p>
            <a:r>
              <a:rPr lang="en-US" dirty="0">
                <a:solidFill>
                  <a:srgbClr val="FFFFFF"/>
                </a:solidFill>
              </a:rPr>
              <a:t>Weeks 6-7: Frontend &amp; Backend Integration</a:t>
            </a:r>
          </a:p>
          <a:p>
            <a:r>
              <a:rPr lang="en-US" dirty="0">
                <a:solidFill>
                  <a:srgbClr val="FFFFFF"/>
                </a:solidFill>
              </a:rPr>
              <a:t>Week 8: Testing, Deployment, and Documentation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1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94E7B-4A8F-0A5E-9634-2D232594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D98FC-FB7C-518E-E4D3-D52317001B53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9C58C-3BE4-0763-BEE7-F0BC0CE9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Dataset and Preprocessing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3E74-07CA-D33A-7576-4EA971EE6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MovieLens</a:t>
            </a:r>
            <a:r>
              <a:rPr lang="en-US" dirty="0">
                <a:solidFill>
                  <a:srgbClr val="FFFFFF"/>
                </a:solidFill>
              </a:rPr>
              <a:t> dataset (Movies, Ratings, Tags)</a:t>
            </a:r>
          </a:p>
          <a:p>
            <a:r>
              <a:rPr lang="en-US" dirty="0">
                <a:solidFill>
                  <a:srgbClr val="FFFFFF"/>
                </a:solidFill>
              </a:rPr>
              <a:t>Clean, high-quality, structured data</a:t>
            </a:r>
          </a:p>
          <a:p>
            <a:r>
              <a:rPr lang="en-US" dirty="0">
                <a:solidFill>
                  <a:srgbClr val="FFFFFF"/>
                </a:solidFill>
              </a:rPr>
              <a:t>Preprocessing: feature engineering, normalization</a:t>
            </a:r>
          </a:p>
          <a:p>
            <a:r>
              <a:rPr lang="en-US" dirty="0">
                <a:solidFill>
                  <a:srgbClr val="FFFFFF"/>
                </a:solidFill>
              </a:rPr>
              <a:t>Migrated to AWS DynamoDB for production use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9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98AD1-9EAF-BD03-83DF-338AC5A9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E908F-0699-9654-BFDC-15C69ACF9475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61C3B-4AE9-16D7-36CB-B87F1907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Dataset and Preprocessing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Content Placeholder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C7F359D-9576-6479-D2F7-2B718DF82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875" y="2097881"/>
            <a:ext cx="6572250" cy="3286125"/>
          </a:xfrm>
        </p:spPr>
      </p:pic>
    </p:spTree>
    <p:extLst>
      <p:ext uri="{BB962C8B-B14F-4D97-AF65-F5344CB8AC3E}">
        <p14:creationId xmlns:p14="http://schemas.microsoft.com/office/powerpoint/2010/main" val="346572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C01D6-06FB-3ACA-849C-18D2202D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2FE2C9-4BC5-F937-6990-1CC585AB807A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BFBFA-07FB-28A1-7973-F1D21CCC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Dataset and Preprocessing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graph showing a line&#10;&#10;AI-generated content may be incorrect.">
            <a:extLst>
              <a:ext uri="{FF2B5EF4-FFF2-40B4-BE49-F238E27FC236}">
                <a16:creationId xmlns:a16="http://schemas.microsoft.com/office/drawing/2014/main" id="{0CFDFA38-536C-8FE3-E597-8940BF30F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8" y="2097881"/>
            <a:ext cx="6572250" cy="3286125"/>
          </a:xfrm>
        </p:spPr>
      </p:pic>
    </p:spTree>
    <p:extLst>
      <p:ext uri="{BB962C8B-B14F-4D97-AF65-F5344CB8AC3E}">
        <p14:creationId xmlns:p14="http://schemas.microsoft.com/office/powerpoint/2010/main" val="336523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34B16-3DAB-20BF-706F-C860E777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AB89AA-BCD8-ACA2-6D53-79D401346AB4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929E-855E-2421-1929-2C84FB41A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AI Model Architecture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9FDE-D02B-D2FD-2236-34C29C78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Neural Collaborative Filtering (NCF)</a:t>
            </a:r>
          </a:p>
          <a:p>
            <a:r>
              <a:rPr lang="en-US" dirty="0">
                <a:solidFill>
                  <a:srgbClr val="FFFFFF"/>
                </a:solidFill>
              </a:rPr>
              <a:t>User and Movie Embedding Layers</a:t>
            </a:r>
          </a:p>
          <a:p>
            <a:r>
              <a:rPr lang="en-US" dirty="0">
                <a:solidFill>
                  <a:srgbClr val="FFFFFF"/>
                </a:solidFill>
              </a:rPr>
              <a:t>Deep Neural Network (3 hidden layers)</a:t>
            </a:r>
          </a:p>
          <a:p>
            <a:r>
              <a:rPr lang="en-US" dirty="0" err="1">
                <a:solidFill>
                  <a:srgbClr val="FFFFFF"/>
                </a:solidFill>
              </a:rPr>
              <a:t>BatchNorm</a:t>
            </a:r>
            <a:r>
              <a:rPr lang="en-US" dirty="0">
                <a:solidFill>
                  <a:srgbClr val="FFFFFF"/>
                </a:solidFill>
              </a:rPr>
              <a:t>, Dropout, Sigmoid Output (1-5 scale)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98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B0EBA-563F-F836-A3BC-EAC0FE5D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C089E0-7CB0-498A-9313-CAF6CC7F4863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0C2F6-3AE6-9EBB-F726-03F36CB8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Model Training and Results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A5275-8955-9344-38C5-F25157ADB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80-20 Train-Validation Split</a:t>
            </a:r>
          </a:p>
          <a:p>
            <a:r>
              <a:rPr lang="en-US" dirty="0">
                <a:solidFill>
                  <a:srgbClr val="FFFFFF"/>
                </a:solidFill>
              </a:rPr>
              <a:t>RMSE: 0.938 | MAE: 0.715</a:t>
            </a:r>
          </a:p>
          <a:p>
            <a:r>
              <a:rPr lang="en-US" dirty="0">
                <a:solidFill>
                  <a:srgbClr val="FFFFFF"/>
                </a:solidFill>
              </a:rPr>
              <a:t>Smooth convergence, minimal overfitting</a:t>
            </a:r>
          </a:p>
          <a:p>
            <a:r>
              <a:rPr lang="en-US" dirty="0">
                <a:solidFill>
                  <a:srgbClr val="FFFFFF"/>
                </a:solidFill>
              </a:rPr>
              <a:t>Cold-start handled with hybrid approach</a:t>
            </a:r>
          </a:p>
          <a:p>
            <a:pPr marL="0" indent="0"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140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E61E7-DCB8-1810-0892-020F8D640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E8EC4-8F20-AE22-D91D-D1AFC32A6F59}"/>
              </a:ext>
            </a:extLst>
          </p:cNvPr>
          <p:cNvSpPr/>
          <p:nvPr/>
        </p:nvSpPr>
        <p:spPr>
          <a:xfrm>
            <a:off x="457200" y="446088"/>
            <a:ext cx="8229600" cy="4983162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99905-ADFE-6346-7B7C-9A926FB7E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Model Training and Results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78F97CC8-21A8-087B-6398-DE702C799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3038" y="2645569"/>
            <a:ext cx="6572250" cy="2190749"/>
          </a:xfrm>
        </p:spPr>
      </p:pic>
    </p:spTree>
    <p:extLst>
      <p:ext uri="{BB962C8B-B14F-4D97-AF65-F5344CB8AC3E}">
        <p14:creationId xmlns:p14="http://schemas.microsoft.com/office/powerpoint/2010/main" val="313433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297</Words>
  <Application>Microsoft Office PowerPoint</Application>
  <PresentationFormat>On-screen Show (4:3)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Yet Another Movie Recommender (YAMR)</vt:lpstr>
      <vt:lpstr>Project Overview</vt:lpstr>
      <vt:lpstr>Timeline and Milestones</vt:lpstr>
      <vt:lpstr>Dataset and Preprocessing</vt:lpstr>
      <vt:lpstr>Dataset and Preprocessing</vt:lpstr>
      <vt:lpstr>Dataset and Preprocessing</vt:lpstr>
      <vt:lpstr>AI Model Architecture</vt:lpstr>
      <vt:lpstr>Model Training and Results</vt:lpstr>
      <vt:lpstr>Model Training and Results</vt:lpstr>
      <vt:lpstr>Model Training and Results</vt:lpstr>
      <vt:lpstr>User Interface Design</vt:lpstr>
      <vt:lpstr>User Interface Design</vt:lpstr>
      <vt:lpstr>System Deployment</vt:lpstr>
      <vt:lpstr>Testing and Optimization</vt:lpstr>
      <vt:lpstr>Conclusion and Future Work</vt:lpstr>
      <vt:lpstr>Important Links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Matthew B Collins</cp:lastModifiedBy>
  <cp:revision>3</cp:revision>
  <dcterms:created xsi:type="dcterms:W3CDTF">2013-01-27T09:14:16Z</dcterms:created>
  <dcterms:modified xsi:type="dcterms:W3CDTF">2025-04-25T19:43:15Z</dcterms:modified>
  <cp:category/>
</cp:coreProperties>
</file>