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85" r:id="rId4"/>
    <p:sldId id="286" r:id="rId5"/>
    <p:sldId id="298" r:id="rId6"/>
    <p:sldId id="299" r:id="rId7"/>
    <p:sldId id="287" r:id="rId8"/>
    <p:sldId id="300" r:id="rId9"/>
    <p:sldId id="268" r:id="rId10"/>
    <p:sldId id="302" r:id="rId11"/>
    <p:sldId id="269" r:id="rId12"/>
    <p:sldId id="270" r:id="rId13"/>
    <p:sldId id="303" r:id="rId14"/>
    <p:sldId id="271" r:id="rId15"/>
    <p:sldId id="301" r:id="rId16"/>
    <p:sldId id="278" r:id="rId17"/>
    <p:sldId id="304" r:id="rId18"/>
    <p:sldId id="257" r:id="rId19"/>
    <p:sldId id="258" r:id="rId20"/>
    <p:sldId id="272" r:id="rId21"/>
    <p:sldId id="276" r:id="rId22"/>
    <p:sldId id="305" r:id="rId23"/>
    <p:sldId id="306" r:id="rId24"/>
    <p:sldId id="310" r:id="rId25"/>
    <p:sldId id="307" r:id="rId26"/>
    <p:sldId id="308" r:id="rId27"/>
    <p:sldId id="309" r:id="rId28"/>
    <p:sldId id="311" r:id="rId29"/>
    <p:sldId id="313" r:id="rId30"/>
    <p:sldId id="314" r:id="rId31"/>
    <p:sldId id="315" r:id="rId32"/>
    <p:sldId id="316" r:id="rId33"/>
    <p:sldId id="317" r:id="rId34"/>
    <p:sldId id="318" r:id="rId35"/>
    <p:sldId id="319" r:id="rId36"/>
    <p:sldId id="320" r:id="rId37"/>
    <p:sldId id="32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3" d="100"/>
          <a:sy n="123" d="100"/>
        </p:scale>
        <p:origin x="-120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 name="Picture 5" descr="1.jpg"/>
          <p:cNvPicPr>
            <a:picLocks noChangeAspect="1"/>
          </p:cNvPicPr>
          <p:nvPr/>
        </p:nvPicPr>
        <p:blipFill>
          <a:blip r:embed="rId2"/>
          <a:stretch>
            <a:fillRect/>
          </a:stretch>
        </p:blipFill>
        <p:spPr>
          <a:xfrm>
            <a:off x="0" y="531721"/>
            <a:ext cx="9144000" cy="6324600"/>
          </a:xfrm>
          <a:prstGeom prst="rect">
            <a:avLst/>
          </a:prstGeom>
        </p:spPr>
      </p:pic>
      <p:sp>
        <p:nvSpPr>
          <p:cNvPr id="2" name="Title 1"/>
          <p:cNvSpPr>
            <a:spLocks noGrp="1"/>
          </p:cNvSpPr>
          <p:nvPr>
            <p:ph type="ctrTitle" hasCustomPrompt="1"/>
          </p:nvPr>
        </p:nvSpPr>
        <p:spPr>
          <a:xfrm>
            <a:off x="5374845" y="1879288"/>
            <a:ext cx="3441176" cy="954107"/>
          </a:xfrm>
        </p:spPr>
        <p:txBody>
          <a:bodyPr wrap="square">
            <a:spAutoFit/>
          </a:bodyPr>
          <a:lstStyle>
            <a:lvl1pPr algn="l">
              <a:defRPr sz="2800">
                <a:solidFill>
                  <a:schemeClr val="tx1"/>
                </a:solidFill>
              </a:defRPr>
            </a:lvl1pPr>
          </a:lstStyle>
          <a:p>
            <a:r>
              <a:rPr lang="en-US" dirty="0" smtClean="0"/>
              <a:t>Presentation Title here</a:t>
            </a:r>
            <a:endParaRPr lang="en-US" dirty="0"/>
          </a:p>
        </p:txBody>
      </p:sp>
      <p:sp>
        <p:nvSpPr>
          <p:cNvPr id="3" name="Subtitle 2"/>
          <p:cNvSpPr>
            <a:spLocks noGrp="1"/>
          </p:cNvSpPr>
          <p:nvPr>
            <p:ph type="subTitle" idx="1" hasCustomPrompt="1"/>
          </p:nvPr>
        </p:nvSpPr>
        <p:spPr>
          <a:xfrm>
            <a:off x="5374845" y="3035052"/>
            <a:ext cx="3456744" cy="400110"/>
          </a:xfrm>
        </p:spPr>
        <p:txBody>
          <a:bodyPr wrap="square">
            <a:sp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Date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6" name="Picture 5" descr="top.jpg"/>
          <p:cNvPicPr>
            <a:picLocks noChangeAspect="1"/>
          </p:cNvPicPr>
          <p:nvPr/>
        </p:nvPicPr>
        <p:blipFill>
          <a:blip r:embed="rId2"/>
          <a:stretch>
            <a:fillRect/>
          </a:stretch>
        </p:blipFill>
        <p:spPr>
          <a:xfrm>
            <a:off x="0" y="1"/>
            <a:ext cx="9144000" cy="8763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36193" y="1067618"/>
            <a:ext cx="7850609" cy="52002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5477" y="6300034"/>
            <a:ext cx="715004" cy="347260"/>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Blank">
    <p:spTree>
      <p:nvGrpSpPr>
        <p:cNvPr id="1" name=""/>
        <p:cNvGrpSpPr/>
        <p:nvPr/>
      </p:nvGrpSpPr>
      <p:grpSpPr>
        <a:xfrm>
          <a:off x="0" y="0"/>
          <a:ext cx="0" cy="0"/>
          <a:chOff x="0" y="0"/>
          <a:chExt cx="0" cy="0"/>
        </a:xfrm>
      </p:grpSpPr>
      <p:pic>
        <p:nvPicPr>
          <p:cNvPr id="6" name="Picture 5" descr="left.jpg"/>
          <p:cNvPicPr>
            <a:picLocks noChangeAspect="1"/>
          </p:cNvPicPr>
          <p:nvPr/>
        </p:nvPicPr>
        <p:blipFill>
          <a:blip r:embed="rId2"/>
          <a:stretch>
            <a:fillRect/>
          </a:stretch>
        </p:blipFill>
        <p:spPr>
          <a:xfrm>
            <a:off x="0" y="0"/>
            <a:ext cx="4057650" cy="6858000"/>
          </a:xfrm>
          <a:prstGeom prst="rect">
            <a:avLst/>
          </a:prstGeom>
        </p:spPr>
      </p:pic>
      <p:pic>
        <p:nvPicPr>
          <p:cNvPr id="4" name="Picture 3" descr="logo2.jpg"/>
          <p:cNvPicPr>
            <a:picLocks noChangeAspect="1"/>
          </p:cNvPicPr>
          <p:nvPr/>
        </p:nvPicPr>
        <p:blipFill>
          <a:blip r:embed="rId3"/>
          <a:stretch>
            <a:fillRect/>
          </a:stretch>
        </p:blipFill>
        <p:spPr>
          <a:xfrm>
            <a:off x="5499002" y="6129329"/>
            <a:ext cx="3268980" cy="502920"/>
          </a:xfrm>
          <a:prstGeom prst="rect">
            <a:avLst/>
          </a:prstGeom>
        </p:spPr>
      </p:pic>
      <p:sp>
        <p:nvSpPr>
          <p:cNvPr id="3" name="Text Placeholder 2"/>
          <p:cNvSpPr>
            <a:spLocks noGrp="1"/>
          </p:cNvSpPr>
          <p:nvPr>
            <p:ph type="body" sz="quarter" idx="10" hasCustomPrompt="1"/>
          </p:nvPr>
        </p:nvSpPr>
        <p:spPr>
          <a:xfrm>
            <a:off x="4768851" y="1924051"/>
            <a:ext cx="3406775" cy="1471083"/>
          </a:xfrm>
        </p:spPr>
        <p:txBody>
          <a:bodyPr>
            <a:normAutofit/>
          </a:bodyPr>
          <a:lstStyle>
            <a:lvl1pPr marL="0" indent="0" algn="l">
              <a:buNone/>
              <a:defRPr sz="2800"/>
            </a:lvl1pPr>
          </a:lstStyle>
          <a:p>
            <a:pPr lvl="0"/>
            <a:r>
              <a:rPr lang="en-US" dirty="0" smtClean="0"/>
              <a:t>Presentation End Here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top.jpg"/>
          <p:cNvPicPr>
            <a:picLocks noChangeAspect="1"/>
          </p:cNvPicPr>
          <p:nvPr/>
        </p:nvPicPr>
        <p:blipFill>
          <a:blip r:embed="rId5"/>
          <a:stretch>
            <a:fillRect/>
          </a:stretch>
        </p:blipFill>
        <p:spPr>
          <a:xfrm>
            <a:off x="0" y="1"/>
            <a:ext cx="9144000" cy="876300"/>
          </a:xfrm>
          <a:prstGeom prst="rect">
            <a:avLst/>
          </a:prstGeom>
        </p:spPr>
      </p:pic>
      <p:sp>
        <p:nvSpPr>
          <p:cNvPr id="2" name="Title Placeholder 1"/>
          <p:cNvSpPr>
            <a:spLocks noGrp="1"/>
          </p:cNvSpPr>
          <p:nvPr>
            <p:ph type="title"/>
          </p:nvPr>
        </p:nvSpPr>
        <p:spPr>
          <a:xfrm>
            <a:off x="836193" y="226112"/>
            <a:ext cx="7850609" cy="461665"/>
          </a:xfrm>
          <a:prstGeom prst="rect">
            <a:avLst/>
          </a:prstGeom>
        </p:spPr>
        <p:txBody>
          <a:bodyPr vert="horz" wrap="square" lIns="91440" tIns="45720" rIns="91440" bIns="45720" rtlCol="0" anchor="ctr">
            <a:spAutoFit/>
          </a:bodyPr>
          <a:lstStyle/>
          <a:p>
            <a:r>
              <a:rPr lang="en-US" smtClean="0"/>
              <a:t>Click to edit Master title style</a:t>
            </a:r>
            <a:endParaRPr lang="en-US"/>
          </a:p>
        </p:txBody>
      </p:sp>
      <p:sp>
        <p:nvSpPr>
          <p:cNvPr id="3" name="Text Placeholder 2"/>
          <p:cNvSpPr>
            <a:spLocks noGrp="1"/>
          </p:cNvSpPr>
          <p:nvPr>
            <p:ph type="body" idx="1"/>
          </p:nvPr>
        </p:nvSpPr>
        <p:spPr>
          <a:xfrm>
            <a:off x="836193" y="1067618"/>
            <a:ext cx="7850609" cy="52002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45477" y="6300034"/>
            <a:ext cx="715004" cy="34726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txStyles>
    <p:titleStyle>
      <a:lvl1pPr algn="l" defTabSz="457200" rtl="0" eaLnBrk="1" latinLnBrk="0" hangingPunct="1">
        <a:spcBef>
          <a:spcPct val="0"/>
        </a:spcBef>
        <a:buNone/>
        <a:defRPr sz="2400" kern="1200" cap="all">
          <a:solidFill>
            <a:schemeClr val="bg1"/>
          </a:solidFill>
          <a:latin typeface="+mj-lt"/>
          <a:ea typeface="+mj-ea"/>
          <a:cs typeface="+mj-cs"/>
        </a:defRPr>
      </a:lvl1pPr>
    </p:titleStyle>
    <p:bodyStyle>
      <a:lvl1pPr marL="342900" indent="-342900" algn="l" defTabSz="457200" rtl="0" eaLnBrk="1" latinLnBrk="0" hangingPunct="1">
        <a:spcBef>
          <a:spcPct val="20000"/>
        </a:spcBef>
        <a:buClr>
          <a:srgbClr val="ED1C24"/>
        </a:buClr>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5800" y="1663844"/>
            <a:ext cx="4320221" cy="1384995"/>
          </a:xfrm>
        </p:spPr>
        <p:txBody>
          <a:bodyPr/>
          <a:lstStyle/>
          <a:p>
            <a:r>
              <a:rPr lang="en-US" dirty="0" smtClean="0"/>
              <a:t>Ardagh (La Fleche) Mercury PROJECT</a:t>
            </a:r>
            <a:endParaRPr lang="en-US" dirty="0"/>
          </a:p>
        </p:txBody>
      </p:sp>
      <p:sp>
        <p:nvSpPr>
          <p:cNvPr id="3" name="Subtitle 2"/>
          <p:cNvSpPr>
            <a:spLocks noGrp="1"/>
          </p:cNvSpPr>
          <p:nvPr>
            <p:ph type="subTitle" idx="1"/>
          </p:nvPr>
        </p:nvSpPr>
        <p:spPr>
          <a:xfrm>
            <a:off x="4953000" y="3035052"/>
            <a:ext cx="3878589" cy="400110"/>
          </a:xfrm>
        </p:spPr>
        <p:txBody>
          <a:bodyPr/>
          <a:lstStyle/>
          <a:p>
            <a:r>
              <a:rPr lang="en-US" dirty="0" smtClean="0"/>
              <a:t>Jan. 01, 2018</a:t>
            </a:r>
            <a:endParaRPr lang="en-US" dirty="0"/>
          </a:p>
        </p:txBody>
      </p:sp>
    </p:spTree>
    <p:extLst>
      <p:ext uri="{BB962C8B-B14F-4D97-AF65-F5344CB8AC3E}">
        <p14:creationId xmlns:p14="http://schemas.microsoft.com/office/powerpoint/2010/main" val="6813094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definitions / Terminology</a:t>
            </a:r>
            <a:endParaRPr lang="en-US" dirty="0"/>
          </a:p>
        </p:txBody>
      </p:sp>
      <p:sp>
        <p:nvSpPr>
          <p:cNvPr id="3" name="Content Placeholder 2"/>
          <p:cNvSpPr>
            <a:spLocks noGrp="1"/>
          </p:cNvSpPr>
          <p:nvPr>
            <p:ph idx="1"/>
          </p:nvPr>
        </p:nvSpPr>
        <p:spPr>
          <a:xfrm>
            <a:off x="836193" y="990600"/>
            <a:ext cx="7850609" cy="5410200"/>
          </a:xfrm>
        </p:spPr>
        <p:txBody>
          <a:bodyPr>
            <a:noAutofit/>
          </a:bodyPr>
          <a:lstStyle/>
          <a:p>
            <a:pPr>
              <a:spcBef>
                <a:spcPts val="0"/>
              </a:spcBef>
              <a:spcAft>
                <a:spcPts val="1200"/>
              </a:spcAft>
            </a:pPr>
            <a:r>
              <a:rPr lang="en-US" sz="1600" b="1" dirty="0" smtClean="0"/>
              <a:t>Flood</a:t>
            </a:r>
            <a:endParaRPr lang="en-US" sz="1600" b="1" dirty="0" smtClean="0"/>
          </a:p>
          <a:p>
            <a:pPr lvl="1">
              <a:spcBef>
                <a:spcPts val="0"/>
              </a:spcBef>
              <a:spcAft>
                <a:spcPts val="600"/>
              </a:spcAft>
            </a:pPr>
            <a:r>
              <a:rPr lang="en-US" sz="1200" dirty="0" smtClean="0"/>
              <a:t>This button </a:t>
            </a:r>
            <a:r>
              <a:rPr lang="en-US" sz="1200" dirty="0"/>
              <a:t>shall run the water control at 100% for a pre-determined amount of time. The button can be pressed multiple times to add to the flood time</a:t>
            </a:r>
            <a:r>
              <a:rPr lang="en-US" sz="1200" dirty="0" smtClean="0"/>
              <a:t>.</a:t>
            </a:r>
          </a:p>
          <a:p>
            <a:pPr lvl="1">
              <a:spcBef>
                <a:spcPts val="0"/>
              </a:spcBef>
              <a:spcAft>
                <a:spcPts val="600"/>
              </a:spcAft>
            </a:pPr>
            <a:r>
              <a:rPr lang="en-US" sz="1200" dirty="0" smtClean="0"/>
              <a:t>Ardagh does NOT have a separate device to activate for flood, so the trim values must go to 100% during the flood.</a:t>
            </a:r>
          </a:p>
          <a:p>
            <a:pPr lvl="1">
              <a:spcBef>
                <a:spcPts val="0"/>
              </a:spcBef>
              <a:spcAft>
                <a:spcPts val="600"/>
              </a:spcAft>
            </a:pPr>
            <a:r>
              <a:rPr lang="en-US" sz="1200" dirty="0"/>
              <a:t>The RUN button must be used to initiate the </a:t>
            </a:r>
            <a:r>
              <a:rPr lang="en-US" sz="1200" dirty="0" smtClean="0"/>
              <a:t>Flood.</a:t>
            </a:r>
            <a:endParaRPr lang="en-US" sz="1200" dirty="0"/>
          </a:p>
          <a:p>
            <a:pPr lvl="1">
              <a:spcBef>
                <a:spcPts val="0"/>
              </a:spcBef>
              <a:spcAft>
                <a:spcPts val="600"/>
              </a:spcAft>
            </a:pPr>
            <a:r>
              <a:rPr lang="en-US" sz="1200" dirty="0"/>
              <a:t>When the Flood button is used, the AVT PLC will output 10VDC </a:t>
            </a:r>
            <a:r>
              <a:rPr lang="en-US" sz="1200" dirty="0" smtClean="0"/>
              <a:t>(or max output voltage) to </a:t>
            </a:r>
            <a:r>
              <a:rPr lang="en-US" sz="1200" dirty="0"/>
              <a:t>the Ardagh </a:t>
            </a:r>
            <a:r>
              <a:rPr lang="en-US" sz="1200" dirty="0" err="1"/>
              <a:t>PowerFlex</a:t>
            </a:r>
            <a:r>
              <a:rPr lang="en-US" sz="1200" dirty="0"/>
              <a:t> AC drives to run the water motors at 100% for the selected run time</a:t>
            </a:r>
            <a:r>
              <a:rPr lang="en-US" sz="1200" dirty="0" smtClean="0"/>
              <a:t>.</a:t>
            </a:r>
            <a:endParaRPr lang="en-US" sz="1200" dirty="0"/>
          </a:p>
          <a:p>
            <a:pPr lvl="1">
              <a:spcBef>
                <a:spcPts val="0"/>
              </a:spcBef>
              <a:spcAft>
                <a:spcPts val="600"/>
              </a:spcAft>
            </a:pPr>
            <a:r>
              <a:rPr lang="en-US" sz="1200" dirty="0"/>
              <a:t>The </a:t>
            </a:r>
            <a:r>
              <a:rPr lang="en-US" sz="1200" dirty="0" smtClean="0"/>
              <a:t>water flood </a:t>
            </a:r>
            <a:r>
              <a:rPr lang="en-US" sz="1200" dirty="0"/>
              <a:t>can be initiated in either MANUAL or AUTO mode.</a:t>
            </a:r>
          </a:p>
          <a:p>
            <a:pPr lvl="1">
              <a:spcBef>
                <a:spcPts val="0"/>
              </a:spcBef>
              <a:spcAft>
                <a:spcPts val="600"/>
              </a:spcAft>
            </a:pPr>
            <a:r>
              <a:rPr lang="en-US" sz="1200" dirty="0"/>
              <a:t>The press should be in motion.</a:t>
            </a:r>
          </a:p>
          <a:p>
            <a:pPr lvl="1">
              <a:spcBef>
                <a:spcPts val="0"/>
              </a:spcBef>
              <a:spcAft>
                <a:spcPts val="600"/>
              </a:spcAft>
            </a:pPr>
            <a:r>
              <a:rPr lang="en-US" sz="1200" dirty="0"/>
              <a:t>The impression signal will NOT be required to be active high or low.</a:t>
            </a:r>
          </a:p>
          <a:p>
            <a:pPr lvl="1">
              <a:spcBef>
                <a:spcPts val="0"/>
              </a:spcBef>
              <a:spcAft>
                <a:spcPts val="600"/>
              </a:spcAft>
            </a:pPr>
            <a:endParaRPr lang="en-US" sz="1200" dirty="0" smtClean="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897" y="1447800"/>
            <a:ext cx="457264" cy="457264"/>
          </a:xfrm>
          <a:prstGeom prst="rect">
            <a:avLst/>
          </a:prstGeom>
          <a:ln w="3175">
            <a:solidFill>
              <a:schemeClr val="tx1"/>
            </a:solidFill>
          </a:ln>
        </p:spPr>
      </p:pic>
    </p:spTree>
    <p:extLst>
      <p:ext uri="{BB962C8B-B14F-4D97-AF65-F5344CB8AC3E}">
        <p14:creationId xmlns:p14="http://schemas.microsoft.com/office/powerpoint/2010/main" val="449781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definitions / Terminology (cont.)</a:t>
            </a:r>
            <a:endParaRPr lang="en-US" dirty="0"/>
          </a:p>
        </p:txBody>
      </p:sp>
      <p:sp>
        <p:nvSpPr>
          <p:cNvPr id="3" name="Content Placeholder 2"/>
          <p:cNvSpPr>
            <a:spLocks noGrp="1"/>
          </p:cNvSpPr>
          <p:nvPr>
            <p:ph idx="1"/>
          </p:nvPr>
        </p:nvSpPr>
        <p:spPr>
          <a:xfrm>
            <a:off x="838200" y="1067618"/>
            <a:ext cx="7848603" cy="5200215"/>
          </a:xfrm>
        </p:spPr>
        <p:txBody>
          <a:bodyPr>
            <a:noAutofit/>
          </a:bodyPr>
          <a:lstStyle/>
          <a:p>
            <a:pPr>
              <a:spcBef>
                <a:spcPts val="0"/>
              </a:spcBef>
              <a:spcAft>
                <a:spcPts val="1200"/>
              </a:spcAft>
            </a:pPr>
            <a:r>
              <a:rPr lang="en-US" sz="1600" b="1" dirty="0"/>
              <a:t>Cancel / Countdown Timer </a:t>
            </a:r>
            <a:r>
              <a:rPr lang="en-US" sz="1200" b="1" dirty="0"/>
              <a:t>(Ink Surge &amp; Flood)</a:t>
            </a:r>
            <a:endParaRPr lang="en-US" sz="1200" dirty="0"/>
          </a:p>
          <a:p>
            <a:pPr lvl="1">
              <a:spcBef>
                <a:spcPts val="0"/>
              </a:spcBef>
              <a:spcAft>
                <a:spcPts val="600"/>
              </a:spcAft>
            </a:pPr>
            <a:r>
              <a:rPr lang="en-US" sz="1200" dirty="0"/>
              <a:t>This button is shown on both the Status screen and the Sweep All / Water All screens. It has two functions. The first function will immediately cancel the Surge or Flood signals when pushed. It will also cancel any time showing if the Surge or Flood button was pressed, but the RUN button was not selected.</a:t>
            </a:r>
          </a:p>
          <a:p>
            <a:pPr lvl="1">
              <a:spcBef>
                <a:spcPts val="0"/>
              </a:spcBef>
              <a:spcAft>
                <a:spcPts val="1200"/>
              </a:spcAft>
            </a:pPr>
            <a:r>
              <a:rPr lang="en-US" sz="1200" dirty="0"/>
              <a:t>The second function of this button is to show the preset time or the time left for the surge or flood after the surge or flood button has been pressed. (This is the </a:t>
            </a:r>
            <a:r>
              <a:rPr lang="en-US" sz="1200" dirty="0" err="1"/>
              <a:t>nn</a:t>
            </a:r>
            <a:r>
              <a:rPr lang="en-US" sz="1200" dirty="0"/>
              <a:t> part of the button) Each time the Ink Surge or Flood button is pressed, this timer will display the cumulative amount of time still left for the surge. Limit to two digits.</a:t>
            </a:r>
            <a:endParaRPr lang="en-US" sz="1800" b="1" dirty="0" smtClean="0"/>
          </a:p>
          <a:p>
            <a:pPr>
              <a:spcAft>
                <a:spcPts val="1200"/>
              </a:spcAft>
            </a:pPr>
            <a:r>
              <a:rPr lang="en-US" sz="1600" b="1" dirty="0" smtClean="0"/>
              <a:t>Function </a:t>
            </a:r>
            <a:r>
              <a:rPr lang="en-US" sz="1600" b="1" dirty="0" smtClean="0"/>
              <a:t>(Sweep and Water) –</a:t>
            </a:r>
            <a:r>
              <a:rPr lang="en-US" sz="1800" dirty="0" smtClean="0"/>
              <a:t> </a:t>
            </a:r>
            <a:r>
              <a:rPr lang="en-US" sz="1400" dirty="0" smtClean="0"/>
              <a:t>These buttons have </a:t>
            </a:r>
            <a:r>
              <a:rPr lang="en-US" sz="1400" dirty="0" smtClean="0"/>
              <a:t>two </a:t>
            </a:r>
            <a:r>
              <a:rPr lang="en-US" sz="1400" dirty="0" smtClean="0"/>
              <a:t>states. Each press of the button will toggle the function to the next state. The </a:t>
            </a:r>
            <a:r>
              <a:rPr lang="en-US" sz="1400" dirty="0" smtClean="0"/>
              <a:t>two </a:t>
            </a:r>
            <a:r>
              <a:rPr lang="en-US" sz="1400" dirty="0" smtClean="0"/>
              <a:t>states are</a:t>
            </a:r>
            <a:r>
              <a:rPr lang="en-US" sz="1400" dirty="0" smtClean="0"/>
              <a:t>:</a:t>
            </a:r>
            <a:endParaRPr lang="en-US" sz="1600" dirty="0" smtClean="0"/>
          </a:p>
          <a:p>
            <a:pPr marL="1317625" lvl="1" indent="169863">
              <a:spcAft>
                <a:spcPts val="2400"/>
              </a:spcAft>
            </a:pPr>
            <a:r>
              <a:rPr lang="en-US" sz="1600" dirty="0" smtClean="0"/>
              <a:t>HAND</a:t>
            </a:r>
          </a:p>
          <a:p>
            <a:pPr marL="1317625" lvl="1" indent="169863">
              <a:spcAft>
                <a:spcPts val="1800"/>
              </a:spcAft>
            </a:pPr>
            <a:r>
              <a:rPr lang="en-US" sz="1600" dirty="0" smtClean="0"/>
              <a:t>AUTO</a:t>
            </a:r>
            <a:endParaRPr lang="en-US" sz="1400" dirty="0" smtClean="0"/>
          </a:p>
          <a:p>
            <a:pPr lvl="1">
              <a:spcAft>
                <a:spcPts val="1200"/>
              </a:spcAft>
            </a:pPr>
            <a:r>
              <a:rPr lang="en-US" sz="1200" dirty="0" smtClean="0"/>
              <a:t>When </a:t>
            </a:r>
            <a:r>
              <a:rPr lang="en-US" sz="1200" b="1" dirty="0" smtClean="0"/>
              <a:t>HAND</a:t>
            </a:r>
            <a:r>
              <a:rPr lang="en-US" sz="1200" dirty="0" smtClean="0"/>
              <a:t> is selected, the sweep or water </a:t>
            </a:r>
            <a:r>
              <a:rPr lang="en-US" sz="1200" dirty="0" smtClean="0"/>
              <a:t>shall run at the selected trim value and the output to the sweep or water device will not vary based on press </a:t>
            </a:r>
            <a:r>
              <a:rPr lang="en-US" sz="1200" dirty="0"/>
              <a:t>speed. No need to select RUN after this state is selected.</a:t>
            </a:r>
            <a:endParaRPr lang="en-US" sz="1200" dirty="0" smtClean="0"/>
          </a:p>
          <a:p>
            <a:pPr lvl="1">
              <a:spcAft>
                <a:spcPts val="1200"/>
              </a:spcAft>
            </a:pPr>
            <a:r>
              <a:rPr lang="en-US" sz="1200" dirty="0" smtClean="0"/>
              <a:t>The </a:t>
            </a:r>
            <a:r>
              <a:rPr lang="en-US" sz="1200" b="1" dirty="0" smtClean="0"/>
              <a:t>AUTO</a:t>
            </a:r>
            <a:r>
              <a:rPr lang="en-US" sz="1200" dirty="0" smtClean="0"/>
              <a:t> setting means that the sweep or water will run at the setting shown on the dial. Also, </a:t>
            </a:r>
            <a:r>
              <a:rPr lang="en-US" sz="1200" i="1" dirty="0" smtClean="0"/>
              <a:t>if ramping is enabled</a:t>
            </a:r>
            <a:r>
              <a:rPr lang="en-US" sz="1200" dirty="0" smtClean="0"/>
              <a:t>, then the sweep or water will follow the pre-defined ramping curves as the press increases or decreases in speed. No need to select RUN after this state is selected.</a:t>
            </a:r>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3886257"/>
            <a:ext cx="457143" cy="457143"/>
          </a:xfrm>
          <a:prstGeom prst="rect">
            <a:avLst/>
          </a:prstGeom>
          <a:ln w="3175">
            <a:solidFill>
              <a:schemeClr val="tx1"/>
            </a:solidFill>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4495857"/>
            <a:ext cx="457143" cy="457143"/>
          </a:xfrm>
          <a:prstGeom prst="rect">
            <a:avLst/>
          </a:prstGeom>
          <a:ln w="3175">
            <a:solidFill>
              <a:schemeClr val="tx1"/>
            </a:solidFill>
          </a:ln>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1489492"/>
            <a:ext cx="571580" cy="571580"/>
          </a:xfrm>
          <a:prstGeom prst="rect">
            <a:avLst/>
          </a:prstGeom>
        </p:spPr>
      </p:pic>
    </p:spTree>
    <p:extLst>
      <p:ext uri="{BB962C8B-B14F-4D97-AF65-F5344CB8AC3E}">
        <p14:creationId xmlns:p14="http://schemas.microsoft.com/office/powerpoint/2010/main" val="1154180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definitions / Terminology (cont.)</a:t>
            </a:r>
            <a:endParaRPr lang="en-US" dirty="0"/>
          </a:p>
        </p:txBody>
      </p:sp>
      <p:sp>
        <p:nvSpPr>
          <p:cNvPr id="3" name="Content Placeholder 2"/>
          <p:cNvSpPr>
            <a:spLocks noGrp="1"/>
          </p:cNvSpPr>
          <p:nvPr>
            <p:ph idx="1"/>
          </p:nvPr>
        </p:nvSpPr>
        <p:spPr>
          <a:xfrm>
            <a:off x="609601" y="1067618"/>
            <a:ext cx="8077202" cy="5200215"/>
          </a:xfrm>
        </p:spPr>
        <p:txBody>
          <a:bodyPr>
            <a:noAutofit/>
          </a:bodyPr>
          <a:lstStyle/>
          <a:p>
            <a:pPr>
              <a:spcAft>
                <a:spcPts val="1200"/>
              </a:spcAft>
            </a:pPr>
            <a:r>
              <a:rPr lang="en-US" sz="1600" b="1" dirty="0" smtClean="0"/>
              <a:t>Surge All</a:t>
            </a:r>
          </a:p>
          <a:p>
            <a:pPr lvl="1">
              <a:spcAft>
                <a:spcPts val="600"/>
              </a:spcAft>
            </a:pPr>
            <a:r>
              <a:rPr lang="en-US" sz="1200" dirty="0" smtClean="0"/>
              <a:t>This button will </a:t>
            </a:r>
            <a:r>
              <a:rPr lang="en-US" sz="1200" dirty="0" smtClean="0"/>
              <a:t>set </a:t>
            </a:r>
            <a:r>
              <a:rPr lang="en-US" sz="1200" dirty="0" smtClean="0"/>
              <a:t>the </a:t>
            </a:r>
            <a:r>
              <a:rPr lang="en-US" sz="1200" dirty="0" smtClean="0"/>
              <a:t>ink surge </a:t>
            </a:r>
            <a:r>
              <a:rPr lang="en-US" sz="1200" dirty="0" smtClean="0"/>
              <a:t>time</a:t>
            </a:r>
            <a:r>
              <a:rPr lang="en-US" sz="1200" dirty="0" smtClean="0"/>
              <a:t> </a:t>
            </a:r>
            <a:r>
              <a:rPr lang="en-US" sz="1200" dirty="0" smtClean="0"/>
              <a:t>to all fountains. There are prerequisites to what is considered “all fountains”. These are:</a:t>
            </a:r>
          </a:p>
          <a:p>
            <a:pPr lvl="2">
              <a:spcAft>
                <a:spcPts val="600"/>
              </a:spcAft>
            </a:pPr>
            <a:r>
              <a:rPr lang="en-US" sz="1200" dirty="0" smtClean="0"/>
              <a:t>The fountain must be </a:t>
            </a:r>
            <a:r>
              <a:rPr lang="en-US" sz="1200" dirty="0" smtClean="0"/>
              <a:t>part of the same split.</a:t>
            </a:r>
            <a:endParaRPr lang="en-US" sz="1200" dirty="0" smtClean="0"/>
          </a:p>
          <a:p>
            <a:pPr lvl="2">
              <a:spcAft>
                <a:spcPts val="600"/>
              </a:spcAft>
            </a:pPr>
            <a:r>
              <a:rPr lang="en-US" sz="1200" dirty="0" smtClean="0"/>
              <a:t>The fountain must be </a:t>
            </a:r>
            <a:r>
              <a:rPr lang="en-US" sz="1200" dirty="0" smtClean="0"/>
              <a:t>active (enabled).</a:t>
            </a:r>
            <a:endParaRPr lang="en-US" sz="1200" dirty="0" smtClean="0"/>
          </a:p>
          <a:p>
            <a:pPr lvl="1">
              <a:spcBef>
                <a:spcPts val="0"/>
              </a:spcBef>
              <a:spcAft>
                <a:spcPts val="600"/>
              </a:spcAft>
            </a:pPr>
            <a:r>
              <a:rPr lang="en-US" sz="1200" dirty="0"/>
              <a:t>The RUN button must be used to initiate the Surge.</a:t>
            </a:r>
          </a:p>
          <a:p>
            <a:pPr lvl="1">
              <a:spcBef>
                <a:spcPts val="0"/>
              </a:spcBef>
              <a:spcAft>
                <a:spcPts val="600"/>
              </a:spcAft>
            </a:pPr>
            <a:r>
              <a:rPr lang="en-US" sz="1200" dirty="0"/>
              <a:t>When the Ink Surge is used, the AVT PLC will output a 24VDC signal to customer supplied relays to run the Ink </a:t>
            </a:r>
            <a:r>
              <a:rPr lang="en-US" sz="1200" dirty="0" err="1"/>
              <a:t>Washup</a:t>
            </a:r>
            <a:r>
              <a:rPr lang="en-US" sz="1200" dirty="0"/>
              <a:t> motors for the selected run time.</a:t>
            </a:r>
          </a:p>
          <a:p>
            <a:pPr lvl="1">
              <a:spcBef>
                <a:spcPts val="0"/>
              </a:spcBef>
              <a:spcAft>
                <a:spcPts val="600"/>
              </a:spcAft>
            </a:pPr>
            <a:r>
              <a:rPr lang="en-US" sz="1200" dirty="0"/>
              <a:t>THE SWEEP TRIM VALUE SHALL NOT CHANGE AND THE SWEEP MOTOR SHALL NOT MOVE TO ANY OTHER POSITION when a separate surge device is used like what is in place at Ardagh.</a:t>
            </a:r>
          </a:p>
          <a:p>
            <a:pPr lvl="1">
              <a:spcBef>
                <a:spcPts val="0"/>
              </a:spcBef>
              <a:spcAft>
                <a:spcPts val="600"/>
              </a:spcAft>
            </a:pPr>
            <a:r>
              <a:rPr lang="en-US" sz="1200" dirty="0"/>
              <a:t>The ink surge can be initiated in either MANUAL or AUTO mode.</a:t>
            </a:r>
          </a:p>
          <a:p>
            <a:pPr lvl="1">
              <a:spcBef>
                <a:spcPts val="0"/>
              </a:spcBef>
              <a:spcAft>
                <a:spcPts val="600"/>
              </a:spcAft>
            </a:pPr>
            <a:r>
              <a:rPr lang="en-US" sz="1200" dirty="0"/>
              <a:t>The press should be in motion. (i.e. FPM, CPH, or MPM &gt; 1)</a:t>
            </a:r>
          </a:p>
          <a:p>
            <a:pPr lvl="1">
              <a:spcBef>
                <a:spcPts val="0"/>
              </a:spcBef>
              <a:spcAft>
                <a:spcPts val="600"/>
              </a:spcAft>
            </a:pPr>
            <a:r>
              <a:rPr lang="en-US" sz="1200" dirty="0"/>
              <a:t>The impression signal will NOT be required to be active high or low</a:t>
            </a:r>
            <a:r>
              <a:rPr lang="en-US" sz="1200" dirty="0" smtClean="0"/>
              <a:t>.</a:t>
            </a:r>
            <a:endParaRPr lang="en-US" sz="1200" dirty="0" smtClean="0"/>
          </a:p>
          <a:p>
            <a:pPr lvl="1">
              <a:spcAft>
                <a:spcPts val="600"/>
              </a:spcAft>
            </a:pPr>
            <a:endParaRPr lang="en-US" sz="12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73" y="1371600"/>
            <a:ext cx="685714" cy="457143"/>
          </a:xfrm>
          <a:prstGeom prst="rect">
            <a:avLst/>
          </a:prstGeom>
          <a:ln w="3175">
            <a:solidFill>
              <a:schemeClr val="tx1"/>
            </a:solidFill>
          </a:ln>
        </p:spPr>
      </p:pic>
    </p:spTree>
    <p:extLst>
      <p:ext uri="{BB962C8B-B14F-4D97-AF65-F5344CB8AC3E}">
        <p14:creationId xmlns:p14="http://schemas.microsoft.com/office/powerpoint/2010/main" val="959580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definitions / Terminology (cont.)</a:t>
            </a:r>
            <a:endParaRPr lang="en-US" dirty="0"/>
          </a:p>
        </p:txBody>
      </p:sp>
      <p:sp>
        <p:nvSpPr>
          <p:cNvPr id="3" name="Content Placeholder 2"/>
          <p:cNvSpPr>
            <a:spLocks noGrp="1"/>
          </p:cNvSpPr>
          <p:nvPr>
            <p:ph idx="1"/>
          </p:nvPr>
        </p:nvSpPr>
        <p:spPr>
          <a:xfrm>
            <a:off x="609601" y="1067618"/>
            <a:ext cx="8077202" cy="5200215"/>
          </a:xfrm>
        </p:spPr>
        <p:txBody>
          <a:bodyPr>
            <a:noAutofit/>
          </a:bodyPr>
          <a:lstStyle/>
          <a:p>
            <a:pPr>
              <a:spcAft>
                <a:spcPts val="1200"/>
              </a:spcAft>
            </a:pPr>
            <a:r>
              <a:rPr lang="en-US" sz="1600" b="1" dirty="0" smtClean="0"/>
              <a:t>Flood </a:t>
            </a:r>
            <a:r>
              <a:rPr lang="en-US" sz="1600" b="1" dirty="0" smtClean="0"/>
              <a:t>All</a:t>
            </a:r>
          </a:p>
          <a:p>
            <a:pPr lvl="1">
              <a:spcAft>
                <a:spcPts val="600"/>
              </a:spcAft>
            </a:pPr>
            <a:r>
              <a:rPr lang="en-US" sz="1200" dirty="0" smtClean="0"/>
              <a:t>This button will send the flood signal to all fountains. There are prerequisites to what is considered “all fountains”. They are:</a:t>
            </a:r>
          </a:p>
          <a:p>
            <a:pPr lvl="2">
              <a:spcAft>
                <a:spcPts val="600"/>
              </a:spcAft>
            </a:pPr>
            <a:r>
              <a:rPr lang="en-US" sz="1200" dirty="0" smtClean="0"/>
              <a:t>The fountain must be part of the same split.</a:t>
            </a:r>
          </a:p>
          <a:p>
            <a:pPr lvl="2">
              <a:spcAft>
                <a:spcPts val="600"/>
              </a:spcAft>
            </a:pPr>
            <a:r>
              <a:rPr lang="en-US" sz="1200" dirty="0" smtClean="0"/>
              <a:t>The fountain must be </a:t>
            </a:r>
            <a:r>
              <a:rPr lang="en-US" sz="1200" dirty="0" smtClean="0"/>
              <a:t>active (enabled)</a:t>
            </a:r>
            <a:r>
              <a:rPr lang="en-US" sz="1200" dirty="0" smtClean="0"/>
              <a:t>.</a:t>
            </a:r>
            <a:endParaRPr lang="en-US" sz="1200" dirty="0" smtClean="0"/>
          </a:p>
          <a:p>
            <a:pPr lvl="1">
              <a:spcBef>
                <a:spcPts val="0"/>
              </a:spcBef>
              <a:spcAft>
                <a:spcPts val="600"/>
              </a:spcAft>
            </a:pPr>
            <a:r>
              <a:rPr lang="en-US" sz="1200" dirty="0"/>
              <a:t>This button shall run the water control at 100% for a pre-determined amount of time. The button can be pressed multiple times to add to the flood time.</a:t>
            </a:r>
          </a:p>
          <a:p>
            <a:pPr lvl="1">
              <a:spcBef>
                <a:spcPts val="0"/>
              </a:spcBef>
              <a:spcAft>
                <a:spcPts val="600"/>
              </a:spcAft>
            </a:pPr>
            <a:r>
              <a:rPr lang="en-US" sz="1200" dirty="0" smtClean="0"/>
              <a:t>Ardagh </a:t>
            </a:r>
            <a:r>
              <a:rPr lang="en-US" sz="1200" dirty="0"/>
              <a:t>does NOT have a separate device to activate for flood, so the trim values must go to 100% during the flood.</a:t>
            </a:r>
          </a:p>
          <a:p>
            <a:pPr lvl="1">
              <a:spcBef>
                <a:spcPts val="0"/>
              </a:spcBef>
              <a:spcAft>
                <a:spcPts val="600"/>
              </a:spcAft>
            </a:pPr>
            <a:r>
              <a:rPr lang="en-US" sz="1200" dirty="0"/>
              <a:t>The RUN button must be used to initiate the Flood.</a:t>
            </a:r>
          </a:p>
          <a:p>
            <a:pPr lvl="1">
              <a:spcBef>
                <a:spcPts val="0"/>
              </a:spcBef>
              <a:spcAft>
                <a:spcPts val="600"/>
              </a:spcAft>
            </a:pPr>
            <a:r>
              <a:rPr lang="en-US" sz="1200" dirty="0"/>
              <a:t>When the Flood button is used, the AVT PLC will output 10VDC (or max output voltage) to the Ardagh </a:t>
            </a:r>
            <a:r>
              <a:rPr lang="en-US" sz="1200" dirty="0" err="1"/>
              <a:t>PowerFlex</a:t>
            </a:r>
            <a:r>
              <a:rPr lang="en-US" sz="1200" dirty="0"/>
              <a:t> AC drives to run the water motors at 100% for the selected run time.</a:t>
            </a:r>
          </a:p>
          <a:p>
            <a:pPr lvl="1">
              <a:spcBef>
                <a:spcPts val="0"/>
              </a:spcBef>
              <a:spcAft>
                <a:spcPts val="600"/>
              </a:spcAft>
            </a:pPr>
            <a:r>
              <a:rPr lang="en-US" sz="1200" dirty="0"/>
              <a:t>The water flood can be initiated in either MANUAL or AUTO mode.</a:t>
            </a:r>
          </a:p>
          <a:p>
            <a:pPr lvl="1">
              <a:spcBef>
                <a:spcPts val="0"/>
              </a:spcBef>
              <a:spcAft>
                <a:spcPts val="600"/>
              </a:spcAft>
            </a:pPr>
            <a:r>
              <a:rPr lang="en-US" sz="1200" dirty="0"/>
              <a:t>The press should be in motion.</a:t>
            </a:r>
          </a:p>
          <a:p>
            <a:pPr lvl="1">
              <a:spcBef>
                <a:spcPts val="0"/>
              </a:spcBef>
              <a:spcAft>
                <a:spcPts val="600"/>
              </a:spcAft>
            </a:pPr>
            <a:r>
              <a:rPr lang="en-US" sz="1200" dirty="0"/>
              <a:t>The impression signal will NOT be required to be active high or low</a:t>
            </a:r>
            <a:r>
              <a:rPr lang="en-US" sz="1200" dirty="0" smtClean="0"/>
              <a:t>.</a:t>
            </a:r>
            <a:endParaRPr lang="en-US" sz="1200" dirty="0" smtClean="0"/>
          </a:p>
          <a:p>
            <a:pPr>
              <a:spcAft>
                <a:spcPts val="600"/>
              </a:spcAft>
            </a:pPr>
            <a:r>
              <a:rPr lang="en-US" sz="1600" b="1" dirty="0" smtClean="0"/>
              <a:t>Access Ramping Screens</a:t>
            </a:r>
          </a:p>
          <a:p>
            <a:pPr lvl="1">
              <a:spcAft>
                <a:spcPts val="600"/>
              </a:spcAft>
            </a:pPr>
            <a:r>
              <a:rPr lang="en-US" sz="1200" dirty="0" smtClean="0"/>
              <a:t>This button should appear when ramping is enabled and will be present in the system menu. (Along with ELO </a:t>
            </a:r>
            <a:r>
              <a:rPr lang="en-US" sz="1200" dirty="0" err="1" smtClean="0"/>
              <a:t>Calib</a:t>
            </a:r>
            <a:r>
              <a:rPr lang="en-US" sz="1200" dirty="0" smtClean="0"/>
              <a:t>, Splits, </a:t>
            </a:r>
            <a:r>
              <a:rPr lang="en-US" sz="1200" dirty="0" err="1" smtClean="0"/>
              <a:t>etc</a:t>
            </a:r>
            <a:r>
              <a:rPr lang="en-US" sz="1200" dirty="0" smtClean="0"/>
              <a:t>…) Selecting this button will open the Ramping Screen.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398" y="1524000"/>
            <a:ext cx="457264" cy="457264"/>
          </a:xfrm>
          <a:prstGeom prst="rect">
            <a:avLst/>
          </a:prstGeom>
          <a:ln w="3175">
            <a:solidFill>
              <a:schemeClr val="tx1"/>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398" y="5334000"/>
            <a:ext cx="457264" cy="457264"/>
          </a:xfrm>
          <a:prstGeom prst="rect">
            <a:avLst/>
          </a:prstGeom>
          <a:ln w="3175">
            <a:solidFill>
              <a:schemeClr val="tx1"/>
            </a:solidFill>
          </a:ln>
        </p:spPr>
      </p:pic>
    </p:spTree>
    <p:extLst>
      <p:ext uri="{BB962C8B-B14F-4D97-AF65-F5344CB8AC3E}">
        <p14:creationId xmlns:p14="http://schemas.microsoft.com/office/powerpoint/2010/main" val="22611204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definitions / Terminology (cont.)</a:t>
            </a:r>
            <a:endParaRPr lang="en-US" dirty="0"/>
          </a:p>
        </p:txBody>
      </p:sp>
      <p:sp>
        <p:nvSpPr>
          <p:cNvPr id="3" name="Content Placeholder 2"/>
          <p:cNvSpPr>
            <a:spLocks noGrp="1"/>
          </p:cNvSpPr>
          <p:nvPr>
            <p:ph idx="1"/>
          </p:nvPr>
        </p:nvSpPr>
        <p:spPr>
          <a:xfrm>
            <a:off x="609601" y="1067618"/>
            <a:ext cx="8077202" cy="5200215"/>
          </a:xfrm>
        </p:spPr>
        <p:txBody>
          <a:bodyPr>
            <a:noAutofit/>
          </a:bodyPr>
          <a:lstStyle/>
          <a:p>
            <a:pPr>
              <a:spcAft>
                <a:spcPts val="1200"/>
              </a:spcAft>
            </a:pPr>
            <a:r>
              <a:rPr lang="en-US" sz="1600" b="1" dirty="0" smtClean="0"/>
              <a:t>Ductor Control</a:t>
            </a:r>
          </a:p>
          <a:p>
            <a:pPr lvl="1">
              <a:spcAft>
                <a:spcPts val="600"/>
              </a:spcAft>
            </a:pPr>
            <a:r>
              <a:rPr lang="en-US" sz="1200" dirty="0" smtClean="0"/>
              <a:t>This button will have 4 states. Each press of the button will toggle to the next state. The 4 states are 0, 33%, 50%, and 100</a:t>
            </a:r>
            <a:r>
              <a:rPr lang="en-US" sz="1200" dirty="0" smtClean="0"/>
              <a:t>%.</a:t>
            </a:r>
          </a:p>
          <a:p>
            <a:pPr lvl="1">
              <a:spcAft>
                <a:spcPts val="600"/>
              </a:spcAft>
            </a:pPr>
            <a:r>
              <a:rPr lang="en-US" sz="1200" dirty="0" smtClean="0"/>
              <a:t>After </a:t>
            </a:r>
            <a:r>
              <a:rPr lang="en-US" sz="1200" dirty="0" smtClean="0"/>
              <a:t>toggling to the desired state, the RUN button must be used.</a:t>
            </a:r>
          </a:p>
          <a:p>
            <a:pPr lvl="1">
              <a:spcAft>
                <a:spcPts val="600"/>
              </a:spcAft>
            </a:pPr>
            <a:r>
              <a:rPr lang="en-US" sz="1200" dirty="0" smtClean="0"/>
              <a:t>The top of the button (black area) will display the current value for the ductor setting.</a:t>
            </a:r>
          </a:p>
          <a:p>
            <a:pPr lvl="1">
              <a:spcAft>
                <a:spcPts val="600"/>
              </a:spcAft>
            </a:pPr>
            <a:r>
              <a:rPr lang="en-US" sz="1200" dirty="0" smtClean="0"/>
              <a:t>The </a:t>
            </a:r>
            <a:r>
              <a:rPr lang="en-US" sz="1200" dirty="0" smtClean="0"/>
              <a:t>AVT PLC will output a binary signal to the Ardagh PLC. The binary signal will be as follows:</a:t>
            </a:r>
          </a:p>
          <a:p>
            <a:pPr lvl="2">
              <a:spcAft>
                <a:spcPts val="600"/>
              </a:spcAft>
            </a:pPr>
            <a:r>
              <a:rPr lang="en-US" sz="1000" dirty="0" smtClean="0"/>
              <a:t>0% = 11</a:t>
            </a:r>
          </a:p>
          <a:p>
            <a:pPr lvl="2">
              <a:spcAft>
                <a:spcPts val="600"/>
              </a:spcAft>
            </a:pPr>
            <a:r>
              <a:rPr lang="en-US" sz="1000" dirty="0" smtClean="0"/>
              <a:t>33% = 10</a:t>
            </a:r>
          </a:p>
          <a:p>
            <a:pPr lvl="2">
              <a:spcAft>
                <a:spcPts val="600"/>
              </a:spcAft>
            </a:pPr>
            <a:r>
              <a:rPr lang="en-US" sz="1000" dirty="0" smtClean="0"/>
              <a:t>50% = 01</a:t>
            </a:r>
          </a:p>
          <a:p>
            <a:pPr lvl="2">
              <a:spcAft>
                <a:spcPts val="600"/>
              </a:spcAft>
            </a:pPr>
            <a:r>
              <a:rPr lang="en-US" sz="1000" dirty="0" smtClean="0"/>
              <a:t>100% = </a:t>
            </a:r>
            <a:r>
              <a:rPr lang="en-US" sz="1000" dirty="0" smtClean="0"/>
              <a:t>00</a:t>
            </a:r>
            <a:endParaRPr lang="en-US" sz="14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36" y="1447800"/>
            <a:ext cx="457264" cy="457264"/>
          </a:xfrm>
          <a:prstGeom prst="rect">
            <a:avLst/>
          </a:prstGeom>
          <a:ln w="3175">
            <a:solidFill>
              <a:schemeClr val="tx1"/>
            </a:solidFill>
          </a:ln>
        </p:spPr>
      </p:pic>
    </p:spTree>
    <p:extLst>
      <p:ext uri="{BB962C8B-B14F-4D97-AF65-F5344CB8AC3E}">
        <p14:creationId xmlns:p14="http://schemas.microsoft.com/office/powerpoint/2010/main" val="3667593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definitions / Terminology (cont.)</a:t>
            </a:r>
            <a:endParaRPr lang="en-US" dirty="0"/>
          </a:p>
        </p:txBody>
      </p:sp>
      <p:sp>
        <p:nvSpPr>
          <p:cNvPr id="3" name="Content Placeholder 2"/>
          <p:cNvSpPr>
            <a:spLocks noGrp="1"/>
          </p:cNvSpPr>
          <p:nvPr>
            <p:ph idx="1"/>
          </p:nvPr>
        </p:nvSpPr>
        <p:spPr>
          <a:xfrm>
            <a:off x="609601" y="1067618"/>
            <a:ext cx="8077202" cy="5200215"/>
          </a:xfrm>
        </p:spPr>
        <p:txBody>
          <a:bodyPr>
            <a:noAutofit/>
          </a:bodyPr>
          <a:lstStyle/>
          <a:p>
            <a:pPr>
              <a:spcAft>
                <a:spcPts val="600"/>
              </a:spcAft>
            </a:pPr>
            <a:r>
              <a:rPr lang="en-US" sz="1600" b="1" dirty="0" smtClean="0"/>
              <a:t>Copy </a:t>
            </a:r>
            <a:r>
              <a:rPr lang="en-US" sz="1600" b="1" dirty="0" smtClean="0"/>
              <a:t>Ramp Curve Data</a:t>
            </a:r>
            <a:endParaRPr lang="en-US" sz="1600" b="1" dirty="0" smtClean="0"/>
          </a:p>
          <a:p>
            <a:pPr lvl="1">
              <a:spcAft>
                <a:spcPts val="600"/>
              </a:spcAft>
            </a:pPr>
            <a:r>
              <a:rPr lang="en-US" sz="1200" dirty="0" smtClean="0"/>
              <a:t>This button will initiate a pop up window allowing the operator to copy the current curve data to other inkers and/or other curve preset types.</a:t>
            </a:r>
            <a:endParaRPr lang="en-US" sz="1200"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36" y="1447800"/>
            <a:ext cx="457264" cy="457264"/>
          </a:xfrm>
          <a:prstGeom prst="rect">
            <a:avLst/>
          </a:prstGeom>
          <a:ln w="3175">
            <a:solidFill>
              <a:schemeClr val="tx1"/>
            </a:solid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057400"/>
            <a:ext cx="5212080" cy="4042697"/>
          </a:xfrm>
          <a:prstGeom prst="rect">
            <a:avLst/>
          </a:prstGeom>
        </p:spPr>
      </p:pic>
    </p:spTree>
    <p:extLst>
      <p:ext uri="{BB962C8B-B14F-4D97-AF65-F5344CB8AC3E}">
        <p14:creationId xmlns:p14="http://schemas.microsoft.com/office/powerpoint/2010/main" val="3784475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definitions / Terminology (cont.)</a:t>
            </a:r>
            <a:endParaRPr lang="en-US" dirty="0"/>
          </a:p>
        </p:txBody>
      </p:sp>
      <p:sp>
        <p:nvSpPr>
          <p:cNvPr id="3" name="Content Placeholder 2"/>
          <p:cNvSpPr>
            <a:spLocks noGrp="1"/>
          </p:cNvSpPr>
          <p:nvPr>
            <p:ph idx="1"/>
          </p:nvPr>
        </p:nvSpPr>
        <p:spPr>
          <a:xfrm>
            <a:off x="533400" y="1067618"/>
            <a:ext cx="8153403" cy="5200215"/>
          </a:xfrm>
        </p:spPr>
        <p:txBody>
          <a:bodyPr>
            <a:normAutofit lnSpcReduction="10000"/>
          </a:bodyPr>
          <a:lstStyle/>
          <a:p>
            <a:pPr>
              <a:spcAft>
                <a:spcPts val="1200"/>
              </a:spcAft>
            </a:pPr>
            <a:r>
              <a:rPr lang="en-US" sz="1900" b="1" dirty="0" smtClean="0"/>
              <a:t>Restore Linear</a:t>
            </a:r>
          </a:p>
          <a:p>
            <a:pPr lvl="1">
              <a:spcAft>
                <a:spcPts val="600"/>
              </a:spcAft>
            </a:pPr>
            <a:r>
              <a:rPr lang="en-US" sz="1600" dirty="0" smtClean="0"/>
              <a:t>Use of this button will restore a linear curve between Step 1 and Step 20.</a:t>
            </a:r>
          </a:p>
          <a:p>
            <a:pPr>
              <a:spcAft>
                <a:spcPts val="600"/>
              </a:spcAft>
            </a:pPr>
            <a:r>
              <a:rPr lang="en-US" sz="1900" b="1" dirty="0" smtClean="0"/>
              <a:t>Cancel</a:t>
            </a:r>
          </a:p>
          <a:p>
            <a:pPr lvl="1">
              <a:spcAft>
                <a:spcPts val="600"/>
              </a:spcAft>
            </a:pPr>
            <a:r>
              <a:rPr lang="en-US" sz="1600" dirty="0" smtClean="0"/>
              <a:t>Functions like the Cancel button in all other Mercury screens. No changes will be saved and the screen will be exited if this button is used.</a:t>
            </a:r>
          </a:p>
          <a:p>
            <a:pPr>
              <a:spcAft>
                <a:spcPts val="600"/>
              </a:spcAft>
            </a:pPr>
            <a:r>
              <a:rPr lang="en-US" sz="1900" b="1" dirty="0" smtClean="0"/>
              <a:t>Accept (Green Check)</a:t>
            </a:r>
          </a:p>
          <a:p>
            <a:pPr lvl="1">
              <a:spcAft>
                <a:spcPts val="600"/>
              </a:spcAft>
            </a:pPr>
            <a:r>
              <a:rPr lang="en-US" sz="1600" dirty="0" smtClean="0"/>
              <a:t>Functions like the Accept button in all other Mercury screens. All changes to that point are accepted and the screen will be exited if this button is used.</a:t>
            </a:r>
          </a:p>
          <a:p>
            <a:pPr>
              <a:spcAft>
                <a:spcPts val="600"/>
              </a:spcAft>
            </a:pPr>
            <a:r>
              <a:rPr lang="en-US" sz="1900" b="1" dirty="0" smtClean="0"/>
              <a:t>Help</a:t>
            </a:r>
          </a:p>
          <a:p>
            <a:pPr lvl="1">
              <a:spcAft>
                <a:spcPts val="600"/>
              </a:spcAft>
            </a:pPr>
            <a:r>
              <a:rPr lang="en-US" sz="1700" dirty="0" smtClean="0"/>
              <a:t>Use of this button should take the operator to the appropriate entry in the manual. (User, Training, Service, etc.)</a:t>
            </a:r>
          </a:p>
          <a:p>
            <a:pPr>
              <a:spcAft>
                <a:spcPts val="600"/>
              </a:spcAft>
            </a:pPr>
            <a:r>
              <a:rPr lang="en-US" sz="1900" b="1" dirty="0" smtClean="0"/>
              <a:t>Water Ramping</a:t>
            </a:r>
          </a:p>
          <a:p>
            <a:pPr lvl="1">
              <a:spcAft>
                <a:spcPts val="600"/>
              </a:spcAft>
            </a:pPr>
            <a:r>
              <a:rPr lang="en-US" sz="1700" dirty="0"/>
              <a:t>Button has two states, selected or unselected. If in the </a:t>
            </a:r>
            <a:r>
              <a:rPr lang="en-US" sz="1700" dirty="0" smtClean="0"/>
              <a:t>Ink </a:t>
            </a:r>
            <a:r>
              <a:rPr lang="en-US" sz="1700" dirty="0"/>
              <a:t>Ramping screen then this should show as unselected. May be omitted if </a:t>
            </a:r>
            <a:r>
              <a:rPr lang="en-US" sz="1700" dirty="0" smtClean="0"/>
              <a:t>Water </a:t>
            </a:r>
            <a:r>
              <a:rPr lang="en-US" sz="1700" dirty="0"/>
              <a:t>Ramping not enabled on system.</a:t>
            </a:r>
          </a:p>
          <a:p>
            <a:pPr lvl="1">
              <a:spcAft>
                <a:spcPts val="600"/>
              </a:spcAft>
            </a:pPr>
            <a:endParaRPr lang="en-US" sz="1700"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878" y="1371600"/>
            <a:ext cx="397844" cy="385011"/>
          </a:xfrm>
          <a:prstGeom prst="rect">
            <a:avLst/>
          </a:prstGeom>
          <a:ln w="3175">
            <a:solidFill>
              <a:schemeClr val="tx1"/>
            </a:solidFill>
          </a:ln>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120376"/>
            <a:ext cx="457200" cy="451624"/>
          </a:xfrm>
          <a:prstGeom prst="rect">
            <a:avLst/>
          </a:prstGeom>
          <a:ln w="3175">
            <a:solidFill>
              <a:schemeClr val="tx1"/>
            </a:solidFill>
          </a:ln>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5105400"/>
            <a:ext cx="457264" cy="457264"/>
          </a:xfrm>
          <a:prstGeom prst="rect">
            <a:avLst/>
          </a:prstGeom>
          <a:ln w="3175">
            <a:solidFill>
              <a:schemeClr val="tx1"/>
            </a:solidFill>
          </a:ln>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136" y="2209736"/>
            <a:ext cx="457264" cy="457264"/>
          </a:xfrm>
          <a:prstGeom prst="rect">
            <a:avLst/>
          </a:prstGeom>
          <a:ln w="3175">
            <a:solidFill>
              <a:schemeClr val="tx1"/>
            </a:solidFill>
          </a:ln>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00" y="3124136"/>
            <a:ext cx="457264" cy="457264"/>
          </a:xfrm>
          <a:prstGeom prst="rect">
            <a:avLst/>
          </a:prstGeom>
          <a:ln w="3175">
            <a:solidFill>
              <a:schemeClr val="tx1"/>
            </a:solidFill>
          </a:ln>
        </p:spPr>
      </p:pic>
    </p:spTree>
    <p:extLst>
      <p:ext uri="{BB962C8B-B14F-4D97-AF65-F5344CB8AC3E}">
        <p14:creationId xmlns:p14="http://schemas.microsoft.com/office/powerpoint/2010/main" val="23142290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 Sweep ramping calculations</a:t>
            </a:r>
            <a:endParaRPr lang="en-US" dirty="0"/>
          </a:p>
        </p:txBody>
      </p:sp>
      <p:sp>
        <p:nvSpPr>
          <p:cNvPr id="3" name="Content Placeholder 2"/>
          <p:cNvSpPr>
            <a:spLocks noGrp="1"/>
          </p:cNvSpPr>
          <p:nvPr>
            <p:ph idx="1"/>
          </p:nvPr>
        </p:nvSpPr>
        <p:spPr>
          <a:xfrm>
            <a:off x="533400" y="1067618"/>
            <a:ext cx="8153403" cy="5200215"/>
          </a:xfrm>
        </p:spPr>
        <p:txBody>
          <a:bodyPr>
            <a:normAutofit/>
          </a:bodyPr>
          <a:lstStyle/>
          <a:p>
            <a:pPr>
              <a:spcAft>
                <a:spcPts val="1200"/>
              </a:spcAft>
            </a:pPr>
            <a:r>
              <a:rPr lang="en-US" sz="1900" b="1" dirty="0" smtClean="0"/>
              <a:t>Revised Spreadsheet</a:t>
            </a:r>
            <a:endParaRPr lang="en-US" sz="1600" dirty="0" smtClean="0"/>
          </a:p>
          <a:p>
            <a:pPr lvl="1">
              <a:spcAft>
                <a:spcPts val="600"/>
              </a:spcAft>
            </a:pPr>
            <a:r>
              <a:rPr lang="en-US" sz="1600" dirty="0" smtClean="0"/>
              <a:t>A revised spreadsheet has been supplied to allow flatter response. This new spreadsheet allows far greater latitude in adjusting the curves than the prior one.</a:t>
            </a:r>
          </a:p>
          <a:p>
            <a:pPr lvl="1">
              <a:spcAft>
                <a:spcPts val="600"/>
              </a:spcAft>
            </a:pPr>
            <a:r>
              <a:rPr lang="en-US" sz="1600" dirty="0" smtClean="0"/>
              <a:t>The previous spreadsheet only allowed rather steep climbs in motor output vs the speed input. Ardagh, being a metal decorator, requires minimal (if any) changes based on speed.</a:t>
            </a:r>
          </a:p>
          <a:p>
            <a:pPr lvl="1">
              <a:spcAft>
                <a:spcPts val="600"/>
              </a:spcAft>
            </a:pPr>
            <a:r>
              <a:rPr lang="en-US" sz="1600" dirty="0" smtClean="0"/>
              <a:t>The new spreadsheet will require some more option settings in </a:t>
            </a:r>
            <a:r>
              <a:rPr lang="en-US" sz="1600" dirty="0" err="1" smtClean="0"/>
              <a:t>Sitegen</a:t>
            </a:r>
            <a:r>
              <a:rPr lang="en-US" sz="1600" dirty="0" smtClean="0"/>
              <a:t>.</a:t>
            </a:r>
            <a:endParaRPr lang="en-US" sz="1700" dirty="0" smtClean="0"/>
          </a:p>
        </p:txBody>
      </p:sp>
    </p:spTree>
    <p:extLst>
      <p:ext uri="{BB962C8B-B14F-4D97-AF65-F5344CB8AC3E}">
        <p14:creationId xmlns:p14="http://schemas.microsoft.com/office/powerpoint/2010/main" val="3061544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ramping</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6907" y="1460054"/>
            <a:ext cx="7850186" cy="4415729"/>
          </a:xfrm>
        </p:spPr>
      </p:pic>
      <p:sp>
        <p:nvSpPr>
          <p:cNvPr id="7" name="Line Callout 1 6"/>
          <p:cNvSpPr/>
          <p:nvPr/>
        </p:nvSpPr>
        <p:spPr>
          <a:xfrm>
            <a:off x="5943600" y="304800"/>
            <a:ext cx="2438400" cy="685800"/>
          </a:xfrm>
          <a:prstGeom prst="borderCallout1">
            <a:avLst>
              <a:gd name="adj1" fmla="val 104673"/>
              <a:gd name="adj2" fmla="val 49092"/>
              <a:gd name="adj3" fmla="val 240134"/>
              <a:gd name="adj4" fmla="val 18223"/>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smtClean="0">
                <a:solidFill>
                  <a:schemeClr val="tx1"/>
                </a:solidFill>
              </a:rPr>
              <a:t>Ramp </a:t>
            </a:r>
            <a:r>
              <a:rPr lang="en-US" sz="1000" b="1" dirty="0" smtClean="0">
                <a:solidFill>
                  <a:schemeClr val="tx1"/>
                </a:solidFill>
              </a:rPr>
              <a:t>Graph </a:t>
            </a:r>
            <a:r>
              <a:rPr lang="en-US" sz="1000" dirty="0" smtClean="0">
                <a:solidFill>
                  <a:schemeClr val="tx1"/>
                </a:solidFill>
              </a:rPr>
              <a:t>This graph depicts dampener output (%) based on speed. (FPM, IPH, or MPM) For Ardagh, this will be IPH.</a:t>
            </a:r>
            <a:endParaRPr lang="en-US" sz="1000" dirty="0">
              <a:solidFill>
                <a:schemeClr val="tx1"/>
              </a:solidFill>
            </a:endParaRPr>
          </a:p>
        </p:txBody>
      </p:sp>
      <p:sp>
        <p:nvSpPr>
          <p:cNvPr id="8" name="Line Callout 1 7"/>
          <p:cNvSpPr/>
          <p:nvPr/>
        </p:nvSpPr>
        <p:spPr>
          <a:xfrm>
            <a:off x="2514600" y="946951"/>
            <a:ext cx="2438400" cy="457200"/>
          </a:xfrm>
          <a:prstGeom prst="borderCallout1">
            <a:avLst>
              <a:gd name="adj1" fmla="val 104673"/>
              <a:gd name="adj2" fmla="val 49092"/>
              <a:gd name="adj3" fmla="val 375914"/>
              <a:gd name="adj4" fmla="val 95581"/>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smtClean="0">
                <a:solidFill>
                  <a:schemeClr val="tx1"/>
                </a:solidFill>
              </a:rPr>
              <a:t>Output </a:t>
            </a:r>
            <a:r>
              <a:rPr lang="en-US" sz="1000" dirty="0" smtClean="0">
                <a:solidFill>
                  <a:schemeClr val="tx1"/>
                </a:solidFill>
              </a:rPr>
              <a:t>This line represents the motor output value.</a:t>
            </a:r>
            <a:endParaRPr lang="en-US" sz="1000" dirty="0">
              <a:solidFill>
                <a:schemeClr val="tx1"/>
              </a:solidFill>
            </a:endParaRPr>
          </a:p>
        </p:txBody>
      </p:sp>
      <p:sp>
        <p:nvSpPr>
          <p:cNvPr id="9" name="Line Callout 1 8"/>
          <p:cNvSpPr/>
          <p:nvPr/>
        </p:nvSpPr>
        <p:spPr>
          <a:xfrm>
            <a:off x="914400" y="1524000"/>
            <a:ext cx="2438400" cy="304800"/>
          </a:xfrm>
          <a:prstGeom prst="borderCallout1">
            <a:avLst>
              <a:gd name="adj1" fmla="val 104673"/>
              <a:gd name="adj2" fmla="val 49092"/>
              <a:gd name="adj3" fmla="val 361993"/>
              <a:gd name="adj4" fmla="val -1628"/>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smtClean="0">
                <a:solidFill>
                  <a:schemeClr val="tx1"/>
                </a:solidFill>
              </a:rPr>
              <a:t>Percent </a:t>
            </a:r>
            <a:r>
              <a:rPr lang="en-US" sz="1000" dirty="0" smtClean="0">
                <a:solidFill>
                  <a:schemeClr val="tx1"/>
                </a:solidFill>
              </a:rPr>
              <a:t>This axis defines the output.</a:t>
            </a:r>
            <a:endParaRPr lang="en-US" sz="1000" dirty="0">
              <a:solidFill>
                <a:schemeClr val="tx1"/>
              </a:solidFill>
            </a:endParaRPr>
          </a:p>
        </p:txBody>
      </p:sp>
      <p:sp>
        <p:nvSpPr>
          <p:cNvPr id="10" name="Line Callout 1 9"/>
          <p:cNvSpPr/>
          <p:nvPr/>
        </p:nvSpPr>
        <p:spPr>
          <a:xfrm>
            <a:off x="1219200" y="3124200"/>
            <a:ext cx="2438400" cy="304800"/>
          </a:xfrm>
          <a:prstGeom prst="borderCallout1">
            <a:avLst>
              <a:gd name="adj1" fmla="val 104673"/>
              <a:gd name="adj2" fmla="val 49092"/>
              <a:gd name="adj3" fmla="val 255213"/>
              <a:gd name="adj4" fmla="val 24187"/>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smtClean="0">
                <a:solidFill>
                  <a:schemeClr val="tx1"/>
                </a:solidFill>
              </a:rPr>
              <a:t>Speed </a:t>
            </a:r>
            <a:r>
              <a:rPr lang="en-US" sz="1000" dirty="0" smtClean="0">
                <a:solidFill>
                  <a:schemeClr val="tx1"/>
                </a:solidFill>
              </a:rPr>
              <a:t>This axis defines the speed.</a:t>
            </a:r>
            <a:endParaRPr lang="en-US" sz="1000" dirty="0">
              <a:solidFill>
                <a:schemeClr val="tx1"/>
              </a:solidFill>
            </a:endParaRPr>
          </a:p>
        </p:txBody>
      </p:sp>
      <p:sp>
        <p:nvSpPr>
          <p:cNvPr id="11" name="Line Callout 1 10"/>
          <p:cNvSpPr/>
          <p:nvPr/>
        </p:nvSpPr>
        <p:spPr>
          <a:xfrm>
            <a:off x="5912528" y="2129901"/>
            <a:ext cx="2438400" cy="457200"/>
          </a:xfrm>
          <a:prstGeom prst="borderCallout1">
            <a:avLst>
              <a:gd name="adj1" fmla="val 50304"/>
              <a:gd name="adj2" fmla="val -1151"/>
              <a:gd name="adj3" fmla="val 138511"/>
              <a:gd name="adj4" fmla="val -21520"/>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smtClean="0">
                <a:solidFill>
                  <a:schemeClr val="tx1"/>
                </a:solidFill>
              </a:rPr>
              <a:t>Min/Max </a:t>
            </a:r>
            <a:r>
              <a:rPr lang="en-US" sz="1000" dirty="0" smtClean="0">
                <a:solidFill>
                  <a:schemeClr val="tx1"/>
                </a:solidFill>
              </a:rPr>
              <a:t>These hash marks define the min/max value allowed for the given step point..</a:t>
            </a:r>
            <a:endParaRPr lang="en-US" sz="1000" dirty="0">
              <a:solidFill>
                <a:schemeClr val="tx1"/>
              </a:solidFill>
            </a:endParaRPr>
          </a:p>
        </p:txBody>
      </p:sp>
      <p:sp>
        <p:nvSpPr>
          <p:cNvPr id="12" name="Line Callout 1 11"/>
          <p:cNvSpPr/>
          <p:nvPr/>
        </p:nvSpPr>
        <p:spPr>
          <a:xfrm>
            <a:off x="2286000" y="3962400"/>
            <a:ext cx="2438400" cy="457200"/>
          </a:xfrm>
          <a:prstGeom prst="borderCallout1">
            <a:avLst>
              <a:gd name="adj1" fmla="val 46421"/>
              <a:gd name="adj2" fmla="val -1151"/>
              <a:gd name="adj3" fmla="val 48746"/>
              <a:gd name="adj4" fmla="val -46774"/>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smtClean="0">
                <a:solidFill>
                  <a:schemeClr val="tx1"/>
                </a:solidFill>
              </a:rPr>
              <a:t>Step Point </a:t>
            </a:r>
            <a:r>
              <a:rPr lang="en-US" sz="1000" dirty="0" smtClean="0">
                <a:solidFill>
                  <a:schemeClr val="tx1"/>
                </a:solidFill>
              </a:rPr>
              <a:t>These buttons allow up/</a:t>
            </a:r>
            <a:r>
              <a:rPr lang="en-US" sz="1000" dirty="0" err="1" smtClean="0">
                <a:solidFill>
                  <a:schemeClr val="tx1"/>
                </a:solidFill>
              </a:rPr>
              <a:t>dn</a:t>
            </a:r>
            <a:r>
              <a:rPr lang="en-US" sz="1000" dirty="0" smtClean="0">
                <a:solidFill>
                  <a:schemeClr val="tx1"/>
                </a:solidFill>
              </a:rPr>
              <a:t> adjustment of the output on the curve for that step point.</a:t>
            </a:r>
            <a:endParaRPr lang="en-US" sz="1000" dirty="0">
              <a:solidFill>
                <a:schemeClr val="tx1"/>
              </a:solidFill>
            </a:endParaRPr>
          </a:p>
        </p:txBody>
      </p:sp>
      <p:sp>
        <p:nvSpPr>
          <p:cNvPr id="13" name="Line Callout 1 12"/>
          <p:cNvSpPr/>
          <p:nvPr/>
        </p:nvSpPr>
        <p:spPr>
          <a:xfrm>
            <a:off x="5791200" y="3048000"/>
            <a:ext cx="2438400" cy="457200"/>
          </a:xfrm>
          <a:prstGeom prst="borderCallout1">
            <a:avLst>
              <a:gd name="adj1" fmla="val 104673"/>
              <a:gd name="adj2" fmla="val 49092"/>
              <a:gd name="adj3" fmla="val 215457"/>
              <a:gd name="adj4" fmla="val -3217"/>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smtClean="0">
                <a:solidFill>
                  <a:schemeClr val="tx1"/>
                </a:solidFill>
              </a:rPr>
              <a:t>Digital Value </a:t>
            </a:r>
            <a:r>
              <a:rPr lang="en-US" sz="1000" dirty="0" smtClean="0">
                <a:solidFill>
                  <a:schemeClr val="tx1"/>
                </a:solidFill>
              </a:rPr>
              <a:t>This portion (xx) of the step point shows the digital value of the graph in that step point.</a:t>
            </a:r>
            <a:endParaRPr lang="en-US" sz="1000" dirty="0">
              <a:solidFill>
                <a:schemeClr val="tx1"/>
              </a:solidFill>
            </a:endParaRPr>
          </a:p>
        </p:txBody>
      </p:sp>
    </p:spTree>
    <p:extLst>
      <p:ext uri="{BB962C8B-B14F-4D97-AF65-F5344CB8AC3E}">
        <p14:creationId xmlns:p14="http://schemas.microsoft.com/office/powerpoint/2010/main" val="15282085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ramping (cont.)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6907" y="1460054"/>
            <a:ext cx="7850186" cy="4415729"/>
          </a:xfrm>
        </p:spPr>
      </p:pic>
      <p:sp>
        <p:nvSpPr>
          <p:cNvPr id="5" name="Line Callout 1 4"/>
          <p:cNvSpPr/>
          <p:nvPr/>
        </p:nvSpPr>
        <p:spPr>
          <a:xfrm>
            <a:off x="4038600" y="1521041"/>
            <a:ext cx="1295400" cy="609600"/>
          </a:xfrm>
          <a:prstGeom prst="borderCallout1">
            <a:avLst>
              <a:gd name="adj1" fmla="val 104673"/>
              <a:gd name="adj2" fmla="val 49092"/>
              <a:gd name="adj3" fmla="val 133698"/>
              <a:gd name="adj4" fmla="val 40862"/>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smtClean="0">
                <a:solidFill>
                  <a:schemeClr val="tx1"/>
                </a:solidFill>
              </a:rPr>
              <a:t>Background Color </a:t>
            </a:r>
            <a:endParaRPr lang="en-US" sz="1000" dirty="0">
              <a:solidFill>
                <a:schemeClr val="tx1"/>
              </a:solidFill>
            </a:endParaRPr>
          </a:p>
          <a:p>
            <a:r>
              <a:rPr lang="en-US" sz="1000" dirty="0" smtClean="0">
                <a:solidFill>
                  <a:schemeClr val="tx1"/>
                </a:solidFill>
              </a:rPr>
              <a:t>R = 0</a:t>
            </a:r>
          </a:p>
          <a:p>
            <a:r>
              <a:rPr lang="en-US" sz="1000" dirty="0" smtClean="0">
                <a:solidFill>
                  <a:schemeClr val="tx1"/>
                </a:solidFill>
              </a:rPr>
              <a:t>G = 255</a:t>
            </a:r>
          </a:p>
          <a:p>
            <a:r>
              <a:rPr lang="en-US" sz="1000" dirty="0" smtClean="0">
                <a:solidFill>
                  <a:schemeClr val="tx1"/>
                </a:solidFill>
              </a:rPr>
              <a:t>B = 255</a:t>
            </a:r>
            <a:endParaRPr lang="en-US" sz="1000" dirty="0">
              <a:solidFill>
                <a:schemeClr val="tx1"/>
              </a:solidFill>
            </a:endParaRPr>
          </a:p>
        </p:txBody>
      </p:sp>
      <p:sp>
        <p:nvSpPr>
          <p:cNvPr id="6" name="Line Callout 1 5"/>
          <p:cNvSpPr/>
          <p:nvPr/>
        </p:nvSpPr>
        <p:spPr>
          <a:xfrm>
            <a:off x="838200" y="2209800"/>
            <a:ext cx="2438400" cy="990600"/>
          </a:xfrm>
          <a:prstGeom prst="borderCallout1">
            <a:avLst>
              <a:gd name="adj1" fmla="val 104673"/>
              <a:gd name="adj2" fmla="val 49092"/>
              <a:gd name="adj3" fmla="val 268348"/>
              <a:gd name="adj4" fmla="val 29880"/>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smtClean="0">
                <a:solidFill>
                  <a:schemeClr val="tx1"/>
                </a:solidFill>
              </a:rPr>
              <a:t>Curve Preset </a:t>
            </a:r>
            <a:r>
              <a:rPr lang="en-US" sz="1000" dirty="0" smtClean="0">
                <a:solidFill>
                  <a:schemeClr val="tx1"/>
                </a:solidFill>
              </a:rPr>
              <a:t>This name is defined by the names in the paper corrections. All of the preset curve values will need to be stored for each paper type AND stored with the job. (Form) The Curve Preset Name will apply to ALL units.</a:t>
            </a:r>
            <a:endParaRPr lang="en-US" sz="1000" dirty="0">
              <a:solidFill>
                <a:schemeClr val="tx1"/>
              </a:solidFill>
            </a:endParaRPr>
          </a:p>
        </p:txBody>
      </p:sp>
      <p:sp>
        <p:nvSpPr>
          <p:cNvPr id="7" name="Line Callout 1 6"/>
          <p:cNvSpPr/>
          <p:nvPr/>
        </p:nvSpPr>
        <p:spPr>
          <a:xfrm>
            <a:off x="2713978" y="3505200"/>
            <a:ext cx="2391422" cy="457200"/>
          </a:xfrm>
          <a:prstGeom prst="borderCallout1">
            <a:avLst>
              <a:gd name="adj1" fmla="val 104673"/>
              <a:gd name="adj2" fmla="val 49092"/>
              <a:gd name="adj3" fmla="val 315999"/>
              <a:gd name="adj4" fmla="val 11974"/>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smtClean="0">
                <a:solidFill>
                  <a:schemeClr val="tx1"/>
                </a:solidFill>
              </a:rPr>
              <a:t>Copy </a:t>
            </a:r>
            <a:r>
              <a:rPr lang="en-US" sz="1000" b="1" dirty="0" smtClean="0">
                <a:solidFill>
                  <a:schemeClr val="tx1"/>
                </a:solidFill>
              </a:rPr>
              <a:t>Ramp Curve Data</a:t>
            </a:r>
            <a:r>
              <a:rPr lang="en-US" sz="1000" b="1" dirty="0" smtClean="0">
                <a:solidFill>
                  <a:schemeClr val="tx1"/>
                </a:solidFill>
              </a:rPr>
              <a:t> </a:t>
            </a:r>
            <a:r>
              <a:rPr lang="en-US" sz="1000" dirty="0" smtClean="0">
                <a:solidFill>
                  <a:schemeClr val="tx1"/>
                </a:solidFill>
              </a:rPr>
              <a:t>This function allows copying the curve settings to a different </a:t>
            </a:r>
            <a:r>
              <a:rPr lang="en-US" sz="1000" dirty="0" smtClean="0">
                <a:solidFill>
                  <a:schemeClr val="tx1"/>
                </a:solidFill>
              </a:rPr>
              <a:t>curve preset and/or inkers.</a:t>
            </a:r>
            <a:endParaRPr lang="en-US" sz="1000" dirty="0">
              <a:solidFill>
                <a:schemeClr val="tx1"/>
              </a:solidFill>
            </a:endParaRPr>
          </a:p>
        </p:txBody>
      </p:sp>
    </p:spTree>
    <p:extLst>
      <p:ext uri="{BB962C8B-B14F-4D97-AF65-F5344CB8AC3E}">
        <p14:creationId xmlns:p14="http://schemas.microsoft.com/office/powerpoint/2010/main" val="4281490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requirements</a:t>
            </a:r>
            <a:endParaRPr lang="en-US" dirty="0"/>
          </a:p>
        </p:txBody>
      </p:sp>
      <p:sp>
        <p:nvSpPr>
          <p:cNvPr id="3" name="Content Placeholder 2"/>
          <p:cNvSpPr>
            <a:spLocks noGrp="1"/>
          </p:cNvSpPr>
          <p:nvPr>
            <p:ph idx="1"/>
          </p:nvPr>
        </p:nvSpPr>
        <p:spPr/>
        <p:txBody>
          <a:bodyPr>
            <a:normAutofit/>
          </a:bodyPr>
          <a:lstStyle/>
          <a:p>
            <a:r>
              <a:rPr lang="en-US" sz="2400" dirty="0" smtClean="0"/>
              <a:t>The following slides represent the new requirements to be delivered to Ardagh – La Fleche in Q1, 2018.</a:t>
            </a:r>
          </a:p>
          <a:p>
            <a:r>
              <a:rPr lang="en-US" sz="2400" dirty="0" smtClean="0"/>
              <a:t>These requirements are based from on-site installation as well as customer observations.</a:t>
            </a:r>
          </a:p>
          <a:p>
            <a:r>
              <a:rPr lang="en-US" sz="2400" dirty="0" smtClean="0"/>
              <a:t>These changes reflect 4 major points:</a:t>
            </a:r>
          </a:p>
          <a:p>
            <a:pPr lvl="1"/>
            <a:r>
              <a:rPr lang="en-US" sz="2000" dirty="0" smtClean="0"/>
              <a:t>GUI / Functionality Changes for Sweep / Water to include workflow as well as icon designs.</a:t>
            </a:r>
          </a:p>
          <a:p>
            <a:pPr lvl="1"/>
            <a:r>
              <a:rPr lang="en-US" sz="2000" dirty="0" smtClean="0"/>
              <a:t>Added manual register functionality in GUI as well as PLC</a:t>
            </a:r>
          </a:p>
          <a:p>
            <a:pPr lvl="1"/>
            <a:r>
              <a:rPr lang="en-US" sz="2000" dirty="0" smtClean="0"/>
              <a:t>CIP3 changes to add ductor setting capability based on coverage.</a:t>
            </a:r>
          </a:p>
          <a:p>
            <a:pPr lvl="1"/>
            <a:r>
              <a:rPr lang="en-US" sz="2000" dirty="0" smtClean="0"/>
              <a:t>Add ductor setting to stored forms</a:t>
            </a:r>
          </a:p>
        </p:txBody>
      </p:sp>
    </p:spTree>
    <p:extLst>
      <p:ext uri="{BB962C8B-B14F-4D97-AF65-F5344CB8AC3E}">
        <p14:creationId xmlns:p14="http://schemas.microsoft.com/office/powerpoint/2010/main" val="4582254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ramping (cont.)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6907" y="1460054"/>
            <a:ext cx="7850186" cy="4415729"/>
          </a:xfrm>
        </p:spPr>
      </p:pic>
      <p:sp>
        <p:nvSpPr>
          <p:cNvPr id="8" name="Line Callout 1 7"/>
          <p:cNvSpPr/>
          <p:nvPr/>
        </p:nvSpPr>
        <p:spPr>
          <a:xfrm>
            <a:off x="609600" y="3733800"/>
            <a:ext cx="2391422" cy="443883"/>
          </a:xfrm>
          <a:prstGeom prst="borderCallout1">
            <a:avLst>
              <a:gd name="adj1" fmla="val 104673"/>
              <a:gd name="adj2" fmla="val 49092"/>
              <a:gd name="adj3" fmla="val 284171"/>
              <a:gd name="adj4" fmla="val 134458"/>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smtClean="0">
                <a:solidFill>
                  <a:schemeClr val="tx1"/>
                </a:solidFill>
              </a:rPr>
              <a:t>Cancel </a:t>
            </a:r>
            <a:r>
              <a:rPr lang="en-US" sz="1000" dirty="0" smtClean="0">
                <a:solidFill>
                  <a:schemeClr val="tx1"/>
                </a:solidFill>
              </a:rPr>
              <a:t>This function allows the operator to discard any changes made.</a:t>
            </a:r>
            <a:endParaRPr lang="en-US" sz="1000" dirty="0">
              <a:solidFill>
                <a:schemeClr val="tx1"/>
              </a:solidFill>
            </a:endParaRPr>
          </a:p>
        </p:txBody>
      </p:sp>
      <p:sp>
        <p:nvSpPr>
          <p:cNvPr id="9" name="Line Callout 1 8"/>
          <p:cNvSpPr/>
          <p:nvPr/>
        </p:nvSpPr>
        <p:spPr>
          <a:xfrm>
            <a:off x="1824546" y="2057400"/>
            <a:ext cx="2391422" cy="1129683"/>
          </a:xfrm>
          <a:prstGeom prst="borderCallout1">
            <a:avLst>
              <a:gd name="adj1" fmla="val 104673"/>
              <a:gd name="adj2" fmla="val 49092"/>
              <a:gd name="adj3" fmla="val 255404"/>
              <a:gd name="adj4" fmla="val 99339"/>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smtClean="0">
                <a:solidFill>
                  <a:schemeClr val="tx1"/>
                </a:solidFill>
              </a:rPr>
              <a:t>Confirm </a:t>
            </a:r>
            <a:r>
              <a:rPr lang="en-US" sz="1000" dirty="0" smtClean="0">
                <a:solidFill>
                  <a:schemeClr val="tx1"/>
                </a:solidFill>
              </a:rPr>
              <a:t>This function allows all changes made during this session to be saved. No changes are saved to anything without this button being selected. This includes copying unit-to-unit and curve preset to curve preset as well as any other modifications.</a:t>
            </a:r>
            <a:endParaRPr lang="en-US" sz="1000" dirty="0">
              <a:solidFill>
                <a:schemeClr val="tx1"/>
              </a:solidFill>
            </a:endParaRPr>
          </a:p>
        </p:txBody>
      </p:sp>
      <p:sp>
        <p:nvSpPr>
          <p:cNvPr id="11" name="Line Callout 1 10"/>
          <p:cNvSpPr/>
          <p:nvPr/>
        </p:nvSpPr>
        <p:spPr>
          <a:xfrm>
            <a:off x="4800600" y="5334000"/>
            <a:ext cx="2391422" cy="481982"/>
          </a:xfrm>
          <a:prstGeom prst="borderCallout1">
            <a:avLst>
              <a:gd name="adj1" fmla="val -2158"/>
              <a:gd name="adj2" fmla="val 50577"/>
              <a:gd name="adj3" fmla="val -57878"/>
              <a:gd name="adj4" fmla="val 53168"/>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smtClean="0">
                <a:solidFill>
                  <a:schemeClr val="tx1"/>
                </a:solidFill>
              </a:rPr>
              <a:t>Restore Linear </a:t>
            </a:r>
            <a:r>
              <a:rPr lang="en-US" sz="1000" dirty="0" smtClean="0">
                <a:solidFill>
                  <a:schemeClr val="tx1"/>
                </a:solidFill>
              </a:rPr>
              <a:t>This should give a straight (flat) line between the min and max step points.</a:t>
            </a:r>
            <a:endParaRPr lang="en-US" sz="1000" dirty="0">
              <a:solidFill>
                <a:schemeClr val="tx1"/>
              </a:solidFill>
            </a:endParaRPr>
          </a:p>
        </p:txBody>
      </p:sp>
    </p:spTree>
    <p:extLst>
      <p:ext uri="{BB962C8B-B14F-4D97-AF65-F5344CB8AC3E}">
        <p14:creationId xmlns:p14="http://schemas.microsoft.com/office/powerpoint/2010/main" val="24644738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mounted </a:t>
            </a:r>
            <a:r>
              <a:rPr lang="en-US" dirty="0" smtClean="0"/>
              <a:t>HMI controls</a:t>
            </a:r>
            <a:endParaRPr lang="en-US" dirty="0"/>
          </a:p>
        </p:txBody>
      </p:sp>
      <p:sp>
        <p:nvSpPr>
          <p:cNvPr id="3" name="Content Placeholder 2"/>
          <p:cNvSpPr>
            <a:spLocks noGrp="1"/>
          </p:cNvSpPr>
          <p:nvPr>
            <p:ph idx="1"/>
          </p:nvPr>
        </p:nvSpPr>
        <p:spPr>
          <a:xfrm>
            <a:off x="609601" y="1067618"/>
            <a:ext cx="8077202" cy="5200215"/>
          </a:xfrm>
        </p:spPr>
        <p:txBody>
          <a:bodyPr>
            <a:normAutofit/>
          </a:bodyPr>
          <a:lstStyle/>
          <a:p>
            <a:r>
              <a:rPr lang="en-US" sz="2400" dirty="0" smtClean="0"/>
              <a:t>Changes?</a:t>
            </a:r>
            <a:endParaRPr lang="en-US" sz="1500" dirty="0" smtClean="0"/>
          </a:p>
        </p:txBody>
      </p:sp>
    </p:spTree>
    <p:extLst>
      <p:ext uri="{BB962C8B-B14F-4D97-AF65-F5344CB8AC3E}">
        <p14:creationId xmlns:p14="http://schemas.microsoft.com/office/powerpoint/2010/main" val="9081273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a:t>
            </a:r>
            <a:endParaRPr lang="en-US" dirty="0"/>
          </a:p>
        </p:txBody>
      </p:sp>
      <p:sp>
        <p:nvSpPr>
          <p:cNvPr id="3" name="Content Placeholder 2"/>
          <p:cNvSpPr>
            <a:spLocks noGrp="1"/>
          </p:cNvSpPr>
          <p:nvPr>
            <p:ph idx="1"/>
          </p:nvPr>
        </p:nvSpPr>
        <p:spPr>
          <a:xfrm>
            <a:off x="609601" y="1067618"/>
            <a:ext cx="8077202" cy="5200215"/>
          </a:xfrm>
        </p:spPr>
        <p:txBody>
          <a:bodyPr>
            <a:noAutofit/>
          </a:bodyPr>
          <a:lstStyle/>
          <a:p>
            <a:r>
              <a:rPr lang="en-US" sz="1600" dirty="0" smtClean="0"/>
              <a:t>Customer wishes to have manual register controls added to the Mercury screen.</a:t>
            </a:r>
          </a:p>
          <a:p>
            <a:r>
              <a:rPr lang="en-US" sz="1600" dirty="0" smtClean="0"/>
              <a:t>A new set of screens has been mocked up. These screens will be accessible using a new icon from the Main Status View Screen. </a:t>
            </a:r>
          </a:p>
          <a:p>
            <a:r>
              <a:rPr lang="en-US" sz="1600" dirty="0" smtClean="0"/>
              <a:t>Selecting the button below will change the GUI view to the new Register screen.</a:t>
            </a:r>
            <a:endParaRPr lang="en-US" sz="16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2757488"/>
            <a:ext cx="5276850"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p:cNvSpPr/>
          <p:nvPr/>
        </p:nvSpPr>
        <p:spPr>
          <a:xfrm>
            <a:off x="1371600" y="3352800"/>
            <a:ext cx="1143000" cy="533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5079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(cont.)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1" y="1143794"/>
            <a:ext cx="8077198" cy="5048249"/>
          </a:xfrm>
        </p:spPr>
      </p:pic>
    </p:spTree>
    <p:extLst>
      <p:ext uri="{BB962C8B-B14F-4D97-AF65-F5344CB8AC3E}">
        <p14:creationId xmlns:p14="http://schemas.microsoft.com/office/powerpoint/2010/main" val="5847837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(cont.)</a:t>
            </a:r>
            <a:endParaRPr lang="en-US" dirty="0"/>
          </a:p>
        </p:txBody>
      </p:sp>
      <p:sp>
        <p:nvSpPr>
          <p:cNvPr id="3" name="Content Placeholder 2"/>
          <p:cNvSpPr>
            <a:spLocks noGrp="1"/>
          </p:cNvSpPr>
          <p:nvPr>
            <p:ph idx="1"/>
          </p:nvPr>
        </p:nvSpPr>
        <p:spPr/>
        <p:txBody>
          <a:bodyPr>
            <a:noAutofit/>
          </a:bodyPr>
          <a:lstStyle/>
          <a:p>
            <a:r>
              <a:rPr lang="en-US" sz="1600" b="1" dirty="0" smtClean="0"/>
              <a:t>Register Workflow</a:t>
            </a:r>
          </a:p>
          <a:p>
            <a:pPr lvl="1"/>
            <a:r>
              <a:rPr lang="en-US" sz="1200" dirty="0" smtClean="0"/>
              <a:t>Enter the Register Screen</a:t>
            </a:r>
          </a:p>
          <a:p>
            <a:pPr lvl="1"/>
            <a:r>
              <a:rPr lang="en-US" sz="1200" dirty="0" smtClean="0"/>
              <a:t>Select the desired Unit(s) to move register on.</a:t>
            </a:r>
          </a:p>
          <a:p>
            <a:pPr lvl="2"/>
            <a:r>
              <a:rPr lang="en-US" sz="1100" dirty="0" smtClean="0"/>
              <a:t>You may select multiple units at a time. </a:t>
            </a:r>
          </a:p>
          <a:p>
            <a:pPr lvl="2"/>
            <a:r>
              <a:rPr lang="en-US" sz="1100" dirty="0"/>
              <a:t>U</a:t>
            </a:r>
            <a:r>
              <a:rPr lang="en-US" sz="1100" dirty="0" smtClean="0"/>
              <a:t>nits may be selected / unselected as many times as desired before the direction and distance are applied.</a:t>
            </a:r>
          </a:p>
          <a:p>
            <a:pPr lvl="2"/>
            <a:r>
              <a:rPr lang="en-US" sz="1100" dirty="0" smtClean="0"/>
              <a:t>You may select or unselect units using the graphs or the units from the unit display at the bottom of the screen.</a:t>
            </a:r>
          </a:p>
          <a:p>
            <a:pPr lvl="1"/>
            <a:r>
              <a:rPr lang="en-US" sz="1200" dirty="0" smtClean="0"/>
              <a:t>Select the direction of movement.</a:t>
            </a:r>
          </a:p>
          <a:p>
            <a:pPr lvl="2"/>
            <a:r>
              <a:rPr lang="en-US" sz="1100" dirty="0" smtClean="0"/>
              <a:t>Only one direction may be selected at a time.</a:t>
            </a:r>
          </a:p>
          <a:p>
            <a:pPr lvl="2"/>
            <a:r>
              <a:rPr lang="en-US" sz="1100" dirty="0" smtClean="0"/>
              <a:t>To change your mind on direction of movement, simply select a different direction button. That button will become the new selection and the previously selected button will no longer be selected.</a:t>
            </a:r>
          </a:p>
          <a:p>
            <a:pPr lvl="1"/>
            <a:r>
              <a:rPr lang="en-US" sz="1200" dirty="0" smtClean="0"/>
              <a:t>Select the distance of the movement using the keypad.</a:t>
            </a:r>
          </a:p>
          <a:p>
            <a:pPr lvl="2"/>
            <a:r>
              <a:rPr lang="en-US" sz="1100" dirty="0" smtClean="0"/>
              <a:t>You may enter any valid number on the keypad up to a pre-defined maximum.</a:t>
            </a:r>
          </a:p>
          <a:p>
            <a:pPr lvl="2"/>
            <a:r>
              <a:rPr lang="en-US" sz="1100" dirty="0" smtClean="0"/>
              <a:t>To correct any mistake in keying in the number, you may use the Del button to delete one number at a time or you may select the “X” button to delete all numbers entered.</a:t>
            </a:r>
          </a:p>
          <a:p>
            <a:pPr lvl="2"/>
            <a:r>
              <a:rPr lang="en-US" sz="1100" dirty="0" smtClean="0"/>
              <a:t>You may correct any mistakes as many times as needed before continuing to the next step.</a:t>
            </a:r>
          </a:p>
          <a:p>
            <a:pPr lvl="1"/>
            <a:r>
              <a:rPr lang="en-US" sz="1200" dirty="0" smtClean="0"/>
              <a:t>Once you have the correct units, the motor direction, and the distance value entered correctly, you will select the green check at the bottom of the keypad. This will activate the appropriate outputs on the PLC to move the register motors.</a:t>
            </a:r>
          </a:p>
          <a:p>
            <a:pPr lvl="1"/>
            <a:r>
              <a:rPr lang="en-US" sz="1200" dirty="0" smtClean="0"/>
              <a:t>After the moves have been applied using the green check, all unit(s) and direction buttons shall become unselected. (Raised)</a:t>
            </a:r>
          </a:p>
          <a:p>
            <a:pPr lvl="1"/>
            <a:r>
              <a:rPr lang="en-US" sz="1200" dirty="0" smtClean="0"/>
              <a:t>If you realize you have made an error AFTER selecting the green check, or for any reason you need to cancel register motors outputs, you may hit the red “X” button to cancel all register motor outputs. This will immediately cancel any current or queued moves from the PLC.</a:t>
            </a:r>
            <a:endParaRPr lang="en-US" sz="1200" dirty="0"/>
          </a:p>
        </p:txBody>
      </p:sp>
    </p:spTree>
    <p:extLst>
      <p:ext uri="{BB962C8B-B14F-4D97-AF65-F5344CB8AC3E}">
        <p14:creationId xmlns:p14="http://schemas.microsoft.com/office/powerpoint/2010/main" val="6369562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(cont.) UNIT SELECTION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1" y="1143794"/>
            <a:ext cx="8077198" cy="5048248"/>
          </a:xfrm>
        </p:spPr>
      </p:pic>
      <p:sp>
        <p:nvSpPr>
          <p:cNvPr id="4" name="Line Callout 1 3"/>
          <p:cNvSpPr/>
          <p:nvPr/>
        </p:nvSpPr>
        <p:spPr>
          <a:xfrm>
            <a:off x="152400" y="2057400"/>
            <a:ext cx="2391422" cy="1434483"/>
          </a:xfrm>
          <a:prstGeom prst="borderCallout1">
            <a:avLst>
              <a:gd name="adj1" fmla="val 104673"/>
              <a:gd name="adj2" fmla="val 49092"/>
              <a:gd name="adj3" fmla="val 181842"/>
              <a:gd name="adj4" fmla="val 67381"/>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smtClean="0">
                <a:solidFill>
                  <a:schemeClr val="tx1"/>
                </a:solidFill>
              </a:rPr>
              <a:t>Unit Selection</a:t>
            </a:r>
            <a:r>
              <a:rPr lang="en-US" sz="1000" b="1" dirty="0" smtClean="0">
                <a:solidFill>
                  <a:schemeClr val="tx1"/>
                </a:solidFill>
              </a:rPr>
              <a:t> </a:t>
            </a:r>
            <a:r>
              <a:rPr lang="en-US" sz="1000" dirty="0" smtClean="0">
                <a:solidFill>
                  <a:schemeClr val="tx1"/>
                </a:solidFill>
              </a:rPr>
              <a:t>There shall be two methods of selecting the unit to apply register motor moves. Either select the graph or the unit from the unit display below. Multiple units may be selected. When selected, the graph shall appear depressed (and a white background) and the unit shall be highlighted in yellow.</a:t>
            </a:r>
            <a:endParaRPr lang="en-US" sz="1000" dirty="0">
              <a:solidFill>
                <a:schemeClr val="tx1"/>
              </a:solidFill>
            </a:endParaRPr>
          </a:p>
        </p:txBody>
      </p:sp>
      <p:sp>
        <p:nvSpPr>
          <p:cNvPr id="7" name="Line Callout 1 6"/>
          <p:cNvSpPr/>
          <p:nvPr/>
        </p:nvSpPr>
        <p:spPr>
          <a:xfrm>
            <a:off x="3886200" y="1905000"/>
            <a:ext cx="2391422" cy="1434483"/>
          </a:xfrm>
          <a:prstGeom prst="borderCallout1">
            <a:avLst>
              <a:gd name="adj1" fmla="val 104673"/>
              <a:gd name="adj2" fmla="val 49092"/>
              <a:gd name="adj3" fmla="val 190485"/>
              <a:gd name="adj4" fmla="val -25942"/>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smtClean="0">
                <a:solidFill>
                  <a:schemeClr val="tx1"/>
                </a:solidFill>
              </a:rPr>
              <a:t>Unit Selection</a:t>
            </a:r>
            <a:r>
              <a:rPr lang="en-US" sz="1000" b="1" dirty="0" smtClean="0">
                <a:solidFill>
                  <a:schemeClr val="tx1"/>
                </a:solidFill>
              </a:rPr>
              <a:t> </a:t>
            </a:r>
            <a:r>
              <a:rPr lang="en-US" sz="1000" dirty="0" smtClean="0">
                <a:solidFill>
                  <a:schemeClr val="tx1"/>
                </a:solidFill>
              </a:rPr>
              <a:t>When a unit is NOT selected, the graph shall appear as raised (</a:t>
            </a:r>
            <a:r>
              <a:rPr lang="en-US" sz="1000" dirty="0">
                <a:solidFill>
                  <a:schemeClr val="tx1"/>
                </a:solidFill>
              </a:rPr>
              <a:t>b</a:t>
            </a:r>
            <a:r>
              <a:rPr lang="en-US" sz="1000" dirty="0" smtClean="0">
                <a:solidFill>
                  <a:schemeClr val="tx1"/>
                </a:solidFill>
              </a:rPr>
              <a:t>order change) and the background shall appear gray. Additionally, the unit in the lower display shall NOT have a yellow highlight.</a:t>
            </a:r>
            <a:endParaRPr lang="en-US" sz="1000" dirty="0">
              <a:solidFill>
                <a:schemeClr val="tx1"/>
              </a:solidFill>
            </a:endParaRPr>
          </a:p>
        </p:txBody>
      </p:sp>
    </p:spTree>
    <p:extLst>
      <p:ext uri="{BB962C8B-B14F-4D97-AF65-F5344CB8AC3E}">
        <p14:creationId xmlns:p14="http://schemas.microsoft.com/office/powerpoint/2010/main" val="29686278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(cont.) motor direction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1" y="1143794"/>
            <a:ext cx="8077198" cy="5048248"/>
          </a:xfrm>
        </p:spPr>
      </p:pic>
      <p:sp>
        <p:nvSpPr>
          <p:cNvPr id="4" name="Line Callout 1 3"/>
          <p:cNvSpPr/>
          <p:nvPr/>
        </p:nvSpPr>
        <p:spPr>
          <a:xfrm>
            <a:off x="228600" y="1600200"/>
            <a:ext cx="2391422" cy="977283"/>
          </a:xfrm>
          <a:prstGeom prst="borderCallout1">
            <a:avLst>
              <a:gd name="adj1" fmla="val 104673"/>
              <a:gd name="adj2" fmla="val 49092"/>
              <a:gd name="adj3" fmla="val 138231"/>
              <a:gd name="adj4" fmla="val 110802"/>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smtClean="0">
                <a:solidFill>
                  <a:schemeClr val="tx1"/>
                </a:solidFill>
              </a:rPr>
              <a:t>Motor Direction </a:t>
            </a:r>
            <a:r>
              <a:rPr lang="en-US" sz="1000" dirty="0" smtClean="0">
                <a:solidFill>
                  <a:schemeClr val="tx1"/>
                </a:solidFill>
              </a:rPr>
              <a:t>After the unit(s) have been selected, a motor direction must be selected. ONLY ONE MOTOR DIRECTION CAN BE SELECTED AT A TIME!</a:t>
            </a:r>
            <a:endParaRPr lang="en-US" sz="1000" dirty="0">
              <a:solidFill>
                <a:schemeClr val="tx1"/>
              </a:solidFill>
            </a:endParaRPr>
          </a:p>
        </p:txBody>
      </p:sp>
      <p:sp>
        <p:nvSpPr>
          <p:cNvPr id="6" name="Line Callout 1 5"/>
          <p:cNvSpPr/>
          <p:nvPr/>
        </p:nvSpPr>
        <p:spPr>
          <a:xfrm>
            <a:off x="5334000" y="3505200"/>
            <a:ext cx="2391422" cy="1219200"/>
          </a:xfrm>
          <a:prstGeom prst="borderCallout1">
            <a:avLst>
              <a:gd name="adj1" fmla="val 41239"/>
              <a:gd name="adj2" fmla="val -1458"/>
              <a:gd name="adj3" fmla="val -22564"/>
              <a:gd name="adj4" fmla="val -59642"/>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smtClean="0">
                <a:solidFill>
                  <a:schemeClr val="tx1"/>
                </a:solidFill>
              </a:rPr>
              <a:t>Motor Direction Buttons </a:t>
            </a:r>
            <a:r>
              <a:rPr lang="en-US" sz="1000" dirty="0" smtClean="0">
                <a:solidFill>
                  <a:schemeClr val="tx1"/>
                </a:solidFill>
              </a:rPr>
              <a:t>There are 6 ways in which register on a unit can be moved…Operator, Gear, Advance, Retard, Skew Advance, Skew Retard. There is an additional button for motor centering. (To be explained later)</a:t>
            </a:r>
            <a:endParaRPr lang="en-US" sz="1000" dirty="0">
              <a:solidFill>
                <a:schemeClr val="tx1"/>
              </a:solidFill>
            </a:endParaRPr>
          </a:p>
        </p:txBody>
      </p:sp>
    </p:spTree>
    <p:extLst>
      <p:ext uri="{BB962C8B-B14F-4D97-AF65-F5344CB8AC3E}">
        <p14:creationId xmlns:p14="http://schemas.microsoft.com/office/powerpoint/2010/main" val="38041949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(cont.) Distance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1" y="1143794"/>
            <a:ext cx="8077198" cy="5048248"/>
          </a:xfrm>
        </p:spPr>
      </p:pic>
      <p:sp>
        <p:nvSpPr>
          <p:cNvPr id="4" name="Line Callout 1 3"/>
          <p:cNvSpPr/>
          <p:nvPr/>
        </p:nvSpPr>
        <p:spPr>
          <a:xfrm>
            <a:off x="2438400" y="990600"/>
            <a:ext cx="2391422" cy="977283"/>
          </a:xfrm>
          <a:prstGeom prst="borderCallout1">
            <a:avLst>
              <a:gd name="adj1" fmla="val 104673"/>
              <a:gd name="adj2" fmla="val 49092"/>
              <a:gd name="adj3" fmla="val 182635"/>
              <a:gd name="adj4" fmla="val 129920"/>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smtClean="0">
                <a:solidFill>
                  <a:schemeClr val="tx1"/>
                </a:solidFill>
              </a:rPr>
              <a:t>Motor Distance </a:t>
            </a:r>
            <a:r>
              <a:rPr lang="en-US" sz="1000" dirty="0" smtClean="0">
                <a:solidFill>
                  <a:schemeClr val="tx1"/>
                </a:solidFill>
              </a:rPr>
              <a:t>Once the units and direction have been selected, enter a distance value into the keypad. This example shows mm, but inch should also be available as a runtime option.</a:t>
            </a:r>
            <a:endParaRPr lang="en-US" sz="1000" dirty="0">
              <a:solidFill>
                <a:schemeClr val="tx1"/>
              </a:solidFill>
            </a:endParaRPr>
          </a:p>
        </p:txBody>
      </p:sp>
      <p:sp>
        <p:nvSpPr>
          <p:cNvPr id="6" name="Line Callout 1 5"/>
          <p:cNvSpPr/>
          <p:nvPr/>
        </p:nvSpPr>
        <p:spPr>
          <a:xfrm>
            <a:off x="1828800" y="2286000"/>
            <a:ext cx="2391422" cy="1219200"/>
          </a:xfrm>
          <a:prstGeom prst="borderCallout1">
            <a:avLst>
              <a:gd name="adj1" fmla="val 66663"/>
              <a:gd name="adj2" fmla="val 99318"/>
              <a:gd name="adj3" fmla="val 101377"/>
              <a:gd name="adj4" fmla="val 176907"/>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smtClean="0">
                <a:solidFill>
                  <a:schemeClr val="tx1"/>
                </a:solidFill>
              </a:rPr>
              <a:t>Del and Cancel</a:t>
            </a:r>
            <a:r>
              <a:rPr lang="en-US" sz="1000" b="1" dirty="0" smtClean="0">
                <a:solidFill>
                  <a:schemeClr val="tx1"/>
                </a:solidFill>
              </a:rPr>
              <a:t> Buttons </a:t>
            </a:r>
            <a:r>
              <a:rPr lang="en-US" sz="1000" dirty="0" smtClean="0">
                <a:solidFill>
                  <a:schemeClr val="tx1"/>
                </a:solidFill>
              </a:rPr>
              <a:t>These perform similar, yet different, functionality. If distance values are keyed incorrectly by the operator, selecting the </a:t>
            </a:r>
            <a:r>
              <a:rPr lang="en-US" sz="1000" b="1" dirty="0" smtClean="0">
                <a:solidFill>
                  <a:schemeClr val="tx1"/>
                </a:solidFill>
              </a:rPr>
              <a:t>Del</a:t>
            </a:r>
            <a:r>
              <a:rPr lang="en-US" sz="1000" dirty="0" smtClean="0">
                <a:solidFill>
                  <a:schemeClr val="tx1"/>
                </a:solidFill>
              </a:rPr>
              <a:t> button will delete the last digit entry. Selecting the “X” </a:t>
            </a:r>
            <a:r>
              <a:rPr lang="en-US" sz="1000" b="1" dirty="0" smtClean="0">
                <a:solidFill>
                  <a:schemeClr val="tx1"/>
                </a:solidFill>
              </a:rPr>
              <a:t>Cancel</a:t>
            </a:r>
            <a:r>
              <a:rPr lang="en-US" sz="1000" dirty="0" smtClean="0">
                <a:solidFill>
                  <a:schemeClr val="tx1"/>
                </a:solidFill>
              </a:rPr>
              <a:t> button will delete the entire numeric entry.</a:t>
            </a:r>
            <a:endParaRPr lang="en-US" sz="1000" dirty="0">
              <a:solidFill>
                <a:schemeClr val="tx1"/>
              </a:solidFill>
            </a:endParaRPr>
          </a:p>
        </p:txBody>
      </p:sp>
    </p:spTree>
    <p:extLst>
      <p:ext uri="{BB962C8B-B14F-4D97-AF65-F5344CB8AC3E}">
        <p14:creationId xmlns:p14="http://schemas.microsoft.com/office/powerpoint/2010/main" val="19965531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 KEY GUI COMPONENTS</a:t>
            </a:r>
            <a:endParaRPr lang="en-US" dirty="0"/>
          </a:p>
        </p:txBody>
      </p:sp>
      <p:sp>
        <p:nvSpPr>
          <p:cNvPr id="3" name="Content Placeholder 2"/>
          <p:cNvSpPr>
            <a:spLocks noGrp="1"/>
          </p:cNvSpPr>
          <p:nvPr>
            <p:ph idx="1"/>
          </p:nvPr>
        </p:nvSpPr>
        <p:spPr/>
        <p:txBody>
          <a:bodyPr>
            <a:noAutofit/>
          </a:bodyPr>
          <a:lstStyle/>
          <a:p>
            <a:r>
              <a:rPr lang="en-US" sz="1600" b="1" dirty="0" smtClean="0"/>
              <a:t>Register Positional Graph</a:t>
            </a:r>
          </a:p>
          <a:p>
            <a:pPr lvl="1"/>
            <a:r>
              <a:rPr lang="en-US" sz="1200" dirty="0" smtClean="0"/>
              <a:t>These graphs give an approximate position of the register motors in lateral and circumferential axis.</a:t>
            </a:r>
          </a:p>
          <a:p>
            <a:pPr lvl="1"/>
            <a:r>
              <a:rPr lang="en-US" sz="1200" dirty="0" smtClean="0"/>
              <a:t>The orientation of these graphs will correlate to orientation of the direction buttons.</a:t>
            </a:r>
          </a:p>
          <a:p>
            <a:pPr lvl="1"/>
            <a:r>
              <a:rPr lang="en-US" sz="1200" dirty="0" smtClean="0"/>
              <a:t>For Ardagh, the motors on the register will provide a potentiometer feedback. The full range of each pot will need to scale within the graph below. Note that the pot range may be different for lateral and circumferential so allowances for this must be made in </a:t>
            </a:r>
            <a:r>
              <a:rPr lang="en-US" sz="1200" dirty="0" err="1" smtClean="0"/>
              <a:t>Sitegen</a:t>
            </a:r>
            <a:r>
              <a:rPr lang="en-US" sz="1200" dirty="0" smtClean="0"/>
              <a:t> / </a:t>
            </a:r>
            <a:r>
              <a:rPr lang="en-US" sz="1200" dirty="0" err="1" smtClean="0"/>
              <a:t>Beckhoff</a:t>
            </a:r>
            <a:r>
              <a:rPr lang="en-US" sz="1200" dirty="0" smtClean="0"/>
              <a:t> PLC.</a:t>
            </a:r>
          </a:p>
          <a:p>
            <a:pPr lvl="1"/>
            <a:r>
              <a:rPr lang="en-US" sz="1200" dirty="0" smtClean="0"/>
              <a:t>The graphs are selectable over their entire area. When NOT selected, the background should be gray and the outline border should make the graph appear as a raised button. When selected, the background should be white and the outline border should make the graph appear as a depressed button.</a:t>
            </a:r>
          </a:p>
          <a:p>
            <a:pPr lvl="1"/>
            <a:endParaRPr lang="en-US" sz="1200" dirty="0"/>
          </a:p>
          <a:p>
            <a:pPr lvl="1"/>
            <a:endParaRPr lang="en-US" sz="1200" dirty="0" smtClean="0"/>
          </a:p>
          <a:p>
            <a:pPr lvl="1"/>
            <a:endParaRPr lang="en-US" sz="1200" dirty="0"/>
          </a:p>
          <a:p>
            <a:pPr lvl="1"/>
            <a:endParaRPr lang="en-US" sz="1200" dirty="0" smtClean="0"/>
          </a:p>
          <a:p>
            <a:pPr lvl="1"/>
            <a:endParaRPr lang="en-US" sz="1200" dirty="0"/>
          </a:p>
          <a:p>
            <a:pPr lvl="1"/>
            <a:endParaRPr lang="en-US" sz="1200" dirty="0" smtClean="0"/>
          </a:p>
          <a:p>
            <a:pPr lvl="1"/>
            <a:endParaRPr lang="en-US" sz="800" dirty="0" smtClean="0"/>
          </a:p>
          <a:p>
            <a:pPr lvl="1"/>
            <a:r>
              <a:rPr lang="en-US" sz="1200" dirty="0" smtClean="0"/>
              <a:t>Additionally, when a limit is reached for any given motor direction, a red line shall indicate that the limit has been reached. The limit status shall display regardless if the unit is selected or not.</a:t>
            </a:r>
            <a:endParaRPr lang="en-US" sz="1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196062"/>
            <a:ext cx="1371600" cy="1379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3192187"/>
            <a:ext cx="1371600" cy="137981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5029200"/>
            <a:ext cx="1371600" cy="1379813"/>
          </a:xfrm>
          <a:prstGeom prst="rect">
            <a:avLst/>
          </a:prstGeom>
        </p:spPr>
      </p:pic>
    </p:spTree>
    <p:extLst>
      <p:ext uri="{BB962C8B-B14F-4D97-AF65-F5344CB8AC3E}">
        <p14:creationId xmlns:p14="http://schemas.microsoft.com/office/powerpoint/2010/main" val="4512944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 KEY GUI COMPONENTS (cont.)</a:t>
            </a:r>
            <a:endParaRPr lang="en-US" dirty="0"/>
          </a:p>
        </p:txBody>
      </p:sp>
      <p:sp>
        <p:nvSpPr>
          <p:cNvPr id="3" name="Content Placeholder 2"/>
          <p:cNvSpPr>
            <a:spLocks noGrp="1"/>
          </p:cNvSpPr>
          <p:nvPr>
            <p:ph idx="1"/>
          </p:nvPr>
        </p:nvSpPr>
        <p:spPr/>
        <p:txBody>
          <a:bodyPr>
            <a:noAutofit/>
          </a:bodyPr>
          <a:lstStyle/>
          <a:p>
            <a:r>
              <a:rPr lang="en-US" sz="1600" b="1" dirty="0" smtClean="0"/>
              <a:t>Register Direction Buttons</a:t>
            </a:r>
          </a:p>
          <a:p>
            <a:pPr lvl="1"/>
            <a:r>
              <a:rPr lang="en-US" sz="1200" dirty="0" smtClean="0"/>
              <a:t>These buttons will set the direction for the motors to move for the selected unit or units.</a:t>
            </a:r>
          </a:p>
          <a:p>
            <a:pPr lvl="1"/>
            <a:r>
              <a:rPr lang="en-US" sz="1200" dirty="0" smtClean="0"/>
              <a:t>These buttons are larger than normal for Mercury – 64 x 64 pixels</a:t>
            </a:r>
          </a:p>
          <a:p>
            <a:pPr lvl="1"/>
            <a:r>
              <a:rPr lang="en-US" sz="1200" dirty="0" smtClean="0"/>
              <a:t>There are 6 directions that register can be moved as well as centering. (More on centering later)</a:t>
            </a:r>
          </a:p>
          <a:p>
            <a:pPr lvl="2"/>
            <a:r>
              <a:rPr lang="en-US" sz="1100" b="1" dirty="0" smtClean="0"/>
              <a:t>Operator</a:t>
            </a:r>
            <a:r>
              <a:rPr lang="en-US" sz="1100" dirty="0" smtClean="0"/>
              <a:t> – This will move the lateral motor in the direction of the operator, or button side of the press.</a:t>
            </a:r>
          </a:p>
          <a:p>
            <a:pPr lvl="2"/>
            <a:r>
              <a:rPr lang="en-US" sz="1100" b="1" dirty="0" smtClean="0"/>
              <a:t>Gear</a:t>
            </a:r>
            <a:r>
              <a:rPr lang="en-US" sz="1100" dirty="0" smtClean="0"/>
              <a:t> – This will move the lateral motor in the direction of the gear, or drive side of the press.</a:t>
            </a:r>
          </a:p>
          <a:p>
            <a:pPr lvl="2"/>
            <a:r>
              <a:rPr lang="en-US" sz="1100" b="1" dirty="0" smtClean="0"/>
              <a:t>Advance</a:t>
            </a:r>
            <a:r>
              <a:rPr lang="en-US" sz="1100" dirty="0" smtClean="0"/>
              <a:t> – This will move the circumferential motor in the direction of the substrate travel.</a:t>
            </a:r>
          </a:p>
          <a:p>
            <a:pPr lvl="2"/>
            <a:r>
              <a:rPr lang="en-US" sz="1100" b="1" dirty="0" smtClean="0"/>
              <a:t>Retard</a:t>
            </a:r>
            <a:r>
              <a:rPr lang="en-US" sz="1100" dirty="0" smtClean="0"/>
              <a:t> – This will move the circumferential motor in the opposite direction of the substrate travel.</a:t>
            </a:r>
          </a:p>
          <a:p>
            <a:pPr lvl="2"/>
            <a:r>
              <a:rPr lang="en-US" sz="1100" b="1" dirty="0" smtClean="0"/>
              <a:t>Skew Advance</a:t>
            </a:r>
            <a:r>
              <a:rPr lang="en-US" sz="1100" dirty="0" smtClean="0"/>
              <a:t> – This will move the plate skew, or cocking motor in the advance direction. (aka as “diagonal” register)</a:t>
            </a:r>
          </a:p>
          <a:p>
            <a:pPr lvl="2"/>
            <a:r>
              <a:rPr lang="en-US" sz="1100" b="1" dirty="0" smtClean="0"/>
              <a:t>Skew Retard</a:t>
            </a:r>
            <a:r>
              <a:rPr lang="en-US" sz="1100" dirty="0" smtClean="0"/>
              <a:t> – This will move the plate skew, or cocking motor in the retard direction. (aka as “diagonal” register)</a:t>
            </a:r>
          </a:p>
          <a:p>
            <a:pPr lvl="1"/>
            <a:r>
              <a:rPr lang="en-US" sz="1200" dirty="0" smtClean="0"/>
              <a:t>Not all presses have plate skew capability. (Ardagh – La Fleche does NOT have this, but Ardagh – Hungary DOES have this and is a customer requirement.) Therefore, plate skewing must be an optional feature, selectable in </a:t>
            </a:r>
            <a:r>
              <a:rPr lang="en-US" sz="1200" dirty="0" err="1" smtClean="0"/>
              <a:t>Sitegen</a:t>
            </a:r>
            <a:r>
              <a:rPr lang="en-US" sz="1200" dirty="0" smtClean="0"/>
              <a:t>. When the skew feature is not enabled, the buttons will not display. With and without skewing versions shown below.</a:t>
            </a:r>
          </a:p>
          <a:p>
            <a:pPr marL="457200" lvl="1" indent="0">
              <a:buNone/>
            </a:pPr>
            <a:endParaRPr lang="en-US" sz="12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2560" y="4466343"/>
            <a:ext cx="1828800" cy="178205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4466343"/>
            <a:ext cx="1828800" cy="1782057"/>
          </a:xfrm>
          <a:prstGeom prst="rect">
            <a:avLst/>
          </a:prstGeom>
        </p:spPr>
      </p:pic>
    </p:spTree>
    <p:extLst>
      <p:ext uri="{BB962C8B-B14F-4D97-AF65-F5344CB8AC3E}">
        <p14:creationId xmlns:p14="http://schemas.microsoft.com/office/powerpoint/2010/main" val="2202117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Mercury Status screen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6613" y="1460053"/>
            <a:ext cx="7850187" cy="4415730"/>
          </a:xfrm>
        </p:spPr>
      </p:pic>
      <p:sp>
        <p:nvSpPr>
          <p:cNvPr id="3" name="TextBox 2"/>
          <p:cNvSpPr txBox="1"/>
          <p:nvPr/>
        </p:nvSpPr>
        <p:spPr>
          <a:xfrm>
            <a:off x="685800" y="990600"/>
            <a:ext cx="8001000" cy="461665"/>
          </a:xfrm>
          <a:prstGeom prst="rect">
            <a:avLst/>
          </a:prstGeom>
          <a:noFill/>
        </p:spPr>
        <p:txBody>
          <a:bodyPr wrap="square" rtlCol="0">
            <a:spAutoFit/>
          </a:bodyPr>
          <a:lstStyle/>
          <a:p>
            <a:r>
              <a:rPr lang="en-US" sz="1200" dirty="0" smtClean="0"/>
              <a:t>There are essentially no changes to the main Status View </a:t>
            </a:r>
            <a:r>
              <a:rPr lang="en-US" sz="1200" dirty="0" smtClean="0"/>
              <a:t>screen as far as the GUI is concerned. There are, however, changes to how some functions will work.</a:t>
            </a:r>
            <a:endParaRPr lang="en-US" sz="1200" dirty="0"/>
          </a:p>
        </p:txBody>
      </p:sp>
    </p:spTree>
    <p:extLst>
      <p:ext uri="{BB962C8B-B14F-4D97-AF65-F5344CB8AC3E}">
        <p14:creationId xmlns:p14="http://schemas.microsoft.com/office/powerpoint/2010/main" val="4293387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 KEY GUI COMPONENTS (cont.)</a:t>
            </a:r>
            <a:endParaRPr lang="en-US" dirty="0"/>
          </a:p>
        </p:txBody>
      </p:sp>
      <p:sp>
        <p:nvSpPr>
          <p:cNvPr id="3" name="Content Placeholder 2"/>
          <p:cNvSpPr>
            <a:spLocks noGrp="1"/>
          </p:cNvSpPr>
          <p:nvPr>
            <p:ph idx="1"/>
          </p:nvPr>
        </p:nvSpPr>
        <p:spPr/>
        <p:txBody>
          <a:bodyPr>
            <a:noAutofit/>
          </a:bodyPr>
          <a:lstStyle/>
          <a:p>
            <a:r>
              <a:rPr lang="en-US" sz="1600" b="1" dirty="0" smtClean="0"/>
              <a:t>Register Direction Buttons</a:t>
            </a:r>
          </a:p>
          <a:p>
            <a:pPr lvl="1"/>
            <a:r>
              <a:rPr lang="en-US" sz="1200" dirty="0" smtClean="0"/>
              <a:t>The direction button orientation on the GUI must be configurable. The Operator / Gear buttons must be able to be swapped as well as the Advance / Retard buttons AND they must be swappable independent of the other. This gives 4 iterations, as follows:</a:t>
            </a:r>
          </a:p>
          <a:p>
            <a:pPr marL="457200" lvl="1" indent="0">
              <a:buNone/>
            </a:pPr>
            <a:endParaRPr lang="en-US" sz="1200"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104143"/>
            <a:ext cx="1828800" cy="178205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2104143"/>
            <a:ext cx="1828800" cy="178205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0" y="4313944"/>
            <a:ext cx="1828800" cy="178205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6805" y="4313944"/>
            <a:ext cx="1828800" cy="1782056"/>
          </a:xfrm>
          <a:prstGeom prst="rect">
            <a:avLst/>
          </a:prstGeom>
        </p:spPr>
      </p:pic>
    </p:spTree>
    <p:extLst>
      <p:ext uri="{BB962C8B-B14F-4D97-AF65-F5344CB8AC3E}">
        <p14:creationId xmlns:p14="http://schemas.microsoft.com/office/powerpoint/2010/main" val="31307760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 KEY GUI COMPONENTS (cont.)</a:t>
            </a:r>
            <a:endParaRPr lang="en-US" dirty="0"/>
          </a:p>
        </p:txBody>
      </p:sp>
      <p:sp>
        <p:nvSpPr>
          <p:cNvPr id="3" name="Content Placeholder 2"/>
          <p:cNvSpPr>
            <a:spLocks noGrp="1"/>
          </p:cNvSpPr>
          <p:nvPr>
            <p:ph idx="1"/>
          </p:nvPr>
        </p:nvSpPr>
        <p:spPr/>
        <p:txBody>
          <a:bodyPr>
            <a:noAutofit/>
          </a:bodyPr>
          <a:lstStyle/>
          <a:p>
            <a:r>
              <a:rPr lang="en-US" sz="1600" b="1" dirty="0" smtClean="0"/>
              <a:t>Register Direction Buttons (with Skewing)</a:t>
            </a:r>
          </a:p>
          <a:p>
            <a:pPr lvl="1"/>
            <a:r>
              <a:rPr lang="en-US" sz="1200" dirty="0" smtClean="0"/>
              <a:t>When configuring the button orientation as in the previous slide, it should be noted that there are no changes made to the skewing button locations. However, the “assignment” of the skewing buttons will change based on the orientation of the Advance / Retard buttons.</a:t>
            </a:r>
          </a:p>
          <a:p>
            <a:pPr lvl="1"/>
            <a:endParaRPr lang="en-US" sz="1200" dirty="0"/>
          </a:p>
          <a:p>
            <a:pPr lvl="1"/>
            <a:endParaRPr lang="en-US" sz="1200" dirty="0" smtClean="0"/>
          </a:p>
          <a:p>
            <a:pPr lvl="1"/>
            <a:endParaRPr lang="en-US" sz="1200" dirty="0"/>
          </a:p>
          <a:p>
            <a:pPr lvl="1"/>
            <a:endParaRPr lang="en-US" sz="1200" dirty="0" smtClean="0"/>
          </a:p>
          <a:p>
            <a:pPr lvl="1"/>
            <a:endParaRPr lang="en-US" sz="1200" dirty="0"/>
          </a:p>
          <a:p>
            <a:pPr lvl="1"/>
            <a:endParaRPr lang="en-US" sz="1200" dirty="0" smtClean="0"/>
          </a:p>
          <a:p>
            <a:pPr lvl="1"/>
            <a:endParaRPr lang="en-US" sz="1200" dirty="0"/>
          </a:p>
          <a:p>
            <a:pPr lvl="1"/>
            <a:endParaRPr lang="en-US" sz="1200" dirty="0" smtClean="0"/>
          </a:p>
          <a:p>
            <a:pPr lvl="1"/>
            <a:endParaRPr lang="en-US" sz="1200" dirty="0"/>
          </a:p>
          <a:p>
            <a:pPr lvl="1"/>
            <a:endParaRPr lang="en-US" sz="1200" dirty="0" smtClean="0"/>
          </a:p>
          <a:p>
            <a:pPr lvl="1"/>
            <a:r>
              <a:rPr lang="en-US" sz="1200" dirty="0" smtClean="0"/>
              <a:t>Skew button assignment does NOT change based on Operator / Gear orientations.</a:t>
            </a:r>
          </a:p>
          <a:p>
            <a:pPr marL="457200" lvl="1" indent="0">
              <a:buNone/>
            </a:pPr>
            <a:endParaRPr lang="en-US" sz="1200" dirty="0" smtClean="0"/>
          </a:p>
          <a:p>
            <a:pPr marL="457200" lvl="1" indent="0">
              <a:buNone/>
            </a:pPr>
            <a:endParaRPr lang="en-US" sz="1200"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180343"/>
            <a:ext cx="1828799" cy="178205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2180343"/>
            <a:ext cx="1828799" cy="1782057"/>
          </a:xfrm>
          <a:prstGeom prst="rect">
            <a:avLst/>
          </a:prstGeom>
        </p:spPr>
      </p:pic>
      <p:sp>
        <p:nvSpPr>
          <p:cNvPr id="10" name="Line Callout 1 9"/>
          <p:cNvSpPr/>
          <p:nvPr/>
        </p:nvSpPr>
        <p:spPr>
          <a:xfrm>
            <a:off x="533400" y="2034601"/>
            <a:ext cx="1295399" cy="291483"/>
          </a:xfrm>
          <a:prstGeom prst="borderCallout1">
            <a:avLst>
              <a:gd name="adj1" fmla="val 104673"/>
              <a:gd name="adj2" fmla="val 49092"/>
              <a:gd name="adj3" fmla="val 132123"/>
              <a:gd name="adj4" fmla="val 209481"/>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smtClean="0">
                <a:solidFill>
                  <a:schemeClr val="tx1"/>
                </a:solidFill>
              </a:rPr>
              <a:t>SKEW ADVANCE</a:t>
            </a:r>
            <a:endParaRPr lang="en-US" sz="1000" dirty="0">
              <a:solidFill>
                <a:schemeClr val="tx1"/>
              </a:solidFill>
            </a:endParaRPr>
          </a:p>
        </p:txBody>
      </p:sp>
      <p:sp>
        <p:nvSpPr>
          <p:cNvPr id="11" name="Line Callout 1 10"/>
          <p:cNvSpPr/>
          <p:nvPr/>
        </p:nvSpPr>
        <p:spPr>
          <a:xfrm>
            <a:off x="533399" y="3200400"/>
            <a:ext cx="1295399" cy="291483"/>
          </a:xfrm>
          <a:prstGeom prst="borderCallout1">
            <a:avLst>
              <a:gd name="adj1" fmla="val 104673"/>
              <a:gd name="adj2" fmla="val 49092"/>
              <a:gd name="adj3" fmla="val 129464"/>
              <a:gd name="adj4" fmla="val 120947"/>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smtClean="0">
                <a:solidFill>
                  <a:schemeClr val="tx1"/>
                </a:solidFill>
              </a:rPr>
              <a:t>SKEW RETARD</a:t>
            </a:r>
            <a:endParaRPr lang="en-US" sz="1000" dirty="0">
              <a:solidFill>
                <a:schemeClr val="tx1"/>
              </a:solidFill>
            </a:endParaRPr>
          </a:p>
        </p:txBody>
      </p:sp>
      <p:sp>
        <p:nvSpPr>
          <p:cNvPr id="12" name="Line Callout 1 11"/>
          <p:cNvSpPr/>
          <p:nvPr/>
        </p:nvSpPr>
        <p:spPr>
          <a:xfrm>
            <a:off x="6172201" y="3200399"/>
            <a:ext cx="1295399" cy="291483"/>
          </a:xfrm>
          <a:prstGeom prst="borderCallout1">
            <a:avLst>
              <a:gd name="adj1" fmla="val 104673"/>
              <a:gd name="adj2" fmla="val 49092"/>
              <a:gd name="adj3" fmla="val 193269"/>
              <a:gd name="adj4" fmla="val -110559"/>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smtClean="0">
                <a:solidFill>
                  <a:schemeClr val="tx1"/>
                </a:solidFill>
              </a:rPr>
              <a:t>SKEW ADVANCE</a:t>
            </a:r>
            <a:endParaRPr lang="en-US" sz="1000" dirty="0">
              <a:solidFill>
                <a:schemeClr val="tx1"/>
              </a:solidFill>
            </a:endParaRPr>
          </a:p>
        </p:txBody>
      </p:sp>
      <p:sp>
        <p:nvSpPr>
          <p:cNvPr id="13" name="Line Callout 1 12"/>
          <p:cNvSpPr/>
          <p:nvPr/>
        </p:nvSpPr>
        <p:spPr>
          <a:xfrm>
            <a:off x="6172201" y="2034601"/>
            <a:ext cx="1295399" cy="291483"/>
          </a:xfrm>
          <a:prstGeom prst="borderCallout1">
            <a:avLst>
              <a:gd name="adj1" fmla="val 104673"/>
              <a:gd name="adj2" fmla="val 49092"/>
              <a:gd name="adj3" fmla="val 190610"/>
              <a:gd name="adj4" fmla="val -22622"/>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smtClean="0">
                <a:solidFill>
                  <a:schemeClr val="tx1"/>
                </a:solidFill>
              </a:rPr>
              <a:t>SKEW RETARD</a:t>
            </a:r>
            <a:endParaRPr lang="en-US" sz="1000" dirty="0">
              <a:solidFill>
                <a:schemeClr val="tx1"/>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0" y="4542544"/>
            <a:ext cx="1828800" cy="1782056"/>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7200" y="4542544"/>
            <a:ext cx="1828800" cy="1782056"/>
          </a:xfrm>
          <a:prstGeom prst="rect">
            <a:avLst/>
          </a:prstGeom>
        </p:spPr>
      </p:pic>
      <p:sp>
        <p:nvSpPr>
          <p:cNvPr id="14" name="Line Callout 1 13"/>
          <p:cNvSpPr/>
          <p:nvPr/>
        </p:nvSpPr>
        <p:spPr>
          <a:xfrm>
            <a:off x="533398" y="4497789"/>
            <a:ext cx="1295399" cy="291483"/>
          </a:xfrm>
          <a:prstGeom prst="borderCallout1">
            <a:avLst>
              <a:gd name="adj1" fmla="val 104673"/>
              <a:gd name="adj2" fmla="val 49092"/>
              <a:gd name="adj3" fmla="val 132123"/>
              <a:gd name="adj4" fmla="val 209481"/>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smtClean="0">
                <a:solidFill>
                  <a:schemeClr val="tx1"/>
                </a:solidFill>
              </a:rPr>
              <a:t>SKEW ADVANCE</a:t>
            </a:r>
            <a:endParaRPr lang="en-US" sz="1000" dirty="0">
              <a:solidFill>
                <a:schemeClr val="tx1"/>
              </a:solidFill>
            </a:endParaRPr>
          </a:p>
        </p:txBody>
      </p:sp>
      <p:sp>
        <p:nvSpPr>
          <p:cNvPr id="15" name="Line Callout 1 14"/>
          <p:cNvSpPr/>
          <p:nvPr/>
        </p:nvSpPr>
        <p:spPr>
          <a:xfrm>
            <a:off x="533397" y="5663588"/>
            <a:ext cx="1295399" cy="291483"/>
          </a:xfrm>
          <a:prstGeom prst="borderCallout1">
            <a:avLst>
              <a:gd name="adj1" fmla="val 104673"/>
              <a:gd name="adj2" fmla="val 49092"/>
              <a:gd name="adj3" fmla="val 129464"/>
              <a:gd name="adj4" fmla="val 120947"/>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smtClean="0">
                <a:solidFill>
                  <a:schemeClr val="tx1"/>
                </a:solidFill>
              </a:rPr>
              <a:t>SKEW RETARD</a:t>
            </a:r>
            <a:endParaRPr lang="en-US" sz="1000" dirty="0">
              <a:solidFill>
                <a:schemeClr val="tx1"/>
              </a:solidFill>
            </a:endParaRPr>
          </a:p>
        </p:txBody>
      </p:sp>
      <p:sp>
        <p:nvSpPr>
          <p:cNvPr id="16" name="Line Callout 1 15"/>
          <p:cNvSpPr/>
          <p:nvPr/>
        </p:nvSpPr>
        <p:spPr>
          <a:xfrm>
            <a:off x="6192865" y="5562600"/>
            <a:ext cx="1295399" cy="291483"/>
          </a:xfrm>
          <a:prstGeom prst="borderCallout1">
            <a:avLst>
              <a:gd name="adj1" fmla="val 104673"/>
              <a:gd name="adj2" fmla="val 49092"/>
              <a:gd name="adj3" fmla="val 193269"/>
              <a:gd name="adj4" fmla="val -110559"/>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smtClean="0">
                <a:solidFill>
                  <a:schemeClr val="tx1"/>
                </a:solidFill>
              </a:rPr>
              <a:t>SKEW ADVANCE</a:t>
            </a:r>
            <a:endParaRPr lang="en-US" sz="1000" dirty="0">
              <a:solidFill>
                <a:schemeClr val="tx1"/>
              </a:solidFill>
            </a:endParaRPr>
          </a:p>
        </p:txBody>
      </p:sp>
      <p:sp>
        <p:nvSpPr>
          <p:cNvPr id="17" name="Line Callout 1 16"/>
          <p:cNvSpPr/>
          <p:nvPr/>
        </p:nvSpPr>
        <p:spPr>
          <a:xfrm>
            <a:off x="6192865" y="4396802"/>
            <a:ext cx="1295399" cy="291483"/>
          </a:xfrm>
          <a:prstGeom prst="borderCallout1">
            <a:avLst>
              <a:gd name="adj1" fmla="val 104673"/>
              <a:gd name="adj2" fmla="val 49092"/>
              <a:gd name="adj3" fmla="val 190610"/>
              <a:gd name="adj4" fmla="val -22622"/>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smtClean="0">
                <a:solidFill>
                  <a:schemeClr val="tx1"/>
                </a:solidFill>
              </a:rPr>
              <a:t>SKEW RETARD</a:t>
            </a:r>
            <a:endParaRPr lang="en-US" sz="1000" dirty="0">
              <a:solidFill>
                <a:schemeClr val="tx1"/>
              </a:solidFill>
            </a:endParaRPr>
          </a:p>
        </p:txBody>
      </p:sp>
    </p:spTree>
    <p:extLst>
      <p:ext uri="{BB962C8B-B14F-4D97-AF65-F5344CB8AC3E}">
        <p14:creationId xmlns:p14="http://schemas.microsoft.com/office/powerpoint/2010/main" val="6532376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514600"/>
            <a:ext cx="2468880" cy="3654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Register - KEY GUI COMPONENTS (cont.)</a:t>
            </a:r>
            <a:endParaRPr lang="en-US" dirty="0"/>
          </a:p>
        </p:txBody>
      </p:sp>
      <p:sp>
        <p:nvSpPr>
          <p:cNvPr id="3" name="Content Placeholder 2"/>
          <p:cNvSpPr>
            <a:spLocks noGrp="1"/>
          </p:cNvSpPr>
          <p:nvPr>
            <p:ph idx="1"/>
          </p:nvPr>
        </p:nvSpPr>
        <p:spPr>
          <a:xfrm>
            <a:off x="836193" y="990600"/>
            <a:ext cx="7850609" cy="5277233"/>
          </a:xfrm>
        </p:spPr>
        <p:txBody>
          <a:bodyPr>
            <a:noAutofit/>
          </a:bodyPr>
          <a:lstStyle/>
          <a:p>
            <a:r>
              <a:rPr lang="en-US" sz="1600" b="1" dirty="0" smtClean="0"/>
              <a:t>Numeric Keypad Entry</a:t>
            </a:r>
            <a:endParaRPr lang="en-US" sz="1200" dirty="0" smtClean="0"/>
          </a:p>
          <a:p>
            <a:pPr lvl="1"/>
            <a:r>
              <a:rPr lang="en-US" sz="1200" dirty="0" smtClean="0"/>
              <a:t>This shall display in either hundredths of a mm (0.00) or thousands of an inch (0.000) (</a:t>
            </a:r>
            <a:r>
              <a:rPr lang="en-US" sz="1200" dirty="0" err="1" smtClean="0"/>
              <a:t>Sitegen</a:t>
            </a:r>
            <a:r>
              <a:rPr lang="en-US" sz="1200" dirty="0"/>
              <a:t> </a:t>
            </a:r>
            <a:r>
              <a:rPr lang="en-US" sz="1200" dirty="0" smtClean="0"/>
              <a:t>par.)</a:t>
            </a:r>
          </a:p>
          <a:p>
            <a:pPr lvl="1"/>
            <a:r>
              <a:rPr lang="en-US" sz="1200" dirty="0" smtClean="0"/>
              <a:t>Decimal will always be implied for numeric entry. For example, if the unit of measure is set to MM and the operator keys in the digits 4 and 5, the resulting value shall be 0.45 mm. If the operator keys in the digits 4 and 5 and 0, then the resulting value will be 4.50 mm. If the operator keys in only the digit 4, then the resulting value shall be 0.04 mm.</a:t>
            </a:r>
          </a:p>
          <a:p>
            <a:pPr lvl="1"/>
            <a:r>
              <a:rPr lang="en-US" sz="1200" dirty="0" smtClean="0"/>
              <a:t>The keypad shall always be visible and in the same location on the GUI. (i.e. it is NOT a popup)</a:t>
            </a:r>
          </a:p>
          <a:p>
            <a:pPr marL="457200" lvl="1" indent="0">
              <a:buNone/>
            </a:pPr>
            <a:endParaRPr lang="en-US" sz="1200" dirty="0" smtClean="0"/>
          </a:p>
          <a:p>
            <a:pPr marL="457200" lvl="1" indent="0">
              <a:buNone/>
            </a:pPr>
            <a:endParaRPr lang="en-US" sz="1200" dirty="0" smtClean="0"/>
          </a:p>
        </p:txBody>
      </p:sp>
      <p:sp>
        <p:nvSpPr>
          <p:cNvPr id="10" name="Line Callout 1 9"/>
          <p:cNvSpPr/>
          <p:nvPr/>
        </p:nvSpPr>
        <p:spPr>
          <a:xfrm>
            <a:off x="1066800" y="2743200"/>
            <a:ext cx="1295399" cy="291483"/>
          </a:xfrm>
          <a:prstGeom prst="borderCallout1">
            <a:avLst>
              <a:gd name="adj1" fmla="val 104673"/>
              <a:gd name="adj2" fmla="val 49092"/>
              <a:gd name="adj3" fmla="val 156050"/>
              <a:gd name="adj4" fmla="val 203499"/>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smtClean="0">
                <a:solidFill>
                  <a:schemeClr val="tx1"/>
                </a:solidFill>
              </a:rPr>
              <a:t>“MM” </a:t>
            </a:r>
            <a:r>
              <a:rPr lang="en-US" sz="1000" dirty="0" smtClean="0">
                <a:solidFill>
                  <a:schemeClr val="tx1"/>
                </a:solidFill>
              </a:rPr>
              <a:t>or</a:t>
            </a:r>
            <a:r>
              <a:rPr lang="en-US" sz="1000" b="1" dirty="0" smtClean="0">
                <a:solidFill>
                  <a:schemeClr val="tx1"/>
                </a:solidFill>
              </a:rPr>
              <a:t> “INCH”</a:t>
            </a:r>
            <a:endParaRPr lang="en-US" sz="1000" dirty="0">
              <a:solidFill>
                <a:schemeClr val="tx1"/>
              </a:solidFill>
            </a:endParaRPr>
          </a:p>
        </p:txBody>
      </p:sp>
      <p:sp>
        <p:nvSpPr>
          <p:cNvPr id="13" name="Line Callout 1 12"/>
          <p:cNvSpPr/>
          <p:nvPr/>
        </p:nvSpPr>
        <p:spPr>
          <a:xfrm>
            <a:off x="1181098" y="3733800"/>
            <a:ext cx="1295399" cy="291483"/>
          </a:xfrm>
          <a:prstGeom prst="borderCallout1">
            <a:avLst>
              <a:gd name="adj1" fmla="val 104673"/>
              <a:gd name="adj2" fmla="val 49092"/>
              <a:gd name="adj3" fmla="val 451146"/>
              <a:gd name="adj4" fmla="val 244178"/>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dirty="0" smtClean="0">
                <a:solidFill>
                  <a:schemeClr val="tx1"/>
                </a:solidFill>
              </a:rPr>
              <a:t>Not required.</a:t>
            </a:r>
            <a:endParaRPr lang="en-US" sz="1000" dirty="0">
              <a:solidFill>
                <a:schemeClr val="tx1"/>
              </a:solidFill>
            </a:endParaRPr>
          </a:p>
        </p:txBody>
      </p:sp>
      <p:sp>
        <p:nvSpPr>
          <p:cNvPr id="15" name="Line Callout 1 14"/>
          <p:cNvSpPr/>
          <p:nvPr/>
        </p:nvSpPr>
        <p:spPr>
          <a:xfrm>
            <a:off x="1181098" y="5029200"/>
            <a:ext cx="1562102" cy="533401"/>
          </a:xfrm>
          <a:prstGeom prst="borderCallout1">
            <a:avLst>
              <a:gd name="adj1" fmla="val 104673"/>
              <a:gd name="adj2" fmla="val 49092"/>
              <a:gd name="adj3" fmla="val 129464"/>
              <a:gd name="adj4" fmla="val 162617"/>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dirty="0" smtClean="0">
                <a:solidFill>
                  <a:schemeClr val="tx1"/>
                </a:solidFill>
              </a:rPr>
              <a:t>Accept values and apply to selected units / motors.</a:t>
            </a:r>
            <a:endParaRPr lang="en-US" sz="1000" dirty="0">
              <a:solidFill>
                <a:schemeClr val="tx1"/>
              </a:solidFill>
            </a:endParaRPr>
          </a:p>
        </p:txBody>
      </p:sp>
      <p:sp>
        <p:nvSpPr>
          <p:cNvPr id="17" name="Line Callout 1 16"/>
          <p:cNvSpPr/>
          <p:nvPr/>
        </p:nvSpPr>
        <p:spPr>
          <a:xfrm>
            <a:off x="6192865" y="4267200"/>
            <a:ext cx="1579535" cy="421085"/>
          </a:xfrm>
          <a:prstGeom prst="borderCallout1">
            <a:avLst>
              <a:gd name="adj1" fmla="val 104673"/>
              <a:gd name="adj2" fmla="val 49092"/>
              <a:gd name="adj3" fmla="val 189749"/>
              <a:gd name="adj4" fmla="val -70500"/>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dirty="0" smtClean="0">
                <a:solidFill>
                  <a:schemeClr val="tx1"/>
                </a:solidFill>
              </a:rPr>
              <a:t>Select button to delete the last keyed digit.</a:t>
            </a:r>
            <a:endParaRPr lang="en-US" sz="1000" dirty="0">
              <a:solidFill>
                <a:schemeClr val="tx1"/>
              </a:solidFill>
            </a:endParaRPr>
          </a:p>
        </p:txBody>
      </p:sp>
      <p:sp>
        <p:nvSpPr>
          <p:cNvPr id="18" name="Line Callout 1 17"/>
          <p:cNvSpPr/>
          <p:nvPr/>
        </p:nvSpPr>
        <p:spPr>
          <a:xfrm>
            <a:off x="6248400" y="5029200"/>
            <a:ext cx="1579535" cy="421085"/>
          </a:xfrm>
          <a:prstGeom prst="borderCallout1">
            <a:avLst>
              <a:gd name="adj1" fmla="val 104673"/>
              <a:gd name="adj2" fmla="val 49092"/>
              <a:gd name="adj3" fmla="val 189749"/>
              <a:gd name="adj4" fmla="val -70500"/>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dirty="0" smtClean="0">
                <a:solidFill>
                  <a:schemeClr val="tx1"/>
                </a:solidFill>
              </a:rPr>
              <a:t>Select button to clear all keyed in digits.</a:t>
            </a:r>
            <a:endParaRPr lang="en-US" sz="1000" dirty="0">
              <a:solidFill>
                <a:schemeClr val="tx1"/>
              </a:solidFill>
            </a:endParaRPr>
          </a:p>
        </p:txBody>
      </p:sp>
    </p:spTree>
    <p:extLst>
      <p:ext uri="{BB962C8B-B14F-4D97-AF65-F5344CB8AC3E}">
        <p14:creationId xmlns:p14="http://schemas.microsoft.com/office/powerpoint/2010/main" val="33237978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 KEY GUI COMPONENTS (cont.)</a:t>
            </a:r>
            <a:endParaRPr lang="en-US" dirty="0"/>
          </a:p>
        </p:txBody>
      </p:sp>
      <p:sp>
        <p:nvSpPr>
          <p:cNvPr id="3" name="Content Placeholder 2"/>
          <p:cNvSpPr>
            <a:spLocks noGrp="1"/>
          </p:cNvSpPr>
          <p:nvPr>
            <p:ph idx="1"/>
          </p:nvPr>
        </p:nvSpPr>
        <p:spPr/>
        <p:txBody>
          <a:bodyPr>
            <a:noAutofit/>
          </a:bodyPr>
          <a:lstStyle/>
          <a:p>
            <a:r>
              <a:rPr lang="en-US" sz="1600" b="1" dirty="0" smtClean="0"/>
              <a:t>Register Exit and Cancel Buttons</a:t>
            </a:r>
          </a:p>
          <a:p>
            <a:pPr lvl="1"/>
            <a:r>
              <a:rPr lang="en-US" sz="1400" dirty="0" smtClean="0"/>
              <a:t>The two buttons on the right shall be used as follows:</a:t>
            </a:r>
          </a:p>
          <a:p>
            <a:pPr lvl="2"/>
            <a:r>
              <a:rPr lang="en-US" sz="1400" dirty="0" smtClean="0"/>
              <a:t>Exit the Register screen and return to the main Status View Screen.</a:t>
            </a:r>
          </a:p>
          <a:p>
            <a:pPr lvl="2"/>
            <a:endParaRPr lang="en-US" sz="1400" dirty="0" smtClean="0"/>
          </a:p>
          <a:p>
            <a:pPr marL="914400" lvl="2" indent="0">
              <a:buNone/>
            </a:pPr>
            <a:endParaRPr lang="en-US" sz="1400" dirty="0" smtClean="0"/>
          </a:p>
          <a:p>
            <a:pPr lvl="2"/>
            <a:endParaRPr lang="en-US" sz="1400" dirty="0"/>
          </a:p>
          <a:p>
            <a:pPr lvl="2"/>
            <a:r>
              <a:rPr lang="en-US" sz="1400" dirty="0" smtClean="0"/>
              <a:t>STOP any current motor movement or register PLC motor output.</a:t>
            </a:r>
          </a:p>
          <a:p>
            <a:pPr lvl="2"/>
            <a:endParaRPr lang="en-US" sz="1400" dirty="0"/>
          </a:p>
          <a:p>
            <a:pPr marL="914400" lvl="2" indent="0">
              <a:buNone/>
            </a:pPr>
            <a:endParaRPr lang="en-US" sz="1400" dirty="0"/>
          </a:p>
          <a:p>
            <a:r>
              <a:rPr lang="en-US" sz="1600" b="1" dirty="0" smtClean="0"/>
              <a:t>Register Centering</a:t>
            </a:r>
          </a:p>
          <a:p>
            <a:pPr lvl="2"/>
            <a:r>
              <a:rPr lang="en-US" sz="1200" dirty="0" smtClean="0"/>
              <a:t>This button should only be displayed where pot feedback is available for the register motors.</a:t>
            </a:r>
          </a:p>
          <a:p>
            <a:pPr lvl="2"/>
            <a:r>
              <a:rPr lang="en-US" sz="1200" dirty="0" smtClean="0"/>
              <a:t>When using this button, the motors for a unit should move to the center point for both </a:t>
            </a:r>
            <a:r>
              <a:rPr lang="en-US" sz="1200" dirty="0" err="1" smtClean="0"/>
              <a:t>circ</a:t>
            </a:r>
            <a:r>
              <a:rPr lang="en-US" sz="1200" dirty="0" smtClean="0"/>
              <a:t> and lateral motors.</a:t>
            </a:r>
          </a:p>
          <a:p>
            <a:pPr lvl="2"/>
            <a:r>
              <a:rPr lang="en-US" sz="1200" dirty="0" smtClean="0"/>
              <a:t>To determine the center point, the system should use the min and max A/D value, divide in half, and then move the motors to the expected midway point between the min and max A/D value.</a:t>
            </a:r>
          </a:p>
          <a:p>
            <a:pPr lvl="2"/>
            <a:r>
              <a:rPr lang="en-US" sz="1200" dirty="0" smtClean="0"/>
              <a:t>When this function is activated, the system should be monitoring the pot feedback for the motors involved. If at any time that pot feedback is not moving as expected (as in a stuck motor, faulty feedback wiring, or broken pot), then the PLC should immediately stop trying to move that motor. Another attempt to move the motor should be made by nudging the motor. If the feedback is unsuccessful after 2 nudge attempts, the system should stop trying. Additionally, the limit indicators on the graph should flash on both ends for the affected motor. To clear the error, the operator should press the STOP PLC button.</a:t>
            </a:r>
          </a:p>
          <a:p>
            <a:pPr marL="457200" lvl="1" indent="0">
              <a:buNone/>
            </a:pPr>
            <a:endParaRPr lang="en-US" sz="12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76401"/>
            <a:ext cx="640080" cy="6320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514600"/>
            <a:ext cx="640080" cy="64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3648" y="3962400"/>
            <a:ext cx="640080" cy="632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21516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 PLC ADDITIONS</a:t>
            </a:r>
            <a:endParaRPr lang="en-US" dirty="0"/>
          </a:p>
        </p:txBody>
      </p:sp>
      <p:sp>
        <p:nvSpPr>
          <p:cNvPr id="3" name="Content Placeholder 2"/>
          <p:cNvSpPr>
            <a:spLocks noGrp="1"/>
          </p:cNvSpPr>
          <p:nvPr>
            <p:ph idx="1"/>
          </p:nvPr>
        </p:nvSpPr>
        <p:spPr/>
        <p:txBody>
          <a:bodyPr>
            <a:noAutofit/>
          </a:bodyPr>
          <a:lstStyle/>
          <a:p>
            <a:r>
              <a:rPr lang="en-US" sz="1600" b="1" dirty="0" err="1" smtClean="0"/>
              <a:t>Beckhoff</a:t>
            </a:r>
            <a:r>
              <a:rPr lang="en-US" sz="1600" b="1" dirty="0" smtClean="0"/>
              <a:t> PLC Components</a:t>
            </a:r>
          </a:p>
          <a:p>
            <a:pPr lvl="1"/>
            <a:r>
              <a:rPr lang="en-US" sz="1400" dirty="0" smtClean="0"/>
              <a:t>Additional modules will be used to control the register motors.</a:t>
            </a:r>
          </a:p>
          <a:p>
            <a:pPr lvl="1"/>
            <a:endParaRPr lang="en-US" sz="1400" dirty="0" smtClean="0"/>
          </a:p>
          <a:p>
            <a:pPr marL="457200" lvl="1" indent="0">
              <a:buNone/>
            </a:pPr>
            <a:endParaRPr lang="en-US" sz="1200" dirty="0" smtClean="0"/>
          </a:p>
          <a:p>
            <a:pPr marL="457200" lvl="1" indent="0">
              <a:buNone/>
            </a:pPr>
            <a:endParaRPr lang="en-US" sz="1200" dirty="0"/>
          </a:p>
          <a:p>
            <a:pPr marL="457200" lvl="1" indent="0">
              <a:buNone/>
            </a:pPr>
            <a:endParaRPr lang="en-US" sz="1200" dirty="0" smtClean="0"/>
          </a:p>
          <a:p>
            <a:pPr marL="457200" lvl="1" indent="0">
              <a:buNone/>
            </a:pPr>
            <a:endParaRPr lang="en-US" sz="1200" dirty="0"/>
          </a:p>
          <a:p>
            <a:pPr marL="457200" lvl="1" indent="0">
              <a:buNone/>
            </a:pPr>
            <a:endParaRPr lang="en-US" sz="1200" dirty="0" smtClean="0"/>
          </a:p>
          <a:p>
            <a:pPr marL="457200" lvl="1" indent="0">
              <a:buNone/>
            </a:pPr>
            <a:endParaRPr lang="en-US" sz="1200" dirty="0"/>
          </a:p>
          <a:p>
            <a:pPr marL="457200" lvl="1" indent="0">
              <a:buNone/>
            </a:pPr>
            <a:endParaRPr lang="en-US" sz="1200" dirty="0" smtClean="0"/>
          </a:p>
          <a:p>
            <a:pPr lvl="1"/>
            <a:r>
              <a:rPr lang="en-US" sz="1200" dirty="0" smtClean="0"/>
              <a:t>The EL1100 will be used to extend the PLC bus to another cabinet. This communicates with the CX5010 via </a:t>
            </a:r>
            <a:r>
              <a:rPr lang="en-US" sz="1200" dirty="0" err="1" smtClean="0"/>
              <a:t>EtherCat</a:t>
            </a:r>
            <a:r>
              <a:rPr lang="en-US" sz="1200" dirty="0" smtClean="0"/>
              <a:t>.</a:t>
            </a:r>
          </a:p>
          <a:p>
            <a:pPr lvl="1"/>
            <a:r>
              <a:rPr lang="en-US" sz="1200" dirty="0" smtClean="0"/>
              <a:t>The EL1808 modules will be used to accept the twin, limit switch inputs from each register motor.</a:t>
            </a:r>
          </a:p>
          <a:p>
            <a:pPr lvl="1"/>
            <a:r>
              <a:rPr lang="en-US" sz="1200" dirty="0" smtClean="0"/>
              <a:t>The EL2808 modules will be used to control the register motor directions.</a:t>
            </a:r>
          </a:p>
          <a:p>
            <a:pPr lvl="1"/>
            <a:r>
              <a:rPr lang="en-US" sz="1200" dirty="0" smtClean="0"/>
              <a:t>The EL3255 modules will be used to read the potentiometer feedback from each motor.</a:t>
            </a:r>
          </a:p>
          <a:p>
            <a:pPr lvl="1"/>
            <a:r>
              <a:rPr lang="en-US" sz="1200" dirty="0" smtClean="0"/>
              <a:t>The EL9011 End Plate is required to cap off the PLC bus.</a:t>
            </a:r>
          </a:p>
          <a:p>
            <a:pPr lvl="1"/>
            <a:r>
              <a:rPr lang="en-US" sz="1200" dirty="0" smtClean="0"/>
              <a:t>The 24V PS will be used to supply power to the EL1100 as well as the bus and all PLC 24V outputs.</a:t>
            </a:r>
          </a:p>
        </p:txBody>
      </p:sp>
      <p:graphicFrame>
        <p:nvGraphicFramePr>
          <p:cNvPr id="5" name="Table 4"/>
          <p:cNvGraphicFramePr>
            <a:graphicFrameLocks noGrp="1"/>
          </p:cNvGraphicFramePr>
          <p:nvPr>
            <p:extLst>
              <p:ext uri="{D42A27DB-BD31-4B8C-83A1-F6EECF244321}">
                <p14:modId xmlns:p14="http://schemas.microsoft.com/office/powerpoint/2010/main" val="57097567"/>
              </p:ext>
            </p:extLst>
          </p:nvPr>
        </p:nvGraphicFramePr>
        <p:xfrm>
          <a:off x="2971800" y="1752600"/>
          <a:ext cx="3378200" cy="1333500"/>
        </p:xfrm>
        <a:graphic>
          <a:graphicData uri="http://schemas.openxmlformats.org/drawingml/2006/table">
            <a:tbl>
              <a:tblPr/>
              <a:tblGrid>
                <a:gridCol w="927100"/>
                <a:gridCol w="2070100"/>
                <a:gridCol w="381000"/>
              </a:tblGrid>
              <a:tr h="190500">
                <a:tc>
                  <a:txBody>
                    <a:bodyPr/>
                    <a:lstStyle/>
                    <a:p>
                      <a:pPr algn="ctr" fontAlgn="ctr"/>
                      <a:r>
                        <a:rPr lang="en-US" sz="1100" b="1" i="0" u="none" strike="noStrike" dirty="0">
                          <a:solidFill>
                            <a:srgbClr val="FFFFCC"/>
                          </a:solidFill>
                          <a:effectLst/>
                          <a:latin typeface="Calibri"/>
                        </a:rPr>
                        <a:t>Component</a:t>
                      </a:r>
                    </a:p>
                  </a:txBody>
                  <a:tcPr marL="9525" marR="9525" marT="9525" marB="0" anchor="ctr">
                    <a:lnL w="12700" cap="flat" cmpd="sng" algn="ctr">
                      <a:solidFill>
                        <a:srgbClr val="CC9966"/>
                      </a:solidFill>
                      <a:prstDash val="solid"/>
                      <a:round/>
                      <a:headEnd type="none" w="med" len="med"/>
                      <a:tailEnd type="none" w="med" len="med"/>
                    </a:lnL>
                    <a:lnR w="12700" cap="flat" cmpd="sng" algn="ctr">
                      <a:solidFill>
                        <a:srgbClr val="CC9966"/>
                      </a:solidFill>
                      <a:prstDash val="solid"/>
                      <a:round/>
                      <a:headEnd type="none" w="med" len="med"/>
                      <a:tailEnd type="none" w="med" len="med"/>
                    </a:lnR>
                    <a:lnT w="12700" cap="flat" cmpd="sng" algn="ctr">
                      <a:solidFill>
                        <a:srgbClr val="CC9966"/>
                      </a:solidFill>
                      <a:prstDash val="solid"/>
                      <a:round/>
                      <a:headEnd type="none" w="med" len="med"/>
                      <a:tailEnd type="none" w="med" len="med"/>
                    </a:lnT>
                    <a:lnB w="6350" cap="flat" cmpd="sng" algn="ctr">
                      <a:solidFill>
                        <a:srgbClr val="CC9966"/>
                      </a:solidFill>
                      <a:prstDash val="solid"/>
                      <a:round/>
                      <a:headEnd type="none" w="med" len="med"/>
                      <a:tailEnd type="none" w="med" len="med"/>
                    </a:lnB>
                    <a:solidFill>
                      <a:srgbClr val="990000"/>
                    </a:solidFill>
                  </a:tcPr>
                </a:tc>
                <a:tc>
                  <a:txBody>
                    <a:bodyPr/>
                    <a:lstStyle/>
                    <a:p>
                      <a:pPr algn="ctr" fontAlgn="ctr"/>
                      <a:r>
                        <a:rPr lang="en-US" sz="1100" b="1" i="0" u="none" strike="noStrike">
                          <a:solidFill>
                            <a:srgbClr val="FFFFCC"/>
                          </a:solidFill>
                          <a:effectLst/>
                          <a:latin typeface="Calibri"/>
                        </a:rPr>
                        <a:t>Description</a:t>
                      </a:r>
                    </a:p>
                  </a:txBody>
                  <a:tcPr marL="9525" marR="9525" marT="9525" marB="0" anchor="ctr">
                    <a:lnL w="12700" cap="flat" cmpd="sng" algn="ctr">
                      <a:solidFill>
                        <a:srgbClr val="CC9966"/>
                      </a:solidFill>
                      <a:prstDash val="solid"/>
                      <a:round/>
                      <a:headEnd type="none" w="med" len="med"/>
                      <a:tailEnd type="none" w="med" len="med"/>
                    </a:lnL>
                    <a:lnR w="12700" cap="flat" cmpd="sng" algn="ctr">
                      <a:solidFill>
                        <a:srgbClr val="CC9966"/>
                      </a:solidFill>
                      <a:prstDash val="solid"/>
                      <a:round/>
                      <a:headEnd type="none" w="med" len="med"/>
                      <a:tailEnd type="none" w="med" len="med"/>
                    </a:lnR>
                    <a:lnT w="12700" cap="flat" cmpd="sng" algn="ctr">
                      <a:solidFill>
                        <a:srgbClr val="CC9966"/>
                      </a:solidFill>
                      <a:prstDash val="solid"/>
                      <a:round/>
                      <a:headEnd type="none" w="med" len="med"/>
                      <a:tailEnd type="none" w="med" len="med"/>
                    </a:lnT>
                    <a:lnB w="6350" cap="flat" cmpd="sng" algn="ctr">
                      <a:solidFill>
                        <a:srgbClr val="CC9966"/>
                      </a:solidFill>
                      <a:prstDash val="solid"/>
                      <a:round/>
                      <a:headEnd type="none" w="med" len="med"/>
                      <a:tailEnd type="none" w="med" len="med"/>
                    </a:lnB>
                    <a:solidFill>
                      <a:srgbClr val="990000"/>
                    </a:solidFill>
                  </a:tcPr>
                </a:tc>
                <a:tc>
                  <a:txBody>
                    <a:bodyPr/>
                    <a:lstStyle/>
                    <a:p>
                      <a:pPr algn="ctr" fontAlgn="ctr"/>
                      <a:r>
                        <a:rPr lang="en-US" sz="1100" b="1" i="0" u="none" strike="noStrike">
                          <a:solidFill>
                            <a:srgbClr val="FFFFCC"/>
                          </a:solidFill>
                          <a:effectLst/>
                          <a:latin typeface="Calibri"/>
                        </a:rPr>
                        <a:t>Quan</a:t>
                      </a:r>
                    </a:p>
                  </a:txBody>
                  <a:tcPr marL="9525" marR="9525" marT="9525" marB="0" anchor="ctr">
                    <a:lnL w="12700" cap="flat" cmpd="sng" algn="ctr">
                      <a:solidFill>
                        <a:srgbClr val="CC9966"/>
                      </a:solidFill>
                      <a:prstDash val="solid"/>
                      <a:round/>
                      <a:headEnd type="none" w="med" len="med"/>
                      <a:tailEnd type="none" w="med" len="med"/>
                    </a:lnL>
                    <a:lnR w="6350" cap="flat" cmpd="sng" algn="ctr">
                      <a:solidFill>
                        <a:srgbClr val="CC9966"/>
                      </a:solidFill>
                      <a:prstDash val="solid"/>
                      <a:round/>
                      <a:headEnd type="none" w="med" len="med"/>
                      <a:tailEnd type="none" w="med" len="med"/>
                    </a:lnR>
                    <a:lnT w="12700" cap="flat" cmpd="sng" algn="ctr">
                      <a:solidFill>
                        <a:srgbClr val="CC9966"/>
                      </a:solidFill>
                      <a:prstDash val="solid"/>
                      <a:round/>
                      <a:headEnd type="none" w="med" len="med"/>
                      <a:tailEnd type="none" w="med" len="med"/>
                    </a:lnT>
                    <a:lnB w="6350" cap="flat" cmpd="sng" algn="ctr">
                      <a:solidFill>
                        <a:srgbClr val="CC9966"/>
                      </a:solidFill>
                      <a:prstDash val="solid"/>
                      <a:round/>
                      <a:headEnd type="none" w="med" len="med"/>
                      <a:tailEnd type="none" w="med" len="med"/>
                    </a:lnB>
                    <a:solidFill>
                      <a:srgbClr val="990000"/>
                    </a:solidFill>
                  </a:tcPr>
                </a:tc>
              </a:tr>
              <a:tr h="190500">
                <a:tc>
                  <a:txBody>
                    <a:bodyPr/>
                    <a:lstStyle/>
                    <a:p>
                      <a:pPr algn="ctr" fontAlgn="ctr"/>
                      <a:r>
                        <a:rPr lang="en-US" sz="1100" b="0" i="0" u="none" strike="noStrike">
                          <a:solidFill>
                            <a:srgbClr val="000000"/>
                          </a:solidFill>
                          <a:effectLst/>
                          <a:latin typeface="Calibri"/>
                        </a:rPr>
                        <a:t>055G400877</a:t>
                      </a:r>
                    </a:p>
                  </a:txBody>
                  <a:tcPr marL="9525" marR="9525" marT="9525" marB="0" anchor="ctr">
                    <a:lnL>
                      <a:noFill/>
                    </a:lnL>
                    <a:lnR>
                      <a:noFill/>
                    </a:lnR>
                    <a:lnT w="6350" cap="flat" cmpd="sng" algn="ctr">
                      <a:solidFill>
                        <a:srgbClr val="CC9966"/>
                      </a:solidFill>
                      <a:prstDash val="solid"/>
                      <a:round/>
                      <a:headEnd type="none" w="med" len="med"/>
                      <a:tailEnd type="none" w="med" len="med"/>
                    </a:lnT>
                    <a:lnB>
                      <a:noFill/>
                    </a:lnB>
                  </a:tcPr>
                </a:tc>
                <a:tc>
                  <a:txBody>
                    <a:bodyPr/>
                    <a:lstStyle/>
                    <a:p>
                      <a:pPr algn="l" fontAlgn="b"/>
                      <a:r>
                        <a:rPr lang="en-US" sz="1100" b="0" i="0" u="none" strike="noStrike" dirty="0">
                          <a:solidFill>
                            <a:srgbClr val="000000"/>
                          </a:solidFill>
                          <a:effectLst/>
                          <a:latin typeface="Calibri"/>
                        </a:rPr>
                        <a:t>ASSY, BECKHOFF EL1100 ENET I/O</a:t>
                      </a:r>
                    </a:p>
                  </a:txBody>
                  <a:tcPr marL="9525" marR="9525" marT="9525" marB="0" anchor="b">
                    <a:lnL>
                      <a:noFill/>
                    </a:lnL>
                    <a:lnR>
                      <a:noFill/>
                    </a:lnR>
                    <a:lnT w="6350" cap="flat" cmpd="sng" algn="ctr">
                      <a:solidFill>
                        <a:srgbClr val="CC9966"/>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a:rPr>
                        <a:t>1</a:t>
                      </a:r>
                    </a:p>
                  </a:txBody>
                  <a:tcPr marL="9525" marR="9525" marT="9525" marB="0" anchor="b">
                    <a:lnL>
                      <a:noFill/>
                    </a:lnL>
                    <a:lnR>
                      <a:noFill/>
                    </a:lnR>
                    <a:lnT w="6350" cap="flat" cmpd="sng" algn="ctr">
                      <a:solidFill>
                        <a:srgbClr val="CC9966"/>
                      </a:solidFill>
                      <a:prstDash val="solid"/>
                      <a:round/>
                      <a:headEnd type="none" w="med" len="med"/>
                      <a:tailEnd type="none" w="med" len="med"/>
                    </a:lnT>
                    <a:lnB>
                      <a:noFill/>
                    </a:lnB>
                  </a:tcPr>
                </a:tc>
              </a:tr>
              <a:tr h="190500">
                <a:tc>
                  <a:txBody>
                    <a:bodyPr/>
                    <a:lstStyle/>
                    <a:p>
                      <a:pPr algn="ctr" fontAlgn="b"/>
                      <a:r>
                        <a:rPr lang="en-US" sz="1100" b="0" i="0" u="none" strike="noStrike">
                          <a:solidFill>
                            <a:srgbClr val="000000"/>
                          </a:solidFill>
                          <a:effectLst/>
                          <a:latin typeface="Calibri"/>
                        </a:rPr>
                        <a:t>055G400883</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ASSY, BECKHOFF EL2808 I/O MOD</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3</a:t>
                      </a:r>
                    </a:p>
                  </a:txBody>
                  <a:tcPr marL="9525" marR="9525" marT="9525" marB="0" anchor="b">
                    <a:lnL>
                      <a:noFill/>
                    </a:lnL>
                    <a:lnR>
                      <a:noFill/>
                    </a:lnR>
                    <a:lnT>
                      <a:noFill/>
                    </a:lnT>
                    <a:lnB>
                      <a:noFill/>
                    </a:lnB>
                  </a:tcPr>
                </a:tc>
              </a:tr>
              <a:tr h="190500">
                <a:tc>
                  <a:txBody>
                    <a:bodyPr/>
                    <a:lstStyle/>
                    <a:p>
                      <a:pPr algn="ctr" fontAlgn="b"/>
                      <a:r>
                        <a:rPr lang="en-US" sz="1100" b="0" i="0" u="none" strike="noStrike">
                          <a:solidFill>
                            <a:srgbClr val="000000"/>
                          </a:solidFill>
                          <a:effectLst/>
                          <a:latin typeface="Calibri"/>
                        </a:rPr>
                        <a:t>055G400882</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ASSY, BECKHOFF EL1808 I/O MOD</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3</a:t>
                      </a:r>
                    </a:p>
                  </a:txBody>
                  <a:tcPr marL="9525" marR="9525" marT="9525" marB="0" anchor="b">
                    <a:lnL>
                      <a:noFill/>
                    </a:lnL>
                    <a:lnR>
                      <a:noFill/>
                    </a:lnR>
                    <a:lnT>
                      <a:noFill/>
                    </a:lnT>
                    <a:lnB>
                      <a:noFill/>
                    </a:lnB>
                  </a:tcPr>
                </a:tc>
              </a:tr>
              <a:tr h="190500">
                <a:tc>
                  <a:txBody>
                    <a:bodyPr/>
                    <a:lstStyle/>
                    <a:p>
                      <a:pPr algn="ctr" fontAlgn="b"/>
                      <a:r>
                        <a:rPr lang="en-US" sz="1100" b="0" i="0" u="none" strike="noStrike">
                          <a:solidFill>
                            <a:srgbClr val="000000"/>
                          </a:solidFill>
                          <a:effectLst/>
                          <a:latin typeface="Calibri"/>
                        </a:rPr>
                        <a:t>055G400501*</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ASSY, BECKHOFF EL3255 I/O MOD</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3</a:t>
                      </a:r>
                    </a:p>
                  </a:txBody>
                  <a:tcPr marL="9525" marR="9525" marT="9525" marB="0" anchor="b">
                    <a:lnL>
                      <a:noFill/>
                    </a:lnL>
                    <a:lnR>
                      <a:noFill/>
                    </a:lnR>
                    <a:lnT>
                      <a:noFill/>
                    </a:lnT>
                    <a:lnB>
                      <a:noFill/>
                    </a:lnB>
                  </a:tcPr>
                </a:tc>
              </a:tr>
              <a:tr h="190500">
                <a:tc>
                  <a:txBody>
                    <a:bodyPr/>
                    <a:lstStyle/>
                    <a:p>
                      <a:pPr algn="ctr" fontAlgn="b"/>
                      <a:r>
                        <a:rPr lang="en-US" sz="1100" b="0" i="0" u="none" strike="noStrike">
                          <a:solidFill>
                            <a:srgbClr val="000000"/>
                          </a:solidFill>
                          <a:effectLst/>
                          <a:latin typeface="Calibri"/>
                        </a:rPr>
                        <a:t>055G400881</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ASSY, BECKHOFF EL9011 END PLT</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a:rPr>
                        <a:t>1</a:t>
                      </a:r>
                    </a:p>
                  </a:txBody>
                  <a:tcPr marL="9525" marR="9525" marT="9525" marB="0" anchor="b">
                    <a:lnL>
                      <a:noFill/>
                    </a:lnL>
                    <a:lnR>
                      <a:noFill/>
                    </a:lnR>
                    <a:lnT>
                      <a:noFill/>
                    </a:lnT>
                    <a:lnB>
                      <a:noFill/>
                    </a:lnB>
                  </a:tcPr>
                </a:tc>
              </a:tr>
              <a:tr h="190500">
                <a:tc>
                  <a:txBody>
                    <a:bodyPr/>
                    <a:lstStyle/>
                    <a:p>
                      <a:pPr algn="ctr" fontAlgn="b"/>
                      <a:r>
                        <a:rPr lang="en-US" sz="1100" b="0" i="0" u="none" strike="noStrike">
                          <a:solidFill>
                            <a:srgbClr val="000000"/>
                          </a:solidFill>
                          <a:effectLst/>
                          <a:latin typeface="Calibri"/>
                        </a:rPr>
                        <a:t>055G400891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ASSY, PS, PRO ECO 240W 24V 10A</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190305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 PLC ADDITIONS (cont.)</a:t>
            </a:r>
            <a:endParaRPr lang="en-US" dirty="0"/>
          </a:p>
        </p:txBody>
      </p:sp>
      <p:sp>
        <p:nvSpPr>
          <p:cNvPr id="3" name="Content Placeholder 2"/>
          <p:cNvSpPr>
            <a:spLocks noGrp="1"/>
          </p:cNvSpPr>
          <p:nvPr>
            <p:ph idx="1"/>
          </p:nvPr>
        </p:nvSpPr>
        <p:spPr/>
        <p:txBody>
          <a:bodyPr>
            <a:noAutofit/>
          </a:bodyPr>
          <a:lstStyle/>
          <a:p>
            <a:r>
              <a:rPr lang="en-US" sz="1600" b="1" dirty="0" err="1" smtClean="0"/>
              <a:t>Beckhoff</a:t>
            </a:r>
            <a:r>
              <a:rPr lang="en-US" sz="1600" b="1" dirty="0" smtClean="0"/>
              <a:t> PLC Components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828800"/>
            <a:ext cx="6400800" cy="3527526"/>
          </a:xfrm>
          <a:prstGeom prst="rect">
            <a:avLst/>
          </a:prstGeom>
        </p:spPr>
      </p:pic>
    </p:spTree>
    <p:extLst>
      <p:ext uri="{BB962C8B-B14F-4D97-AF65-F5344CB8AC3E}">
        <p14:creationId xmlns:p14="http://schemas.microsoft.com/office/powerpoint/2010/main" val="980691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 PLC ADDITIONS (cont.)</a:t>
            </a:r>
            <a:endParaRPr lang="en-US" dirty="0"/>
          </a:p>
        </p:txBody>
      </p:sp>
      <p:sp>
        <p:nvSpPr>
          <p:cNvPr id="3" name="Content Placeholder 2"/>
          <p:cNvSpPr>
            <a:spLocks noGrp="1"/>
          </p:cNvSpPr>
          <p:nvPr>
            <p:ph idx="1"/>
          </p:nvPr>
        </p:nvSpPr>
        <p:spPr/>
        <p:txBody>
          <a:bodyPr>
            <a:noAutofit/>
          </a:bodyPr>
          <a:lstStyle/>
          <a:p>
            <a:r>
              <a:rPr lang="en-US" sz="1600" b="1" dirty="0" err="1" smtClean="0"/>
              <a:t>Beckhoff</a:t>
            </a:r>
            <a:r>
              <a:rPr lang="en-US" sz="1600" b="1" dirty="0" smtClean="0"/>
              <a:t> Motor Control</a:t>
            </a:r>
          </a:p>
          <a:p>
            <a:pPr lvl="1"/>
            <a:r>
              <a:rPr lang="en-US" sz="1200" dirty="0" smtClean="0"/>
              <a:t>The register motors will need to move very precise distances. To that end, each register motor will need to be controlled using slopes. (time = distance)</a:t>
            </a:r>
          </a:p>
          <a:p>
            <a:pPr lvl="1"/>
            <a:r>
              <a:rPr lang="en-US" sz="1200" dirty="0" smtClean="0"/>
              <a:t>Each register motor shall have it’s own slope value. These slopes will need to be adjusted on site, as needed, and should be accessible within </a:t>
            </a:r>
            <a:r>
              <a:rPr lang="en-US" sz="1200" dirty="0" err="1" smtClean="0"/>
              <a:t>Sitegen</a:t>
            </a:r>
            <a:r>
              <a:rPr lang="en-US" sz="1200" dirty="0" smtClean="0"/>
              <a:t>.</a:t>
            </a:r>
          </a:p>
          <a:p>
            <a:pPr lvl="1"/>
            <a:r>
              <a:rPr lang="en-US" sz="1200" dirty="0" smtClean="0"/>
              <a:t>The pot feedback from the motors should NOT be used to determine the actual distance moved or to determine when the motor should be shut off. (as is currently the case with sweep motors)</a:t>
            </a:r>
          </a:p>
          <a:p>
            <a:pPr lvl="1"/>
            <a:r>
              <a:rPr lang="en-US" sz="1200" dirty="0" smtClean="0"/>
              <a:t>The pot feedback shall only be used to display approximate positioning on the GUI within the total motor travel.</a:t>
            </a:r>
          </a:p>
          <a:p>
            <a:pPr lvl="1"/>
            <a:r>
              <a:rPr lang="en-US" sz="1200" dirty="0" smtClean="0"/>
              <a:t>Each pot feedback shall have it’s own A/D min and max values.</a:t>
            </a:r>
          </a:p>
          <a:p>
            <a:pPr lvl="1"/>
            <a:r>
              <a:rPr lang="en-US" sz="1200" dirty="0" smtClean="0"/>
              <a:t>Each motor shall have hard limit switches. At least for the initial Ardagh installation at La Fleche, we expect a separate limit input for each direction on each motor. (i.e. two limit switch inputs)</a:t>
            </a:r>
          </a:p>
          <a:p>
            <a:pPr lvl="1"/>
            <a:r>
              <a:rPr lang="en-US" sz="1200" dirty="0" smtClean="0"/>
              <a:t>There may be instances where we only have one limit switch input for both directions. (Ardagh-Hungary is unknown as of this writing) Provisions must be made for this within the code. (i.e. with only one limit input, there is not really any way to tell electrically which direction cause the limit switch to activate. Therefore, the software will need to realize that a motor was moving in a certain direction when the limit was activated so that must be the direction that is in limit and the GUI should display as such.)</a:t>
            </a:r>
          </a:p>
          <a:p>
            <a:pPr lvl="1"/>
            <a:r>
              <a:rPr lang="en-US" sz="1200" dirty="0" smtClean="0"/>
              <a:t>There may be instances where there are NO hard limit switch inputs. While this is rare, it is not unheard of. Provisions must be made for this condition within the code using the pot feedback A/D min and max values to determine when a limit has been reached.</a:t>
            </a:r>
          </a:p>
          <a:p>
            <a:pPr lvl="1"/>
            <a:r>
              <a:rPr lang="en-US" sz="1200" dirty="0" smtClean="0"/>
              <a:t>There may be instances where no pot feedback is available and only hard limit switch inputs are available. This is actually the most common scenario in many presses, but not so for the first two installations at Ardagh as far as we know as of this writing. Again, Ardagh – La Fleche is defined. Ardagh – Hungary is uncertain.</a:t>
            </a:r>
          </a:p>
        </p:txBody>
      </p:sp>
    </p:spTree>
    <p:extLst>
      <p:ext uri="{BB962C8B-B14F-4D97-AF65-F5344CB8AC3E}">
        <p14:creationId xmlns:p14="http://schemas.microsoft.com/office/powerpoint/2010/main" val="35821013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CIP3 Presetting</a:t>
            </a:r>
            <a:endParaRPr lang="en-US" dirty="0"/>
          </a:p>
        </p:txBody>
      </p:sp>
      <p:sp>
        <p:nvSpPr>
          <p:cNvPr id="3" name="Content Placeholder 2"/>
          <p:cNvSpPr>
            <a:spLocks noGrp="1"/>
          </p:cNvSpPr>
          <p:nvPr>
            <p:ph idx="1"/>
          </p:nvPr>
        </p:nvSpPr>
        <p:spPr/>
        <p:txBody>
          <a:bodyPr>
            <a:noAutofit/>
          </a:bodyPr>
          <a:lstStyle/>
          <a:p>
            <a:r>
              <a:rPr lang="en-US" sz="1600" b="1" dirty="0" smtClean="0"/>
              <a:t>CIP3 Presetting Based on Substrate and Ductor Settings</a:t>
            </a:r>
          </a:p>
          <a:p>
            <a:pPr lvl="1"/>
            <a:r>
              <a:rPr lang="en-US" sz="1200" dirty="0" smtClean="0"/>
              <a:t>CIP3 presets currently have </a:t>
            </a:r>
            <a:r>
              <a:rPr lang="en-US" sz="1200" dirty="0" err="1" smtClean="0"/>
              <a:t>AutoScanCal</a:t>
            </a:r>
            <a:r>
              <a:rPr lang="en-US" sz="1200" dirty="0" smtClean="0"/>
              <a:t> tables that are based on the following items:</a:t>
            </a:r>
          </a:p>
          <a:p>
            <a:pPr lvl="2"/>
            <a:r>
              <a:rPr lang="en-US" sz="1200" dirty="0" smtClean="0"/>
              <a:t>Paper Type</a:t>
            </a:r>
          </a:p>
          <a:p>
            <a:pPr lvl="2"/>
            <a:r>
              <a:rPr lang="en-US" sz="1200" dirty="0" smtClean="0"/>
              <a:t>Percent Image Coverage</a:t>
            </a:r>
          </a:p>
          <a:p>
            <a:pPr lvl="2"/>
            <a:r>
              <a:rPr lang="en-US" sz="1200" dirty="0" smtClean="0"/>
              <a:t>Constant or Variable Sweep Settings (i.e. Auto Sweep Adjust)</a:t>
            </a:r>
          </a:p>
          <a:p>
            <a:pPr lvl="1"/>
            <a:r>
              <a:rPr lang="en-US" sz="1200" dirty="0" smtClean="0"/>
              <a:t>The press at Ardagh prints on metal, so very little correction is typically needed and there really should not be the need for more than one or two “paper types”.</a:t>
            </a:r>
          </a:p>
          <a:p>
            <a:pPr lvl="1"/>
            <a:r>
              <a:rPr lang="en-US" sz="1200" dirty="0" smtClean="0"/>
              <a:t>However, the press at Ardagh also uses Ductor control. Since the setting for the ductor control is not only variable, but also can be set at the whim of the operator, this can lead to presets which are less than optimal.</a:t>
            </a:r>
          </a:p>
          <a:p>
            <a:pPr lvl="1"/>
            <a:r>
              <a:rPr lang="en-US" sz="1200" dirty="0" smtClean="0"/>
              <a:t>It could be said, for example, that if a good ink key setting is 20% with a ductor setting of 50%, then a ductor setting of 100% would then require that same ink key setting to be 10%. (half of previous setting) Likewise, a ductor setting of 33% would likely require the same ink key setting to be around 24%. (17% more open due to the decreased ducting frequency)</a:t>
            </a:r>
          </a:p>
          <a:p>
            <a:pPr lvl="1"/>
            <a:r>
              <a:rPr lang="en-US" sz="1200" dirty="0" smtClean="0"/>
              <a:t>We will need to find a way to automatically “set” the ductor control during a preset operation in order to provide accurate and consistent presets. “How” we can do this will be a topic of another discussion and outside the scope of this document.</a:t>
            </a:r>
          </a:p>
          <a:p>
            <a:pPr lvl="1"/>
            <a:endParaRPr lang="en-US" sz="1200" dirty="0"/>
          </a:p>
          <a:p>
            <a:r>
              <a:rPr lang="en-US" sz="1600" b="1" dirty="0" smtClean="0"/>
              <a:t>Ductor Settings Stored with Form</a:t>
            </a:r>
          </a:p>
          <a:p>
            <a:pPr lvl="1"/>
            <a:r>
              <a:rPr lang="en-US" sz="1200" dirty="0" smtClean="0"/>
              <a:t>The customer has asked for the capability to store the ductor settings with the forms. Since each fountain can have it’s own ductor setting, this would need to be stored this way within the forms. Like the above point, the “how” we do this is outside the scope of this document and a separate discussion.</a:t>
            </a:r>
          </a:p>
        </p:txBody>
      </p:sp>
    </p:spTree>
    <p:extLst>
      <p:ext uri="{BB962C8B-B14F-4D97-AF65-F5344CB8AC3E}">
        <p14:creationId xmlns:p14="http://schemas.microsoft.com/office/powerpoint/2010/main" val="1230462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SWEEP all screen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6613" y="1460054"/>
            <a:ext cx="7850186" cy="4415730"/>
          </a:xfrm>
        </p:spPr>
      </p:pic>
      <p:sp>
        <p:nvSpPr>
          <p:cNvPr id="3" name="TextBox 2"/>
          <p:cNvSpPr txBox="1"/>
          <p:nvPr/>
        </p:nvSpPr>
        <p:spPr>
          <a:xfrm>
            <a:off x="762000" y="1066800"/>
            <a:ext cx="7924800" cy="369332"/>
          </a:xfrm>
          <a:prstGeom prst="rect">
            <a:avLst/>
          </a:prstGeom>
          <a:noFill/>
        </p:spPr>
        <p:txBody>
          <a:bodyPr wrap="square" rtlCol="0">
            <a:spAutoFit/>
          </a:bodyPr>
          <a:lstStyle/>
          <a:p>
            <a:r>
              <a:rPr lang="en-US" dirty="0" smtClean="0"/>
              <a:t>There are several major changes in the Sweep All screen.</a:t>
            </a:r>
            <a:endParaRPr lang="en-US" dirty="0"/>
          </a:p>
        </p:txBody>
      </p:sp>
    </p:spTree>
    <p:extLst>
      <p:ext uri="{BB962C8B-B14F-4D97-AF65-F5344CB8AC3E}">
        <p14:creationId xmlns:p14="http://schemas.microsoft.com/office/powerpoint/2010/main" val="1004007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Sweep ALL SCREEN (CONT.)</a:t>
            </a:r>
            <a:endParaRPr lang="en-US" dirty="0"/>
          </a:p>
        </p:txBody>
      </p:sp>
      <p:sp>
        <p:nvSpPr>
          <p:cNvPr id="3" name="Content Placeholder 2"/>
          <p:cNvSpPr>
            <a:spLocks noGrp="1"/>
          </p:cNvSpPr>
          <p:nvPr>
            <p:ph idx="1"/>
          </p:nvPr>
        </p:nvSpPr>
        <p:spPr/>
        <p:txBody>
          <a:bodyPr>
            <a:normAutofit fontScale="47500" lnSpcReduction="20000"/>
          </a:bodyPr>
          <a:lstStyle/>
          <a:p>
            <a:r>
              <a:rPr lang="en-US" sz="3400" b="1" dirty="0" smtClean="0"/>
              <a:t>ACTIVATION BUTTONS INCREASE IN SIZE</a:t>
            </a:r>
          </a:p>
          <a:p>
            <a:pPr lvl="1"/>
            <a:r>
              <a:rPr lang="en-US" sz="2600" dirty="0" smtClean="0"/>
              <a:t>The buttons for </a:t>
            </a:r>
            <a:r>
              <a:rPr lang="en-US" sz="2600" i="1" dirty="0" smtClean="0"/>
              <a:t>RUN</a:t>
            </a:r>
            <a:r>
              <a:rPr lang="en-US" sz="2600" dirty="0" smtClean="0"/>
              <a:t>, </a:t>
            </a:r>
            <a:r>
              <a:rPr lang="en-US" sz="2600" i="1" dirty="0" smtClean="0"/>
              <a:t>WASH</a:t>
            </a:r>
            <a:r>
              <a:rPr lang="en-US" sz="2600" dirty="0" smtClean="0"/>
              <a:t>, </a:t>
            </a:r>
            <a:r>
              <a:rPr lang="en-US" sz="2600" i="1" dirty="0" smtClean="0"/>
              <a:t>PLC STOP</a:t>
            </a:r>
            <a:r>
              <a:rPr lang="en-US" sz="2600" dirty="0" smtClean="0"/>
              <a:t>, and the new </a:t>
            </a:r>
            <a:r>
              <a:rPr lang="en-US" sz="2600" i="1" dirty="0" smtClean="0"/>
              <a:t>OFF/ON UNIT TOGGLE</a:t>
            </a:r>
            <a:r>
              <a:rPr lang="en-US" sz="2600" dirty="0" smtClean="0"/>
              <a:t> button are all increased in size to match the cancel, or exit screen, button.</a:t>
            </a:r>
          </a:p>
          <a:p>
            <a:r>
              <a:rPr lang="en-US" sz="3400" b="1" dirty="0" smtClean="0"/>
              <a:t>FUNCTION BUTTON TOGGLE CHANGE</a:t>
            </a:r>
          </a:p>
          <a:p>
            <a:pPr lvl="1"/>
            <a:r>
              <a:rPr lang="en-US" sz="2500" dirty="0" smtClean="0"/>
              <a:t>The function button for each unit will only have two toggle states…manual (hand) or auto (ramp).</a:t>
            </a:r>
          </a:p>
          <a:p>
            <a:pPr lvl="1"/>
            <a:r>
              <a:rPr lang="en-US" sz="2500" dirty="0" smtClean="0"/>
              <a:t>The third state was previously used to disable the sweep function for that unit, but this </a:t>
            </a:r>
            <a:r>
              <a:rPr lang="en-US" sz="2500" dirty="0" smtClean="0"/>
              <a:t>enable/disable</a:t>
            </a:r>
            <a:r>
              <a:rPr lang="en-US" sz="2500" dirty="0" smtClean="0"/>
              <a:t> </a:t>
            </a:r>
            <a:r>
              <a:rPr lang="en-US" sz="2500" dirty="0" smtClean="0"/>
              <a:t>function will move to a new button and workflow.</a:t>
            </a:r>
          </a:p>
          <a:p>
            <a:pPr lvl="1"/>
            <a:r>
              <a:rPr lang="en-US" sz="2500" dirty="0" smtClean="0"/>
              <a:t>When changing states, the operator will NO LONGER be required to push the </a:t>
            </a:r>
            <a:r>
              <a:rPr lang="en-US" sz="2500" i="1" dirty="0" smtClean="0"/>
              <a:t>RUN</a:t>
            </a:r>
            <a:r>
              <a:rPr lang="en-US" sz="2500" dirty="0" smtClean="0"/>
              <a:t> button to toggle the state.</a:t>
            </a:r>
          </a:p>
          <a:p>
            <a:pPr lvl="1"/>
            <a:r>
              <a:rPr lang="en-US" sz="2500" dirty="0" smtClean="0"/>
              <a:t>For Ardagh, the function button really will not have much purpose since there is no ramping for sweeps on their press. For other installations WITH sweep ramping, however, the function button would serve a purpose. We will keep the function button as is, regardless of purpose at this site.</a:t>
            </a:r>
          </a:p>
          <a:p>
            <a:r>
              <a:rPr lang="en-US" sz="3400" b="1" dirty="0" smtClean="0"/>
              <a:t>WASH BUTTON CHANGE</a:t>
            </a:r>
          </a:p>
          <a:p>
            <a:pPr lvl="1"/>
            <a:r>
              <a:rPr lang="en-US" sz="2500" dirty="0" smtClean="0"/>
              <a:t>The </a:t>
            </a:r>
            <a:r>
              <a:rPr lang="en-US" sz="2500" i="1" dirty="0" smtClean="0"/>
              <a:t>WASH</a:t>
            </a:r>
            <a:r>
              <a:rPr lang="en-US" sz="2500" dirty="0" smtClean="0"/>
              <a:t> button, that was previously a green hand icon below the run button, will get a new, wash bucket, icon.</a:t>
            </a:r>
          </a:p>
          <a:p>
            <a:pPr lvl="1"/>
            <a:r>
              <a:rPr lang="en-US" sz="2500" dirty="0" smtClean="0"/>
              <a:t>To activate the wash function on any unit (s), the unit (s) must be selected, then the </a:t>
            </a:r>
            <a:r>
              <a:rPr lang="en-US" sz="2500" i="1" dirty="0" smtClean="0"/>
              <a:t>WASH</a:t>
            </a:r>
            <a:r>
              <a:rPr lang="en-US" sz="2500" dirty="0" smtClean="0"/>
              <a:t> button must be selected.</a:t>
            </a:r>
          </a:p>
          <a:p>
            <a:pPr lvl="1"/>
            <a:r>
              <a:rPr lang="en-US" sz="2500" dirty="0" smtClean="0"/>
              <a:t>When wash is selected for a given unit, the function button for that unit will change to the wash bucket icon (instead of the hand or ramp) and the wash routine should begin without the need for the RUN button.</a:t>
            </a:r>
          </a:p>
          <a:p>
            <a:pPr lvl="1"/>
            <a:r>
              <a:rPr lang="en-US" sz="2500" dirty="0" smtClean="0"/>
              <a:t>The </a:t>
            </a:r>
            <a:r>
              <a:rPr lang="en-US" sz="2500" i="1" dirty="0" smtClean="0"/>
              <a:t>WASH</a:t>
            </a:r>
            <a:r>
              <a:rPr lang="en-US" sz="2500" dirty="0" smtClean="0"/>
              <a:t> feature is available for any unit, regardless of function state or enable/disable state. (i.e. a unit can be disabled, but still have the </a:t>
            </a:r>
            <a:r>
              <a:rPr lang="en-US" sz="2500" i="1" dirty="0" smtClean="0"/>
              <a:t>WASH</a:t>
            </a:r>
            <a:r>
              <a:rPr lang="en-US" sz="2500" dirty="0" smtClean="0"/>
              <a:t> feature available for use at “most” any time.)</a:t>
            </a:r>
          </a:p>
          <a:p>
            <a:pPr lvl="1"/>
            <a:r>
              <a:rPr lang="en-US" sz="2500" dirty="0" smtClean="0"/>
              <a:t>For a unit that is ON, or sweep function is enabled via the toggle button, then the press must be OFF impression for that unit to utilize the WASH feature. This is to ensure that the WASH cannot accidentally be enabled during production.</a:t>
            </a:r>
          </a:p>
          <a:p>
            <a:pPr lvl="1"/>
            <a:r>
              <a:rPr lang="en-US" sz="2500" dirty="0" smtClean="0"/>
              <a:t>For a unit that is OFF, or sweep function is disabled via the toggle button, then the unit can begin the wash routine without regard to press speed or impression status. The purpose of this is to allow the operator or operator helper to clean a unit whether the press is in production or not.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448371"/>
            <a:ext cx="457143" cy="45714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4191000"/>
            <a:ext cx="457143" cy="457143"/>
          </a:xfrm>
          <a:prstGeom prst="rect">
            <a:avLst/>
          </a:prstGeom>
        </p:spPr>
      </p:pic>
    </p:spTree>
    <p:extLst>
      <p:ext uri="{BB962C8B-B14F-4D97-AF65-F5344CB8AC3E}">
        <p14:creationId xmlns:p14="http://schemas.microsoft.com/office/powerpoint/2010/main" val="3573869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Sweep ALL SCREEN (CONT.)</a:t>
            </a:r>
            <a:endParaRPr lang="en-US" dirty="0"/>
          </a:p>
        </p:txBody>
      </p:sp>
      <p:sp>
        <p:nvSpPr>
          <p:cNvPr id="3" name="Content Placeholder 2"/>
          <p:cNvSpPr>
            <a:spLocks noGrp="1"/>
          </p:cNvSpPr>
          <p:nvPr>
            <p:ph idx="1"/>
          </p:nvPr>
        </p:nvSpPr>
        <p:spPr/>
        <p:txBody>
          <a:bodyPr>
            <a:normAutofit/>
          </a:bodyPr>
          <a:lstStyle/>
          <a:p>
            <a:r>
              <a:rPr lang="en-US" sz="1600" b="1" dirty="0" smtClean="0"/>
              <a:t>PLC STOP BUTTON ADDED</a:t>
            </a:r>
          </a:p>
          <a:p>
            <a:pPr lvl="1"/>
            <a:r>
              <a:rPr lang="en-US" sz="1200" dirty="0" smtClean="0"/>
              <a:t>The PLC STOP button will be added to stop any output from the PLC to the sweep motors (aka “arc” motors) currently in motion. (Or being requested to move) </a:t>
            </a:r>
          </a:p>
          <a:p>
            <a:pPr lvl="1"/>
            <a:r>
              <a:rPr lang="en-US" sz="1200" dirty="0" smtClean="0"/>
              <a:t>This is also a new icon being supplied for this button as the one used is not suitable. Further, this new icon matches the same icon currently used in the SnapREG product to halt PLC outputs, so I would like to keep these looking the same. Additionally, we will add the letters “</a:t>
            </a:r>
            <a:r>
              <a:rPr lang="en-US" sz="1200" b="1" dirty="0" smtClean="0"/>
              <a:t>PLC</a:t>
            </a:r>
            <a:r>
              <a:rPr lang="en-US" sz="1200" dirty="0" smtClean="0"/>
              <a:t>” to the button to clearly indicate this button is used for the PLC.</a:t>
            </a:r>
          </a:p>
          <a:p>
            <a:pPr lvl="1"/>
            <a:r>
              <a:rPr lang="en-US" sz="1200" dirty="0" smtClean="0"/>
              <a:t>To use this feature, the unit (s) must be selected, then the </a:t>
            </a:r>
            <a:r>
              <a:rPr lang="en-US" sz="1200" i="1" dirty="0" smtClean="0"/>
              <a:t>PLC STOP</a:t>
            </a:r>
            <a:r>
              <a:rPr lang="en-US" sz="1200" dirty="0" smtClean="0"/>
              <a:t> button must be selected. This should cease all output for the sweep motors at this point. (No RUN button required) Additionally, the dial (s) should NOT show a green equal sign if the feedback does not equal the set position.</a:t>
            </a:r>
          </a:p>
          <a:p>
            <a:r>
              <a:rPr lang="en-US" sz="1600" b="1" dirty="0" smtClean="0"/>
              <a:t>UNIT ENABLE / DISABLE BUTTON ADDED</a:t>
            </a:r>
          </a:p>
          <a:p>
            <a:pPr lvl="1"/>
            <a:r>
              <a:rPr lang="en-US" sz="1200" dirty="0" smtClean="0"/>
              <a:t>A new button will be added to toggle the sweep functions on or off for the unit (s) selected.</a:t>
            </a:r>
          </a:p>
          <a:p>
            <a:pPr lvl="1"/>
            <a:r>
              <a:rPr lang="en-US" sz="1200" dirty="0" smtClean="0"/>
              <a:t>Previously, the sweep function was turned off with the third state on the function button. This has been moved.</a:t>
            </a:r>
          </a:p>
          <a:p>
            <a:pPr lvl="1"/>
            <a:r>
              <a:rPr lang="en-US" sz="1200" dirty="0" smtClean="0"/>
              <a:t>To toggle a unit sweep functions on or off, the unit must be selected and then the on/off button must be selected. Multiple units can be selected at a time.</a:t>
            </a:r>
          </a:p>
          <a:p>
            <a:pPr lvl="1"/>
            <a:r>
              <a:rPr lang="en-US" sz="1200" dirty="0" smtClean="0"/>
              <a:t>If the unit is ON, the unit and dial will not be grayed out and all buttons will be active.</a:t>
            </a:r>
          </a:p>
          <a:p>
            <a:pPr lvl="1"/>
            <a:r>
              <a:rPr lang="en-US" sz="1200" dirty="0" smtClean="0"/>
              <a:t>If the unit is OFF, the general buttons and dial will be grayed out.</a:t>
            </a: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447800"/>
            <a:ext cx="457200" cy="4572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57" y="3505200"/>
            <a:ext cx="457143" cy="457143"/>
          </a:xfrm>
          <a:prstGeom prst="rect">
            <a:avLst/>
          </a:prstGeom>
        </p:spPr>
      </p:pic>
    </p:spTree>
    <p:extLst>
      <p:ext uri="{BB962C8B-B14F-4D97-AF65-F5344CB8AC3E}">
        <p14:creationId xmlns:p14="http://schemas.microsoft.com/office/powerpoint/2010/main" val="3469344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all screen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46809" y="1465789"/>
            <a:ext cx="7829795" cy="4404259"/>
          </a:xfrm>
        </p:spPr>
      </p:pic>
    </p:spTree>
    <p:extLst>
      <p:ext uri="{BB962C8B-B14F-4D97-AF65-F5344CB8AC3E}">
        <p14:creationId xmlns:p14="http://schemas.microsoft.com/office/powerpoint/2010/main" val="2466493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ALL SCREEN (CONT.)</a:t>
            </a:r>
            <a:endParaRPr lang="en-US" dirty="0"/>
          </a:p>
        </p:txBody>
      </p:sp>
      <p:sp>
        <p:nvSpPr>
          <p:cNvPr id="3" name="Content Placeholder 2"/>
          <p:cNvSpPr>
            <a:spLocks noGrp="1"/>
          </p:cNvSpPr>
          <p:nvPr>
            <p:ph idx="1"/>
          </p:nvPr>
        </p:nvSpPr>
        <p:spPr/>
        <p:txBody>
          <a:bodyPr>
            <a:normAutofit/>
          </a:bodyPr>
          <a:lstStyle/>
          <a:p>
            <a:r>
              <a:rPr lang="en-US" sz="1600" b="1" dirty="0" smtClean="0"/>
              <a:t>ACTIVATION BUTTONS INCREASE IN SIZE</a:t>
            </a:r>
          </a:p>
          <a:p>
            <a:pPr lvl="1"/>
            <a:r>
              <a:rPr lang="en-US" sz="1200" dirty="0" smtClean="0"/>
              <a:t>The buttons for </a:t>
            </a:r>
            <a:r>
              <a:rPr lang="en-US" sz="1200" i="1" dirty="0" smtClean="0"/>
              <a:t>RUN</a:t>
            </a:r>
            <a:r>
              <a:rPr lang="en-US" sz="1200" dirty="0"/>
              <a:t> </a:t>
            </a:r>
            <a:r>
              <a:rPr lang="en-US" sz="1200" dirty="0" smtClean="0"/>
              <a:t>and the new </a:t>
            </a:r>
            <a:r>
              <a:rPr lang="en-US" sz="1200" i="1" dirty="0" smtClean="0"/>
              <a:t>OFF/ON UNIT TOGGLE</a:t>
            </a:r>
            <a:r>
              <a:rPr lang="en-US" sz="1200" dirty="0" smtClean="0"/>
              <a:t> button are all increased in size to match the cancel, or exit screen, button.</a:t>
            </a:r>
          </a:p>
          <a:p>
            <a:r>
              <a:rPr lang="en-US" sz="1600" b="1" dirty="0" smtClean="0"/>
              <a:t>FUNCTION BUTTON TOGGLE CHANGE</a:t>
            </a:r>
          </a:p>
          <a:p>
            <a:pPr lvl="1"/>
            <a:r>
              <a:rPr lang="en-US" sz="1200" dirty="0" smtClean="0"/>
              <a:t>The function button for each unit will only have two toggle states…manual (hand) or auto (ramp).</a:t>
            </a:r>
          </a:p>
          <a:p>
            <a:pPr lvl="1"/>
            <a:r>
              <a:rPr lang="en-US" sz="1200" dirty="0" smtClean="0"/>
              <a:t>The third state was previously used to disable the sweep function for that unit, but this </a:t>
            </a:r>
            <a:r>
              <a:rPr lang="en-US" sz="1200" dirty="0" smtClean="0"/>
              <a:t>enable/disable</a:t>
            </a:r>
            <a:r>
              <a:rPr lang="en-US" sz="1200" dirty="0" smtClean="0"/>
              <a:t> </a:t>
            </a:r>
            <a:r>
              <a:rPr lang="en-US" sz="1200" dirty="0" smtClean="0"/>
              <a:t>function will move to a new button and workflow.</a:t>
            </a:r>
          </a:p>
          <a:p>
            <a:pPr lvl="1"/>
            <a:r>
              <a:rPr lang="en-US" sz="1200" dirty="0" smtClean="0"/>
              <a:t>When changing states, the operator will NO LONGER be required to push the </a:t>
            </a:r>
            <a:r>
              <a:rPr lang="en-US" sz="1200" i="1" dirty="0" smtClean="0"/>
              <a:t>RUN</a:t>
            </a:r>
            <a:r>
              <a:rPr lang="en-US" sz="1200" dirty="0" smtClean="0"/>
              <a:t> button to toggle the state.</a:t>
            </a:r>
          </a:p>
          <a:p>
            <a:pPr lvl="1"/>
            <a:r>
              <a:rPr lang="en-US" sz="1200" dirty="0" smtClean="0"/>
              <a:t>When the button is in manual, the dampener (water) output will be exactly the trim value on the dial without respect to press speed.</a:t>
            </a:r>
          </a:p>
          <a:p>
            <a:pPr lvl="1"/>
            <a:r>
              <a:rPr lang="en-US" sz="1200" dirty="0" smtClean="0"/>
              <a:t>When the button is in auto, the </a:t>
            </a:r>
            <a:r>
              <a:rPr lang="en-US" sz="1200" dirty="0" smtClean="0"/>
              <a:t>dampener </a:t>
            </a:r>
            <a:r>
              <a:rPr lang="en-US" sz="1200" dirty="0" smtClean="0"/>
              <a:t>(water) output will be variable based on the press speed and using the calculations from the ramping curve for the selected paper type. (curve)</a:t>
            </a:r>
          </a:p>
          <a:p>
            <a:r>
              <a:rPr lang="en-US" sz="1600" b="1" dirty="0"/>
              <a:t>UNIT ENABLE / DISABLE BUTTON ADDED</a:t>
            </a:r>
          </a:p>
          <a:p>
            <a:pPr lvl="1"/>
            <a:r>
              <a:rPr lang="en-US" sz="1200" dirty="0"/>
              <a:t>A new button will be added to toggle the sweep functions on or off for the unit (s) selected.</a:t>
            </a:r>
          </a:p>
          <a:p>
            <a:pPr lvl="1"/>
            <a:r>
              <a:rPr lang="en-US" sz="1200" dirty="0"/>
              <a:t>Previously, the sweep function was turned off with the third state on the function button. This has been moved.</a:t>
            </a:r>
          </a:p>
          <a:p>
            <a:pPr lvl="1"/>
            <a:r>
              <a:rPr lang="en-US" sz="1200" dirty="0"/>
              <a:t>To toggle a unit sweep functions on or off, the unit must be selected and then the on/off button must be selected. Multiple units can be selected at a time.</a:t>
            </a:r>
          </a:p>
          <a:p>
            <a:pPr lvl="1"/>
            <a:r>
              <a:rPr lang="en-US" sz="1200" dirty="0"/>
              <a:t>If the unit is ON, the unit and dial will not be grayed out and all buttons will be active.</a:t>
            </a:r>
          </a:p>
          <a:p>
            <a:pPr lvl="1"/>
            <a:r>
              <a:rPr lang="en-US" sz="1200" dirty="0"/>
              <a:t>If the unit is OFF, the general buttons and dial will be grayed out</a:t>
            </a:r>
            <a:r>
              <a:rPr lang="en-US" sz="1200" dirty="0" smtClean="0"/>
              <a:t>.</a:t>
            </a:r>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4267257"/>
            <a:ext cx="457143" cy="457143"/>
          </a:xfrm>
          <a:prstGeom prst="rect">
            <a:avLst/>
          </a:prstGeom>
        </p:spPr>
      </p:pic>
    </p:spTree>
    <p:extLst>
      <p:ext uri="{BB962C8B-B14F-4D97-AF65-F5344CB8AC3E}">
        <p14:creationId xmlns:p14="http://schemas.microsoft.com/office/powerpoint/2010/main" val="2479479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definitions / Terminology</a:t>
            </a:r>
            <a:endParaRPr lang="en-US" dirty="0"/>
          </a:p>
        </p:txBody>
      </p:sp>
      <p:sp>
        <p:nvSpPr>
          <p:cNvPr id="3" name="Content Placeholder 2"/>
          <p:cNvSpPr>
            <a:spLocks noGrp="1"/>
          </p:cNvSpPr>
          <p:nvPr>
            <p:ph idx="1"/>
          </p:nvPr>
        </p:nvSpPr>
        <p:spPr>
          <a:xfrm>
            <a:off x="836193" y="990600"/>
            <a:ext cx="7850609" cy="5410200"/>
          </a:xfrm>
        </p:spPr>
        <p:txBody>
          <a:bodyPr>
            <a:noAutofit/>
          </a:bodyPr>
          <a:lstStyle/>
          <a:p>
            <a:pPr>
              <a:spcBef>
                <a:spcPts val="0"/>
              </a:spcBef>
              <a:spcAft>
                <a:spcPts val="1200"/>
              </a:spcAft>
            </a:pPr>
            <a:r>
              <a:rPr lang="en-US" sz="1600" b="1" dirty="0" smtClean="0"/>
              <a:t>Ink Surge</a:t>
            </a:r>
            <a:endParaRPr lang="en-US" sz="1600" dirty="0"/>
          </a:p>
          <a:p>
            <a:pPr lvl="1">
              <a:spcBef>
                <a:spcPts val="0"/>
              </a:spcBef>
              <a:spcAft>
                <a:spcPts val="600"/>
              </a:spcAft>
            </a:pPr>
            <a:r>
              <a:rPr lang="en-US" sz="1200" dirty="0" smtClean="0"/>
              <a:t>This button shall run the </a:t>
            </a:r>
            <a:r>
              <a:rPr lang="en-US" sz="1200" dirty="0" smtClean="0"/>
              <a:t>surge output device</a:t>
            </a:r>
            <a:r>
              <a:rPr lang="en-US" sz="1200" dirty="0" smtClean="0"/>
              <a:t> </a:t>
            </a:r>
            <a:r>
              <a:rPr lang="en-US" sz="1200" dirty="0" smtClean="0"/>
              <a:t>at 100% for a pre-determined amount of time</a:t>
            </a:r>
            <a:r>
              <a:rPr lang="en-US" sz="1200" dirty="0" smtClean="0"/>
              <a:t>. (Runtime Option) </a:t>
            </a:r>
            <a:r>
              <a:rPr lang="en-US" sz="1200" dirty="0" smtClean="0"/>
              <a:t>The button can be pressed multiple times to add to the surge time. So, if the preset time is 3 sec., then the surge will be set for 3 sec. if the button is pressed once. If the button is pressed twice, the total surge time will now be 6 </a:t>
            </a:r>
            <a:r>
              <a:rPr lang="en-US" sz="1200" dirty="0" smtClean="0"/>
              <a:t>sec.</a:t>
            </a:r>
          </a:p>
          <a:p>
            <a:pPr lvl="1">
              <a:spcBef>
                <a:spcPts val="0"/>
              </a:spcBef>
              <a:spcAft>
                <a:spcPts val="600"/>
              </a:spcAft>
            </a:pPr>
            <a:r>
              <a:rPr lang="en-US" sz="1200" dirty="0" smtClean="0"/>
              <a:t>The </a:t>
            </a:r>
            <a:r>
              <a:rPr lang="en-US" sz="1200" dirty="0" smtClean="0"/>
              <a:t>RUN button </a:t>
            </a:r>
            <a:r>
              <a:rPr lang="en-US" sz="1200" dirty="0" smtClean="0"/>
              <a:t>must </a:t>
            </a:r>
            <a:r>
              <a:rPr lang="en-US" sz="1200" dirty="0" smtClean="0"/>
              <a:t>be </a:t>
            </a:r>
            <a:r>
              <a:rPr lang="en-US" sz="1200" dirty="0" smtClean="0"/>
              <a:t>used to initiate the Surge.</a:t>
            </a:r>
          </a:p>
          <a:p>
            <a:pPr lvl="1">
              <a:spcBef>
                <a:spcPts val="0"/>
              </a:spcBef>
              <a:spcAft>
                <a:spcPts val="600"/>
              </a:spcAft>
            </a:pPr>
            <a:r>
              <a:rPr lang="en-US" sz="1200" dirty="0" smtClean="0"/>
              <a:t>When </a:t>
            </a:r>
            <a:r>
              <a:rPr lang="en-US" sz="1200" dirty="0" smtClean="0"/>
              <a:t>the Ink Surge is used, the AVT PLC will output a 24VDC signal to customer </a:t>
            </a:r>
            <a:r>
              <a:rPr lang="en-US" sz="1200" dirty="0" smtClean="0"/>
              <a:t>supplied relays </a:t>
            </a:r>
            <a:r>
              <a:rPr lang="en-US" sz="1200" dirty="0" smtClean="0"/>
              <a:t>to run the Ink </a:t>
            </a:r>
            <a:r>
              <a:rPr lang="en-US" sz="1200" dirty="0" err="1" smtClean="0"/>
              <a:t>Washup</a:t>
            </a:r>
            <a:r>
              <a:rPr lang="en-US" sz="1200" dirty="0" smtClean="0"/>
              <a:t> motors for the selected run </a:t>
            </a:r>
            <a:r>
              <a:rPr lang="en-US" sz="1200" dirty="0" smtClean="0"/>
              <a:t>time.</a:t>
            </a:r>
          </a:p>
          <a:p>
            <a:pPr lvl="1">
              <a:spcBef>
                <a:spcPts val="0"/>
              </a:spcBef>
              <a:spcAft>
                <a:spcPts val="600"/>
              </a:spcAft>
            </a:pPr>
            <a:r>
              <a:rPr lang="en-US" sz="1200" dirty="0" smtClean="0"/>
              <a:t>THE SWEEP TRIM VALUE SHALL NOT CHANGE AND THE SWEEP MOTOR SHALL NOT MOVE TO ANY OTHER POSITION when a separate surge device is used like what is in place at Ardagh.</a:t>
            </a:r>
          </a:p>
          <a:p>
            <a:pPr lvl="1">
              <a:spcBef>
                <a:spcPts val="0"/>
              </a:spcBef>
              <a:spcAft>
                <a:spcPts val="600"/>
              </a:spcAft>
            </a:pPr>
            <a:r>
              <a:rPr lang="en-US" sz="1200" dirty="0"/>
              <a:t>T</a:t>
            </a:r>
            <a:r>
              <a:rPr lang="en-US" sz="1200" dirty="0" smtClean="0"/>
              <a:t>he ink surge can be initiated in either MANUAL or AUTO mode.</a:t>
            </a:r>
          </a:p>
          <a:p>
            <a:pPr lvl="1">
              <a:spcBef>
                <a:spcPts val="0"/>
              </a:spcBef>
              <a:spcAft>
                <a:spcPts val="600"/>
              </a:spcAft>
            </a:pPr>
            <a:r>
              <a:rPr lang="en-US" sz="1200" dirty="0" smtClean="0"/>
              <a:t>The press should be in motion. (i.e. FPM, CPH, or MPM &gt; 1)</a:t>
            </a:r>
          </a:p>
          <a:p>
            <a:pPr lvl="1">
              <a:spcBef>
                <a:spcPts val="0"/>
              </a:spcBef>
              <a:spcAft>
                <a:spcPts val="600"/>
              </a:spcAft>
            </a:pPr>
            <a:r>
              <a:rPr lang="en-US" sz="1200" dirty="0"/>
              <a:t>T</a:t>
            </a:r>
            <a:r>
              <a:rPr lang="en-US" sz="1200" dirty="0" smtClean="0"/>
              <a:t>he impression signal will NOT be required to be active high or low.</a:t>
            </a:r>
            <a:endParaRPr lang="en-US" sz="1200" dirty="0" smtClean="0"/>
          </a:p>
          <a:p>
            <a:pPr marL="0" indent="0">
              <a:spcBef>
                <a:spcPts val="0"/>
              </a:spcBef>
              <a:spcAft>
                <a:spcPts val="1200"/>
              </a:spcAft>
              <a:buNone/>
            </a:pPr>
            <a:endParaRPr lang="en-US" sz="1600" b="1"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018" y="1447857"/>
            <a:ext cx="457143" cy="457143"/>
          </a:xfrm>
          <a:prstGeom prst="rect">
            <a:avLst/>
          </a:prstGeom>
          <a:ln w="3175">
            <a:solidFill>
              <a:schemeClr val="tx1"/>
            </a:solidFill>
          </a:ln>
        </p:spPr>
      </p:pic>
    </p:spTree>
    <p:extLst>
      <p:ext uri="{BB962C8B-B14F-4D97-AF65-F5344CB8AC3E}">
        <p14:creationId xmlns:p14="http://schemas.microsoft.com/office/powerpoint/2010/main" val="2046451499"/>
      </p:ext>
    </p:extLst>
  </p:cSld>
  <p:clrMapOvr>
    <a:masterClrMapping/>
  </p:clrMapOvr>
  <p:timing>
    <p:tnLst>
      <p:par>
        <p:cTn id="1" dur="indefinite" restart="never" nodeType="tmRoot"/>
      </p:par>
    </p:tnLst>
  </p:timing>
</p:sld>
</file>

<file path=ppt/theme/theme1.xml><?xml version="1.0" encoding="utf-8"?>
<a:theme xmlns:a="http://schemas.openxmlformats.org/drawingml/2006/main" name="AVT-201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AVT-2014</Template>
  <TotalTime>3275</TotalTime>
  <Words>5462</Words>
  <Application>Microsoft Office PowerPoint</Application>
  <PresentationFormat>On-screen Show (4:3)</PresentationFormat>
  <Paragraphs>329</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AVT-2014</vt:lpstr>
      <vt:lpstr>Ardagh (La Fleche) Mercury PROJECT</vt:lpstr>
      <vt:lpstr>Project requirements</vt:lpstr>
      <vt:lpstr>Mercury Status screen</vt:lpstr>
      <vt:lpstr>SWEEP all screen</vt:lpstr>
      <vt:lpstr>Sweep ALL SCREEN (CONT.)</vt:lpstr>
      <vt:lpstr>Sweep ALL SCREEN (CONT.)</vt:lpstr>
      <vt:lpstr>Water all screen</vt:lpstr>
      <vt:lpstr>WATER ALL SCREEN (CONT.)</vt:lpstr>
      <vt:lpstr>Button definitions / Terminology</vt:lpstr>
      <vt:lpstr>Button definitions / Terminology</vt:lpstr>
      <vt:lpstr>Button definitions / Terminology (cont.)</vt:lpstr>
      <vt:lpstr>Button definitions / Terminology (cont.)</vt:lpstr>
      <vt:lpstr>Button definitions / Terminology (cont.)</vt:lpstr>
      <vt:lpstr>Button definitions / Terminology (cont.)</vt:lpstr>
      <vt:lpstr>Button definitions / Terminology (cont.)</vt:lpstr>
      <vt:lpstr>Button definitions / Terminology (cont.)</vt:lpstr>
      <vt:lpstr>Water / Sweep ramping calculations</vt:lpstr>
      <vt:lpstr>Water ramping</vt:lpstr>
      <vt:lpstr>Water ramping (cont.)</vt:lpstr>
      <vt:lpstr>Water ramping (cont.)</vt:lpstr>
      <vt:lpstr>Unit mounted HMI controls</vt:lpstr>
      <vt:lpstr>register</vt:lpstr>
      <vt:lpstr>Register (cont.)</vt:lpstr>
      <vt:lpstr>Register (cont.)</vt:lpstr>
      <vt:lpstr>Register (cont.) UNIT SELECTION</vt:lpstr>
      <vt:lpstr>Register (cont.) motor direction</vt:lpstr>
      <vt:lpstr>Register (cont.) Distance</vt:lpstr>
      <vt:lpstr>Register - KEY GUI COMPONENTS</vt:lpstr>
      <vt:lpstr>Register - KEY GUI COMPONENTS (cont.)</vt:lpstr>
      <vt:lpstr>Register - KEY GUI COMPONENTS (cont.)</vt:lpstr>
      <vt:lpstr>Register - KEY GUI COMPONENTS (cont.)</vt:lpstr>
      <vt:lpstr>Register - KEY GUI COMPONENTS (cont.)</vt:lpstr>
      <vt:lpstr>Register - KEY GUI COMPONENTS (cont.)</vt:lpstr>
      <vt:lpstr>Register – PLC ADDITIONS</vt:lpstr>
      <vt:lpstr>Register – PLC ADDITIONS (cont.)</vt:lpstr>
      <vt:lpstr>Register – PLC ADDITIONS (cont.)</vt:lpstr>
      <vt:lpstr>CIP3 Presetting</vt:lpstr>
    </vt:vector>
  </TitlesOfParts>
  <Company>AVT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Mercury Tower mode – phase i</dc:title>
  <dc:creator>Tim Rose</dc:creator>
  <cp:lastModifiedBy>Tim Rose</cp:lastModifiedBy>
  <cp:revision>173</cp:revision>
  <dcterms:created xsi:type="dcterms:W3CDTF">2014-09-16T19:23:06Z</dcterms:created>
  <dcterms:modified xsi:type="dcterms:W3CDTF">2018-01-03T22:29:01Z</dcterms:modified>
</cp:coreProperties>
</file>