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8" r:id="rId3"/>
    <p:sldId id="257" r:id="rId4"/>
    <p:sldId id="272" r:id="rId5"/>
    <p:sldId id="273" r:id="rId6"/>
    <p:sldId id="259" r:id="rId7"/>
    <p:sldId id="274" r:id="rId8"/>
    <p:sldId id="260" r:id="rId9"/>
    <p:sldId id="261" r:id="rId10"/>
    <p:sldId id="262" r:id="rId11"/>
    <p:sldId id="275" r:id="rId12"/>
    <p:sldId id="263" r:id="rId13"/>
    <p:sldId id="264" r:id="rId14"/>
    <p:sldId id="265" r:id="rId15"/>
    <p:sldId id="266" r:id="rId16"/>
    <p:sldId id="267" r:id="rId17"/>
    <p:sldId id="270" r:id="rId18"/>
    <p:sldId id="271" r:id="rId19"/>
    <p:sldId id="269" r:id="rId20"/>
  </p:sldIdLst>
  <p:sldSz cx="9144000" cy="5143500" type="screen16x9"/>
  <p:notesSz cx="6858000" cy="91011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74" autoAdjust="0"/>
  </p:normalViewPr>
  <p:slideViewPr>
    <p:cSldViewPr snapToGrid="0" snapToObjects="1">
      <p:cViewPr varScale="1">
        <p:scale>
          <a:sx n="142" d="100"/>
          <a:sy n="142" d="100"/>
        </p:scale>
        <p:origin x="-660"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505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5057"/>
          </a:xfrm>
          <a:prstGeom prst="rect">
            <a:avLst/>
          </a:prstGeom>
        </p:spPr>
        <p:txBody>
          <a:bodyPr vert="horz" lIns="91440" tIns="45720" rIns="91440" bIns="45720" rtlCol="0"/>
          <a:lstStyle>
            <a:lvl1pPr algn="r">
              <a:defRPr sz="1200"/>
            </a:lvl1pPr>
          </a:lstStyle>
          <a:p>
            <a:fld id="{E86C12C3-CA07-4A2E-B3E1-4BAD4E5873E0}" type="datetimeFigureOut">
              <a:rPr lang="en-US" smtClean="0"/>
              <a:t>1/4/2018</a:t>
            </a:fld>
            <a:endParaRPr lang="en-US"/>
          </a:p>
        </p:txBody>
      </p:sp>
      <p:sp>
        <p:nvSpPr>
          <p:cNvPr id="4" name="Slide Image Placeholder 3"/>
          <p:cNvSpPr>
            <a:spLocks noGrp="1" noRot="1" noChangeAspect="1"/>
          </p:cNvSpPr>
          <p:nvPr>
            <p:ph type="sldImg" idx="2"/>
          </p:nvPr>
        </p:nvSpPr>
        <p:spPr>
          <a:xfrm>
            <a:off x="395288" y="682625"/>
            <a:ext cx="6067425" cy="3413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23041"/>
            <a:ext cx="5486400" cy="4095512"/>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44501"/>
            <a:ext cx="2971800" cy="45505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44501"/>
            <a:ext cx="2971800" cy="455057"/>
          </a:xfrm>
          <a:prstGeom prst="rect">
            <a:avLst/>
          </a:prstGeom>
        </p:spPr>
        <p:txBody>
          <a:bodyPr vert="horz" lIns="91440" tIns="45720" rIns="91440" bIns="45720" rtlCol="0" anchor="b"/>
          <a:lstStyle>
            <a:lvl1pPr algn="r">
              <a:defRPr sz="1200"/>
            </a:lvl1pPr>
          </a:lstStyle>
          <a:p>
            <a:fld id="{B51FF7B0-66F8-4B30-B2E0-DBF6AF5EECAC}" type="slidenum">
              <a:rPr lang="en-US" smtClean="0"/>
              <a:t>‹#›</a:t>
            </a:fld>
            <a:endParaRPr lang="en-US"/>
          </a:p>
        </p:txBody>
      </p:sp>
    </p:spTree>
    <p:extLst>
      <p:ext uri="{BB962C8B-B14F-4D97-AF65-F5344CB8AC3E}">
        <p14:creationId xmlns:p14="http://schemas.microsoft.com/office/powerpoint/2010/main" val="423253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1FF7B0-66F8-4B30-B2E0-DBF6AF5EECAC}" type="slidenum">
              <a:rPr lang="en-US" smtClean="0"/>
              <a:t>1</a:t>
            </a:fld>
            <a:endParaRPr lang="en-US"/>
          </a:p>
        </p:txBody>
      </p:sp>
    </p:spTree>
    <p:extLst>
      <p:ext uri="{BB962C8B-B14F-4D97-AF65-F5344CB8AC3E}">
        <p14:creationId xmlns:p14="http://schemas.microsoft.com/office/powerpoint/2010/main" val="1762928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inker</a:t>
            </a:r>
            <a:r>
              <a:rPr lang="en-US" baseline="0" dirty="0" smtClean="0"/>
              <a:t> function mode is OFF – no sweep output, ductor is 0%, no inker trim setting nor surge operation  is possible.</a:t>
            </a:r>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10</a:t>
            </a:fld>
            <a:endParaRPr lang="en-US"/>
          </a:p>
        </p:txBody>
      </p:sp>
    </p:spTree>
    <p:extLst>
      <p:ext uri="{BB962C8B-B14F-4D97-AF65-F5344CB8AC3E}">
        <p14:creationId xmlns:p14="http://schemas.microsoft.com/office/powerpoint/2010/main" val="1676063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inker</a:t>
            </a:r>
            <a:r>
              <a:rPr lang="en-US" baseline="0" dirty="0" smtClean="0"/>
              <a:t> function mode is OFF – no sweep output, ductor is 0%, no inker trim setting nor surge operation  is possible.</a:t>
            </a:r>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11</a:t>
            </a:fld>
            <a:endParaRPr lang="en-US"/>
          </a:p>
        </p:txBody>
      </p:sp>
    </p:spTree>
    <p:extLst>
      <p:ext uri="{BB962C8B-B14F-4D97-AF65-F5344CB8AC3E}">
        <p14:creationId xmlns:p14="http://schemas.microsoft.com/office/powerpoint/2010/main" val="1676063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Water setting is at maximum trim value. Note the RUN control is turned on, this change is not sent to PLC until</a:t>
            </a:r>
            <a:r>
              <a:rPr lang="en-US" baseline="0" dirty="0" smtClean="0"/>
              <a:t> RUN control is tapped.</a:t>
            </a:r>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12</a:t>
            </a:fld>
            <a:endParaRPr lang="en-US"/>
          </a:p>
        </p:txBody>
      </p:sp>
    </p:spTree>
    <p:extLst>
      <p:ext uri="{BB962C8B-B14F-4D97-AF65-F5344CB8AC3E}">
        <p14:creationId xmlns:p14="http://schemas.microsoft.com/office/powerpoint/2010/main" val="3847134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1FF7B0-66F8-4B30-B2E0-DBF6AF5EECAC}" type="slidenum">
              <a:rPr lang="en-US" smtClean="0"/>
              <a:t>13</a:t>
            </a:fld>
            <a:endParaRPr lang="en-US"/>
          </a:p>
        </p:txBody>
      </p:sp>
    </p:spTree>
    <p:extLst>
      <p:ext uri="{BB962C8B-B14F-4D97-AF65-F5344CB8AC3E}">
        <p14:creationId xmlns:p14="http://schemas.microsoft.com/office/powerpoint/2010/main" val="3072765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HMI display can be setup for any fountain on the Mercury</a:t>
            </a:r>
            <a:r>
              <a:rPr lang="en-US" baseline="0" dirty="0" smtClean="0"/>
              <a:t> system.</a:t>
            </a:r>
          </a:p>
          <a:p>
            <a:r>
              <a:rPr lang="en-US" baseline="0" dirty="0" smtClean="0"/>
              <a:t>The fountain setting here is 1 to x number of fountains on the press.</a:t>
            </a:r>
          </a:p>
          <a:p>
            <a:r>
              <a:rPr lang="en-US" baseline="0" dirty="0" smtClean="0"/>
              <a:t>The HMI IP Address is displayed here to help change the IP address on this device.</a:t>
            </a:r>
          </a:p>
          <a:p>
            <a:endParaRPr lang="en-US" baseline="0" dirty="0" smtClean="0"/>
          </a:p>
          <a:p>
            <a:r>
              <a:rPr lang="en-US" baseline="0" dirty="0" smtClean="0"/>
              <a:t>After change the configuration of the HMI, it is best to reset the HMI to load the PLC limits and current settings into the HMI memory.</a:t>
            </a:r>
          </a:p>
          <a:p>
            <a:r>
              <a:rPr lang="en-US" baseline="0" dirty="0" smtClean="0"/>
              <a:t>The Return to Meter View button is return to the Main View without changing anything.</a:t>
            </a:r>
          </a:p>
          <a:p>
            <a:r>
              <a:rPr lang="en-US" baseline="0" dirty="0" smtClean="0"/>
              <a:t>The Settings Control setting is enable/disable the HMI factory settings control on the HMI display, in the lower right corner. It is best this control not be available to press operators.</a:t>
            </a:r>
          </a:p>
          <a:p>
            <a:r>
              <a:rPr lang="en-US" baseline="0" dirty="0" smtClean="0"/>
              <a:t>The Beep ON/OFF controls the noise from the display’s keypad when each key is touched on the keypad.</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B51FF7B0-66F8-4B30-B2E0-DBF6AF5EECAC}" type="slidenum">
              <a:rPr lang="en-US" smtClean="0"/>
              <a:t>14</a:t>
            </a:fld>
            <a:endParaRPr lang="en-US"/>
          </a:p>
        </p:txBody>
      </p:sp>
    </p:spTree>
    <p:extLst>
      <p:ext uri="{BB962C8B-B14F-4D97-AF65-F5344CB8AC3E}">
        <p14:creationId xmlns:p14="http://schemas.microsoft.com/office/powerpoint/2010/main" val="1246590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Tapping the display at the trim value will make the keypad up.</a:t>
            </a:r>
            <a:r>
              <a:rPr lang="en-US" baseline="0" dirty="0" smtClean="0"/>
              <a:t> This allows the operator to directly enter the trim value in the PLC setting.</a:t>
            </a:r>
          </a:p>
          <a:p>
            <a:r>
              <a:rPr lang="en-US" baseline="0" dirty="0" smtClean="0"/>
              <a:t>The ENTER button will complete this entry and make the keypad hide. The CLR button will erase the current digits, The ESC button will cancel any change made, making any change made in the keypad to be removed and the keypad will hide. The top of the keypad shows the minimum and maximum values possible to enter.</a:t>
            </a:r>
          </a:p>
          <a:p>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15</a:t>
            </a:fld>
            <a:endParaRPr lang="en-US"/>
          </a:p>
        </p:txBody>
      </p:sp>
    </p:spTree>
    <p:extLst>
      <p:ext uri="{BB962C8B-B14F-4D97-AF65-F5344CB8AC3E}">
        <p14:creationId xmlns:p14="http://schemas.microsoft.com/office/powerpoint/2010/main" val="763286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Inker sweep controls, minus the ductor control.</a:t>
            </a:r>
          </a:p>
          <a:p>
            <a:r>
              <a:rPr lang="en-US" sz="1200" dirty="0" smtClean="0"/>
              <a:t>1</a:t>
            </a:r>
            <a:r>
              <a:rPr lang="en-US" sz="1200" baseline="30000" dirty="0" smtClean="0"/>
              <a:t>st</a:t>
            </a:r>
            <a:r>
              <a:rPr lang="en-US" sz="1200" dirty="0" smtClean="0"/>
              <a:t> row: digit in corner is fountain number.</a:t>
            </a:r>
          </a:p>
          <a:p>
            <a:r>
              <a:rPr lang="en-US" sz="1200" dirty="0" smtClean="0"/>
              <a:t>2</a:t>
            </a:r>
            <a:r>
              <a:rPr lang="en-US" sz="1200" baseline="30000" dirty="0" smtClean="0"/>
              <a:t>nd</a:t>
            </a:r>
            <a:r>
              <a:rPr lang="en-US" sz="1200" dirty="0" smtClean="0"/>
              <a:t> row: RUN control to</a:t>
            </a:r>
            <a:r>
              <a:rPr lang="en-US" sz="1200" baseline="0" dirty="0" smtClean="0"/>
              <a:t> confirm changes</a:t>
            </a:r>
            <a:r>
              <a:rPr lang="en-US" sz="1200" dirty="0" smtClean="0"/>
              <a:t>, lock control, OK returns to main view.</a:t>
            </a:r>
          </a:p>
          <a:p>
            <a:r>
              <a:rPr lang="en-US" sz="1200" dirty="0" smtClean="0"/>
              <a:t>3</a:t>
            </a:r>
            <a:r>
              <a:rPr lang="en-US" sz="1200" baseline="30000" dirty="0" smtClean="0"/>
              <a:t>rd</a:t>
            </a:r>
            <a:r>
              <a:rPr lang="en-US" sz="1200" dirty="0" smtClean="0"/>
              <a:t> row: trim increase, surge timer and cancel, inker function status.</a:t>
            </a:r>
          </a:p>
          <a:p>
            <a:r>
              <a:rPr lang="en-US" sz="1200" dirty="0" smtClean="0"/>
              <a:t>4</a:t>
            </a:r>
            <a:r>
              <a:rPr lang="en-US" sz="1200" baseline="30000" dirty="0" smtClean="0"/>
              <a:t>th</a:t>
            </a:r>
            <a:r>
              <a:rPr lang="en-US" sz="1200" dirty="0" smtClean="0"/>
              <a:t> row: trim decrease, surge timer increase, wash</a:t>
            </a:r>
            <a:r>
              <a:rPr lang="en-US" sz="1200" baseline="0" dirty="0" smtClean="0"/>
              <a:t> up status (green when wash up state is on)</a:t>
            </a:r>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16</a:t>
            </a:fld>
            <a:endParaRPr lang="en-US"/>
          </a:p>
        </p:txBody>
      </p:sp>
    </p:spTree>
    <p:extLst>
      <p:ext uri="{BB962C8B-B14F-4D97-AF65-F5344CB8AC3E}">
        <p14:creationId xmlns:p14="http://schemas.microsoft.com/office/powerpoint/2010/main" val="474789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the HMI is first powered on or reset,</a:t>
            </a:r>
            <a:r>
              <a:rPr lang="en-US" baseline="0" dirty="0" smtClean="0"/>
              <a:t> this screen appears.</a:t>
            </a:r>
          </a:p>
          <a:p>
            <a:r>
              <a:rPr lang="en-US" baseline="0" dirty="0" smtClean="0"/>
              <a:t>The AVT Logo is displayed, with name of product and software version.</a:t>
            </a:r>
          </a:p>
          <a:p>
            <a:r>
              <a:rPr lang="en-US" baseline="0" dirty="0" smtClean="0"/>
              <a:t>Next is the PLC connection status and the fountain ID.</a:t>
            </a:r>
          </a:p>
          <a:p>
            <a:r>
              <a:rPr lang="en-US" baseline="0" dirty="0" smtClean="0"/>
              <a:t>The OK button will continue to the display main view.</a:t>
            </a:r>
          </a:p>
          <a:p>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17</a:t>
            </a:fld>
            <a:endParaRPr lang="en-US"/>
          </a:p>
        </p:txBody>
      </p:sp>
    </p:spTree>
    <p:extLst>
      <p:ext uri="{BB962C8B-B14F-4D97-AF65-F5344CB8AC3E}">
        <p14:creationId xmlns:p14="http://schemas.microsoft.com/office/powerpoint/2010/main" val="256301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1FF7B0-66F8-4B30-B2E0-DBF6AF5EECAC}" type="slidenum">
              <a:rPr lang="en-US" smtClean="0"/>
              <a:t>19</a:t>
            </a:fld>
            <a:endParaRPr lang="en-US"/>
          </a:p>
        </p:txBody>
      </p:sp>
    </p:spTree>
    <p:extLst>
      <p:ext uri="{BB962C8B-B14F-4D97-AF65-F5344CB8AC3E}">
        <p14:creationId xmlns:p14="http://schemas.microsoft.com/office/powerpoint/2010/main" val="2782740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HMI display/touchscreen</a:t>
            </a:r>
            <a:r>
              <a:rPr lang="en-US" baseline="0" dirty="0" smtClean="0"/>
              <a:t> option for the operator sweep/water controls of the AVT PLC.</a:t>
            </a:r>
          </a:p>
          <a:p>
            <a:r>
              <a:rPr lang="en-US" baseline="0" dirty="0" smtClean="0"/>
              <a:t>4in x 3in color LCD display, touchscreen face.</a:t>
            </a:r>
          </a:p>
          <a:p>
            <a:r>
              <a:rPr lang="en-US" baseline="0" dirty="0" smtClean="0"/>
              <a:t>Finger or stylus operates touchscreen. </a:t>
            </a:r>
          </a:p>
          <a:p>
            <a:r>
              <a:rPr lang="en-US" baseline="0" dirty="0" smtClean="0"/>
              <a:t>Protective cover on display face.</a:t>
            </a:r>
          </a:p>
          <a:p>
            <a:r>
              <a:rPr lang="en-US" baseline="0" dirty="0" smtClean="0"/>
              <a:t>LED power indicator on the face of display.</a:t>
            </a:r>
          </a:p>
          <a:p>
            <a:r>
              <a:rPr lang="en-US" baseline="0" dirty="0" smtClean="0"/>
              <a:t>Mounting on rear can be left or right side.</a:t>
            </a:r>
          </a:p>
          <a:p>
            <a:r>
              <a:rPr lang="en-US" dirty="0" smtClean="0"/>
              <a:t>POE Ethernet</a:t>
            </a:r>
            <a:r>
              <a:rPr lang="en-US" baseline="0" dirty="0" smtClean="0"/>
              <a:t> supplies data </a:t>
            </a:r>
            <a:r>
              <a:rPr lang="en-US" baseline="0" dirty="0" err="1" smtClean="0"/>
              <a:t>comm</a:t>
            </a:r>
            <a:r>
              <a:rPr lang="en-US" baseline="0" dirty="0" smtClean="0"/>
              <a:t> and power to enclosure.</a:t>
            </a:r>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2</a:t>
            </a:fld>
            <a:endParaRPr lang="en-US"/>
          </a:p>
        </p:txBody>
      </p:sp>
    </p:spTree>
    <p:extLst>
      <p:ext uri="{BB962C8B-B14F-4D97-AF65-F5344CB8AC3E}">
        <p14:creationId xmlns:p14="http://schemas.microsoft.com/office/powerpoint/2010/main" val="3487838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working screen for the AVT Mercury Press Side Controls:</a:t>
            </a:r>
          </a:p>
          <a:p>
            <a:r>
              <a:rPr lang="en-US" dirty="0" smtClean="0"/>
              <a:t>Left dial is the Ink Sweep Trim setting control.</a:t>
            </a:r>
          </a:p>
          <a:p>
            <a:r>
              <a:rPr lang="en-US" dirty="0" smtClean="0"/>
              <a:t>Right dial is the Water Dampening Trim setting control.</a:t>
            </a:r>
          </a:p>
          <a:p>
            <a:r>
              <a:rPr lang="en-US" dirty="0" smtClean="0"/>
              <a:t>Increase/decrease arrows</a:t>
            </a:r>
            <a:r>
              <a:rPr lang="en-US" baseline="0" dirty="0" smtClean="0"/>
              <a:t> for each dial, 1 percent change for each tap.</a:t>
            </a:r>
            <a:endParaRPr lang="en-US" dirty="0" smtClean="0"/>
          </a:p>
          <a:p>
            <a:r>
              <a:rPr lang="en-US" dirty="0" smtClean="0"/>
              <a:t>There is no auto repeat like Mercury Client when buttons</a:t>
            </a:r>
            <a:r>
              <a:rPr lang="en-US" baseline="0" dirty="0" smtClean="0"/>
              <a:t> are </a:t>
            </a:r>
            <a:r>
              <a:rPr lang="en-US" dirty="0" smtClean="0"/>
              <a:t>held down.</a:t>
            </a:r>
          </a:p>
          <a:p>
            <a:r>
              <a:rPr lang="en-US" dirty="0" smtClean="0"/>
              <a:t>Both dials:</a:t>
            </a:r>
          </a:p>
          <a:p>
            <a:r>
              <a:rPr lang="en-US" dirty="0" smtClean="0"/>
              <a:t>a.</a:t>
            </a:r>
            <a:r>
              <a:rPr lang="en-US" baseline="0" dirty="0" smtClean="0"/>
              <a:t> </a:t>
            </a:r>
            <a:r>
              <a:rPr lang="en-US" dirty="0" smtClean="0"/>
              <a:t>Tapping on the upper half of the dial will switch to the zoomed view of that control.</a:t>
            </a:r>
          </a:p>
          <a:p>
            <a:r>
              <a:rPr lang="en-US" dirty="0" smtClean="0"/>
              <a:t>b. Tapping on the digits will show a onscreen keypad to</a:t>
            </a:r>
            <a:r>
              <a:rPr lang="en-US" baseline="0" dirty="0" smtClean="0"/>
              <a:t> enter the desired value of dial.</a:t>
            </a:r>
          </a:p>
          <a:p>
            <a:r>
              <a:rPr lang="en-US" baseline="0" dirty="0" smtClean="0"/>
              <a:t>After any change to dial, the RUN control will light up.</a:t>
            </a:r>
          </a:p>
          <a:p>
            <a:r>
              <a:rPr lang="en-US" baseline="0" dirty="0" smtClean="0"/>
              <a:t>RUN control button on left center will change the PLC when lit, then go off when completed. There is only one status indicator on dials, current value on the PLC. There is no console setting like Mercury Client. Any change on the dials will require the RUN to be tapped to execute to the PLC.</a:t>
            </a:r>
          </a:p>
          <a:p>
            <a:r>
              <a:rPr lang="en-US" baseline="0" dirty="0" smtClean="0"/>
              <a:t>Inker Ductor control button on center right will change when tapped. It will cycle through all choices. The current value is displayed inside the control. RUN is not required to be tapped to change the PLC.</a:t>
            </a:r>
          </a:p>
          <a:p>
            <a:r>
              <a:rPr lang="en-US" baseline="0" dirty="0" smtClean="0"/>
              <a:t>Fountain ID digit at upper center.</a:t>
            </a:r>
          </a:p>
          <a:p>
            <a:r>
              <a:rPr lang="en-US" baseline="0" dirty="0" smtClean="0"/>
              <a:t>AVT logo will switch to HMI configuration view.</a:t>
            </a:r>
          </a:p>
          <a:p>
            <a:r>
              <a:rPr lang="en-US" baseline="0" dirty="0" smtClean="0"/>
              <a:t>The Lock button at lower center will switch to LOCKED view.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3</a:t>
            </a:fld>
            <a:endParaRPr lang="en-US"/>
          </a:p>
        </p:txBody>
      </p:sp>
    </p:spTree>
    <p:extLst>
      <p:ext uri="{BB962C8B-B14F-4D97-AF65-F5344CB8AC3E}">
        <p14:creationId xmlns:p14="http://schemas.microsoft.com/office/powerpoint/2010/main" val="3036785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working screen for the AVT Mercury Press Side Controls:</a:t>
            </a:r>
          </a:p>
          <a:p>
            <a:r>
              <a:rPr lang="en-US" dirty="0" smtClean="0"/>
              <a:t>Left dial is the Ink Sweep Trim setting control.</a:t>
            </a:r>
          </a:p>
          <a:p>
            <a:r>
              <a:rPr lang="en-US" dirty="0" smtClean="0"/>
              <a:t>Right dial is the Water Dampening Trim setting control.</a:t>
            </a:r>
          </a:p>
          <a:p>
            <a:r>
              <a:rPr lang="en-US" dirty="0" smtClean="0"/>
              <a:t>Increase/decrease arrows</a:t>
            </a:r>
            <a:r>
              <a:rPr lang="en-US" baseline="0" dirty="0" smtClean="0"/>
              <a:t> for each dial, 1 percent change for each tap.</a:t>
            </a:r>
            <a:endParaRPr lang="en-US" dirty="0" smtClean="0"/>
          </a:p>
          <a:p>
            <a:r>
              <a:rPr lang="en-US" dirty="0" smtClean="0"/>
              <a:t>There is no auto repeat like Mercury Client when buttons</a:t>
            </a:r>
            <a:r>
              <a:rPr lang="en-US" baseline="0" dirty="0" smtClean="0"/>
              <a:t> are </a:t>
            </a:r>
            <a:r>
              <a:rPr lang="en-US" dirty="0" smtClean="0"/>
              <a:t>held down.</a:t>
            </a:r>
          </a:p>
          <a:p>
            <a:r>
              <a:rPr lang="en-US" dirty="0" smtClean="0"/>
              <a:t>Both dials:</a:t>
            </a:r>
          </a:p>
          <a:p>
            <a:r>
              <a:rPr lang="en-US" dirty="0" smtClean="0"/>
              <a:t>a.</a:t>
            </a:r>
            <a:r>
              <a:rPr lang="en-US" baseline="0" dirty="0" smtClean="0"/>
              <a:t> </a:t>
            </a:r>
            <a:r>
              <a:rPr lang="en-US" dirty="0" smtClean="0"/>
              <a:t>Tapping on the upper half of the dial will switch to the zoomed view of that control.</a:t>
            </a:r>
          </a:p>
          <a:p>
            <a:r>
              <a:rPr lang="en-US" dirty="0" smtClean="0"/>
              <a:t>b. Tapping on the digits will show a onscreen keypad to</a:t>
            </a:r>
            <a:r>
              <a:rPr lang="en-US" baseline="0" dirty="0" smtClean="0"/>
              <a:t> enter the desired value of dial.</a:t>
            </a:r>
          </a:p>
          <a:p>
            <a:r>
              <a:rPr lang="en-US" baseline="0" dirty="0" smtClean="0"/>
              <a:t>After any change to dial, the RUN control will light up.</a:t>
            </a:r>
          </a:p>
          <a:p>
            <a:r>
              <a:rPr lang="en-US" baseline="0" dirty="0" smtClean="0"/>
              <a:t>RUN control button on left center will change the PLC when lit, then go off when completed. There is only one status indicator on dials, current value on the PLC. There is no console setting like Mercury Client. Any change on the dials will require the RUN to be tapped to execute to the PLC.</a:t>
            </a:r>
          </a:p>
          <a:p>
            <a:r>
              <a:rPr lang="en-US" baseline="0" dirty="0" smtClean="0"/>
              <a:t>Inker Ductor control button on center right will change when tapped. It will cycle through all choices. The current value is displayed inside the control. RUN is not required to be tapped to change the PLC.</a:t>
            </a:r>
          </a:p>
          <a:p>
            <a:r>
              <a:rPr lang="en-US" baseline="0" dirty="0" smtClean="0"/>
              <a:t>Fountain ID digit at upper center.</a:t>
            </a:r>
          </a:p>
          <a:p>
            <a:r>
              <a:rPr lang="en-US" baseline="0" dirty="0" smtClean="0"/>
              <a:t>AVT logo will switch to HMI configuration view.</a:t>
            </a:r>
          </a:p>
          <a:p>
            <a:r>
              <a:rPr lang="en-US" baseline="0" dirty="0" smtClean="0"/>
              <a:t>The Lock button at lower center will switch to LOCKED view.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4</a:t>
            </a:fld>
            <a:endParaRPr lang="en-US"/>
          </a:p>
        </p:txBody>
      </p:sp>
    </p:spTree>
    <p:extLst>
      <p:ext uri="{BB962C8B-B14F-4D97-AF65-F5344CB8AC3E}">
        <p14:creationId xmlns:p14="http://schemas.microsoft.com/office/powerpoint/2010/main" val="3036785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working screen for the AVT Mercury Press Side Controls:</a:t>
            </a:r>
          </a:p>
          <a:p>
            <a:r>
              <a:rPr lang="en-US" dirty="0" smtClean="0"/>
              <a:t>Left dial is the Ink Sweep Trim setting control.</a:t>
            </a:r>
          </a:p>
          <a:p>
            <a:r>
              <a:rPr lang="en-US" dirty="0" smtClean="0"/>
              <a:t>Right dial is the Water Dampening Trim setting control.</a:t>
            </a:r>
          </a:p>
          <a:p>
            <a:r>
              <a:rPr lang="en-US" dirty="0" smtClean="0"/>
              <a:t>Increase/decrease arrows</a:t>
            </a:r>
            <a:r>
              <a:rPr lang="en-US" baseline="0" dirty="0" smtClean="0"/>
              <a:t> for each dial, 1 percent change for each tap.</a:t>
            </a:r>
            <a:endParaRPr lang="en-US" dirty="0" smtClean="0"/>
          </a:p>
          <a:p>
            <a:r>
              <a:rPr lang="en-US" dirty="0" smtClean="0"/>
              <a:t>There is no auto repeat like Mercury Client when buttons</a:t>
            </a:r>
            <a:r>
              <a:rPr lang="en-US" baseline="0" dirty="0" smtClean="0"/>
              <a:t> are </a:t>
            </a:r>
            <a:r>
              <a:rPr lang="en-US" dirty="0" smtClean="0"/>
              <a:t>held down.</a:t>
            </a:r>
          </a:p>
          <a:p>
            <a:r>
              <a:rPr lang="en-US" dirty="0" smtClean="0"/>
              <a:t>Both dials:</a:t>
            </a:r>
          </a:p>
          <a:p>
            <a:r>
              <a:rPr lang="en-US" dirty="0" smtClean="0"/>
              <a:t>a.</a:t>
            </a:r>
            <a:r>
              <a:rPr lang="en-US" baseline="0" dirty="0" smtClean="0"/>
              <a:t> </a:t>
            </a:r>
            <a:r>
              <a:rPr lang="en-US" dirty="0" smtClean="0"/>
              <a:t>Tapping on the upper half of the dial will switch to the zoomed view of that control.</a:t>
            </a:r>
          </a:p>
          <a:p>
            <a:r>
              <a:rPr lang="en-US" dirty="0" smtClean="0"/>
              <a:t>b. Tapping on the digits will show a onscreen keypad to</a:t>
            </a:r>
            <a:r>
              <a:rPr lang="en-US" baseline="0" dirty="0" smtClean="0"/>
              <a:t> enter the desired value of dial.</a:t>
            </a:r>
          </a:p>
          <a:p>
            <a:r>
              <a:rPr lang="en-US" baseline="0" dirty="0" smtClean="0"/>
              <a:t>After any change to dial, the RUN control will light up.</a:t>
            </a:r>
          </a:p>
          <a:p>
            <a:r>
              <a:rPr lang="en-US" baseline="0" dirty="0" smtClean="0"/>
              <a:t>RUN control button on left center will change the PLC when lit, then go off when completed. There is only one status indicator on dials, current value on the PLC. There is no console setting like Mercury Client. Any change on the dials will require the RUN to be tapped to execute to the PLC.</a:t>
            </a:r>
          </a:p>
          <a:p>
            <a:r>
              <a:rPr lang="en-US" baseline="0" dirty="0" smtClean="0"/>
              <a:t>Inker Ductor control button on center right will change when tapped. It will cycle through all choices. The current value is displayed inside the control. RUN is not required to be tapped to change the PLC.</a:t>
            </a:r>
          </a:p>
          <a:p>
            <a:r>
              <a:rPr lang="en-US" baseline="0" dirty="0" smtClean="0"/>
              <a:t>Fountain ID digit at upper center.</a:t>
            </a:r>
          </a:p>
          <a:p>
            <a:r>
              <a:rPr lang="en-US" baseline="0" dirty="0" smtClean="0"/>
              <a:t>AVT logo will switch to HMI configuration view.</a:t>
            </a:r>
          </a:p>
          <a:p>
            <a:r>
              <a:rPr lang="en-US" baseline="0" dirty="0" smtClean="0"/>
              <a:t>The Lock button at lower center will switch to LOCKED view.</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5</a:t>
            </a:fld>
            <a:endParaRPr lang="en-US"/>
          </a:p>
        </p:txBody>
      </p:sp>
    </p:spTree>
    <p:extLst>
      <p:ext uri="{BB962C8B-B14F-4D97-AF65-F5344CB8AC3E}">
        <p14:creationId xmlns:p14="http://schemas.microsoft.com/office/powerpoint/2010/main" val="3036785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Inker sweep controls, minus the ductor control.</a:t>
            </a:r>
          </a:p>
          <a:p>
            <a:r>
              <a:rPr lang="en-US" sz="1200" dirty="0" smtClean="0"/>
              <a:t>1</a:t>
            </a:r>
            <a:r>
              <a:rPr lang="en-US" sz="1200" baseline="30000" dirty="0" smtClean="0"/>
              <a:t>st</a:t>
            </a:r>
            <a:r>
              <a:rPr lang="en-US" sz="1200" dirty="0" smtClean="0"/>
              <a:t> row: digit in corner is fountain number.</a:t>
            </a:r>
          </a:p>
          <a:p>
            <a:r>
              <a:rPr lang="en-US" sz="1200" dirty="0" smtClean="0"/>
              <a:t>2</a:t>
            </a:r>
            <a:r>
              <a:rPr lang="en-US" sz="1200" baseline="30000" dirty="0" smtClean="0"/>
              <a:t>nd</a:t>
            </a:r>
            <a:r>
              <a:rPr lang="en-US" sz="1200" dirty="0" smtClean="0"/>
              <a:t> row: RUN control to</a:t>
            </a:r>
            <a:r>
              <a:rPr lang="en-US" sz="1200" baseline="0" dirty="0" smtClean="0"/>
              <a:t> confirm changes</a:t>
            </a:r>
            <a:r>
              <a:rPr lang="en-US" sz="1200" dirty="0" smtClean="0"/>
              <a:t>, lock control, OK returns to main view.</a:t>
            </a:r>
          </a:p>
          <a:p>
            <a:r>
              <a:rPr lang="en-US" sz="1200" dirty="0" smtClean="0"/>
              <a:t>3</a:t>
            </a:r>
            <a:r>
              <a:rPr lang="en-US" sz="1200" baseline="30000" dirty="0" smtClean="0"/>
              <a:t>rd</a:t>
            </a:r>
            <a:r>
              <a:rPr lang="en-US" sz="1200" dirty="0" smtClean="0"/>
              <a:t> row: trim increase, surge timer and cancel, inker function status.</a:t>
            </a:r>
          </a:p>
          <a:p>
            <a:r>
              <a:rPr lang="en-US" sz="1200" dirty="0" smtClean="0"/>
              <a:t>4</a:t>
            </a:r>
            <a:r>
              <a:rPr lang="en-US" sz="1200" baseline="30000" dirty="0" smtClean="0"/>
              <a:t>th</a:t>
            </a:r>
            <a:r>
              <a:rPr lang="en-US" sz="1200" dirty="0" smtClean="0"/>
              <a:t> row: trim decrease, surge timer increase, wash</a:t>
            </a:r>
            <a:r>
              <a:rPr lang="en-US" sz="1200" baseline="0" dirty="0" smtClean="0"/>
              <a:t> up status (green when wash up state is on)</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6</a:t>
            </a:fld>
            <a:endParaRPr lang="en-US"/>
          </a:p>
        </p:txBody>
      </p:sp>
    </p:spTree>
    <p:extLst>
      <p:ext uri="{BB962C8B-B14F-4D97-AF65-F5344CB8AC3E}">
        <p14:creationId xmlns:p14="http://schemas.microsoft.com/office/powerpoint/2010/main" val="2852993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Inker sweep controls, minus the ductor control.</a:t>
            </a:r>
          </a:p>
          <a:p>
            <a:r>
              <a:rPr lang="en-US" sz="1200" dirty="0" smtClean="0"/>
              <a:t>1</a:t>
            </a:r>
            <a:r>
              <a:rPr lang="en-US" sz="1200" baseline="30000" dirty="0" smtClean="0"/>
              <a:t>st</a:t>
            </a:r>
            <a:r>
              <a:rPr lang="en-US" sz="1200" dirty="0" smtClean="0"/>
              <a:t> row: digit in corner is fountain number.</a:t>
            </a:r>
          </a:p>
          <a:p>
            <a:r>
              <a:rPr lang="en-US" sz="1200" dirty="0" smtClean="0"/>
              <a:t>2</a:t>
            </a:r>
            <a:r>
              <a:rPr lang="en-US" sz="1200" baseline="30000" dirty="0" smtClean="0"/>
              <a:t>nd</a:t>
            </a:r>
            <a:r>
              <a:rPr lang="en-US" sz="1200" dirty="0" smtClean="0"/>
              <a:t> row: RUN control to</a:t>
            </a:r>
            <a:r>
              <a:rPr lang="en-US" sz="1200" baseline="0" dirty="0" smtClean="0"/>
              <a:t> confirm changes</a:t>
            </a:r>
            <a:r>
              <a:rPr lang="en-US" sz="1200" dirty="0" smtClean="0"/>
              <a:t>, lock control, OK returns to main view.</a:t>
            </a:r>
          </a:p>
          <a:p>
            <a:r>
              <a:rPr lang="en-US" sz="1200" dirty="0" smtClean="0"/>
              <a:t>3</a:t>
            </a:r>
            <a:r>
              <a:rPr lang="en-US" sz="1200" baseline="30000" dirty="0" smtClean="0"/>
              <a:t>rd</a:t>
            </a:r>
            <a:r>
              <a:rPr lang="en-US" sz="1200" dirty="0" smtClean="0"/>
              <a:t> row: trim increase, surge timer and cancel, inker function status.</a:t>
            </a:r>
          </a:p>
          <a:p>
            <a:r>
              <a:rPr lang="en-US" sz="1200" dirty="0" smtClean="0"/>
              <a:t>4</a:t>
            </a:r>
            <a:r>
              <a:rPr lang="en-US" sz="1200" baseline="30000" dirty="0" smtClean="0"/>
              <a:t>th</a:t>
            </a:r>
            <a:r>
              <a:rPr lang="en-US" sz="1200" dirty="0" smtClean="0"/>
              <a:t> row: trim decrease, surge timer increase, wash</a:t>
            </a:r>
            <a:r>
              <a:rPr lang="en-US" sz="1200" baseline="0" dirty="0" smtClean="0"/>
              <a:t> up status (green when wash up state is on)</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7</a:t>
            </a:fld>
            <a:endParaRPr lang="en-US"/>
          </a:p>
        </p:txBody>
      </p:sp>
    </p:spTree>
    <p:extLst>
      <p:ext uri="{BB962C8B-B14F-4D97-AF65-F5344CB8AC3E}">
        <p14:creationId xmlns:p14="http://schemas.microsoft.com/office/powerpoint/2010/main" val="285299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Water controls</a:t>
            </a:r>
          </a:p>
          <a:p>
            <a:r>
              <a:rPr lang="en-US" sz="1200" dirty="0" smtClean="0"/>
              <a:t>1</a:t>
            </a:r>
            <a:r>
              <a:rPr lang="en-US" sz="1200" baseline="30000" dirty="0" smtClean="0"/>
              <a:t>st</a:t>
            </a:r>
            <a:r>
              <a:rPr lang="en-US" sz="1200" dirty="0" smtClean="0"/>
              <a:t> row: digit in corner is fountain number.</a:t>
            </a:r>
          </a:p>
          <a:p>
            <a:r>
              <a:rPr lang="en-US" sz="1200" dirty="0" smtClean="0"/>
              <a:t>2</a:t>
            </a:r>
            <a:r>
              <a:rPr lang="en-US" sz="1200" baseline="30000" dirty="0" smtClean="0"/>
              <a:t>nd</a:t>
            </a:r>
            <a:r>
              <a:rPr lang="en-US" sz="1200" dirty="0" smtClean="0"/>
              <a:t> row: RUN control to</a:t>
            </a:r>
            <a:r>
              <a:rPr lang="en-US" sz="1200" baseline="0" dirty="0" smtClean="0"/>
              <a:t> confirm changes</a:t>
            </a:r>
            <a:r>
              <a:rPr lang="en-US" sz="1200" dirty="0" smtClean="0"/>
              <a:t>, lock control, OK returns to main view.</a:t>
            </a:r>
          </a:p>
          <a:p>
            <a:r>
              <a:rPr lang="en-US" sz="1200" dirty="0" smtClean="0"/>
              <a:t>3</a:t>
            </a:r>
            <a:r>
              <a:rPr lang="en-US" sz="1200" baseline="30000" dirty="0" smtClean="0"/>
              <a:t>rd</a:t>
            </a:r>
            <a:r>
              <a:rPr lang="en-US" sz="1200" dirty="0" smtClean="0"/>
              <a:t> row: trim increase, flood timer and cancel, inker function status.</a:t>
            </a:r>
          </a:p>
          <a:p>
            <a:r>
              <a:rPr lang="en-US" sz="1200" dirty="0" smtClean="0"/>
              <a:t>4</a:t>
            </a:r>
            <a:r>
              <a:rPr lang="en-US" sz="1200" baseline="30000" dirty="0" smtClean="0"/>
              <a:t>th</a:t>
            </a:r>
            <a:r>
              <a:rPr lang="en-US" sz="1200" dirty="0" smtClean="0"/>
              <a:t> row: trim decrease, flood timer increase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8</a:t>
            </a:fld>
            <a:endParaRPr lang="en-US"/>
          </a:p>
        </p:txBody>
      </p:sp>
    </p:spTree>
    <p:extLst>
      <p:ext uri="{BB962C8B-B14F-4D97-AF65-F5344CB8AC3E}">
        <p14:creationId xmlns:p14="http://schemas.microsoft.com/office/powerpoint/2010/main" val="2585129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Screen shows the current status of</a:t>
            </a:r>
            <a:r>
              <a:rPr lang="en-US" baseline="0" dirty="0" smtClean="0"/>
              <a:t> ink sweep and water controls. No changeable controls on this screen.</a:t>
            </a:r>
          </a:p>
          <a:p>
            <a:r>
              <a:rPr lang="en-US" baseline="0" dirty="0" smtClean="0"/>
              <a:t>Also shown is :</a:t>
            </a:r>
          </a:p>
          <a:p>
            <a:r>
              <a:rPr lang="en-US" baseline="0" dirty="0" smtClean="0"/>
              <a:t>PLC connection state (green waves for connected, red waves for disconnected)</a:t>
            </a:r>
          </a:p>
          <a:p>
            <a:r>
              <a:rPr lang="en-US" baseline="0" dirty="0" smtClean="0"/>
              <a:t>Current Press speed dial and FPM data.</a:t>
            </a:r>
          </a:p>
          <a:p>
            <a:r>
              <a:rPr lang="en-US" baseline="0" dirty="0" smtClean="0"/>
              <a:t>Current Press ON Impression state (bright green for ON Impression, Dark Green for OFF impression)</a:t>
            </a:r>
          </a:p>
          <a:p>
            <a:endParaRPr lang="en-US" baseline="0" dirty="0" smtClean="0"/>
          </a:p>
          <a:p>
            <a:r>
              <a:rPr lang="en-US" baseline="0" dirty="0" smtClean="0"/>
              <a:t>Press the LOCK control to exit this view.</a:t>
            </a:r>
            <a:endParaRPr lang="en-US" dirty="0"/>
          </a:p>
        </p:txBody>
      </p:sp>
      <p:sp>
        <p:nvSpPr>
          <p:cNvPr id="4" name="Slide Number Placeholder 3"/>
          <p:cNvSpPr>
            <a:spLocks noGrp="1"/>
          </p:cNvSpPr>
          <p:nvPr>
            <p:ph type="sldNum" sz="quarter" idx="10"/>
          </p:nvPr>
        </p:nvSpPr>
        <p:spPr/>
        <p:txBody>
          <a:bodyPr/>
          <a:lstStyle/>
          <a:p>
            <a:fld id="{B51FF7B0-66F8-4B30-B2E0-DBF6AF5EECAC}" type="slidenum">
              <a:rPr lang="en-US" smtClean="0"/>
              <a:t>9</a:t>
            </a:fld>
            <a:endParaRPr lang="en-US"/>
          </a:p>
        </p:txBody>
      </p:sp>
    </p:spTree>
    <p:extLst>
      <p:ext uri="{BB962C8B-B14F-4D97-AF65-F5344CB8AC3E}">
        <p14:creationId xmlns:p14="http://schemas.microsoft.com/office/powerpoint/2010/main" val="28384210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 name="Picture 5" descr="1.jpg"/>
          <p:cNvPicPr>
            <a:picLocks noChangeAspect="1"/>
          </p:cNvPicPr>
          <p:nvPr userDrawn="1"/>
        </p:nvPicPr>
        <p:blipFill>
          <a:blip r:embed="rId2"/>
          <a:stretch>
            <a:fillRect/>
          </a:stretch>
        </p:blipFill>
        <p:spPr>
          <a:xfrm>
            <a:off x="0" y="398791"/>
            <a:ext cx="9144000" cy="4743450"/>
          </a:xfrm>
          <a:prstGeom prst="rect">
            <a:avLst/>
          </a:prstGeom>
        </p:spPr>
      </p:pic>
      <p:sp>
        <p:nvSpPr>
          <p:cNvPr id="2" name="Title 1"/>
          <p:cNvSpPr>
            <a:spLocks noGrp="1"/>
          </p:cNvSpPr>
          <p:nvPr>
            <p:ph type="ctrTitle" hasCustomPrompt="1"/>
          </p:nvPr>
        </p:nvSpPr>
        <p:spPr>
          <a:xfrm>
            <a:off x="5374845" y="1290202"/>
            <a:ext cx="3441176" cy="954107"/>
          </a:xfrm>
        </p:spPr>
        <p:txBody>
          <a:bodyPr wrap="square">
            <a:spAutoFit/>
          </a:bodyPr>
          <a:lstStyle>
            <a:lvl1pPr algn="l">
              <a:defRPr sz="2800">
                <a:solidFill>
                  <a:schemeClr val="tx1"/>
                </a:solidFill>
              </a:defRPr>
            </a:lvl1pPr>
          </a:lstStyle>
          <a:p>
            <a:r>
              <a:rPr lang="en-US" dirty="0" smtClean="0"/>
              <a:t>Presentation Title here</a:t>
            </a:r>
            <a:endParaRPr lang="en-US" dirty="0"/>
          </a:p>
        </p:txBody>
      </p:sp>
      <p:sp>
        <p:nvSpPr>
          <p:cNvPr id="3" name="Subtitle 2"/>
          <p:cNvSpPr>
            <a:spLocks noGrp="1"/>
          </p:cNvSpPr>
          <p:nvPr>
            <p:ph type="subTitle" idx="1" hasCustomPrompt="1"/>
          </p:nvPr>
        </p:nvSpPr>
        <p:spPr>
          <a:xfrm>
            <a:off x="5374845" y="2276289"/>
            <a:ext cx="3456744" cy="400110"/>
          </a:xfrm>
        </p:spPr>
        <p:txBody>
          <a:bodyPr wrap="square">
            <a:sp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Date here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6" name="Picture 5" descr="top.jpg"/>
          <p:cNvPicPr>
            <a:picLocks noChangeAspect="1"/>
          </p:cNvPicPr>
          <p:nvPr userDrawn="1"/>
        </p:nvPicPr>
        <p:blipFill>
          <a:blip r:embed="rId2"/>
          <a:stretch>
            <a:fillRect/>
          </a:stretch>
        </p:blipFill>
        <p:spPr>
          <a:xfrm>
            <a:off x="0" y="0"/>
            <a:ext cx="9144000" cy="657225"/>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836192" y="800713"/>
            <a:ext cx="7850609" cy="39001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45477" y="4725025"/>
            <a:ext cx="715004" cy="260445"/>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Blank">
    <p:spTree>
      <p:nvGrpSpPr>
        <p:cNvPr id="1" name=""/>
        <p:cNvGrpSpPr/>
        <p:nvPr/>
      </p:nvGrpSpPr>
      <p:grpSpPr>
        <a:xfrm>
          <a:off x="0" y="0"/>
          <a:ext cx="0" cy="0"/>
          <a:chOff x="0" y="0"/>
          <a:chExt cx="0" cy="0"/>
        </a:xfrm>
      </p:grpSpPr>
      <p:pic>
        <p:nvPicPr>
          <p:cNvPr id="6" name="Picture 5" descr="left.jpg"/>
          <p:cNvPicPr>
            <a:picLocks noChangeAspect="1"/>
          </p:cNvPicPr>
          <p:nvPr userDrawn="1"/>
        </p:nvPicPr>
        <p:blipFill>
          <a:blip r:embed="rId2"/>
          <a:stretch>
            <a:fillRect/>
          </a:stretch>
        </p:blipFill>
        <p:spPr>
          <a:xfrm>
            <a:off x="0" y="0"/>
            <a:ext cx="4057650" cy="5143500"/>
          </a:xfrm>
          <a:prstGeom prst="rect">
            <a:avLst/>
          </a:prstGeom>
        </p:spPr>
      </p:pic>
      <p:pic>
        <p:nvPicPr>
          <p:cNvPr id="4" name="Picture 3" descr="logo2.jpg"/>
          <p:cNvPicPr>
            <a:picLocks noChangeAspect="1"/>
          </p:cNvPicPr>
          <p:nvPr userDrawn="1"/>
        </p:nvPicPr>
        <p:blipFill>
          <a:blip r:embed="rId3"/>
          <a:stretch>
            <a:fillRect/>
          </a:stretch>
        </p:blipFill>
        <p:spPr>
          <a:xfrm>
            <a:off x="5499002" y="4596997"/>
            <a:ext cx="3268980" cy="377190"/>
          </a:xfrm>
          <a:prstGeom prst="rect">
            <a:avLst/>
          </a:prstGeom>
        </p:spPr>
      </p:pic>
      <p:sp>
        <p:nvSpPr>
          <p:cNvPr id="3" name="Text Placeholder 2"/>
          <p:cNvSpPr>
            <a:spLocks noGrp="1"/>
          </p:cNvSpPr>
          <p:nvPr>
            <p:ph type="body" sz="quarter" idx="10" hasCustomPrompt="1"/>
          </p:nvPr>
        </p:nvSpPr>
        <p:spPr>
          <a:xfrm>
            <a:off x="4768850" y="1443038"/>
            <a:ext cx="3406775" cy="1103312"/>
          </a:xfrm>
        </p:spPr>
        <p:txBody>
          <a:bodyPr>
            <a:normAutofit/>
          </a:bodyPr>
          <a:lstStyle>
            <a:lvl1pPr marL="0" indent="0" algn="l">
              <a:buNone/>
              <a:defRPr sz="2800"/>
            </a:lvl1pPr>
          </a:lstStyle>
          <a:p>
            <a:pPr lvl="0"/>
            <a:r>
              <a:rPr lang="en-US" dirty="0" smtClean="0"/>
              <a:t>Presentation End Here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top.jpg"/>
          <p:cNvPicPr>
            <a:picLocks noChangeAspect="1"/>
          </p:cNvPicPr>
          <p:nvPr/>
        </p:nvPicPr>
        <p:blipFill>
          <a:blip r:embed="rId5"/>
          <a:stretch>
            <a:fillRect/>
          </a:stretch>
        </p:blipFill>
        <p:spPr>
          <a:xfrm>
            <a:off x="0" y="0"/>
            <a:ext cx="9144000" cy="657225"/>
          </a:xfrm>
          <a:prstGeom prst="rect">
            <a:avLst/>
          </a:prstGeom>
        </p:spPr>
      </p:pic>
      <p:sp>
        <p:nvSpPr>
          <p:cNvPr id="2" name="Title Placeholder 1"/>
          <p:cNvSpPr>
            <a:spLocks noGrp="1"/>
          </p:cNvSpPr>
          <p:nvPr>
            <p:ph type="title"/>
          </p:nvPr>
        </p:nvSpPr>
        <p:spPr>
          <a:xfrm>
            <a:off x="836192" y="111875"/>
            <a:ext cx="7850609" cy="461665"/>
          </a:xfrm>
          <a:prstGeom prst="rect">
            <a:avLst/>
          </a:prstGeom>
        </p:spPr>
        <p:txBody>
          <a:bodyPr vert="horz" wrap="square" lIns="91440" tIns="45720" rIns="91440" bIns="45720" rtlCol="0" anchor="ctr">
            <a:spAutoFit/>
          </a:bodyPr>
          <a:lstStyle/>
          <a:p>
            <a:r>
              <a:rPr lang="en-US" smtClean="0"/>
              <a:t>Click to edit Master title style</a:t>
            </a:r>
            <a:endParaRPr lang="en-US"/>
          </a:p>
        </p:txBody>
      </p:sp>
      <p:sp>
        <p:nvSpPr>
          <p:cNvPr id="3" name="Text Placeholder 2"/>
          <p:cNvSpPr>
            <a:spLocks noGrp="1"/>
          </p:cNvSpPr>
          <p:nvPr>
            <p:ph type="body" idx="1"/>
          </p:nvPr>
        </p:nvSpPr>
        <p:spPr>
          <a:xfrm>
            <a:off x="836192" y="800713"/>
            <a:ext cx="7850609" cy="390016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5477" y="4725025"/>
            <a:ext cx="715004" cy="26044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Lst>
  <p:timing>
    <p:tnLst>
      <p:par>
        <p:cTn id="1" dur="indefinite" restart="never" nodeType="tmRoot"/>
      </p:par>
    </p:tnLst>
  </p:timing>
  <p:txStyles>
    <p:titleStyle>
      <a:lvl1pPr algn="l" defTabSz="457200" rtl="0" eaLnBrk="1" latinLnBrk="0" hangingPunct="1">
        <a:spcBef>
          <a:spcPct val="0"/>
        </a:spcBef>
        <a:buNone/>
        <a:defRPr sz="2400" kern="1200" cap="all">
          <a:solidFill>
            <a:schemeClr val="bg1"/>
          </a:solidFill>
          <a:latin typeface="+mj-lt"/>
          <a:ea typeface="+mj-ea"/>
          <a:cs typeface="+mj-cs"/>
        </a:defRPr>
      </a:lvl1pPr>
    </p:titleStyle>
    <p:bodyStyle>
      <a:lvl1pPr marL="342900" indent="-342900" algn="l" defTabSz="457200" rtl="0" eaLnBrk="1" latinLnBrk="0" hangingPunct="1">
        <a:spcBef>
          <a:spcPct val="20000"/>
        </a:spcBef>
        <a:buClr>
          <a:srgbClr val="ED1C24"/>
        </a:buClr>
        <a:buFont typeface="Arial"/>
        <a:buChar char="•"/>
        <a:defRPr sz="2800" kern="1200">
          <a:solidFill>
            <a:schemeClr val="tx1"/>
          </a:solidFill>
          <a:latin typeface="+mn-lt"/>
          <a:ea typeface="+mn-ea"/>
          <a:cs typeface="+mn-cs"/>
        </a:defRPr>
      </a:lvl1pPr>
      <a:lvl2pPr marL="742950" indent="-285750" algn="l" defTabSz="457200" rtl="0" eaLnBrk="1" latinLnBrk="0" hangingPunct="1">
        <a:spcBef>
          <a:spcPct val="20000"/>
        </a:spcBef>
        <a:buClr>
          <a:srgbClr val="ED1C24"/>
        </a:buClr>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Clr>
          <a:srgbClr val="ED1C24"/>
        </a:buClr>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Clr>
          <a:srgbClr val="ED1C24"/>
        </a:buClr>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374845" y="1290202"/>
            <a:ext cx="3441176" cy="954107"/>
          </a:xfrm>
        </p:spPr>
        <p:txBody>
          <a:bodyPr/>
          <a:lstStyle/>
          <a:p>
            <a:r>
              <a:rPr lang="en-US" dirty="0" smtClean="0"/>
              <a:t>Ramping HMI screens</a:t>
            </a:r>
            <a:endParaRPr lang="en-US" dirty="0"/>
          </a:p>
        </p:txBody>
      </p:sp>
      <p:sp>
        <p:nvSpPr>
          <p:cNvPr id="5" name="Subtitle 4"/>
          <p:cNvSpPr>
            <a:spLocks noGrp="1"/>
          </p:cNvSpPr>
          <p:nvPr>
            <p:ph type="subTitle" idx="1"/>
          </p:nvPr>
        </p:nvSpPr>
        <p:spPr>
          <a:xfrm>
            <a:off x="5374845" y="2276289"/>
            <a:ext cx="3456744" cy="769441"/>
          </a:xfrm>
        </p:spPr>
        <p:txBody>
          <a:bodyPr/>
          <a:lstStyle/>
          <a:p>
            <a:r>
              <a:rPr lang="en-US" dirty="0" smtClean="0"/>
              <a:t>Jan. 4 2018</a:t>
            </a:r>
          </a:p>
          <a:p>
            <a:r>
              <a:rPr lang="en-US" dirty="0" smtClean="0"/>
              <a:t>Suggested edits - TR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OFF</a:t>
            </a:r>
            <a:endParaRPr lang="en-US" dirty="0"/>
          </a:p>
        </p:txBody>
      </p:sp>
      <p:sp>
        <p:nvSpPr>
          <p:cNvPr id="3" name="Content Placeholder 2"/>
          <p:cNvSpPr>
            <a:spLocks noGrp="1"/>
          </p:cNvSpPr>
          <p:nvPr>
            <p:ph idx="1"/>
          </p:nvPr>
        </p:nvSpPr>
        <p:spPr/>
        <p:txBody>
          <a:bodyPr/>
          <a:lstStyle/>
          <a:p>
            <a:r>
              <a:rPr lang="en-US" dirty="0" smtClean="0"/>
              <a:t>Sweep function setting is switched to OFF</a:t>
            </a:r>
          </a:p>
          <a:p>
            <a:endParaRPr lang="en-US" dirty="0"/>
          </a:p>
        </p:txBody>
      </p:sp>
      <p:pic>
        <p:nvPicPr>
          <p:cNvPr id="3074" name="Picture 2" descr="C:\Users\mcolvin.AVT_SERVER\Desktop\Merc Version1.70\Ink_Water_Curves\MapleSys_HMI\HMI_develop\screenshot_20171005a\AVT_PLC_HMI_0005.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622" y="1733550"/>
            <a:ext cx="4572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280147" y="2250139"/>
            <a:ext cx="1562100" cy="997325"/>
          </a:xfrm>
          <a:prstGeom prst="borderCallout1">
            <a:avLst>
              <a:gd name="adj1" fmla="val 26166"/>
              <a:gd name="adj2" fmla="val 99271"/>
              <a:gd name="adj3" fmla="val 147237"/>
              <a:gd name="adj4" fmla="val 38201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Not sure how to activate wash from this state. Can the lower right button be a wash bucket and act as a toggle on/off for wash?</a:t>
            </a:r>
            <a:endParaRPr lang="en-US" sz="1000" dirty="0"/>
          </a:p>
        </p:txBody>
      </p:sp>
    </p:spTree>
    <p:extLst>
      <p:ext uri="{BB962C8B-B14F-4D97-AF65-F5344CB8AC3E}">
        <p14:creationId xmlns:p14="http://schemas.microsoft.com/office/powerpoint/2010/main" val="123907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a:t>
            </a:r>
            <a:r>
              <a:rPr lang="en-US" dirty="0" smtClean="0"/>
              <a:t>OFF (w/ suggested edits-wash active)</a:t>
            </a:r>
            <a:endParaRPr lang="en-US" dirty="0"/>
          </a:p>
        </p:txBody>
      </p:sp>
      <p:sp>
        <p:nvSpPr>
          <p:cNvPr id="3" name="Content Placeholder 2"/>
          <p:cNvSpPr>
            <a:spLocks noGrp="1"/>
          </p:cNvSpPr>
          <p:nvPr>
            <p:ph idx="1"/>
          </p:nvPr>
        </p:nvSpPr>
        <p:spPr/>
        <p:txBody>
          <a:bodyPr/>
          <a:lstStyle/>
          <a:p>
            <a:r>
              <a:rPr lang="en-US" dirty="0" smtClean="0"/>
              <a:t>Sweep function setting is switched to OFF</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141622" y="1733550"/>
            <a:ext cx="4572000" cy="2590799"/>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280147" y="2250139"/>
            <a:ext cx="1562100" cy="997325"/>
          </a:xfrm>
          <a:prstGeom prst="borderCallout1">
            <a:avLst>
              <a:gd name="adj1" fmla="val 26166"/>
              <a:gd name="adj2" fmla="val 99271"/>
              <a:gd name="adj3" fmla="val 145214"/>
              <a:gd name="adj4" fmla="val 3669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Wash bucket turns blue when activated. Tap this button again to turn wash off and icon turns white.</a:t>
            </a:r>
            <a:endParaRPr lang="en-US" sz="1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9457" y="3371818"/>
            <a:ext cx="457264" cy="45726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0777" y="3371939"/>
            <a:ext cx="457143" cy="457143"/>
          </a:xfrm>
          <a:prstGeom prst="rect">
            <a:avLst/>
          </a:prstGeom>
        </p:spPr>
      </p:pic>
    </p:spTree>
    <p:extLst>
      <p:ext uri="{BB962C8B-B14F-4D97-AF65-F5344CB8AC3E}">
        <p14:creationId xmlns:p14="http://schemas.microsoft.com/office/powerpoint/2010/main" val="58917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at max</a:t>
            </a:r>
            <a:endParaRPr lang="en-US" dirty="0"/>
          </a:p>
        </p:txBody>
      </p:sp>
      <p:sp>
        <p:nvSpPr>
          <p:cNvPr id="3" name="Content Placeholder 2"/>
          <p:cNvSpPr>
            <a:spLocks noGrp="1"/>
          </p:cNvSpPr>
          <p:nvPr>
            <p:ph idx="1"/>
          </p:nvPr>
        </p:nvSpPr>
        <p:spPr/>
        <p:txBody>
          <a:bodyPr/>
          <a:lstStyle/>
          <a:p>
            <a:r>
              <a:rPr lang="en-US" dirty="0" smtClean="0"/>
              <a:t>Water control is at max trim setting.</a:t>
            </a:r>
          </a:p>
          <a:p>
            <a:endParaRPr lang="en-US" dirty="0"/>
          </a:p>
        </p:txBody>
      </p:sp>
      <p:pic>
        <p:nvPicPr>
          <p:cNvPr id="4098" name="Picture 2" descr="C:\Users\mcolvin.AVT_SERVER\Desktop\Merc Version1.70\Ink_Water_Curves\MapleSys_HMI\HMI_develop\screenshot_20171005a\AVT_PLC_HMI_0006.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4883" y="1673142"/>
            <a:ext cx="4572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154640" y="2339788"/>
            <a:ext cx="1761565" cy="907676"/>
          </a:xfrm>
          <a:prstGeom prst="borderCallout1">
            <a:avLst>
              <a:gd name="adj1" fmla="val 26166"/>
              <a:gd name="adj2" fmla="val 99271"/>
              <a:gd name="adj3" fmla="val 54203"/>
              <a:gd name="adj4" fmla="val 26450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Same critiques as the sweep screen… centering, button alignment / sizes, decrease dial size, background, etc.</a:t>
            </a:r>
            <a:endParaRPr lang="en-US" sz="1000" dirty="0"/>
          </a:p>
        </p:txBody>
      </p:sp>
    </p:spTree>
    <p:extLst>
      <p:ext uri="{BB962C8B-B14F-4D97-AF65-F5344CB8AC3E}">
        <p14:creationId xmlns:p14="http://schemas.microsoft.com/office/powerpoint/2010/main" val="1118202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fountain</a:t>
            </a:r>
            <a:endParaRPr lang="en-US" dirty="0"/>
          </a:p>
        </p:txBody>
      </p:sp>
      <p:sp>
        <p:nvSpPr>
          <p:cNvPr id="3" name="Content Placeholder 2"/>
          <p:cNvSpPr>
            <a:spLocks noGrp="1"/>
          </p:cNvSpPr>
          <p:nvPr>
            <p:ph idx="1"/>
          </p:nvPr>
        </p:nvSpPr>
        <p:spPr/>
        <p:txBody>
          <a:bodyPr/>
          <a:lstStyle/>
          <a:p>
            <a:r>
              <a:rPr lang="en-US" dirty="0" smtClean="0"/>
              <a:t>HMI software is configurable. This another fountain with different settings.</a:t>
            </a:r>
          </a:p>
          <a:p>
            <a:endParaRPr lang="en-US" dirty="0" smtClean="0"/>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187" y="1833563"/>
            <a:ext cx="46196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951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view</a:t>
            </a:r>
            <a:endParaRPr lang="en-US" dirty="0"/>
          </a:p>
        </p:txBody>
      </p:sp>
      <p:sp>
        <p:nvSpPr>
          <p:cNvPr id="3" name="Content Placeholder 2"/>
          <p:cNvSpPr>
            <a:spLocks noGrp="1"/>
          </p:cNvSpPr>
          <p:nvPr>
            <p:ph idx="1"/>
          </p:nvPr>
        </p:nvSpPr>
        <p:spPr/>
        <p:txBody>
          <a:bodyPr/>
          <a:lstStyle/>
          <a:p>
            <a:r>
              <a:rPr lang="en-US" dirty="0" smtClean="0"/>
              <a:t>Here is the configuration view:</a:t>
            </a:r>
          </a:p>
          <a:p>
            <a:endParaRPr lang="en-US" dirty="0"/>
          </a:p>
        </p:txBody>
      </p:sp>
      <p:pic>
        <p:nvPicPr>
          <p:cNvPr id="5123" name="Picture 3" descr="C:\Users\mcolvin.AVT_SERVER\Desktop\Merc Version1.70\Ink_Water_Curves\MapleSys_HMI\HMI_develop\screenshot_20171005a\AVT_PLC_HMI_001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1999" y="1567364"/>
            <a:ext cx="45720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98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 entry of sweep/water trim</a:t>
            </a:r>
            <a:endParaRPr lang="en-US" dirty="0"/>
          </a:p>
        </p:txBody>
      </p:sp>
      <p:sp>
        <p:nvSpPr>
          <p:cNvPr id="3" name="Content Placeholder 2"/>
          <p:cNvSpPr>
            <a:spLocks noGrp="1"/>
          </p:cNvSpPr>
          <p:nvPr>
            <p:ph idx="1"/>
          </p:nvPr>
        </p:nvSpPr>
        <p:spPr/>
        <p:txBody>
          <a:bodyPr/>
          <a:lstStyle/>
          <a:p>
            <a:r>
              <a:rPr lang="en-US" dirty="0" smtClean="0"/>
              <a:t>Keypad is available for direct entry of trim settings:</a:t>
            </a:r>
          </a:p>
          <a:p>
            <a:endParaRPr lang="en-US" dirty="0"/>
          </a:p>
        </p:txBody>
      </p:sp>
      <p:pic>
        <p:nvPicPr>
          <p:cNvPr id="6146" name="Picture 2" descr="C:\Users\mcolvin.AVT_SERVER\Desktop\Merc Version1.70\Ink_Water_Curves\MapleSys_HMI\HMI_develop\screenshot_20171005a\AVT_PLC_HMI_0008.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9265" y="1961566"/>
            <a:ext cx="45720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763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 named</a:t>
            </a:r>
            <a:endParaRPr lang="en-US" dirty="0"/>
          </a:p>
        </p:txBody>
      </p:sp>
      <p:sp>
        <p:nvSpPr>
          <p:cNvPr id="3" name="Content Placeholder 2"/>
          <p:cNvSpPr>
            <a:spLocks noGrp="1"/>
          </p:cNvSpPr>
          <p:nvPr>
            <p:ph idx="1"/>
          </p:nvPr>
        </p:nvSpPr>
        <p:spPr/>
        <p:txBody>
          <a:bodyPr>
            <a:normAutofit/>
          </a:bodyPr>
          <a:lstStyle/>
          <a:p>
            <a:r>
              <a:rPr lang="en-US" sz="1800" dirty="0" smtClean="0"/>
              <a:t>1</a:t>
            </a:r>
            <a:r>
              <a:rPr lang="en-US" sz="1800" baseline="30000" dirty="0" smtClean="0"/>
              <a:t>st</a:t>
            </a:r>
            <a:r>
              <a:rPr lang="en-US" sz="1800" dirty="0" smtClean="0"/>
              <a:t> row: digit in corner is fountain number.</a:t>
            </a:r>
          </a:p>
          <a:p>
            <a:r>
              <a:rPr lang="en-US" sz="1800" dirty="0" smtClean="0"/>
              <a:t>2</a:t>
            </a:r>
            <a:r>
              <a:rPr lang="en-US" sz="1800" baseline="30000" dirty="0" smtClean="0"/>
              <a:t>nd</a:t>
            </a:r>
            <a:r>
              <a:rPr lang="en-US" sz="1800" dirty="0" smtClean="0"/>
              <a:t> row: RUN control to confirm, lock control, OK returns to main view.</a:t>
            </a:r>
          </a:p>
          <a:p>
            <a:r>
              <a:rPr lang="en-US" sz="1800" dirty="0" smtClean="0"/>
              <a:t>3</a:t>
            </a:r>
            <a:r>
              <a:rPr lang="en-US" sz="1800" baseline="30000" dirty="0" smtClean="0"/>
              <a:t>rd</a:t>
            </a:r>
            <a:r>
              <a:rPr lang="en-US" sz="1800" dirty="0" smtClean="0"/>
              <a:t> row: trim increase, surge timer and cancel, inker function control.</a:t>
            </a:r>
          </a:p>
          <a:p>
            <a:r>
              <a:rPr lang="en-US" sz="1800" dirty="0" smtClean="0"/>
              <a:t>4</a:t>
            </a:r>
            <a:r>
              <a:rPr lang="en-US" sz="1800" baseline="30000" dirty="0" smtClean="0"/>
              <a:t>th</a:t>
            </a:r>
            <a:r>
              <a:rPr lang="en-US" sz="1800" dirty="0" smtClean="0"/>
              <a:t> row: trim decrease, surge timer increase, wash up status.</a:t>
            </a:r>
            <a:endParaRPr lang="en-US" sz="1800" dirty="0"/>
          </a:p>
        </p:txBody>
      </p:sp>
      <p:pic>
        <p:nvPicPr>
          <p:cNvPr id="7170" name="Picture 2" descr="C:\Users\mcolvin.AVT_SERVER\Desktop\Merc Version1.70\Ink_Water_Curves\MapleSys_HMI\HMI_develop\screenshot_20171005a\AVT_PLC_HMI_0009.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0735" y="2225842"/>
            <a:ext cx="45720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31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HMI startup screen</a:t>
            </a:r>
            <a:endParaRPr lang="en-US" dirty="0"/>
          </a:p>
        </p:txBody>
      </p:sp>
      <p:sp>
        <p:nvSpPr>
          <p:cNvPr id="3" name="Content Placeholder 2"/>
          <p:cNvSpPr>
            <a:spLocks noGrp="1"/>
          </p:cNvSpPr>
          <p:nvPr>
            <p:ph idx="1"/>
          </p:nvPr>
        </p:nvSpPr>
        <p:spPr/>
        <p:txBody>
          <a:bodyPr/>
          <a:lstStyle/>
          <a:p>
            <a:r>
              <a:rPr lang="en-US" dirty="0" smtClean="0"/>
              <a:t>When the display is reset or powered on:</a:t>
            </a:r>
            <a:endParaRPr lang="en-US" dirty="0"/>
          </a:p>
        </p:txBody>
      </p:sp>
      <p:pic>
        <p:nvPicPr>
          <p:cNvPr id="8194" name="Picture 2" descr="C:\Users\mcolvin.AVT_SERVER\Desktop\Merc Version1.70\Ink_Water_Curves\MapleSys_HMI\HMI_develop\screenshot_20171005a\AVT_PLC_HMI_001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3662" y="1463842"/>
            <a:ext cx="45720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890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AVT PN and Development</a:t>
            </a:r>
            <a:endParaRPr lang="en-US" dirty="0"/>
          </a:p>
        </p:txBody>
      </p:sp>
      <p:sp>
        <p:nvSpPr>
          <p:cNvPr id="3" name="Content Placeholder 2"/>
          <p:cNvSpPr>
            <a:spLocks noGrp="1"/>
          </p:cNvSpPr>
          <p:nvPr>
            <p:ph idx="1"/>
          </p:nvPr>
        </p:nvSpPr>
        <p:spPr/>
        <p:txBody>
          <a:bodyPr/>
          <a:lstStyle/>
          <a:p>
            <a:r>
              <a:rPr lang="en-US" dirty="0" smtClean="0"/>
              <a:t>TFS WI: 121438</a:t>
            </a:r>
          </a:p>
          <a:p>
            <a:r>
              <a:rPr lang="en-US" dirty="0" smtClean="0"/>
              <a:t>Shipping PN:</a:t>
            </a:r>
          </a:p>
          <a:p>
            <a:pPr lvl="1"/>
            <a:r>
              <a:rPr lang="fr-FR" sz="1800" dirty="0" smtClean="0"/>
              <a:t>Part </a:t>
            </a:r>
            <a:r>
              <a:rPr lang="fr-FR" sz="1800" dirty="0"/>
              <a:t>#</a:t>
            </a:r>
            <a:r>
              <a:rPr lang="fr-FR" sz="1800" dirty="0" smtClean="0"/>
              <a:t>090G900342  ASSY</a:t>
            </a:r>
            <a:r>
              <a:rPr lang="fr-FR" sz="1800" dirty="0"/>
              <a:t>, HMI MERC PU </a:t>
            </a:r>
            <a:r>
              <a:rPr lang="fr-FR" sz="1800" dirty="0" smtClean="0"/>
              <a:t>REMOTE</a:t>
            </a:r>
            <a:endParaRPr lang="en-US" sz="1800" dirty="0" smtClean="0"/>
          </a:p>
          <a:p>
            <a:r>
              <a:rPr lang="en-US" sz="2200" dirty="0" smtClean="0"/>
              <a:t>Replacement </a:t>
            </a:r>
            <a:r>
              <a:rPr lang="en-US" sz="2200" dirty="0" err="1" smtClean="0"/>
              <a:t>assy</a:t>
            </a:r>
            <a:r>
              <a:rPr lang="en-US" sz="2200" dirty="0" smtClean="0"/>
              <a:t>:</a:t>
            </a:r>
          </a:p>
          <a:p>
            <a:pPr lvl="1"/>
            <a:r>
              <a:rPr lang="en-US" sz="1800" dirty="0"/>
              <a:t>Part #</a:t>
            </a:r>
            <a:r>
              <a:rPr lang="en-US" sz="1800" dirty="0" smtClean="0"/>
              <a:t>050G400272  DISPLAY</a:t>
            </a:r>
            <a:r>
              <a:rPr lang="en-US" sz="1800" dirty="0"/>
              <a:t>, HMI TCH 4.3" </a:t>
            </a:r>
            <a:r>
              <a:rPr lang="en-US" sz="1800" dirty="0" smtClean="0"/>
              <a:t>24VDC</a:t>
            </a:r>
          </a:p>
          <a:p>
            <a:pPr lvl="1"/>
            <a:r>
              <a:rPr lang="fr-FR" sz="1800" dirty="0" smtClean="0"/>
              <a:t>Part </a:t>
            </a:r>
            <a:r>
              <a:rPr lang="fr-FR" sz="1800" dirty="0"/>
              <a:t>#</a:t>
            </a:r>
            <a:r>
              <a:rPr lang="fr-FR" sz="1800" dirty="0" smtClean="0"/>
              <a:t>067E370100-EN  SFWR</a:t>
            </a:r>
            <a:r>
              <a:rPr lang="fr-FR" sz="1800" dirty="0"/>
              <a:t>, HMI MERC PU REMOTE </a:t>
            </a:r>
            <a:r>
              <a:rPr lang="fr-FR" sz="1800" dirty="0" smtClean="0"/>
              <a:t>V1.00</a:t>
            </a:r>
          </a:p>
          <a:p>
            <a:pPr lvl="1"/>
            <a:endParaRPr lang="fr-FR" sz="1800" dirty="0"/>
          </a:p>
          <a:p>
            <a:pPr lvl="1"/>
            <a:endParaRPr lang="fr-FR" sz="1800" dirty="0" smtClean="0"/>
          </a:p>
        </p:txBody>
      </p:sp>
    </p:spTree>
    <p:extLst>
      <p:ext uri="{BB962C8B-B14F-4D97-AF65-F5344CB8AC3E}">
        <p14:creationId xmlns:p14="http://schemas.microsoft.com/office/powerpoint/2010/main" val="307827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3175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 side controls</a:t>
            </a:r>
            <a:endParaRPr lang="en-US" dirty="0"/>
          </a:p>
        </p:txBody>
      </p:sp>
      <p:sp>
        <p:nvSpPr>
          <p:cNvPr id="3" name="Content Placeholder 2"/>
          <p:cNvSpPr>
            <a:spLocks noGrp="1"/>
          </p:cNvSpPr>
          <p:nvPr>
            <p:ph idx="1"/>
          </p:nvPr>
        </p:nvSpPr>
        <p:spPr/>
        <p:txBody>
          <a:bodyPr/>
          <a:lstStyle/>
          <a:p>
            <a:r>
              <a:rPr lang="en-US" dirty="0" smtClean="0"/>
              <a:t>Pictured here with enclosure</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416" y="1497180"/>
            <a:ext cx="510540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1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screen</a:t>
            </a:r>
            <a:endParaRPr lang="en-US" dirty="0"/>
          </a:p>
        </p:txBody>
      </p:sp>
      <p:sp>
        <p:nvSpPr>
          <p:cNvPr id="3" name="Content Placeholder 2"/>
          <p:cNvSpPr>
            <a:spLocks noGrp="1"/>
          </p:cNvSpPr>
          <p:nvPr>
            <p:ph idx="1"/>
          </p:nvPr>
        </p:nvSpPr>
        <p:spPr/>
        <p:txBody>
          <a:bodyPr/>
          <a:lstStyle/>
          <a:p>
            <a:r>
              <a:rPr lang="en-US" dirty="0" smtClean="0"/>
              <a:t>Main operator view</a:t>
            </a:r>
          </a:p>
          <a:p>
            <a:endParaRPr lang="en-US" dirty="0"/>
          </a:p>
        </p:txBody>
      </p:sp>
      <p:pic>
        <p:nvPicPr>
          <p:cNvPr id="4" name="Picture 2" descr="C:\Users\mcolvin.AVT_SERVER\Desktop\Merc Version1.70\Ink_Water_Curves\MapleSys_HMI\HMI_develop\screenshot_20171005a\AVT_PLC_HMI_0001.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173" y="1342775"/>
            <a:ext cx="4572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6447865" y="2736476"/>
            <a:ext cx="1734670" cy="268942"/>
          </a:xfrm>
          <a:prstGeom prst="borderCallout1">
            <a:avLst>
              <a:gd name="adj1" fmla="val 18750"/>
              <a:gd name="adj2" fmla="val -8333"/>
              <a:gd name="adj3" fmla="val 66338"/>
              <a:gd name="adj4" fmla="val -3678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Line up buttons</a:t>
            </a:r>
            <a:endParaRPr lang="en-US" sz="1200" dirty="0"/>
          </a:p>
        </p:txBody>
      </p:sp>
      <p:sp>
        <p:nvSpPr>
          <p:cNvPr id="6" name="Rectangle 5"/>
          <p:cNvSpPr/>
          <p:nvPr/>
        </p:nvSpPr>
        <p:spPr>
          <a:xfrm>
            <a:off x="3193668" y="4094629"/>
            <a:ext cx="1781735" cy="41013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Center all elements within screen area.</a:t>
            </a:r>
            <a:endParaRPr lang="en-US" sz="1200" dirty="0"/>
          </a:p>
        </p:txBody>
      </p:sp>
      <p:cxnSp>
        <p:nvCxnSpPr>
          <p:cNvPr id="8" name="Straight Connector 7"/>
          <p:cNvCxnSpPr/>
          <p:nvPr/>
        </p:nvCxnSpPr>
        <p:spPr>
          <a:xfrm>
            <a:off x="1936376" y="2638175"/>
            <a:ext cx="6724" cy="1661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244208" y="2635923"/>
            <a:ext cx="6724" cy="166152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096435" y="4094629"/>
            <a:ext cx="1147773"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1936378" y="4094629"/>
            <a:ext cx="117661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Line Callout 1 17"/>
          <p:cNvSpPr/>
          <p:nvPr/>
        </p:nvSpPr>
        <p:spPr>
          <a:xfrm>
            <a:off x="6555495" y="1571064"/>
            <a:ext cx="1943045" cy="268942"/>
          </a:xfrm>
          <a:prstGeom prst="borderCallout1">
            <a:avLst>
              <a:gd name="adj1" fmla="val 18750"/>
              <a:gd name="adj2" fmla="val -8333"/>
              <a:gd name="adj3" fmla="val 383837"/>
              <a:gd name="adj4" fmla="val -9768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Button is missing border.</a:t>
            </a:r>
            <a:endParaRPr lang="en-US" sz="1200" dirty="0"/>
          </a:p>
        </p:txBody>
      </p:sp>
      <p:sp>
        <p:nvSpPr>
          <p:cNvPr id="19" name="Line Callout 1 18"/>
          <p:cNvSpPr/>
          <p:nvPr/>
        </p:nvSpPr>
        <p:spPr>
          <a:xfrm>
            <a:off x="125506" y="1436592"/>
            <a:ext cx="1562100" cy="1656232"/>
          </a:xfrm>
          <a:prstGeom prst="borderCallout1">
            <a:avLst>
              <a:gd name="adj1" fmla="val 26166"/>
              <a:gd name="adj2" fmla="val 99271"/>
              <a:gd name="adj3" fmla="val 4990"/>
              <a:gd name="adj4" fmla="val 12548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Can we remove this background or make the entire background the same texture? I can provide new artwork.</a:t>
            </a:r>
            <a:endParaRPr lang="en-US" sz="1200" dirty="0"/>
          </a:p>
        </p:txBody>
      </p:sp>
      <p:sp>
        <p:nvSpPr>
          <p:cNvPr id="13" name="Line Callout 1 12"/>
          <p:cNvSpPr/>
          <p:nvPr/>
        </p:nvSpPr>
        <p:spPr>
          <a:xfrm>
            <a:off x="6555495" y="862852"/>
            <a:ext cx="1943045" cy="268942"/>
          </a:xfrm>
          <a:prstGeom prst="borderCallout1">
            <a:avLst>
              <a:gd name="adj1" fmla="val 18750"/>
              <a:gd name="adj2" fmla="val -8333"/>
              <a:gd name="adj3" fmla="val 223837"/>
              <a:gd name="adj4" fmla="val -1201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Button is </a:t>
            </a:r>
            <a:r>
              <a:rPr lang="en-US" sz="1200" dirty="0" smtClean="0"/>
              <a:t>hard to select.</a:t>
            </a:r>
            <a:endParaRPr lang="en-US" sz="1200" dirty="0"/>
          </a:p>
        </p:txBody>
      </p:sp>
    </p:spTree>
    <p:extLst>
      <p:ext uri="{BB962C8B-B14F-4D97-AF65-F5344CB8AC3E}">
        <p14:creationId xmlns:p14="http://schemas.microsoft.com/office/powerpoint/2010/main" val="2904417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screen (with suggested revisions)</a:t>
            </a:r>
            <a:endParaRPr lang="en-US" dirty="0"/>
          </a:p>
        </p:txBody>
      </p:sp>
      <p:sp>
        <p:nvSpPr>
          <p:cNvPr id="3" name="Content Placeholder 2"/>
          <p:cNvSpPr>
            <a:spLocks noGrp="1"/>
          </p:cNvSpPr>
          <p:nvPr>
            <p:ph idx="1"/>
          </p:nvPr>
        </p:nvSpPr>
        <p:spPr/>
        <p:txBody>
          <a:bodyPr/>
          <a:lstStyle/>
          <a:p>
            <a:r>
              <a:rPr lang="en-US" dirty="0" smtClean="0"/>
              <a:t>Main operator view</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48173" y="1342776"/>
            <a:ext cx="4571999" cy="2590798"/>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6555495" y="862852"/>
            <a:ext cx="1943045" cy="479924"/>
          </a:xfrm>
          <a:prstGeom prst="borderCallout1">
            <a:avLst>
              <a:gd name="adj1" fmla="val 18750"/>
              <a:gd name="adj2" fmla="val -8333"/>
              <a:gd name="adj3" fmla="val 136978"/>
              <a:gd name="adj4" fmla="val -11463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Button is </a:t>
            </a:r>
            <a:r>
              <a:rPr lang="en-US" sz="1200" dirty="0" smtClean="0"/>
              <a:t>increased to 85 pixels wide.</a:t>
            </a:r>
            <a:endParaRPr lang="en-US" sz="1200" dirty="0"/>
          </a:p>
        </p:txBody>
      </p:sp>
    </p:spTree>
    <p:extLst>
      <p:ext uri="{BB962C8B-B14F-4D97-AF65-F5344CB8AC3E}">
        <p14:creationId xmlns:p14="http://schemas.microsoft.com/office/powerpoint/2010/main" val="649906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screen (with refined, blank dials)</a:t>
            </a:r>
            <a:endParaRPr lang="en-US" dirty="0"/>
          </a:p>
        </p:txBody>
      </p:sp>
      <p:sp>
        <p:nvSpPr>
          <p:cNvPr id="3" name="Content Placeholder 2"/>
          <p:cNvSpPr>
            <a:spLocks noGrp="1"/>
          </p:cNvSpPr>
          <p:nvPr>
            <p:ph idx="1"/>
          </p:nvPr>
        </p:nvSpPr>
        <p:spPr/>
        <p:txBody>
          <a:bodyPr/>
          <a:lstStyle/>
          <a:p>
            <a:r>
              <a:rPr lang="en-US" dirty="0" smtClean="0"/>
              <a:t>Main operator view</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48174" y="1342776"/>
            <a:ext cx="4571997" cy="2590798"/>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6555495" y="1571063"/>
            <a:ext cx="1943045" cy="1067111"/>
          </a:xfrm>
          <a:prstGeom prst="borderCallout1">
            <a:avLst>
              <a:gd name="adj1" fmla="val 31250"/>
              <a:gd name="adj2" fmla="val -2797"/>
              <a:gd name="adj3" fmla="val 35912"/>
              <a:gd name="adj4" fmla="val -4266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Cleaned up dials are 130 x 130 pixels with matching background to screen.</a:t>
            </a:r>
            <a:endParaRPr lang="en-US" sz="1200" dirty="0"/>
          </a:p>
        </p:txBody>
      </p:sp>
    </p:spTree>
    <p:extLst>
      <p:ext uri="{BB962C8B-B14F-4D97-AF65-F5344CB8AC3E}">
        <p14:creationId xmlns:p14="http://schemas.microsoft.com/office/powerpoint/2010/main" val="1624663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zoomed</a:t>
            </a:r>
            <a:endParaRPr lang="en-US" dirty="0"/>
          </a:p>
        </p:txBody>
      </p:sp>
      <p:sp>
        <p:nvSpPr>
          <p:cNvPr id="3" name="Content Placeholder 2"/>
          <p:cNvSpPr>
            <a:spLocks noGrp="1"/>
          </p:cNvSpPr>
          <p:nvPr>
            <p:ph idx="1"/>
          </p:nvPr>
        </p:nvSpPr>
        <p:spPr/>
        <p:txBody>
          <a:bodyPr/>
          <a:lstStyle/>
          <a:p>
            <a:r>
              <a:rPr lang="en-US" dirty="0" smtClean="0"/>
              <a:t>Tap on sweep dial on main screen and you get this view.</a:t>
            </a:r>
          </a:p>
          <a:p>
            <a:endParaRPr lang="en-US" dirty="0"/>
          </a:p>
        </p:txBody>
      </p:sp>
      <p:pic>
        <p:nvPicPr>
          <p:cNvPr id="1026" name="Picture 2" descr="C:\Users\mcolvin.AVT_SERVER\Desktop\Merc Version1.70\Ink_Water_Curves\MapleSys_HMI\HMI_develop\screenshot_20171005a\AVT_PLC_HMI_0002.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095" y="2038350"/>
            <a:ext cx="4572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280147" y="2250139"/>
            <a:ext cx="1562100" cy="997325"/>
          </a:xfrm>
          <a:prstGeom prst="borderCallout1">
            <a:avLst>
              <a:gd name="adj1" fmla="val 26166"/>
              <a:gd name="adj2" fmla="val 99271"/>
              <a:gd name="adj3" fmla="val 4990"/>
              <a:gd name="adj4" fmla="val 12548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Can we remove this background or make the entire background the same texture?</a:t>
            </a:r>
            <a:endParaRPr lang="en-US" sz="1200" dirty="0"/>
          </a:p>
        </p:txBody>
      </p:sp>
      <p:sp>
        <p:nvSpPr>
          <p:cNvPr id="6" name="Line Callout 1 5"/>
          <p:cNvSpPr/>
          <p:nvPr/>
        </p:nvSpPr>
        <p:spPr>
          <a:xfrm>
            <a:off x="6656294" y="3005417"/>
            <a:ext cx="1734670" cy="665629"/>
          </a:xfrm>
          <a:prstGeom prst="borderCallout1">
            <a:avLst>
              <a:gd name="adj1" fmla="val 21780"/>
              <a:gd name="adj2" fmla="val -2907"/>
              <a:gd name="adj3" fmla="val 29595"/>
              <a:gd name="adj4" fmla="val -7980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Line up buttons. We have odd </a:t>
            </a:r>
            <a:r>
              <a:rPr lang="en-US" sz="1200" dirty="0" err="1" smtClean="0"/>
              <a:t>spacings</a:t>
            </a:r>
            <a:r>
              <a:rPr lang="en-US" sz="1200" dirty="0" smtClean="0"/>
              <a:t> going on here.</a:t>
            </a:r>
            <a:endParaRPr lang="en-US" sz="1200" dirty="0"/>
          </a:p>
        </p:txBody>
      </p:sp>
      <p:sp>
        <p:nvSpPr>
          <p:cNvPr id="7" name="Line Callout 1 6"/>
          <p:cNvSpPr/>
          <p:nvPr/>
        </p:nvSpPr>
        <p:spPr>
          <a:xfrm>
            <a:off x="280147" y="3703549"/>
            <a:ext cx="1562100" cy="997325"/>
          </a:xfrm>
          <a:prstGeom prst="borderCallout1">
            <a:avLst>
              <a:gd name="adj1" fmla="val 26166"/>
              <a:gd name="adj2" fmla="val 99271"/>
              <a:gd name="adj3" fmla="val 4990"/>
              <a:gd name="adj4" fmla="val 12548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Can we reduce the overall size of this dial to make more room for the buttons on the right?</a:t>
            </a:r>
            <a:endParaRPr lang="en-US" sz="1200" dirty="0"/>
          </a:p>
        </p:txBody>
      </p:sp>
      <p:sp>
        <p:nvSpPr>
          <p:cNvPr id="8" name="Line Callout 1 7"/>
          <p:cNvSpPr/>
          <p:nvPr/>
        </p:nvSpPr>
        <p:spPr>
          <a:xfrm>
            <a:off x="6952131" y="1842247"/>
            <a:ext cx="1734670" cy="528917"/>
          </a:xfrm>
          <a:prstGeom prst="borderCallout1">
            <a:avLst>
              <a:gd name="adj1" fmla="val 75315"/>
              <a:gd name="adj2" fmla="val -2907"/>
              <a:gd name="adj3" fmla="val 132625"/>
              <a:gd name="adj4" fmla="val -4104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Button is odd size. Seems out of place.</a:t>
            </a:r>
            <a:endParaRPr lang="en-US" sz="1200" dirty="0"/>
          </a:p>
        </p:txBody>
      </p:sp>
      <p:cxnSp>
        <p:nvCxnSpPr>
          <p:cNvPr id="10" name="Straight Connector 9"/>
          <p:cNvCxnSpPr/>
          <p:nvPr/>
        </p:nvCxnSpPr>
        <p:spPr>
          <a:xfrm>
            <a:off x="2138082" y="4491318"/>
            <a:ext cx="0" cy="4908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513154" y="4489066"/>
            <a:ext cx="0" cy="490817"/>
          </a:xfrm>
          <a:prstGeom prst="line">
            <a:avLst/>
          </a:prstGeom>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2911260" y="4693051"/>
            <a:ext cx="2817167" cy="2084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Center all elements within screen area.</a:t>
            </a:r>
            <a:endParaRPr lang="en-US" sz="1000" dirty="0"/>
          </a:p>
        </p:txBody>
      </p:sp>
      <p:sp>
        <p:nvSpPr>
          <p:cNvPr id="15" name="Line Callout 1 14"/>
          <p:cNvSpPr/>
          <p:nvPr/>
        </p:nvSpPr>
        <p:spPr>
          <a:xfrm>
            <a:off x="6710084" y="3852583"/>
            <a:ext cx="2077570" cy="699246"/>
          </a:xfrm>
          <a:prstGeom prst="borderCallout1">
            <a:avLst>
              <a:gd name="adj1" fmla="val 24467"/>
              <a:gd name="adj2" fmla="val -1613"/>
              <a:gd name="adj3" fmla="val 27361"/>
              <a:gd name="adj4" fmla="val -251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Button is odd size. Seems out of place. Icon does not make it clear of button function. Replace with wash bucket?</a:t>
            </a:r>
            <a:endParaRPr lang="en-US" sz="1000" dirty="0"/>
          </a:p>
        </p:txBody>
      </p:sp>
    </p:spTree>
    <p:extLst>
      <p:ext uri="{BB962C8B-B14F-4D97-AF65-F5344CB8AC3E}">
        <p14:creationId xmlns:p14="http://schemas.microsoft.com/office/powerpoint/2010/main" val="318095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Sweep zoomed (with suggested revisions)</a:t>
            </a:r>
            <a:endParaRPr lang="en-US" dirty="0"/>
          </a:p>
        </p:txBody>
      </p:sp>
      <p:sp>
        <p:nvSpPr>
          <p:cNvPr id="3" name="Content Placeholder 2"/>
          <p:cNvSpPr>
            <a:spLocks noGrp="1"/>
          </p:cNvSpPr>
          <p:nvPr>
            <p:ph idx="1"/>
          </p:nvPr>
        </p:nvSpPr>
        <p:spPr/>
        <p:txBody>
          <a:bodyPr/>
          <a:lstStyle/>
          <a:p>
            <a:r>
              <a:rPr lang="en-US" dirty="0" smtClean="0"/>
              <a:t>Tap on sweep dial on main screen and you get this view.</a:t>
            </a:r>
          </a:p>
          <a:p>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41095" y="2038350"/>
            <a:ext cx="4571999" cy="2590800"/>
          </a:xfrm>
          <a:prstGeom prst="rect">
            <a:avLst/>
          </a:prstGeom>
          <a:noFill/>
          <a:extLst>
            <a:ext uri="{909E8E84-426E-40DD-AFC4-6F175D3DCCD1}">
              <a14:hiddenFill xmlns:a14="http://schemas.microsoft.com/office/drawing/2010/main">
                <a:solidFill>
                  <a:srgbClr val="FFFFFF"/>
                </a:solidFill>
              </a14:hiddenFill>
            </a:ext>
          </a:extLst>
        </p:spPr>
      </p:pic>
      <p:sp>
        <p:nvSpPr>
          <p:cNvPr id="16" name="Line Callout 1 15"/>
          <p:cNvSpPr/>
          <p:nvPr/>
        </p:nvSpPr>
        <p:spPr>
          <a:xfrm>
            <a:off x="268995" y="1896035"/>
            <a:ext cx="1943045" cy="937121"/>
          </a:xfrm>
          <a:prstGeom prst="borderCallout1">
            <a:avLst>
              <a:gd name="adj1" fmla="val 77875"/>
              <a:gd name="adj2" fmla="val 99628"/>
              <a:gd name="adj3" fmla="val 119012"/>
              <a:gd name="adj4" fmla="val 13346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Cleaned up dials are 199 x 199 pixels with matching background to screen.</a:t>
            </a:r>
            <a:endParaRPr lang="en-US" sz="1200" dirty="0"/>
          </a:p>
        </p:txBody>
      </p:sp>
    </p:spTree>
    <p:extLst>
      <p:ext uri="{BB962C8B-B14F-4D97-AF65-F5344CB8AC3E}">
        <p14:creationId xmlns:p14="http://schemas.microsoft.com/office/powerpoint/2010/main" val="250538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 zoomed</a:t>
            </a:r>
            <a:endParaRPr lang="en-US" dirty="0"/>
          </a:p>
        </p:txBody>
      </p:sp>
      <p:sp>
        <p:nvSpPr>
          <p:cNvPr id="3" name="Content Placeholder 2"/>
          <p:cNvSpPr>
            <a:spLocks noGrp="1"/>
          </p:cNvSpPr>
          <p:nvPr>
            <p:ph idx="1"/>
          </p:nvPr>
        </p:nvSpPr>
        <p:spPr/>
        <p:txBody>
          <a:bodyPr/>
          <a:lstStyle/>
          <a:p>
            <a:r>
              <a:rPr lang="en-US" dirty="0"/>
              <a:t>Tap on sweep dial on main screen and you get this view.</a:t>
            </a:r>
          </a:p>
          <a:p>
            <a:endParaRPr lang="en-US" dirty="0" smtClean="0"/>
          </a:p>
          <a:p>
            <a:endParaRPr lang="en-US" dirty="0"/>
          </a:p>
        </p:txBody>
      </p:sp>
      <p:pic>
        <p:nvPicPr>
          <p:cNvPr id="2050" name="Picture 2" descr="C:\Users\mcolvin.AVT_SERVER\Desktop\Merc Version1.70\Ink_Water_Curves\MapleSys_HMI\HMI_develop\screenshot_20171005a\AVT_PLC_HMI_0003.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285" y="2110074"/>
            <a:ext cx="4572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154640" y="2339788"/>
            <a:ext cx="1761565" cy="907676"/>
          </a:xfrm>
          <a:prstGeom prst="borderCallout1">
            <a:avLst>
              <a:gd name="adj1" fmla="val 26166"/>
              <a:gd name="adj2" fmla="val 99271"/>
              <a:gd name="adj3" fmla="val 94944"/>
              <a:gd name="adj4" fmla="val 27443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Same critiques as the sweep screen… centering, button alignment / sizes, decrease dial size, background, etc.</a:t>
            </a:r>
            <a:endParaRPr lang="en-US" sz="1000" dirty="0"/>
          </a:p>
        </p:txBody>
      </p:sp>
    </p:spTree>
    <p:extLst>
      <p:ext uri="{BB962C8B-B14F-4D97-AF65-F5344CB8AC3E}">
        <p14:creationId xmlns:p14="http://schemas.microsoft.com/office/powerpoint/2010/main" val="173105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Lock view</a:t>
            </a:r>
            <a:endParaRPr lang="en-US" dirty="0"/>
          </a:p>
        </p:txBody>
      </p:sp>
      <p:sp>
        <p:nvSpPr>
          <p:cNvPr id="3" name="Content Placeholder 2"/>
          <p:cNvSpPr>
            <a:spLocks noGrp="1"/>
          </p:cNvSpPr>
          <p:nvPr>
            <p:ph idx="1"/>
          </p:nvPr>
        </p:nvSpPr>
        <p:spPr/>
        <p:txBody>
          <a:bodyPr/>
          <a:lstStyle/>
          <a:p>
            <a:r>
              <a:rPr lang="en-US" dirty="0" smtClean="0"/>
              <a:t>Tap on the lock button and changeable controls are removed.</a:t>
            </a:r>
          </a:p>
          <a:p>
            <a:endParaRPr lang="en-US" dirty="0"/>
          </a:p>
        </p:txBody>
      </p:sp>
      <p:pic>
        <p:nvPicPr>
          <p:cNvPr id="1026" name="Picture 2" descr="C:\Users\mcolvin.AVT_SERVER\Desktop\Merc Version1.70\Ink_Water_Curves\MapleSys_HMI\HMI_develop\screenshot_20171005a\AVT_PLC_HMI_0004.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877929"/>
            <a:ext cx="45720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Line Callout 1 4"/>
          <p:cNvSpPr/>
          <p:nvPr/>
        </p:nvSpPr>
        <p:spPr>
          <a:xfrm>
            <a:off x="6609230" y="3234018"/>
            <a:ext cx="2164975" cy="528917"/>
          </a:xfrm>
          <a:prstGeom prst="borderCallout1">
            <a:avLst>
              <a:gd name="adj1" fmla="val 75315"/>
              <a:gd name="adj2" fmla="val -2907"/>
              <a:gd name="adj3" fmla="val 124999"/>
              <a:gd name="adj4" fmla="val -5114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Should we make this the same red dot as used on the Client GUI?</a:t>
            </a:r>
            <a:endParaRPr lang="en-US" sz="1000" dirty="0"/>
          </a:p>
        </p:txBody>
      </p:sp>
      <p:sp>
        <p:nvSpPr>
          <p:cNvPr id="6" name="Line Callout 1 5"/>
          <p:cNvSpPr/>
          <p:nvPr/>
        </p:nvSpPr>
        <p:spPr>
          <a:xfrm>
            <a:off x="6609231" y="1956547"/>
            <a:ext cx="1734670" cy="268942"/>
          </a:xfrm>
          <a:prstGeom prst="borderCallout1">
            <a:avLst>
              <a:gd name="adj1" fmla="val 46250"/>
              <a:gd name="adj2" fmla="val -1744"/>
              <a:gd name="adj3" fmla="val 506337"/>
              <a:gd name="adj4" fmla="val -11352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t>Center up elements</a:t>
            </a:r>
            <a:endParaRPr lang="en-US" sz="1200" dirty="0"/>
          </a:p>
        </p:txBody>
      </p:sp>
      <p:sp>
        <p:nvSpPr>
          <p:cNvPr id="7" name="Line Callout 1 6"/>
          <p:cNvSpPr/>
          <p:nvPr/>
        </p:nvSpPr>
        <p:spPr>
          <a:xfrm>
            <a:off x="699246" y="3489512"/>
            <a:ext cx="1920689" cy="590594"/>
          </a:xfrm>
          <a:prstGeom prst="borderCallout1">
            <a:avLst>
              <a:gd name="adj1" fmla="val 67688"/>
              <a:gd name="adj2" fmla="val 101624"/>
              <a:gd name="adj3" fmla="val 71798"/>
              <a:gd name="adj4" fmla="val 18684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smtClean="0"/>
              <a:t>Remove speed indicator </a:t>
            </a:r>
            <a:r>
              <a:rPr lang="en-US" sz="1000" dirty="0" smtClean="0"/>
              <a:t>completely and </a:t>
            </a:r>
            <a:r>
              <a:rPr lang="en-US" sz="1000" dirty="0" smtClean="0"/>
              <a:t>replace with </a:t>
            </a:r>
            <a:r>
              <a:rPr lang="en-US" sz="1000" dirty="0" smtClean="0"/>
              <a:t>64x64 pixel </a:t>
            </a:r>
            <a:r>
              <a:rPr lang="en-US" sz="1000" dirty="0" err="1" smtClean="0"/>
              <a:t>Ardagh</a:t>
            </a:r>
            <a:r>
              <a:rPr lang="en-US" sz="1000" dirty="0" smtClean="0"/>
              <a:t> </a:t>
            </a:r>
            <a:r>
              <a:rPr lang="en-US" sz="1000" dirty="0" smtClean="0"/>
              <a:t>logo.</a:t>
            </a:r>
            <a:endParaRPr lang="en-US" sz="1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0656" y="4080106"/>
            <a:ext cx="609524" cy="609524"/>
          </a:xfrm>
          <a:prstGeom prst="rect">
            <a:avLst/>
          </a:prstGeom>
        </p:spPr>
      </p:pic>
    </p:spTree>
    <p:extLst>
      <p:ext uri="{BB962C8B-B14F-4D97-AF65-F5344CB8AC3E}">
        <p14:creationId xmlns:p14="http://schemas.microsoft.com/office/powerpoint/2010/main" val="3146986380"/>
      </p:ext>
    </p:extLst>
  </p:cSld>
  <p:clrMapOvr>
    <a:masterClrMapping/>
  </p:clrMapOvr>
</p:sld>
</file>

<file path=ppt/theme/theme1.xml><?xml version="1.0" encoding="utf-8"?>
<a:theme xmlns:a="http://schemas.openxmlformats.org/drawingml/2006/main" name="AVT New 2014 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AVT New 2014 16x9</Template>
  <TotalTime>812</TotalTime>
  <Words>2099</Words>
  <Application>Microsoft Office PowerPoint</Application>
  <PresentationFormat>On-screen Show (16:9)</PresentationFormat>
  <Paragraphs>177</Paragraphs>
  <Slides>19</Slides>
  <Notes>18</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AVT New 2014 16x9</vt:lpstr>
      <vt:lpstr>Ramping HMI screens</vt:lpstr>
      <vt:lpstr>Press side controls</vt:lpstr>
      <vt:lpstr>Home screen</vt:lpstr>
      <vt:lpstr>Home screen (with suggested revisions)</vt:lpstr>
      <vt:lpstr>Home screen (with refined, blank dials)</vt:lpstr>
      <vt:lpstr>Sweep zoomed</vt:lpstr>
      <vt:lpstr>Sweep zoomed (with suggested revisions)</vt:lpstr>
      <vt:lpstr>Water zoomed</vt:lpstr>
      <vt:lpstr>Lock view</vt:lpstr>
      <vt:lpstr>Sweep OFF</vt:lpstr>
      <vt:lpstr>Sweep OFF (w/ suggested edits-wash active)</vt:lpstr>
      <vt:lpstr>Water at max</vt:lpstr>
      <vt:lpstr>Another fountain</vt:lpstr>
      <vt:lpstr>Configuration view</vt:lpstr>
      <vt:lpstr>Direct entry of sweep/water trim</vt:lpstr>
      <vt:lpstr>Controls named</vt:lpstr>
      <vt:lpstr>HMI startup screen</vt:lpstr>
      <vt:lpstr>AVT PN and Development</vt:lpstr>
      <vt:lpstr>PowerPoint Presentation</vt:lpstr>
    </vt:vector>
  </TitlesOfParts>
  <Company>AVT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Ramping HMI screens</dc:title>
  <dc:creator>Mark Colvin</dc:creator>
  <cp:lastModifiedBy>Tim Rose</cp:lastModifiedBy>
  <cp:revision>27</cp:revision>
  <cp:lastPrinted>2017-10-25T19:29:06Z</cp:lastPrinted>
  <dcterms:created xsi:type="dcterms:W3CDTF">2017-09-06T14:42:39Z</dcterms:created>
  <dcterms:modified xsi:type="dcterms:W3CDTF">2018-01-04T17:05:42Z</dcterms:modified>
</cp:coreProperties>
</file>