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B0249-7179-E1FA-4C13-B7F56AA6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6318CA-48AC-AFFB-522C-902379DA1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14BD8-4BAF-2390-B66F-6D582F5A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F48D7-D87A-7934-4920-57FE1248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72FB0B-B216-9E81-6AD4-35352BF7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8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B42AF-0EBB-8441-74C3-D782CAB1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547E85-520D-F071-6E03-76EEF121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87199-30BE-6B72-E0DD-34DBB83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880C49-CA93-11DB-C05E-53F45A6C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36615-6D27-94B5-B6AA-8D95C014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71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CA9E36-10B6-E9E6-983F-11B669039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FAB9D2-01CE-989B-6766-C72A3391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06C991-659C-C9F3-D1BB-2D9E660E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D04B1-3FC6-D363-E590-BA775BA0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AF1E7-2782-1E56-31D0-79ACFB34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23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94C35-B481-430E-EA31-0DB16B13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7F8E2-AF91-A584-113C-DCA89946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54B985-2452-6C13-D4DF-50CB71E8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D8286-B07D-9A84-3B05-871A229F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7A587-1077-77B0-B822-28F11341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59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C81C6-E461-0F2C-BC57-858642D6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5A03BC-6656-F8C7-4D90-FC8BE3EA5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038DF-1C54-DD6E-8ED4-7E6F4246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A6EAA-CCC1-05CF-9A8D-C677CFCF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02035-4BF0-115C-96C0-4FA56A36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7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7D0B5-BD7A-893B-FF70-C0D903AD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71EE7-1FA0-C7B9-0564-4883F6A8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B99038-E8A6-D108-27B3-42425713C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F6B4EB-9BAB-052C-FE58-D302BD3A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566EBD-ED26-E71E-BF41-7760609D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4BCAE4-E452-EDAB-DB72-E05AAF72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1E35E-7EBC-03FE-8584-28A07E3B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791603-7B30-1DE8-9893-C6684FF2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27932D-1FEF-5E5B-34B8-0FCCB22D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1AFB83-6CA2-290E-5A59-ADE95D2FD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FF76D0-E830-97DB-4B4C-91F1F4887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EC8986-F157-56E6-EE72-DA783BDF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2D1405-F184-87B0-8744-807B0D3E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BD8BEE-21CC-1B84-7E8A-43EB4091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2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5B75C-5A22-20A8-C0D6-2BE8D975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169A3E-F1D3-3D69-34D6-E3171E3E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2E4DC5-CEA4-3B05-B5C7-3446C1F7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ADEF59-FFF4-A6D8-51B7-BED4A367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44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0E6117-280A-2B8A-CB3E-AEB22A95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189E9D-7EB5-5331-0321-3FA934F1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6D772E-0511-B602-640A-7AEEABFE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36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205E7-5B54-86D8-3DD4-E0C3637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970AC-2F8E-7311-C5F0-AD8E0ABE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0EE55-12EF-8FD7-C0C2-CE19C82E6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CDDC32-CA7B-CE65-CBF3-45E08B6D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C51E0C-6951-A15F-EDAB-3B6D7A67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79D6BB-FE16-AB77-2DC5-61C0C25A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11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4A2BF-A4E8-6898-C9B7-B504AA5C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EED196-5F4A-7147-7915-95656A885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D68589-E516-A9AB-1521-8365A5BF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11C7CE-444A-40C7-0D6E-B7044889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ECE280-531B-476A-B9D6-EEB79A6A7E2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DF641C-0AB7-421B-AAE5-9CB07107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591F55-7F2C-1005-FFCF-84BBDC20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18BBDE-A27A-4AC5-96EF-A0DE941C7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37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75B0133-74EC-DDFF-48A0-BB9DE4D3FE5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43541" y="240871"/>
            <a:ext cx="1190791" cy="5620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E612A47-3A5D-9C65-4766-D9EFE57160BC}"/>
              </a:ext>
            </a:extLst>
          </p:cNvPr>
          <p:cNvSpPr txBox="1"/>
          <p:nvPr userDrawn="1"/>
        </p:nvSpPr>
        <p:spPr>
          <a:xfrm>
            <a:off x="598818" y="23371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Trebuchet MS" panose="020B0603020202020204" pitchFamily="34" charset="0"/>
              </a:rPr>
              <a:t>Projeto Final: Avaliação de Cafés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141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37E96-51CC-1F17-298E-26E3D746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91" y="1720461"/>
            <a:ext cx="4997569" cy="3602038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4800" dirty="0">
                <a:latin typeface="Trebuchet MS" panose="020B0603020202020204" pitchFamily="34" charset="0"/>
              </a:rPr>
              <a:t>Projeto Final: Avaliação de Cafés</a:t>
            </a:r>
            <a:br>
              <a:rPr lang="pt-BR" sz="4800" dirty="0">
                <a:latin typeface="Trebuchet MS" panose="020B0603020202020204" pitchFamily="34" charset="0"/>
              </a:rPr>
            </a:br>
            <a:br>
              <a:rPr lang="pt-BR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Flávio Barbosa </a:t>
            </a:r>
            <a:r>
              <a:rPr lang="pt-BR" sz="2400" dirty="0" err="1">
                <a:latin typeface="Trebuchet MS" panose="020B0603020202020204" pitchFamily="34" charset="0"/>
              </a:rPr>
              <a:t>Shirahige</a:t>
            </a: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Hélio Pereira de Oliveira</a:t>
            </a:r>
            <a:br>
              <a:rPr lang="pt-BR" sz="2400" dirty="0">
                <a:latin typeface="Trebuchet MS" panose="020B0603020202020204" pitchFamily="34" charset="0"/>
              </a:rPr>
            </a:br>
            <a:r>
              <a:rPr lang="pt-BR" sz="2400" dirty="0">
                <a:latin typeface="Trebuchet MS" panose="020B0603020202020204" pitchFamily="34" charset="0"/>
              </a:rPr>
              <a:t>Michel Maurice </a:t>
            </a:r>
            <a:r>
              <a:rPr lang="pt-BR" sz="2400" dirty="0" err="1">
                <a:latin typeface="Trebuchet MS" panose="020B0603020202020204" pitchFamily="34" charset="0"/>
              </a:rPr>
              <a:t>Conjaud</a:t>
            </a:r>
            <a:r>
              <a:rPr lang="pt-BR" sz="2400" dirty="0">
                <a:latin typeface="Trebuchet MS" panose="020B0603020202020204" pitchFamily="34" charset="0"/>
              </a:rPr>
              <a:t> Neto</a:t>
            </a:r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69B5B3-945F-3725-7782-A8B69238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758" y="1306914"/>
            <a:ext cx="5403057" cy="36020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0B5050C-0F52-F0BD-F8FA-20EE172FEA03}"/>
              </a:ext>
            </a:extLst>
          </p:cNvPr>
          <p:cNvSpPr txBox="1"/>
          <p:nvPr/>
        </p:nvSpPr>
        <p:spPr>
          <a:xfrm>
            <a:off x="3048719" y="624632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Trebuchet MS" panose="020B0603020202020204" pitchFamily="34" charset="0"/>
              </a:rPr>
              <a:t>Aprendizagem Estatística de Máquina II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61ACA5-D2DF-5F76-2E87-4E14CFBBA9C4}"/>
              </a:ext>
            </a:extLst>
          </p:cNvPr>
          <p:cNvSpPr/>
          <p:nvPr/>
        </p:nvSpPr>
        <p:spPr>
          <a:xfrm>
            <a:off x="586596" y="241540"/>
            <a:ext cx="3778370" cy="396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7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4DD83B-1EB5-2C7A-E006-356527BC4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47" y="1026540"/>
            <a:ext cx="10397706" cy="4330464"/>
          </a:xfrm>
        </p:spPr>
        <p:txBody>
          <a:bodyPr>
            <a:noAutofit/>
          </a:bodyPr>
          <a:lstStyle/>
          <a:p>
            <a:pPr algn="l"/>
            <a:r>
              <a:rPr lang="pt-BR" sz="2000" b="1" dirty="0">
                <a:latin typeface="Trebuchet MS" panose="020B0603020202020204" pitchFamily="34" charset="0"/>
              </a:rPr>
              <a:t>1. Objetivo</a:t>
            </a:r>
            <a:br>
              <a:rPr lang="pt-BR" sz="2000" b="1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O objetivo desse projeto é prever o pontuação/score da avaliação de cafés (</a:t>
            </a:r>
            <a:r>
              <a:rPr lang="pt-BR" sz="2000" dirty="0" err="1">
                <a:latin typeface="Trebuchet MS" panose="020B0603020202020204" pitchFamily="34" charset="0"/>
              </a:rPr>
              <a:t>total_cup_points</a:t>
            </a:r>
            <a:r>
              <a:rPr lang="pt-BR" sz="2000" dirty="0">
                <a:latin typeface="Trebuchet MS" panose="020B0603020202020204" pitchFamily="34" charset="0"/>
              </a:rPr>
              <a:t>) a partir das demais preditoras do </a:t>
            </a:r>
            <a:r>
              <a:rPr lang="pt-BR" sz="2000" dirty="0" err="1">
                <a:latin typeface="Trebuchet MS" panose="020B0603020202020204" pitchFamily="34" charset="0"/>
              </a:rPr>
              <a:t>dataset</a:t>
            </a:r>
            <a:r>
              <a:rPr lang="pt-BR" sz="2000" dirty="0">
                <a:latin typeface="Trebuchet MS" panose="020B0603020202020204" pitchFamily="34" charset="0"/>
              </a:rPr>
              <a:t> e agrupar os tipos de café (cluster) a partir da qualidade do café</a:t>
            </a:r>
            <a:br>
              <a:rPr lang="pt-BR" sz="2000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b="1" dirty="0">
                <a:latin typeface="Trebuchet MS" panose="020B0603020202020204" pitchFamily="34" charset="0"/>
              </a:rPr>
              <a:t>2. Dados</a:t>
            </a:r>
            <a:br>
              <a:rPr lang="pt-BR" sz="2000" b="1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Será utilizada a base de dados com informações de qualidade de café coletadas das avaliações do </a:t>
            </a:r>
            <a:r>
              <a:rPr lang="en-US" sz="2000" dirty="0">
                <a:latin typeface="Trebuchet MS" panose="020B0603020202020204" pitchFamily="34" charset="0"/>
              </a:rPr>
              <a:t>Coffee Quality Institute  de Janeiro de 2018. 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A </a:t>
            </a:r>
            <a:r>
              <a:rPr lang="en-US" sz="2000" dirty="0" err="1">
                <a:latin typeface="Trebuchet MS" panose="020B0603020202020204" pitchFamily="34" charset="0"/>
              </a:rPr>
              <a:t>avaliação</a:t>
            </a:r>
            <a:r>
              <a:rPr lang="en-US" sz="2000" dirty="0">
                <a:latin typeface="Trebuchet MS" panose="020B0603020202020204" pitchFamily="34" charset="0"/>
              </a:rPr>
              <a:t> dos café é </a:t>
            </a:r>
            <a:r>
              <a:rPr lang="en-US" sz="2000" dirty="0" err="1">
                <a:latin typeface="Trebuchet MS" panose="020B0603020202020204" pitchFamily="34" charset="0"/>
              </a:rPr>
              <a:t>feita</a:t>
            </a:r>
            <a:r>
              <a:rPr lang="en-US" sz="2000" dirty="0">
                <a:latin typeface="Trebuchet MS" panose="020B0603020202020204" pitchFamily="34" charset="0"/>
              </a:rPr>
              <a:t> a </a:t>
            </a:r>
            <a:r>
              <a:rPr lang="en-US" sz="2000" dirty="0" err="1">
                <a:latin typeface="Trebuchet MS" panose="020B0603020202020204" pitchFamily="34" charset="0"/>
              </a:rPr>
              <a:t>partir</a:t>
            </a:r>
            <a:r>
              <a:rPr lang="en-US" sz="2000" dirty="0">
                <a:latin typeface="Trebuchet MS" panose="020B0603020202020204" pitchFamily="34" charset="0"/>
              </a:rPr>
              <a:t> de </a:t>
            </a:r>
            <a:r>
              <a:rPr lang="en-US" sz="2000" dirty="0" err="1">
                <a:latin typeface="Trebuchet MS" panose="020B0603020202020204" pitchFamily="34" charset="0"/>
              </a:rPr>
              <a:t>diversas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características</a:t>
            </a:r>
            <a:r>
              <a:rPr lang="en-US" sz="2000" dirty="0">
                <a:latin typeface="Trebuchet MS" panose="020B0603020202020204" pitchFamily="34" charset="0"/>
              </a:rPr>
              <a:t> do café, </a:t>
            </a:r>
            <a:r>
              <a:rPr lang="en-US" sz="2000" dirty="0" err="1">
                <a:latin typeface="Trebuchet MS" panose="020B0603020202020204" pitchFamily="34" charset="0"/>
              </a:rPr>
              <a:t>como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acidez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doçura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equilíbrio</a:t>
            </a:r>
            <a:r>
              <a:rPr lang="en-US" sz="2000" dirty="0">
                <a:latin typeface="Trebuchet MS" panose="020B0603020202020204" pitchFamily="34" charset="0"/>
              </a:rPr>
              <a:t> etc. e é </a:t>
            </a:r>
            <a:r>
              <a:rPr lang="en-US" sz="2000" dirty="0" err="1">
                <a:latin typeface="Trebuchet MS" panose="020B0603020202020204" pitchFamily="34" charset="0"/>
              </a:rPr>
              <a:t>pontuada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numa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escala</a:t>
            </a:r>
            <a:r>
              <a:rPr lang="en-US" sz="2000" dirty="0">
                <a:latin typeface="Trebuchet MS" panose="020B0603020202020204" pitchFamily="34" charset="0"/>
              </a:rPr>
              <a:t> de 0 a 100. Essa </a:t>
            </a:r>
            <a:r>
              <a:rPr lang="en-US" sz="2000" dirty="0" err="1">
                <a:latin typeface="Trebuchet MS" panose="020B0603020202020204" pitchFamily="34" charset="0"/>
              </a:rPr>
              <a:t>pontuação</a:t>
            </a:r>
            <a:r>
              <a:rPr lang="en-US" sz="2000" dirty="0">
                <a:latin typeface="Trebuchet MS" panose="020B0603020202020204" pitchFamily="34" charset="0"/>
              </a:rPr>
              <a:t>/score </a:t>
            </a:r>
            <a:r>
              <a:rPr lang="en-US" sz="2000" dirty="0" err="1">
                <a:latin typeface="Trebuchet MS" panose="020B0603020202020204" pitchFamily="34" charset="0"/>
              </a:rPr>
              <a:t>será</a:t>
            </a:r>
            <a:r>
              <a:rPr lang="en-US" sz="2000" dirty="0">
                <a:latin typeface="Trebuchet MS" panose="020B0603020202020204" pitchFamily="34" charset="0"/>
              </a:rPr>
              <a:t> a </a:t>
            </a:r>
            <a:r>
              <a:rPr lang="en-US" sz="2000" dirty="0" err="1">
                <a:latin typeface="Trebuchet MS" panose="020B0603020202020204" pitchFamily="34" charset="0"/>
              </a:rPr>
              <a:t>variável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resposta</a:t>
            </a:r>
            <a:r>
              <a:rPr lang="en-US" sz="2000" dirty="0">
                <a:latin typeface="Trebuchet MS" panose="020B0603020202020204" pitchFamily="34" charset="0"/>
              </a:rPr>
              <a:t> dos </a:t>
            </a:r>
            <a:r>
              <a:rPr lang="en-US" sz="2000" dirty="0" err="1">
                <a:latin typeface="Trebuchet MS" panose="020B0603020202020204" pitchFamily="34" charset="0"/>
              </a:rPr>
              <a:t>modelos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supervisionados</a:t>
            </a:r>
            <a:r>
              <a:rPr lang="en-US" sz="2000" dirty="0">
                <a:latin typeface="Trebuchet MS" panose="020B0603020202020204" pitchFamily="34" charset="0"/>
              </a:rPr>
              <a:t>.</a:t>
            </a: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Essa base de dados </a:t>
            </a:r>
            <a:r>
              <a:rPr lang="en-US" sz="2000" dirty="0" err="1">
                <a:latin typeface="Trebuchet MS" panose="020B0603020202020204" pitchFamily="34" charset="0"/>
              </a:rPr>
              <a:t>possuim</a:t>
            </a:r>
            <a:r>
              <a:rPr lang="en-US" sz="2000" dirty="0">
                <a:latin typeface="Trebuchet MS" panose="020B0603020202020204" pitchFamily="34" charset="0"/>
              </a:rPr>
              <a:t> 1339 </a:t>
            </a:r>
            <a:r>
              <a:rPr lang="en-US" sz="2000" dirty="0" err="1">
                <a:latin typeface="Trebuchet MS" panose="020B0603020202020204" pitchFamily="34" charset="0"/>
              </a:rPr>
              <a:t>observações</a:t>
            </a:r>
            <a:r>
              <a:rPr lang="en-US" sz="2000" dirty="0">
                <a:latin typeface="Trebuchet MS" panose="020B0603020202020204" pitchFamily="34" charset="0"/>
              </a:rPr>
              <a:t> e 43 </a:t>
            </a:r>
            <a:r>
              <a:rPr lang="en-US" sz="2000" dirty="0" err="1">
                <a:latin typeface="Trebuchet MS" panose="020B0603020202020204" pitchFamily="34" charset="0"/>
              </a:rPr>
              <a:t>variáveis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incluindo</a:t>
            </a:r>
            <a:r>
              <a:rPr lang="en-US" sz="2000" dirty="0">
                <a:latin typeface="Trebuchet MS" panose="020B0603020202020204" pitchFamily="34" charset="0"/>
              </a:rPr>
              <a:t> a </a:t>
            </a:r>
            <a:r>
              <a:rPr lang="en-US" sz="2000" dirty="0" err="1">
                <a:latin typeface="Trebuchet MS" panose="020B0603020202020204" pitchFamily="34" charset="0"/>
              </a:rPr>
              <a:t>variável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resposta</a:t>
            </a:r>
            <a:r>
              <a:rPr lang="en-US" sz="2000" dirty="0">
                <a:latin typeface="Trebuchet MS" panose="020B0603020202020204" pitchFamily="34" charset="0"/>
              </a:rPr>
              <a:t>.</a:t>
            </a:r>
            <a:endParaRPr lang="pt-BR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BF385A4A-18EB-12B3-3347-CC87E357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47" y="957529"/>
            <a:ext cx="10397706" cy="5003324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t-BR" sz="2000" b="1" dirty="0">
                <a:latin typeface="Trebuchet MS" panose="020B0603020202020204" pitchFamily="34" charset="0"/>
              </a:rPr>
              <a:t>3. Modelagem </a:t>
            </a:r>
            <a:br>
              <a:rPr lang="pt-BR" sz="2000" b="1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Serão aplicadas duas abordagem: </a:t>
            </a:r>
            <a:r>
              <a:rPr lang="pt-BR" sz="2000" dirty="0" err="1">
                <a:latin typeface="Trebuchet MS" panose="020B0603020202020204" pitchFamily="34" charset="0"/>
              </a:rPr>
              <a:t>supervionada</a:t>
            </a:r>
            <a:r>
              <a:rPr lang="pt-BR" sz="2000" dirty="0">
                <a:latin typeface="Trebuchet MS" panose="020B0603020202020204" pitchFamily="34" charset="0"/>
              </a:rPr>
              <a:t> e não supervisionada.</a:t>
            </a:r>
            <a:br>
              <a:rPr lang="pt-BR" sz="2000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O objetivo da análise supervisionada é prever qual será o rating do café a partir da qualidade do café. Serão aplicados os seguintes modelos:</a:t>
            </a: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b="1" dirty="0">
                <a:latin typeface="Trebuchet MS" panose="020B0603020202020204" pitchFamily="34" charset="0"/>
              </a:rPr>
              <a:t>	- Regressão linear</a:t>
            </a:r>
            <a:br>
              <a:rPr lang="pt-BR" sz="2000" b="1" dirty="0">
                <a:latin typeface="Trebuchet MS" panose="020B0603020202020204" pitchFamily="34" charset="0"/>
              </a:rPr>
            </a:br>
            <a:r>
              <a:rPr lang="pt-BR" sz="2000" b="1" dirty="0">
                <a:latin typeface="Trebuchet MS" panose="020B0603020202020204" pitchFamily="34" charset="0"/>
              </a:rPr>
              <a:t>	- </a:t>
            </a:r>
            <a:r>
              <a:rPr lang="pt-BR" sz="2000" b="1" dirty="0" err="1">
                <a:latin typeface="Trebuchet MS" panose="020B0603020202020204" pitchFamily="34" charset="0"/>
              </a:rPr>
              <a:t>Xgboosting</a:t>
            </a:r>
            <a:br>
              <a:rPr lang="pt-BR" sz="2000" b="1" dirty="0">
                <a:latin typeface="Trebuchet MS" panose="020B0603020202020204" pitchFamily="34" charset="0"/>
              </a:rPr>
            </a:br>
            <a:r>
              <a:rPr lang="pt-BR" sz="2000" b="1" dirty="0">
                <a:latin typeface="Trebuchet MS" panose="020B0603020202020204" pitchFamily="34" charset="0"/>
              </a:rPr>
              <a:t>	- Redes Neurais</a:t>
            </a:r>
            <a:br>
              <a:rPr lang="pt-BR" sz="2000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Para tal, serão excluídas as colunas categóricas (exceto </a:t>
            </a:r>
            <a:r>
              <a:rPr lang="pt-BR" sz="2000" dirty="0" err="1">
                <a:latin typeface="Trebuchet MS" panose="020B0603020202020204" pitchFamily="34" charset="0"/>
              </a:rPr>
              <a:t>species</a:t>
            </a:r>
            <a:r>
              <a:rPr lang="pt-BR" sz="2000" dirty="0">
                <a:latin typeface="Trebuchet MS" panose="020B0603020202020204" pitchFamily="34" charset="0"/>
              </a:rPr>
              <a:t>, </a:t>
            </a:r>
            <a:r>
              <a:rPr lang="pt-BR" sz="2000" dirty="0" err="1">
                <a:latin typeface="Trebuchet MS" panose="020B0603020202020204" pitchFamily="34" charset="0"/>
              </a:rPr>
              <a:t>country_of_origin</a:t>
            </a:r>
            <a:r>
              <a:rPr lang="pt-BR" sz="2000" dirty="0">
                <a:latin typeface="Trebuchet MS" panose="020B0603020202020204" pitchFamily="34" charset="0"/>
              </a:rPr>
              <a:t>, </a:t>
            </a:r>
            <a:r>
              <a:rPr lang="pt-BR" sz="2000" dirty="0" err="1">
                <a:latin typeface="Trebuchet MS" panose="020B0603020202020204" pitchFamily="34" charset="0"/>
              </a:rPr>
              <a:t>processing_method</a:t>
            </a:r>
            <a:r>
              <a:rPr lang="pt-BR" sz="2000" dirty="0">
                <a:latin typeface="Trebuchet MS" panose="020B0603020202020204" pitchFamily="34" charset="0"/>
              </a:rPr>
              <a:t>, color e </a:t>
            </a:r>
            <a:r>
              <a:rPr lang="pt-BR" sz="2000" dirty="0" err="1">
                <a:latin typeface="Trebuchet MS" panose="020B0603020202020204" pitchFamily="34" charset="0"/>
              </a:rPr>
              <a:t>unit_of_measurement</a:t>
            </a:r>
            <a:r>
              <a:rPr lang="pt-BR" sz="2000" dirty="0">
                <a:latin typeface="Trebuchet MS" panose="020B0603020202020204" pitchFamily="34" charset="0"/>
              </a:rPr>
              <a:t>)</a:t>
            </a:r>
            <a:br>
              <a:rPr lang="pt-BR" sz="2000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Na análise não supervisionada serão agrupados os cafés em grupo de qualidade similar a partir dos modelos de </a:t>
            </a:r>
            <a:r>
              <a:rPr lang="pt-BR" sz="2000" b="1" dirty="0">
                <a:latin typeface="Trebuchet MS" panose="020B0603020202020204" pitchFamily="34" charset="0"/>
              </a:rPr>
              <a:t>K-</a:t>
            </a:r>
            <a:r>
              <a:rPr lang="pt-BR" sz="2000" b="1" dirty="0" err="1">
                <a:latin typeface="Trebuchet MS" panose="020B0603020202020204" pitchFamily="34" charset="0"/>
              </a:rPr>
              <a:t>means</a:t>
            </a:r>
            <a:r>
              <a:rPr lang="pt-BR" sz="2000" b="1" dirty="0">
                <a:latin typeface="Trebuchet MS" panose="020B0603020202020204" pitchFamily="34" charset="0"/>
              </a:rPr>
              <a:t> e PCA</a:t>
            </a:r>
            <a:r>
              <a:rPr lang="pt-BR" sz="2000" dirty="0">
                <a:latin typeface="Trebuchet MS" panose="020B0603020202020204" pitchFamily="34" charset="0"/>
              </a:rPr>
              <a:t>. As variáveis a serem utilizadas serão as mesma da análise supervisionada.</a:t>
            </a:r>
          </a:p>
        </p:txBody>
      </p:sp>
    </p:spTree>
    <p:extLst>
      <p:ext uri="{BB962C8B-B14F-4D97-AF65-F5344CB8AC3E}">
        <p14:creationId xmlns:p14="http://schemas.microsoft.com/office/powerpoint/2010/main" val="32895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BF385A4A-18EB-12B3-3347-CC87E357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004" y="1173193"/>
            <a:ext cx="10397706" cy="1561380"/>
          </a:xfrm>
        </p:spPr>
        <p:txBody>
          <a:bodyPr anchor="t">
            <a:noAutofit/>
          </a:bodyPr>
          <a:lstStyle/>
          <a:p>
            <a:pPr algn="l"/>
            <a:r>
              <a:rPr lang="pt-BR" sz="2000" b="1" dirty="0">
                <a:latin typeface="Trebuchet MS" panose="020B0603020202020204" pitchFamily="34" charset="0"/>
              </a:rPr>
              <a:t>4. Tratamento das Variáveis </a:t>
            </a:r>
            <a:br>
              <a:rPr lang="pt-BR" sz="2000" b="1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Da 43 variáveis do </a:t>
            </a:r>
            <a:r>
              <a:rPr lang="pt-BR" sz="2000" dirty="0" err="1">
                <a:latin typeface="Trebuchet MS" panose="020B0603020202020204" pitchFamily="34" charset="0"/>
              </a:rPr>
              <a:t>dataset</a:t>
            </a:r>
            <a:r>
              <a:rPr lang="pt-BR" sz="2000" dirty="0">
                <a:latin typeface="Trebuchet MS" panose="020B0603020202020204" pitchFamily="34" charset="0"/>
              </a:rPr>
              <a:t> original, serão mantidas 20 variáveis e 1 variável resposta, a saber: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EA104-3881-D3E4-F44A-EA40CD4216AE}"/>
              </a:ext>
            </a:extLst>
          </p:cNvPr>
          <p:cNvSpPr/>
          <p:nvPr/>
        </p:nvSpPr>
        <p:spPr>
          <a:xfrm>
            <a:off x="1906436" y="2592240"/>
            <a:ext cx="3729487" cy="3627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total_cup_points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species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country_of_origin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processing_method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aroma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flavor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aftertaste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acidity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body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balance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uniformity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5EDB01-BFA0-A652-F708-258558F0577A}"/>
              </a:ext>
            </a:extLst>
          </p:cNvPr>
          <p:cNvSpPr/>
          <p:nvPr/>
        </p:nvSpPr>
        <p:spPr>
          <a:xfrm>
            <a:off x="5802700" y="2592240"/>
            <a:ext cx="3729487" cy="3627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clean_cup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sweetness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cupper_points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moisture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category_one_defects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quakers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color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category_two_defects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unit_of_measurement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altitude_mean_meters</a:t>
            </a: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691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BF385A4A-18EB-12B3-3347-CC87E357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004" y="793627"/>
            <a:ext cx="10397706" cy="4718652"/>
          </a:xfrm>
        </p:spPr>
        <p:txBody>
          <a:bodyPr anchor="ctr">
            <a:noAutofit/>
          </a:bodyPr>
          <a:lstStyle/>
          <a:p>
            <a:pPr algn="l"/>
            <a:r>
              <a:rPr lang="pt-BR" sz="2000" b="1" dirty="0">
                <a:latin typeface="Trebuchet MS" panose="020B0603020202020204" pitchFamily="34" charset="0"/>
              </a:rPr>
              <a:t>4. Tratamento das Variáveis </a:t>
            </a:r>
            <a:br>
              <a:rPr lang="pt-BR" sz="2000" b="1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Essas variáveis foram mantidas, pois possuem informações consideradas na pontuação de cada café (</a:t>
            </a:r>
            <a:r>
              <a:rPr lang="en-US" sz="2000" dirty="0">
                <a:latin typeface="Trebuchet MS" panose="020B0603020202020204" pitchFamily="34" charset="0"/>
              </a:rPr>
              <a:t>aroma, flavor, aftertaste, acidity, body, balance, uniformity, </a:t>
            </a:r>
            <a:r>
              <a:rPr lang="en-US" sz="2000" dirty="0" err="1">
                <a:latin typeface="Trebuchet MS" panose="020B0603020202020204" pitchFamily="34" charset="0"/>
              </a:rPr>
              <a:t>clean_cup</a:t>
            </a:r>
            <a:r>
              <a:rPr lang="en-US" sz="2000" dirty="0">
                <a:latin typeface="Trebuchet MS" panose="020B0603020202020204" pitchFamily="34" charset="0"/>
              </a:rPr>
              <a:t>, sweetness, </a:t>
            </a:r>
            <a:r>
              <a:rPr lang="en-US" sz="2000" dirty="0" err="1">
                <a:latin typeface="Trebuchet MS" panose="020B0603020202020204" pitchFamily="34" charset="0"/>
              </a:rPr>
              <a:t>cupper_points</a:t>
            </a:r>
            <a:r>
              <a:rPr lang="en-US" sz="2000" dirty="0">
                <a:latin typeface="Trebuchet MS" panose="020B0603020202020204" pitchFamily="34" charset="0"/>
              </a:rPr>
              <a:t>, moisture, </a:t>
            </a:r>
            <a:r>
              <a:rPr lang="en-US" sz="2000" dirty="0" err="1">
                <a:latin typeface="Trebuchet MS" panose="020B0603020202020204" pitchFamily="34" charset="0"/>
              </a:rPr>
              <a:t>category_one_defects</a:t>
            </a:r>
            <a:r>
              <a:rPr lang="en-US" sz="2000" dirty="0">
                <a:latin typeface="Trebuchet MS" panose="020B0603020202020204" pitchFamily="34" charset="0"/>
              </a:rPr>
              <a:t>, quakers, color, </a:t>
            </a:r>
            <a:r>
              <a:rPr lang="en-US" sz="2000" dirty="0" err="1">
                <a:latin typeface="Trebuchet MS" panose="020B0603020202020204" pitchFamily="34" charset="0"/>
              </a:rPr>
              <a:t>category_two_defects</a:t>
            </a:r>
            <a:r>
              <a:rPr lang="en-US" sz="2000" dirty="0">
                <a:latin typeface="Trebuchet MS" panose="020B0603020202020204" pitchFamily="34" charset="0"/>
              </a:rPr>
              <a:t>)</a:t>
            </a:r>
            <a:r>
              <a:rPr lang="pt-BR" sz="2000" dirty="0">
                <a:latin typeface="Trebuchet MS" panose="020B0603020202020204" pitchFamily="34" charset="0"/>
              </a:rPr>
              <a:t> e são variáveis majoritariamente numéricas.</a:t>
            </a:r>
            <a:br>
              <a:rPr lang="pt-BR" sz="2000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Além disso, para as variáveis categóricas, estas serão convertidas em </a:t>
            </a:r>
            <a:r>
              <a:rPr lang="pt-BR" sz="2000" dirty="0" err="1">
                <a:latin typeface="Trebuchet MS" panose="020B0603020202020204" pitchFamily="34" charset="0"/>
              </a:rPr>
              <a:t>dummy</a:t>
            </a:r>
            <a:r>
              <a:rPr lang="pt-BR" sz="2000" dirty="0">
                <a:latin typeface="Trebuchet MS" panose="020B0603020202020204" pitchFamily="34" charset="0"/>
              </a:rPr>
              <a:t> (</a:t>
            </a:r>
            <a:r>
              <a:rPr lang="en-US" sz="2000" dirty="0">
                <a:latin typeface="Trebuchet MS" panose="020B0603020202020204" pitchFamily="34" charset="0"/>
              </a:rPr>
              <a:t>species, </a:t>
            </a:r>
            <a:r>
              <a:rPr lang="en-US" sz="2000" dirty="0" err="1">
                <a:latin typeface="Trebuchet MS" panose="020B0603020202020204" pitchFamily="34" charset="0"/>
              </a:rPr>
              <a:t>country_of_origin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processing_method</a:t>
            </a:r>
            <a:r>
              <a:rPr lang="en-US" sz="2000" dirty="0">
                <a:latin typeface="Trebuchet MS" panose="020B0603020202020204" pitchFamily="34" charset="0"/>
              </a:rPr>
              <a:t>, color). </a:t>
            </a:r>
            <a:r>
              <a:rPr lang="en-US" sz="2000" dirty="0" err="1">
                <a:latin typeface="Trebuchet MS" panose="020B0603020202020204" pitchFamily="34" charset="0"/>
              </a:rPr>
              <a:t>Ressalta</a:t>
            </a:r>
            <a:r>
              <a:rPr lang="en-US" sz="2000" dirty="0">
                <a:latin typeface="Trebuchet MS" panose="020B0603020202020204" pitchFamily="34" charset="0"/>
              </a:rPr>
              <a:t>-se que para a </a:t>
            </a:r>
            <a:r>
              <a:rPr lang="en-US" sz="2000" dirty="0" err="1">
                <a:latin typeface="Trebuchet MS" panose="020B0603020202020204" pitchFamily="34" charset="0"/>
              </a:rPr>
              <a:t>variável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country_of_origin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serão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transformadas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somente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em</a:t>
            </a:r>
            <a:r>
              <a:rPr lang="en-US" sz="2000" dirty="0">
                <a:latin typeface="Trebuchet MS" panose="020B0603020202020204" pitchFamily="34" charset="0"/>
              </a:rPr>
              <a:t> 4 </a:t>
            </a:r>
            <a:r>
              <a:rPr lang="en-US" sz="2000" dirty="0" err="1">
                <a:latin typeface="Trebuchet MS" panose="020B0603020202020204" pitchFamily="34" charset="0"/>
              </a:rPr>
              <a:t>variáveis</a:t>
            </a:r>
            <a:r>
              <a:rPr lang="en-US" sz="2000" dirty="0">
                <a:latin typeface="Trebuchet MS" panose="020B0603020202020204" pitchFamily="34" charset="0"/>
              </a:rPr>
              <a:t> dummy, 3 com a </a:t>
            </a:r>
            <a:r>
              <a:rPr lang="en-US" sz="2000" dirty="0" err="1">
                <a:latin typeface="Trebuchet MS" panose="020B0603020202020204" pitchFamily="34" charset="0"/>
              </a:rPr>
              <a:t>maior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frequência</a:t>
            </a:r>
            <a:r>
              <a:rPr lang="en-US" sz="2000" dirty="0">
                <a:latin typeface="Trebuchet MS" panose="020B0603020202020204" pitchFamily="34" charset="0"/>
              </a:rPr>
              <a:t> de </a:t>
            </a:r>
            <a:r>
              <a:rPr lang="en-US" sz="2000" dirty="0" err="1">
                <a:latin typeface="Trebuchet MS" panose="020B0603020202020204" pitchFamily="34" charset="0"/>
              </a:rPr>
              <a:t>países</a:t>
            </a:r>
            <a:r>
              <a:rPr lang="en-US" sz="2000" dirty="0">
                <a:latin typeface="Trebuchet MS" panose="020B0603020202020204" pitchFamily="34" charset="0"/>
              </a:rPr>
              <a:t> e a </a:t>
            </a:r>
            <a:r>
              <a:rPr lang="en-US" sz="2000" dirty="0" err="1">
                <a:latin typeface="Trebuchet MS" panose="020B0603020202020204" pitchFamily="34" charset="0"/>
              </a:rPr>
              <a:t>última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como</a:t>
            </a:r>
            <a:r>
              <a:rPr lang="en-US" sz="2000" dirty="0">
                <a:latin typeface="Trebuchet MS" panose="020B0603020202020204" pitchFamily="34" charset="0"/>
              </a:rPr>
              <a:t> “Outros”.</a:t>
            </a:r>
            <a:br>
              <a:rPr lang="en-US" sz="2000" dirty="0">
                <a:latin typeface="Trebuchet MS" panose="020B0603020202020204" pitchFamily="34" charset="0"/>
              </a:rPr>
            </a:b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A </a:t>
            </a:r>
            <a:r>
              <a:rPr lang="en-US" sz="2000" dirty="0" err="1">
                <a:latin typeface="Trebuchet MS" panose="020B0603020202020204" pitchFamily="34" charset="0"/>
              </a:rPr>
              <a:t>variável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unit_of_measurement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será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utilizada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apenas</a:t>
            </a:r>
            <a:r>
              <a:rPr lang="en-US" sz="2000" dirty="0">
                <a:latin typeface="Trebuchet MS" panose="020B0603020202020204" pitchFamily="34" charset="0"/>
              </a:rPr>
              <a:t> para transformer a </a:t>
            </a:r>
            <a:r>
              <a:rPr lang="en-US" sz="2000" dirty="0" err="1">
                <a:latin typeface="Trebuchet MS" panose="020B0603020202020204" pitchFamily="34" charset="0"/>
              </a:rPr>
              <a:t>variável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altitude_mean_meters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na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mesma</a:t>
            </a:r>
            <a:r>
              <a:rPr lang="en-US" sz="2000" dirty="0">
                <a:latin typeface="Trebuchet MS" panose="020B0603020202020204" pitchFamily="34" charset="0"/>
              </a:rPr>
              <a:t> base de </a:t>
            </a:r>
            <a:r>
              <a:rPr lang="en-US" sz="2000" dirty="0" err="1">
                <a:latin typeface="Trebuchet MS" panose="020B0603020202020204" pitchFamily="34" charset="0"/>
              </a:rPr>
              <a:t>medida</a:t>
            </a:r>
            <a:r>
              <a:rPr lang="en-US" sz="2000" dirty="0">
                <a:latin typeface="Trebuchet MS" panose="020B0603020202020204" pitchFamily="34" charset="0"/>
              </a:rPr>
              <a:t>.</a:t>
            </a:r>
            <a:endParaRPr lang="pt-BR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5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BF385A4A-18EB-12B3-3347-CC87E357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004" y="1216324"/>
            <a:ext cx="10397706" cy="5270737"/>
          </a:xfrm>
        </p:spPr>
        <p:txBody>
          <a:bodyPr anchor="t">
            <a:noAutofit/>
          </a:bodyPr>
          <a:lstStyle/>
          <a:p>
            <a:pPr algn="l"/>
            <a:r>
              <a:rPr lang="pt-BR" sz="2000" b="1" dirty="0">
                <a:latin typeface="Trebuchet MS" panose="020B0603020202020204" pitchFamily="34" charset="0"/>
              </a:rPr>
              <a:t>4. Tratamento das Variáveis </a:t>
            </a:r>
            <a:br>
              <a:rPr lang="pt-BR" sz="2000" b="1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As demais variáveis foram excluídas por serem categóricas e não trazerem informação relevante para a qualidade do café, especialmente aqueles relacionadas ao produtor, certificador, tamanho do lote e local de produção do café.</a:t>
            </a:r>
            <a:br>
              <a:rPr lang="pt-BR" sz="2000" dirty="0">
                <a:latin typeface="Trebuchet MS" panose="020B0603020202020204" pitchFamily="34" charset="0"/>
              </a:rPr>
            </a:br>
            <a:br>
              <a:rPr lang="pt-BR" sz="2000" dirty="0">
                <a:latin typeface="Trebuchet MS" panose="020B0603020202020204" pitchFamily="34" charset="0"/>
              </a:rPr>
            </a:br>
            <a:r>
              <a:rPr lang="pt-BR" sz="2000" dirty="0">
                <a:latin typeface="Trebuchet MS" panose="020B0603020202020204" pitchFamily="34" charset="0"/>
              </a:rPr>
              <a:t>Também foram excluídas as variáveis de data (</a:t>
            </a:r>
            <a:r>
              <a:rPr lang="en-US" sz="2000" dirty="0" err="1">
                <a:latin typeface="Trebuchet MS" panose="020B0603020202020204" pitchFamily="34" charset="0"/>
              </a:rPr>
              <a:t>harvest_year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grading_date</a:t>
            </a:r>
            <a:r>
              <a:rPr lang="en-US" sz="2000" dirty="0">
                <a:latin typeface="Trebuchet MS" panose="020B0603020202020204" pitchFamily="34" charset="0"/>
              </a:rPr>
              <a:t>, expiration), </a:t>
            </a:r>
            <a:r>
              <a:rPr lang="en-US" sz="2000" dirty="0" err="1">
                <a:latin typeface="Trebuchet MS" panose="020B0603020202020204" pitchFamily="34" charset="0"/>
              </a:rPr>
              <a:t>seja</a:t>
            </a:r>
            <a:r>
              <a:rPr lang="en-US" sz="2000" dirty="0">
                <a:latin typeface="Trebuchet MS" panose="020B0603020202020204" pitchFamily="34" charset="0"/>
              </a:rPr>
              <a:t> pela </a:t>
            </a:r>
            <a:r>
              <a:rPr lang="en-US" sz="2000" dirty="0" err="1">
                <a:latin typeface="Trebuchet MS" panose="020B0603020202020204" pitchFamily="34" charset="0"/>
              </a:rPr>
              <a:t>qualidade</a:t>
            </a:r>
            <a:r>
              <a:rPr lang="en-US" sz="2000" dirty="0">
                <a:latin typeface="Trebuchet MS" panose="020B0603020202020204" pitchFamily="34" charset="0"/>
              </a:rPr>
              <a:t> das </a:t>
            </a:r>
            <a:r>
              <a:rPr lang="en-US" sz="2000" dirty="0" err="1">
                <a:latin typeface="Trebuchet MS" panose="020B0603020202020204" pitchFamily="34" charset="0"/>
              </a:rPr>
              <a:t>informações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seja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pelo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número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elevado</a:t>
            </a:r>
            <a:r>
              <a:rPr lang="en-US" sz="2000" dirty="0">
                <a:latin typeface="Trebuchet MS" panose="020B0603020202020204" pitchFamily="34" charset="0"/>
              </a:rPr>
              <a:t> de missing values. </a:t>
            </a:r>
            <a:r>
              <a:rPr lang="en-US" sz="2000" dirty="0" err="1">
                <a:latin typeface="Trebuchet MS" panose="020B0603020202020204" pitchFamily="34" charset="0"/>
              </a:rPr>
              <a:t>Além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destas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foram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desconsideradas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na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modelagem</a:t>
            </a:r>
            <a:r>
              <a:rPr lang="en-US" sz="2000" dirty="0">
                <a:latin typeface="Trebuchet MS" panose="020B0603020202020204" pitchFamily="34" charset="0"/>
              </a:rPr>
              <a:t> as </a:t>
            </a:r>
            <a:r>
              <a:rPr lang="en-US" sz="2000" dirty="0" err="1">
                <a:latin typeface="Trebuchet MS" panose="020B0603020202020204" pitchFamily="34" charset="0"/>
              </a:rPr>
              <a:t>variáveis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altitude_low_meters</a:t>
            </a:r>
            <a:r>
              <a:rPr lang="en-US" sz="2000" dirty="0">
                <a:latin typeface="Trebuchet MS" panose="020B0603020202020204" pitchFamily="34" charset="0"/>
              </a:rPr>
              <a:t> e </a:t>
            </a:r>
            <a:r>
              <a:rPr lang="en-US" sz="2000" dirty="0" err="1">
                <a:latin typeface="Trebuchet MS" panose="020B0603020202020204" pitchFamily="34" charset="0"/>
              </a:rPr>
              <a:t>altitude_high_meters</a:t>
            </a:r>
            <a:r>
              <a:rPr lang="en-US" sz="2000" dirty="0">
                <a:latin typeface="Trebuchet MS" panose="020B0603020202020204" pitchFamily="34" charset="0"/>
              </a:rPr>
              <a:t>, pois </a:t>
            </a:r>
            <a:r>
              <a:rPr lang="en-US" sz="2000" dirty="0" err="1">
                <a:latin typeface="Trebuchet MS" panose="020B0603020202020204" pitchFamily="34" charset="0"/>
              </a:rPr>
              <a:t>serem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informações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já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constantes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na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altitude_mean_meters</a:t>
            </a:r>
            <a:r>
              <a:rPr lang="en-US" sz="2000" dirty="0">
                <a:latin typeface="Trebuchet MS" panose="020B0603020202020204" pitchFamily="34" charset="0"/>
              </a:rPr>
              <a:t>.</a:t>
            </a:r>
            <a:br>
              <a:rPr lang="en-US" sz="2000" dirty="0">
                <a:latin typeface="Trebuchet MS" panose="020B0603020202020204" pitchFamily="34" charset="0"/>
              </a:rPr>
            </a:br>
            <a:br>
              <a:rPr lang="en-US" sz="2000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No </a:t>
            </a:r>
            <a:r>
              <a:rPr lang="en-US" sz="2000" dirty="0" err="1">
                <a:latin typeface="Trebuchet MS" panose="020B0603020202020204" pitchFamily="34" charset="0"/>
              </a:rPr>
              <a:t>mais</a:t>
            </a:r>
            <a:r>
              <a:rPr lang="en-US" sz="2000" dirty="0">
                <a:latin typeface="Trebuchet MS" panose="020B0603020202020204" pitchFamily="34" charset="0"/>
              </a:rPr>
              <a:t>, </a:t>
            </a:r>
            <a:r>
              <a:rPr lang="en-US" sz="2000" dirty="0" err="1">
                <a:latin typeface="Trebuchet MS" panose="020B0603020202020204" pitchFamily="34" charset="0"/>
              </a:rPr>
              <a:t>informações</a:t>
            </a:r>
            <a:r>
              <a:rPr lang="en-US" sz="2000" dirty="0">
                <a:latin typeface="Trebuchet MS" panose="020B0603020202020204" pitchFamily="34" charset="0"/>
              </a:rPr>
              <a:t> que </a:t>
            </a:r>
            <a:r>
              <a:rPr lang="en-US" sz="2000" dirty="0" err="1">
                <a:latin typeface="Trebuchet MS" panose="020B0603020202020204" pitchFamily="34" charset="0"/>
              </a:rPr>
              <a:t>poderiam</a:t>
            </a:r>
            <a:r>
              <a:rPr lang="en-US" sz="2000" dirty="0">
                <a:latin typeface="Trebuchet MS" panose="020B0603020202020204" pitchFamily="34" charset="0"/>
              </a:rPr>
              <a:t> ser </a:t>
            </a:r>
            <a:r>
              <a:rPr lang="en-US" sz="2000" dirty="0" err="1">
                <a:latin typeface="Trebuchet MS" panose="020B0603020202020204" pitchFamily="34" charset="0"/>
              </a:rPr>
              <a:t>relevantes</a:t>
            </a:r>
            <a:r>
              <a:rPr lang="en-US" sz="2000" dirty="0">
                <a:latin typeface="Trebuchet MS" panose="020B0603020202020204" pitchFamily="34" charset="0"/>
              </a:rPr>
              <a:t>, mas que </a:t>
            </a:r>
            <a:r>
              <a:rPr lang="en-US" sz="2000" dirty="0" err="1">
                <a:latin typeface="Trebuchet MS" panose="020B0603020202020204" pitchFamily="34" charset="0"/>
              </a:rPr>
              <a:t>possuem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baixa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qualidade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também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foram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descartadas</a:t>
            </a:r>
            <a:r>
              <a:rPr lang="en-US" sz="2000" dirty="0">
                <a:latin typeface="Trebuchet MS" panose="020B0603020202020204" pitchFamily="34" charset="0"/>
              </a:rPr>
              <a:t>: variety (</a:t>
            </a:r>
            <a:r>
              <a:rPr lang="en-US" sz="2000" dirty="0" err="1">
                <a:latin typeface="Trebuchet MS" panose="020B0603020202020204" pitchFamily="34" charset="0"/>
              </a:rPr>
              <a:t>número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elevado</a:t>
            </a:r>
            <a:r>
              <a:rPr lang="en-US" sz="2000" dirty="0">
                <a:latin typeface="Trebuchet MS" panose="020B0603020202020204" pitchFamily="34" charset="0"/>
              </a:rPr>
              <a:t> de missing values) e region (</a:t>
            </a:r>
            <a:r>
              <a:rPr lang="en-US" sz="2000" dirty="0" err="1">
                <a:latin typeface="Trebuchet MS" panose="020B0603020202020204" pitchFamily="34" charset="0"/>
              </a:rPr>
              <a:t>muitos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valores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distintos</a:t>
            </a:r>
            <a:r>
              <a:rPr lang="en-US" sz="2000" dirty="0">
                <a:latin typeface="Trebuchet MS" panose="020B0603020202020204" pitchFamily="34" charset="0"/>
              </a:rPr>
              <a:t> e com </a:t>
            </a:r>
            <a:r>
              <a:rPr lang="en-US" sz="2000" dirty="0" err="1">
                <a:latin typeface="Trebuchet MS" panose="020B0603020202020204" pitchFamily="34" charset="0"/>
              </a:rPr>
              <a:t>informações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em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caracteres</a:t>
            </a:r>
            <a:r>
              <a:rPr lang="en-US" sz="2000" dirty="0">
                <a:latin typeface="Trebuchet MS" panose="020B0603020202020204" pitchFamily="34" charset="0"/>
              </a:rPr>
              <a:t> que </a:t>
            </a:r>
            <a:r>
              <a:rPr lang="en-US" sz="2000" dirty="0" err="1">
                <a:latin typeface="Trebuchet MS" panose="020B0603020202020204" pitchFamily="34" charset="0"/>
              </a:rPr>
              <a:t>não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são</a:t>
            </a:r>
            <a:r>
              <a:rPr lang="en-US" sz="2000" dirty="0">
                <a:latin typeface="Trebuchet MS" panose="020B0603020202020204" pitchFamily="34" charset="0"/>
              </a:rPr>
              <a:t> do </a:t>
            </a:r>
            <a:r>
              <a:rPr lang="en-US" sz="2000" dirty="0" err="1">
                <a:latin typeface="Trebuchet MS" panose="020B0603020202020204" pitchFamily="34" charset="0"/>
              </a:rPr>
              <a:t>alfabeto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ocidental</a:t>
            </a:r>
            <a:r>
              <a:rPr lang="en-US" sz="2000" dirty="0">
                <a:latin typeface="Trebuchet MS" panose="020B0603020202020204" pitchFamily="34" charset="0"/>
              </a:rPr>
              <a:t>).</a:t>
            </a:r>
            <a:endParaRPr lang="pt-BR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81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685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Tema do Office</vt:lpstr>
      <vt:lpstr>Projeto Final: Avaliação de Cafés  Flávio Barbosa Shirahige Hélio Pereira de Oliveira Michel Maurice Conjaud Neto</vt:lpstr>
      <vt:lpstr>1. Objetivo  O objetivo desse projeto é prever o pontuação/score da avaliação de cafés (total_cup_points) a partir das demais preditoras do dataset e agrupar os tipos de café (cluster) a partir da qualidade do café  2. Dados  Será utilizada a base de dados com informações de qualidade de café coletadas das avaliações do Coffee Quality Institute  de Janeiro de 2018.  A avaliação dos café é feita a partir de diversas características do café, como acidez, doçura, equilíbrio etc. e é pontuada numa escala de 0 a 100. Essa pontuação/score será a variável resposta dos modelos supervisionados. Essa base de dados possuim 1339 observações e 43 variáveis, incluindo a variável resposta.</vt:lpstr>
      <vt:lpstr>3. Modelagem   Serão aplicadas duas abordagem: supervionada e não supervisionada.  O objetivo da análise supervisionada é prever qual será o rating do café a partir da qualidade do café. Serão aplicados os seguintes modelos:  - Regressão linear  - Xgboosting  - Redes Neurais  Para tal, serão excluídas as colunas categóricas (exceto species, country_of_origin, processing_method, color e unit_of_measurement)  Na análise não supervisionada serão agrupados os cafés em grupo de qualidade similar a partir dos modelos de K-means e PCA. As variáveis a serem utilizadas serão as mesma da análise supervisionada.</vt:lpstr>
      <vt:lpstr>4. Tratamento das Variáveis   Da 43 variáveis do dataset original, serão mantidas 20 variáveis e 1 variável resposta, a saber:</vt:lpstr>
      <vt:lpstr>4. Tratamento das Variáveis   Essas variáveis foram mantidas, pois possuem informações consideradas na pontuação de cada café (aroma, flavor, aftertaste, acidity, body, balance, uniformity, clean_cup, sweetness, cupper_points, moisture, category_one_defects, quakers, color, category_two_defects) e são variáveis majoritariamente numéricas.  Além disso, para as variáveis categóricas, estas serão convertidas em dummy (species, country_of_origin, processing_method, color). Ressalta-se que para a variável country_of_origin serão transformadas somente em 4 variáveis dummy, 3 com a maior frequência de países e a última como “Outros”.  A variável unit_of_measurement será utilizada apenas para transformer a variável altitude_mean_meters na mesma base de medida.</vt:lpstr>
      <vt:lpstr>4. Tratamento das Variáveis   As demais variáveis foram excluídas por serem categóricas e não trazerem informação relevante para a qualidade do café, especialmente aqueles relacionadas ao produtor, certificador, tamanho do lote e local de produção do café.  Também foram excluídas as variáveis de data (harvest_year, grading_date, expiration), seja pela qualidade das informações, seja pelo número elevado de missing values. Além destas, foram desconsideradas na modelagem as variáveis altitude_low_meters e altitude_high_meters, pois serem informações já constantes na altitude_mean_meters.  No mais, informações que poderiam ser relevantes, mas que possuem baixa qualidade também foram descartadas: variety (número elevado de missing values) e region (muitos valores distintos e com informações em caracteres que não são do alfabeto ocidental).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de Cafés</dc:title>
  <dc:creator>fidelis.bs@gmail.com</dc:creator>
  <cp:lastModifiedBy>fidelis.bs@gmail.com</cp:lastModifiedBy>
  <cp:revision>14</cp:revision>
  <dcterms:created xsi:type="dcterms:W3CDTF">2023-11-20T19:37:14Z</dcterms:created>
  <dcterms:modified xsi:type="dcterms:W3CDTF">2023-11-21T21:47:51Z</dcterms:modified>
</cp:coreProperties>
</file>