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3"/>
  </p:notesMasterIdLst>
  <p:sldIdLst>
    <p:sldId id="434" r:id="rId2"/>
    <p:sldId id="438" r:id="rId3"/>
    <p:sldId id="449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2" r:id="rId12"/>
    <p:sldId id="473" r:id="rId13"/>
    <p:sldId id="474" r:id="rId14"/>
    <p:sldId id="475" r:id="rId15"/>
    <p:sldId id="476" r:id="rId16"/>
    <p:sldId id="478" r:id="rId17"/>
    <p:sldId id="479" r:id="rId18"/>
    <p:sldId id="480" r:id="rId19"/>
    <p:sldId id="482" r:id="rId20"/>
    <p:sldId id="481" r:id="rId21"/>
    <p:sldId id="483" r:id="rId22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E5A401"/>
    <a:srgbClr val="A3D5FF"/>
    <a:srgbClr val="606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9044" autoAdjust="0"/>
  </p:normalViewPr>
  <p:slideViewPr>
    <p:cSldViewPr>
      <p:cViewPr varScale="1">
        <p:scale>
          <a:sx n="128" d="100"/>
          <a:sy n="128" d="100"/>
        </p:scale>
        <p:origin x="28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20613155-3268-4808-801A-5FA9AC77EB24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4" tIns="47777" rIns="95554" bIns="47777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F14D4921-9161-4581-A7CD-256462581FB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87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{signal: [</a:t>
            </a:r>
          </a:p>
          <a:p>
            <a:r>
              <a:rPr lang="en-US" dirty="0"/>
              <a:t>  {name: '</a:t>
            </a:r>
            <a:r>
              <a:rPr lang="en-US" dirty="0" err="1"/>
              <a:t>clk</a:t>
            </a:r>
            <a:r>
              <a:rPr lang="en-US" dirty="0"/>
              <a:t>', wave: 'P............'},</a:t>
            </a:r>
          </a:p>
          <a:p>
            <a:r>
              <a:rPr lang="en-US" dirty="0"/>
              <a:t>  {name: 'input', wave:  '0.1..0.101.0.', node: '..A....B.C...'},</a:t>
            </a:r>
          </a:p>
          <a:p>
            <a:r>
              <a:rPr lang="en-US" dirty="0"/>
              <a:t>  {name: 'output', wave: '0..1....0.1..', node: '...D....E.F..'}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  edge: [ 'A-&gt;D', 'B-&gt;E', 'C-&gt;F' 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971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12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615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259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868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8551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41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5480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5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57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658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4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637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79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661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681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41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086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D4921-9161-4581-A7CD-256462581FB3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0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dirty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5433A46-5D27-4A61-A97E-6D0DD8ED5825}" type="datetimeFigureOut">
              <a:rPr lang="it-IT" smtClean="0"/>
              <a:t>13/06/2019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1B7773-9EBA-4523-BD09-C4208D8F15BD}" type="slidenum">
              <a:rPr lang="it-IT" smtClean="0"/>
              <a:t>‹#›</a:t>
            </a:fld>
            <a:endParaRPr lang="it-IT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5" r:id="rId2"/>
    <p:sldLayoutId id="2147483926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B9F73D-B044-4D02-83B5-1B2F5B3F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816096"/>
            <a:ext cx="7772400" cy="1975104"/>
          </a:xfrm>
        </p:spPr>
        <p:txBody>
          <a:bodyPr/>
          <a:lstStyle/>
          <a:p>
            <a:r>
              <a:rPr lang="it-IT" sz="11500" dirty="0"/>
              <a:t>LAB 4</a:t>
            </a:r>
            <a:r>
              <a:rPr lang="it-IT" sz="5400" dirty="0"/>
              <a:t> SOLUTION</a:t>
            </a:r>
            <a:endParaRPr lang="it-IT" sz="16600" dirty="0"/>
          </a:p>
        </p:txBody>
      </p:sp>
    </p:spTree>
    <p:extLst>
      <p:ext uri="{BB962C8B-B14F-4D97-AF65-F5344CB8AC3E}">
        <p14:creationId xmlns:p14="http://schemas.microsoft.com/office/powerpoint/2010/main" val="18566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two audio channels are independent, so they should be filtered independently.</a:t>
            </a:r>
          </a:p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easiest way to do so is to design a single-channel moving average filter, instantiate it twice and describe the logic to route the data samples to the correct filter.</a:t>
            </a:r>
          </a:p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Additionally, data is transferred unmodified if </a:t>
            </a:r>
            <a:r>
              <a:rPr lang="en-US" sz="3200" b="1" i="1" dirty="0" err="1">
                <a:solidFill>
                  <a:prstClr val="white">
                    <a:tint val="75000"/>
                  </a:prstClr>
                </a:solidFill>
              </a:rPr>
              <a:t>filter_enable</a:t>
            </a:r>
            <a:r>
              <a:rPr lang="en-US" sz="3200" b="1" i="1" dirty="0">
                <a:solidFill>
                  <a:prstClr val="white">
                    <a:tint val="75000"/>
                  </a:prstClr>
                </a:solidFill>
              </a:rPr>
              <a:t> 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is low.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Moving average filter</a:t>
            </a:r>
          </a:p>
        </p:txBody>
      </p:sp>
    </p:spTree>
    <p:extLst>
      <p:ext uri="{BB962C8B-B14F-4D97-AF65-F5344CB8AC3E}">
        <p14:creationId xmlns:p14="http://schemas.microsoft.com/office/powerpoint/2010/main" val="29120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Moving average overview</a:t>
            </a:r>
          </a:p>
        </p:txBody>
      </p:sp>
      <p:sp>
        <p:nvSpPr>
          <p:cNvPr id="6" name="Rettangolo 3">
            <a:extLst>
              <a:ext uri="{FF2B5EF4-FFF2-40B4-BE49-F238E27FC236}">
                <a16:creationId xmlns:a16="http://schemas.microsoft.com/office/drawing/2014/main" id="{C9B1FF99-CFCC-49A8-BE8C-A124904EB91F}"/>
              </a:ext>
            </a:extLst>
          </p:cNvPr>
          <p:cNvSpPr/>
          <p:nvPr/>
        </p:nvSpPr>
        <p:spPr>
          <a:xfrm>
            <a:off x="1066800" y="1828800"/>
            <a:ext cx="73914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dirty="0"/>
              <a:t>Dual moving average filter</a:t>
            </a:r>
          </a:p>
        </p:txBody>
      </p:sp>
      <p:sp>
        <p:nvSpPr>
          <p:cNvPr id="16" name="Rettangolo 4">
            <a:extLst>
              <a:ext uri="{FF2B5EF4-FFF2-40B4-BE49-F238E27FC236}">
                <a16:creationId xmlns:a16="http://schemas.microsoft.com/office/drawing/2014/main" id="{59296844-3B09-4498-82AF-CB8CD590C88E}"/>
              </a:ext>
            </a:extLst>
          </p:cNvPr>
          <p:cNvSpPr/>
          <p:nvPr/>
        </p:nvSpPr>
        <p:spPr>
          <a:xfrm>
            <a:off x="3810000" y="2438400"/>
            <a:ext cx="1905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Moving average filter</a:t>
            </a:r>
          </a:p>
          <a:p>
            <a:pPr algn="ctr"/>
            <a:r>
              <a:rPr lang="it-IT" u="sng" dirty="0"/>
              <a:t>LEFT</a:t>
            </a:r>
          </a:p>
        </p:txBody>
      </p:sp>
      <p:sp>
        <p:nvSpPr>
          <p:cNvPr id="32" name="Rettangolo 4">
            <a:extLst>
              <a:ext uri="{FF2B5EF4-FFF2-40B4-BE49-F238E27FC236}">
                <a16:creationId xmlns:a16="http://schemas.microsoft.com/office/drawing/2014/main" id="{FFCE014C-2E62-4AB4-9E76-3A627686C851}"/>
              </a:ext>
            </a:extLst>
          </p:cNvPr>
          <p:cNvSpPr/>
          <p:nvPr/>
        </p:nvSpPr>
        <p:spPr>
          <a:xfrm>
            <a:off x="3810000" y="3733800"/>
            <a:ext cx="1905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Moving average filter</a:t>
            </a:r>
          </a:p>
          <a:p>
            <a:pPr algn="ctr"/>
            <a:r>
              <a:rPr lang="it-IT" u="sng" dirty="0"/>
              <a:t>RIGHT</a:t>
            </a:r>
          </a:p>
        </p:txBody>
      </p:sp>
      <p:sp>
        <p:nvSpPr>
          <p:cNvPr id="34" name="Rettangolo 4">
            <a:extLst>
              <a:ext uri="{FF2B5EF4-FFF2-40B4-BE49-F238E27FC236}">
                <a16:creationId xmlns:a16="http://schemas.microsoft.com/office/drawing/2014/main" id="{3EA4C324-3930-47EB-BA9B-C2C59FC26B69}"/>
              </a:ext>
            </a:extLst>
          </p:cNvPr>
          <p:cNvSpPr/>
          <p:nvPr/>
        </p:nvSpPr>
        <p:spPr>
          <a:xfrm>
            <a:off x="1931442" y="3733800"/>
            <a:ext cx="1097093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Channel</a:t>
            </a:r>
          </a:p>
          <a:p>
            <a:pPr algn="ctr"/>
            <a:r>
              <a:rPr lang="it-IT" dirty="0"/>
              <a:t>selector</a:t>
            </a:r>
          </a:p>
        </p:txBody>
      </p:sp>
      <p:sp>
        <p:nvSpPr>
          <p:cNvPr id="35" name="Rettangolo 4">
            <a:extLst>
              <a:ext uri="{FF2B5EF4-FFF2-40B4-BE49-F238E27FC236}">
                <a16:creationId xmlns:a16="http://schemas.microsoft.com/office/drawing/2014/main" id="{5D30E1D1-7D63-4F53-95FD-358BD1AC0B8F}"/>
              </a:ext>
            </a:extLst>
          </p:cNvPr>
          <p:cNvSpPr/>
          <p:nvPr/>
        </p:nvSpPr>
        <p:spPr>
          <a:xfrm>
            <a:off x="6552887" y="3733800"/>
            <a:ext cx="12954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Output selector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3938420-F2E5-4D13-8980-75EE23139E4A}"/>
              </a:ext>
            </a:extLst>
          </p:cNvPr>
          <p:cNvSpPr/>
          <p:nvPr/>
        </p:nvSpPr>
        <p:spPr>
          <a:xfrm>
            <a:off x="7990484" y="4156649"/>
            <a:ext cx="91440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">
            <a:extLst>
              <a:ext uri="{FF2B5EF4-FFF2-40B4-BE49-F238E27FC236}">
                <a16:creationId xmlns:a16="http://schemas.microsoft.com/office/drawing/2014/main" id="{5CE024F5-FEF1-4B2F-BECB-FF2286674B6E}"/>
              </a:ext>
            </a:extLst>
          </p:cNvPr>
          <p:cNvSpPr/>
          <p:nvPr/>
        </p:nvSpPr>
        <p:spPr>
          <a:xfrm>
            <a:off x="3810000" y="5029200"/>
            <a:ext cx="19050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 clock cycle delay</a:t>
            </a:r>
          </a:p>
          <a:p>
            <a:pPr algn="ctr"/>
            <a:r>
              <a:rPr lang="it-IT" dirty="0"/>
              <a:t>(«pass-all» filter)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A9D83F8-9EF5-496E-A8BB-F5FD803C2556}"/>
              </a:ext>
            </a:extLst>
          </p:cNvPr>
          <p:cNvSpPr/>
          <p:nvPr/>
        </p:nvSpPr>
        <p:spPr>
          <a:xfrm>
            <a:off x="3114310" y="4152900"/>
            <a:ext cx="553493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4EF6FB7-3201-4788-A6E9-1A0951ABDB73}"/>
              </a:ext>
            </a:extLst>
          </p:cNvPr>
          <p:cNvSpPr/>
          <p:nvPr/>
        </p:nvSpPr>
        <p:spPr>
          <a:xfrm rot="17957051">
            <a:off x="2945810" y="3413068"/>
            <a:ext cx="970596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6A61DE-4221-42D8-B2F4-1315290609EE}"/>
              </a:ext>
            </a:extLst>
          </p:cNvPr>
          <p:cNvSpPr/>
          <p:nvPr/>
        </p:nvSpPr>
        <p:spPr>
          <a:xfrm>
            <a:off x="5857197" y="4152900"/>
            <a:ext cx="553493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1D287AA-6017-4745-B351-E92152BD66A9}"/>
              </a:ext>
            </a:extLst>
          </p:cNvPr>
          <p:cNvSpPr/>
          <p:nvPr/>
        </p:nvSpPr>
        <p:spPr>
          <a:xfrm rot="3642949" flipV="1">
            <a:off x="5648646" y="3412888"/>
            <a:ext cx="970596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B68E90D-0341-43A6-B1F7-1DE71C3EA91D}"/>
              </a:ext>
            </a:extLst>
          </p:cNvPr>
          <p:cNvSpPr/>
          <p:nvPr/>
        </p:nvSpPr>
        <p:spPr>
          <a:xfrm rot="17957051">
            <a:off x="5642298" y="4916636"/>
            <a:ext cx="970596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6EF8308-1E1C-4782-9884-BE4D7D6CC00B}"/>
              </a:ext>
            </a:extLst>
          </p:cNvPr>
          <p:cNvSpPr/>
          <p:nvPr/>
        </p:nvSpPr>
        <p:spPr>
          <a:xfrm>
            <a:off x="1447800" y="5448300"/>
            <a:ext cx="2220003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F83F8F-A308-4EE3-8828-69F5EBE97763}"/>
              </a:ext>
            </a:extLst>
          </p:cNvPr>
          <p:cNvSpPr/>
          <p:nvPr/>
        </p:nvSpPr>
        <p:spPr>
          <a:xfrm>
            <a:off x="1447800" y="4267200"/>
            <a:ext cx="152400" cy="1242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5BA1DCC-9E1D-4A51-80EC-703DD12010E5}"/>
              </a:ext>
            </a:extLst>
          </p:cNvPr>
          <p:cNvSpPr/>
          <p:nvPr/>
        </p:nvSpPr>
        <p:spPr>
          <a:xfrm>
            <a:off x="620115" y="4152900"/>
            <a:ext cx="1231901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Note that the filters always process the input data, regardless of the value of </a:t>
            </a:r>
            <a:r>
              <a:rPr lang="en-US" sz="3200" b="1" i="1" dirty="0" err="1">
                <a:solidFill>
                  <a:prstClr val="white">
                    <a:tint val="75000"/>
                  </a:prstClr>
                </a:solidFill>
              </a:rPr>
              <a:t>filter_enable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.</a:t>
            </a:r>
          </a:p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In this way, at every moment, we have both the filtered and unfiltered streams and we can freely choose one or another based on the value of </a:t>
            </a:r>
            <a:r>
              <a:rPr lang="en-US" sz="3200" b="1" i="1" dirty="0" err="1">
                <a:solidFill>
                  <a:prstClr val="white">
                    <a:tint val="75000"/>
                  </a:prstClr>
                </a:solidFill>
              </a:rPr>
              <a:t>filter_enable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, </a:t>
            </a:r>
            <a:r>
              <a:rPr lang="en-US" sz="3200" u="sng" dirty="0">
                <a:solidFill>
                  <a:prstClr val="white">
                    <a:tint val="75000"/>
                  </a:prstClr>
                </a:solidFill>
              </a:rPr>
              <a:t>without having to wait for the shift registers of the moving average filters to fill up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Moving average filter notes</a:t>
            </a:r>
          </a:p>
        </p:txBody>
      </p:sp>
    </p:spTree>
    <p:extLst>
      <p:ext uri="{BB962C8B-B14F-4D97-AF65-F5344CB8AC3E}">
        <p14:creationId xmlns:p14="http://schemas.microsoft.com/office/powerpoint/2010/main" val="298785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scale of the balance requires a multiplication by 2**n, which translates into bit shifts.</a:t>
            </a:r>
          </a:p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balance controller is split in two parts: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Compute the number of positions to shift the data, based on the value of the joystick axis.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Shift the correct channel by the required amount</a:t>
            </a:r>
            <a:endParaRPr lang="en-US" sz="30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Balance controller</a:t>
            </a:r>
          </a:p>
        </p:txBody>
      </p:sp>
    </p:spTree>
    <p:extLst>
      <p:ext uri="{BB962C8B-B14F-4D97-AF65-F5344CB8AC3E}">
        <p14:creationId xmlns:p14="http://schemas.microsoft.com/office/powerpoint/2010/main" val="117699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8916C-B63E-4147-8987-AAA9D2A6A4CC}"/>
              </a:ext>
            </a:extLst>
          </p:cNvPr>
          <p:cNvSpPr/>
          <p:nvPr/>
        </p:nvSpPr>
        <p:spPr>
          <a:xfrm>
            <a:off x="838200" y="3713723"/>
            <a:ext cx="7696200" cy="919635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Step 1.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Balance controller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9814C-58BF-40B6-986D-9AE409F78FEA}"/>
              </a:ext>
            </a:extLst>
          </p:cNvPr>
          <p:cNvSpPr txBox="1"/>
          <p:nvPr/>
        </p:nvSpPr>
        <p:spPr>
          <a:xfrm>
            <a:off x="838200" y="3710028"/>
            <a:ext cx="7696200" cy="923330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bal_s_f</a:t>
            </a:r>
            <a:r>
              <a:rPr lang="en-US" dirty="0"/>
              <a:t> := signed(balance) - 2**(</a:t>
            </a:r>
            <a:r>
              <a:rPr lang="en-US" dirty="0" err="1"/>
              <a:t>balance'length</a:t>
            </a:r>
            <a:r>
              <a:rPr lang="en-US" dirty="0"/>
              <a:t> - 1) + 2**(BAL_STEP_SIZE - 1);</a:t>
            </a:r>
          </a:p>
          <a:p>
            <a:endParaRPr lang="en-US" dirty="0"/>
          </a:p>
          <a:p>
            <a:r>
              <a:rPr lang="en-US" dirty="0" err="1"/>
              <a:t>bal_s</a:t>
            </a:r>
            <a:r>
              <a:rPr lang="en-US" dirty="0"/>
              <a:t> &lt;= </a:t>
            </a:r>
            <a:r>
              <a:rPr lang="en-US" dirty="0" err="1"/>
              <a:t>bal_s_f</a:t>
            </a:r>
            <a:r>
              <a:rPr lang="en-US" dirty="0"/>
              <a:t>(</a:t>
            </a:r>
            <a:r>
              <a:rPr lang="en-US" dirty="0" err="1"/>
              <a:t>balance'high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BAL_STEP_SIZE)</a:t>
            </a:r>
          </a:p>
        </p:txBody>
      </p:sp>
      <p:sp>
        <p:nvSpPr>
          <p:cNvPr id="7" name="Segnaposto testo 1">
            <a:extLst>
              <a:ext uri="{FF2B5EF4-FFF2-40B4-BE49-F238E27FC236}">
                <a16:creationId xmlns:a16="http://schemas.microsoft.com/office/drawing/2014/main" id="{477FD814-A590-41A9-A6DD-B29A94703650}"/>
              </a:ext>
            </a:extLst>
          </p:cNvPr>
          <p:cNvSpPr txBox="1">
            <a:spLocks/>
          </p:cNvSpPr>
          <p:nvPr/>
        </p:nvSpPr>
        <p:spPr>
          <a:xfrm>
            <a:off x="1219200" y="2419906"/>
            <a:ext cx="3352800" cy="856694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Move the 0 to 1023 scale to a -512 to 511 one</a:t>
            </a:r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1BAB53D0-4168-4CBC-B0BF-01A793F0EB66}"/>
              </a:ext>
            </a:extLst>
          </p:cNvPr>
          <p:cNvSpPr txBox="1">
            <a:spLocks/>
          </p:cNvSpPr>
          <p:nvPr/>
        </p:nvSpPr>
        <p:spPr>
          <a:xfrm>
            <a:off x="1089426" y="5067300"/>
            <a:ext cx="7391399" cy="49530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Ignore the last BAL_STEP_SIZE bits (to have steps of 64)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5A21B4-822E-43A3-80D3-466B65B64AD1}"/>
              </a:ext>
            </a:extLst>
          </p:cNvPr>
          <p:cNvSpPr/>
          <p:nvPr/>
        </p:nvSpPr>
        <p:spPr>
          <a:xfrm>
            <a:off x="533400" y="3701999"/>
            <a:ext cx="53340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D9DA02-9054-4B4D-9F97-D3717B5ABECE}"/>
              </a:ext>
            </a:extLst>
          </p:cNvPr>
          <p:cNvSpPr/>
          <p:nvPr/>
        </p:nvSpPr>
        <p:spPr>
          <a:xfrm>
            <a:off x="533400" y="4223357"/>
            <a:ext cx="832995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77DF19-1A16-457B-B916-DA6476FB2503}"/>
              </a:ext>
            </a:extLst>
          </p:cNvPr>
          <p:cNvSpPr/>
          <p:nvPr/>
        </p:nvSpPr>
        <p:spPr>
          <a:xfrm>
            <a:off x="5867400" y="3710028"/>
            <a:ext cx="25146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testo 1">
            <a:extLst>
              <a:ext uri="{FF2B5EF4-FFF2-40B4-BE49-F238E27FC236}">
                <a16:creationId xmlns:a16="http://schemas.microsoft.com/office/drawing/2014/main" id="{FBFBA1AB-56F9-4423-82FA-FCF8F6552AEB}"/>
              </a:ext>
            </a:extLst>
          </p:cNvPr>
          <p:cNvSpPr txBox="1">
            <a:spLocks/>
          </p:cNvSpPr>
          <p:nvPr/>
        </p:nvSpPr>
        <p:spPr>
          <a:xfrm>
            <a:off x="5791200" y="2951954"/>
            <a:ext cx="2350021" cy="45720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Center the steps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3582E9-F75E-4513-ABF3-3A8C282E9B1B}"/>
              </a:ext>
            </a:extLst>
          </p:cNvPr>
          <p:cNvCxnSpPr>
            <a:cxnSpLocks/>
          </p:cNvCxnSpPr>
          <p:nvPr/>
        </p:nvCxnSpPr>
        <p:spPr>
          <a:xfrm flipH="1" flipV="1">
            <a:off x="4591987" y="4671459"/>
            <a:ext cx="94313" cy="433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932ECF-48E1-4674-9070-48B82CA25F28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262603"/>
            <a:ext cx="94313" cy="433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D80085-4919-4887-8CFC-E3FBDD8B65DA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3409154"/>
            <a:ext cx="114300" cy="236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3D441CC-0B8E-4C0E-AD44-2FB153D856D1}"/>
              </a:ext>
            </a:extLst>
          </p:cNvPr>
          <p:cNvSpPr/>
          <p:nvPr/>
        </p:nvSpPr>
        <p:spPr>
          <a:xfrm>
            <a:off x="838200" y="3197414"/>
            <a:ext cx="7696200" cy="2308324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Step 2 (part 1).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Balance controller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9814C-58BF-40B6-986D-9AE409F78FEA}"/>
              </a:ext>
            </a:extLst>
          </p:cNvPr>
          <p:cNvSpPr txBox="1"/>
          <p:nvPr/>
        </p:nvSpPr>
        <p:spPr>
          <a:xfrm>
            <a:off x="838200" y="3197414"/>
            <a:ext cx="7696200" cy="2308324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balance_shifted</a:t>
            </a:r>
            <a:r>
              <a:rPr lang="en-US" dirty="0"/>
              <a:t> &gt; 0 and </a:t>
            </a:r>
            <a:r>
              <a:rPr lang="en-US" dirty="0" err="1"/>
              <a:t>s_axis_tlast</a:t>
            </a:r>
            <a:r>
              <a:rPr lang="en-US" dirty="0"/>
              <a:t> = '0' then</a:t>
            </a:r>
          </a:p>
          <a:p>
            <a:r>
              <a:rPr lang="en-US" dirty="0"/>
              <a:t>	</a:t>
            </a:r>
            <a:r>
              <a:rPr lang="en-US" dirty="0" err="1"/>
              <a:t>m_axis_tdata</a:t>
            </a:r>
            <a:r>
              <a:rPr lang="en-US" dirty="0"/>
              <a:t> &lt;= </a:t>
            </a:r>
            <a:r>
              <a:rPr lang="en-US" dirty="0" err="1"/>
              <a:t>std_logic_vector</a:t>
            </a:r>
            <a:r>
              <a:rPr lang="en-US" dirty="0"/>
              <a:t>(</a:t>
            </a:r>
            <a:r>
              <a:rPr lang="en-US" dirty="0" err="1"/>
              <a:t>shift_right</a:t>
            </a:r>
            <a:r>
              <a:rPr lang="en-US" dirty="0"/>
              <a:t>(signed(</a:t>
            </a:r>
            <a:r>
              <a:rPr lang="en-US" dirty="0" err="1"/>
              <a:t>s_axis_tdata</a:t>
            </a:r>
            <a:r>
              <a:rPr lang="en-US" dirty="0"/>
              <a:t>), 				</a:t>
            </a:r>
            <a:r>
              <a:rPr lang="en-US" dirty="0" err="1"/>
              <a:t>to_integer</a:t>
            </a:r>
            <a:r>
              <a:rPr lang="en-US" dirty="0"/>
              <a:t>(</a:t>
            </a:r>
            <a:r>
              <a:rPr lang="en-US" dirty="0" err="1"/>
              <a:t>balance_shifted</a:t>
            </a:r>
            <a:r>
              <a:rPr lang="en-US" dirty="0"/>
              <a:t>)));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balance_shifted</a:t>
            </a:r>
            <a:r>
              <a:rPr lang="en-US" dirty="0"/>
              <a:t> &lt; 0 and </a:t>
            </a:r>
            <a:r>
              <a:rPr lang="en-US" dirty="0" err="1"/>
              <a:t>s_axis_tlast</a:t>
            </a:r>
            <a:r>
              <a:rPr lang="en-US" dirty="0"/>
              <a:t> = '1' then</a:t>
            </a:r>
          </a:p>
          <a:p>
            <a:r>
              <a:rPr lang="en-US" dirty="0"/>
              <a:t>	</a:t>
            </a:r>
            <a:r>
              <a:rPr lang="en-US" dirty="0" err="1"/>
              <a:t>m_axis_tdata</a:t>
            </a:r>
            <a:r>
              <a:rPr lang="en-US" dirty="0"/>
              <a:t> &lt;= </a:t>
            </a:r>
            <a:r>
              <a:rPr lang="en-US" dirty="0" err="1"/>
              <a:t>std_logic_vector</a:t>
            </a:r>
            <a:r>
              <a:rPr lang="en-US" dirty="0"/>
              <a:t>(</a:t>
            </a:r>
            <a:r>
              <a:rPr lang="en-US" dirty="0" err="1"/>
              <a:t>shift_right</a:t>
            </a:r>
            <a:r>
              <a:rPr lang="en-US" dirty="0"/>
              <a:t>(signed(</a:t>
            </a:r>
            <a:r>
              <a:rPr lang="en-US" dirty="0" err="1"/>
              <a:t>s_axis_tdata</a:t>
            </a:r>
            <a:r>
              <a:rPr lang="en-US" dirty="0"/>
              <a:t>), 				</a:t>
            </a:r>
            <a:r>
              <a:rPr lang="en-US" dirty="0" err="1"/>
              <a:t>to_integer</a:t>
            </a:r>
            <a:r>
              <a:rPr lang="en-US" dirty="0"/>
              <a:t>(-</a:t>
            </a:r>
            <a:r>
              <a:rPr lang="en-US" dirty="0" err="1"/>
              <a:t>balance_shifted</a:t>
            </a:r>
            <a:r>
              <a:rPr lang="en-US" dirty="0"/>
              <a:t>)));</a:t>
            </a:r>
          </a:p>
          <a:p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03AD7A-3015-4453-8FA6-CAE623D283BD}"/>
              </a:ext>
            </a:extLst>
          </p:cNvPr>
          <p:cNvSpPr/>
          <p:nvPr/>
        </p:nvSpPr>
        <p:spPr>
          <a:xfrm>
            <a:off x="609600" y="3121214"/>
            <a:ext cx="53340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gnaposto testo 1">
            <a:extLst>
              <a:ext uri="{FF2B5EF4-FFF2-40B4-BE49-F238E27FC236}">
                <a16:creationId xmlns:a16="http://schemas.microsoft.com/office/drawing/2014/main" id="{55D25DA5-EC41-4710-91CB-38988472EECA}"/>
              </a:ext>
            </a:extLst>
          </p:cNvPr>
          <p:cNvSpPr txBox="1">
            <a:spLocks/>
          </p:cNvSpPr>
          <p:nvPr/>
        </p:nvSpPr>
        <p:spPr>
          <a:xfrm>
            <a:off x="990600" y="2340720"/>
            <a:ext cx="4800600" cy="856694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we have to attenuate the left channel AND we are holding a left sample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0DC347-1F93-46B5-8D9C-5E364BE18447}"/>
              </a:ext>
            </a:extLst>
          </p:cNvPr>
          <p:cNvSpPr/>
          <p:nvPr/>
        </p:nvSpPr>
        <p:spPr>
          <a:xfrm>
            <a:off x="1143000" y="3523503"/>
            <a:ext cx="7467600" cy="51211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gnaposto testo 1">
            <a:extLst>
              <a:ext uri="{FF2B5EF4-FFF2-40B4-BE49-F238E27FC236}">
                <a16:creationId xmlns:a16="http://schemas.microsoft.com/office/drawing/2014/main" id="{903B8542-DD62-4865-ABF7-13293C25DB6B}"/>
              </a:ext>
            </a:extLst>
          </p:cNvPr>
          <p:cNvSpPr txBox="1">
            <a:spLocks/>
          </p:cNvSpPr>
          <p:nvPr/>
        </p:nvSpPr>
        <p:spPr>
          <a:xfrm>
            <a:off x="6237782" y="1981200"/>
            <a:ext cx="2410918" cy="1240472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Shift right by the correct number of positions</a:t>
            </a:r>
          </a:p>
        </p:txBody>
      </p:sp>
      <p:sp>
        <p:nvSpPr>
          <p:cNvPr id="18" name="Segnaposto testo 1">
            <a:extLst>
              <a:ext uri="{FF2B5EF4-FFF2-40B4-BE49-F238E27FC236}">
                <a16:creationId xmlns:a16="http://schemas.microsoft.com/office/drawing/2014/main" id="{ABB94C0E-0335-4755-BDE8-615298FE3FC7}"/>
              </a:ext>
            </a:extLst>
          </p:cNvPr>
          <p:cNvSpPr txBox="1">
            <a:spLocks/>
          </p:cNvSpPr>
          <p:nvPr/>
        </p:nvSpPr>
        <p:spPr>
          <a:xfrm>
            <a:off x="550889" y="5578039"/>
            <a:ext cx="4953000" cy="856694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we have to attenuate the right channel AND we are holding a right sample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C1F2D-07B7-42A6-8DA5-25AC58B90EC0}"/>
              </a:ext>
            </a:extLst>
          </p:cNvPr>
          <p:cNvSpPr/>
          <p:nvPr/>
        </p:nvSpPr>
        <p:spPr>
          <a:xfrm>
            <a:off x="702530" y="4250800"/>
            <a:ext cx="53340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297823-D1F6-4B09-855E-AE636A0FA83B}"/>
              </a:ext>
            </a:extLst>
          </p:cNvPr>
          <p:cNvCxnSpPr>
            <a:cxnSpLocks/>
          </p:cNvCxnSpPr>
          <p:nvPr/>
        </p:nvCxnSpPr>
        <p:spPr>
          <a:xfrm flipV="1">
            <a:off x="1447800" y="4619140"/>
            <a:ext cx="304800" cy="97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6EDEAF-6565-4316-ABE7-0E3B52312B17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3034247"/>
            <a:ext cx="21236" cy="52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testo 1">
            <a:extLst>
              <a:ext uri="{FF2B5EF4-FFF2-40B4-BE49-F238E27FC236}">
                <a16:creationId xmlns:a16="http://schemas.microsoft.com/office/drawing/2014/main" id="{53C77262-9859-4BD2-88A1-D2EE4572CCCF}"/>
              </a:ext>
            </a:extLst>
          </p:cNvPr>
          <p:cNvSpPr txBox="1">
            <a:spLocks/>
          </p:cNvSpPr>
          <p:nvPr/>
        </p:nvSpPr>
        <p:spPr>
          <a:xfrm>
            <a:off x="5638800" y="5597303"/>
            <a:ext cx="3352800" cy="1108297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Shift right by the correct number of positions (equal to </a:t>
            </a:r>
            <a:r>
              <a:rPr lang="en-US" sz="2200" b="1" u="sng" dirty="0">
                <a:solidFill>
                  <a:prstClr val="white">
                    <a:tint val="75000"/>
                  </a:prstClr>
                </a:solidFill>
              </a:rPr>
              <a:t>-</a:t>
            </a:r>
            <a:r>
              <a:rPr lang="en-US" sz="2200" b="1" u="sng" dirty="0" err="1">
                <a:solidFill>
                  <a:prstClr val="white">
                    <a:tint val="75000"/>
                  </a:prstClr>
                </a:solidFill>
              </a:rPr>
              <a:t>balance_shifted</a:t>
            </a:r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295D7D-1C73-47A7-91B4-CA91EACD7FCF}"/>
              </a:ext>
            </a:extLst>
          </p:cNvPr>
          <p:cNvSpPr/>
          <p:nvPr/>
        </p:nvSpPr>
        <p:spPr>
          <a:xfrm>
            <a:off x="1514007" y="4685002"/>
            <a:ext cx="74676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727922-9A93-4E72-9CE5-485B8A41B501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5019842"/>
            <a:ext cx="228600" cy="577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5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2B59605-3CD1-45D5-888F-F692EF021E6E}"/>
              </a:ext>
            </a:extLst>
          </p:cNvPr>
          <p:cNvSpPr/>
          <p:nvPr/>
        </p:nvSpPr>
        <p:spPr>
          <a:xfrm>
            <a:off x="838200" y="4202273"/>
            <a:ext cx="7696200" cy="1477887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Step 2 (part 2).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Balance controller implementation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C6245C-3A73-473F-BA09-74930FFF37A8}"/>
              </a:ext>
            </a:extLst>
          </p:cNvPr>
          <p:cNvSpPr txBox="1"/>
          <p:nvPr/>
        </p:nvSpPr>
        <p:spPr>
          <a:xfrm>
            <a:off x="838200" y="4202832"/>
            <a:ext cx="7696200" cy="1477328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pt-BR" dirty="0"/>
              <a:t>m_axis_tdata	&lt;= s_axis_tdata;</a:t>
            </a:r>
            <a:endParaRPr lang="en-US" dirty="0"/>
          </a:p>
          <a:p>
            <a:r>
              <a:rPr lang="en-US" dirty="0"/>
              <a:t>end if;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CEDADC-74C5-48C1-9669-9C06F723DA31}"/>
              </a:ext>
            </a:extLst>
          </p:cNvPr>
          <p:cNvSpPr/>
          <p:nvPr/>
        </p:nvSpPr>
        <p:spPr>
          <a:xfrm>
            <a:off x="1371600" y="4962197"/>
            <a:ext cx="4323413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gnaposto testo 1">
            <a:extLst>
              <a:ext uri="{FF2B5EF4-FFF2-40B4-BE49-F238E27FC236}">
                <a16:creationId xmlns:a16="http://schemas.microsoft.com/office/drawing/2014/main" id="{61F03AE7-BF93-4102-A1E1-1E8D764224DC}"/>
              </a:ext>
            </a:extLst>
          </p:cNvPr>
          <p:cNvSpPr txBox="1">
            <a:spLocks/>
          </p:cNvSpPr>
          <p:nvPr/>
        </p:nvSpPr>
        <p:spPr>
          <a:xfrm>
            <a:off x="2342213" y="6019800"/>
            <a:ext cx="3352800" cy="45720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Do not modify the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28C7A4-95E5-4850-9D6E-B330EF9ED00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5509320"/>
            <a:ext cx="76200" cy="51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testo 1">
            <a:extLst>
              <a:ext uri="{FF2B5EF4-FFF2-40B4-BE49-F238E27FC236}">
                <a16:creationId xmlns:a16="http://schemas.microsoft.com/office/drawing/2014/main" id="{606BAFB9-E8BE-4BE1-BB36-9BAC97381D33}"/>
              </a:ext>
            </a:extLst>
          </p:cNvPr>
          <p:cNvSpPr txBox="1">
            <a:spLocks/>
          </p:cNvSpPr>
          <p:nvPr/>
        </p:nvSpPr>
        <p:spPr>
          <a:xfrm>
            <a:off x="800725" y="2960166"/>
            <a:ext cx="7620000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the previous conditions are not satisfied (we have to attenuate the left/right channel, but we are holding a right/left sample)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5E0D77-FEF4-4572-941A-AE0818109B70}"/>
              </a:ext>
            </a:extLst>
          </p:cNvPr>
          <p:cNvSpPr/>
          <p:nvPr/>
        </p:nvSpPr>
        <p:spPr>
          <a:xfrm>
            <a:off x="804473" y="4733597"/>
            <a:ext cx="600855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694F3C-608D-4A6A-8414-B7E28881343D}"/>
              </a:ext>
            </a:extLst>
          </p:cNvPr>
          <p:cNvCxnSpPr>
            <a:cxnSpLocks/>
          </p:cNvCxnSpPr>
          <p:nvPr/>
        </p:nvCxnSpPr>
        <p:spPr>
          <a:xfrm flipV="1">
            <a:off x="1295400" y="3810626"/>
            <a:ext cx="228600" cy="90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1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volume controller is mostly identical to the balance one, with just two differences: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left/right channels are amplified/attenuated by the same value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we can also amplify, so we have to make sure that the signal saturates, and not wraps around.</a:t>
            </a:r>
            <a:endParaRPr lang="en-US" sz="30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Volume controller</a:t>
            </a:r>
          </a:p>
        </p:txBody>
      </p:sp>
    </p:spTree>
    <p:extLst>
      <p:ext uri="{BB962C8B-B14F-4D97-AF65-F5344CB8AC3E}">
        <p14:creationId xmlns:p14="http://schemas.microsoft.com/office/powerpoint/2010/main" val="401060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When amplifying the signal, we should check whether the resulting value fits in the 24-bit signed integer; if not, we should saturate it to the maximum/minimum value.</a:t>
            </a:r>
            <a:endParaRPr lang="en-US" sz="30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Volume controller: clipping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ED0969-46B3-4B5F-9BD8-1C6608CA9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76" y="3895569"/>
            <a:ext cx="3619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A15CB8-3428-40AC-A6DB-D311ED5B6898}"/>
              </a:ext>
            </a:extLst>
          </p:cNvPr>
          <p:cNvSpPr/>
          <p:nvPr/>
        </p:nvSpPr>
        <p:spPr>
          <a:xfrm>
            <a:off x="762625" y="3481384"/>
            <a:ext cx="7674473" cy="1754327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Volume controller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8F21-BA6C-45AF-83E2-46EB3415C04B}"/>
              </a:ext>
            </a:extLst>
          </p:cNvPr>
          <p:cNvSpPr txBox="1"/>
          <p:nvPr/>
        </p:nvSpPr>
        <p:spPr>
          <a:xfrm>
            <a:off x="762000" y="3482138"/>
            <a:ext cx="7677462" cy="1754326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scaled_data</a:t>
            </a:r>
            <a:r>
              <a:rPr lang="en-US" dirty="0"/>
              <a:t> := resize(signed(</a:t>
            </a:r>
            <a:r>
              <a:rPr lang="en-US" dirty="0" err="1"/>
              <a:t>s_axis_tdata</a:t>
            </a:r>
            <a:r>
              <a:rPr lang="en-US" dirty="0"/>
              <a:t>), </a:t>
            </a:r>
            <a:r>
              <a:rPr lang="en-US" dirty="0" err="1"/>
              <a:t>scaled_data'length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volume_shifted</a:t>
            </a:r>
            <a:r>
              <a:rPr lang="en-US" dirty="0"/>
              <a:t> &gt;= 0 then</a:t>
            </a:r>
          </a:p>
          <a:p>
            <a:r>
              <a:rPr lang="en-US" dirty="0"/>
              <a:t>	</a:t>
            </a:r>
            <a:r>
              <a:rPr lang="en-US" dirty="0" err="1"/>
              <a:t>scaled_data</a:t>
            </a:r>
            <a:r>
              <a:rPr lang="en-US" dirty="0"/>
              <a:t> := </a:t>
            </a:r>
            <a:r>
              <a:rPr lang="en-US" dirty="0" err="1"/>
              <a:t>shift_left</a:t>
            </a:r>
            <a:r>
              <a:rPr lang="en-US" dirty="0"/>
              <a:t>(</a:t>
            </a:r>
            <a:r>
              <a:rPr lang="en-US" dirty="0" err="1"/>
              <a:t>scaled_data</a:t>
            </a:r>
            <a:r>
              <a:rPr lang="en-US" dirty="0"/>
              <a:t>, </a:t>
            </a:r>
            <a:r>
              <a:rPr lang="en-US" dirty="0" err="1"/>
              <a:t>to_integer</a:t>
            </a:r>
            <a:r>
              <a:rPr lang="en-US" dirty="0"/>
              <a:t>(</a:t>
            </a:r>
            <a:r>
              <a:rPr lang="en-US" dirty="0" err="1"/>
              <a:t>volume_shifted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D8FCDD-DBC7-44BA-B9B2-329285F22953}"/>
              </a:ext>
            </a:extLst>
          </p:cNvPr>
          <p:cNvSpPr/>
          <p:nvPr/>
        </p:nvSpPr>
        <p:spPr>
          <a:xfrm>
            <a:off x="609600" y="3482138"/>
            <a:ext cx="67818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E462395A-B964-46FC-ACFF-26F579D776C7}"/>
              </a:ext>
            </a:extLst>
          </p:cNvPr>
          <p:cNvSpPr txBox="1">
            <a:spLocks/>
          </p:cNvSpPr>
          <p:nvPr/>
        </p:nvSpPr>
        <p:spPr>
          <a:xfrm>
            <a:off x="800725" y="2340864"/>
            <a:ext cx="7620000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we have to amplify, data might overflow: use a larger variable to store the data.</a:t>
            </a:r>
          </a:p>
        </p:txBody>
      </p:sp>
      <p:sp>
        <p:nvSpPr>
          <p:cNvPr id="9" name="Segnaposto testo 1">
            <a:extLst>
              <a:ext uri="{FF2B5EF4-FFF2-40B4-BE49-F238E27FC236}">
                <a16:creationId xmlns:a16="http://schemas.microsoft.com/office/drawing/2014/main" id="{EFC409D3-4260-4F47-9834-F541980D498F}"/>
              </a:ext>
            </a:extLst>
          </p:cNvPr>
          <p:cNvSpPr txBox="1">
            <a:spLocks/>
          </p:cNvSpPr>
          <p:nvPr/>
        </p:nvSpPr>
        <p:spPr>
          <a:xfrm>
            <a:off x="706902" y="5620108"/>
            <a:ext cx="2819400" cy="45720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we have to amplify</a:t>
            </a:r>
          </a:p>
        </p:txBody>
      </p:sp>
      <p:sp>
        <p:nvSpPr>
          <p:cNvPr id="10" name="Segnaposto testo 1">
            <a:extLst>
              <a:ext uri="{FF2B5EF4-FFF2-40B4-BE49-F238E27FC236}">
                <a16:creationId xmlns:a16="http://schemas.microsoft.com/office/drawing/2014/main" id="{719276AD-BF0B-48FE-BE62-ED5B164657F4}"/>
              </a:ext>
            </a:extLst>
          </p:cNvPr>
          <p:cNvSpPr txBox="1">
            <a:spLocks/>
          </p:cNvSpPr>
          <p:nvPr/>
        </p:nvSpPr>
        <p:spPr>
          <a:xfrm>
            <a:off x="3733801" y="5695776"/>
            <a:ext cx="4686924" cy="1086024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Shift left by the required amount (thanks to the temporary variable, this will not overflow)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9D2FC-1C05-4605-BCE1-6EBE51CF18A2}"/>
              </a:ext>
            </a:extLst>
          </p:cNvPr>
          <p:cNvSpPr/>
          <p:nvPr/>
        </p:nvSpPr>
        <p:spPr>
          <a:xfrm>
            <a:off x="635833" y="4056282"/>
            <a:ext cx="3021767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6CB7A-8C06-45B6-BD85-248FCA20855D}"/>
              </a:ext>
            </a:extLst>
          </p:cNvPr>
          <p:cNvSpPr/>
          <p:nvPr/>
        </p:nvSpPr>
        <p:spPr>
          <a:xfrm>
            <a:off x="1524000" y="4314863"/>
            <a:ext cx="67818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BF84E-A918-4E2C-BE8D-6805D9D87B07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437282"/>
            <a:ext cx="76200" cy="1156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423FEF-A069-4BEB-B0C5-20A87D0076FA}"/>
              </a:ext>
            </a:extLst>
          </p:cNvPr>
          <p:cNvCxnSpPr>
            <a:cxnSpLocks/>
          </p:cNvCxnSpPr>
          <p:nvPr/>
        </p:nvCxnSpPr>
        <p:spPr>
          <a:xfrm flipV="1">
            <a:off x="4610725" y="4679314"/>
            <a:ext cx="174401" cy="1016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04FC9-0994-4614-B8BB-EC2A9A74DF77}"/>
              </a:ext>
            </a:extLst>
          </p:cNvPr>
          <p:cNvCxnSpPr>
            <a:cxnSpLocks/>
          </p:cNvCxnSpPr>
          <p:nvPr/>
        </p:nvCxnSpPr>
        <p:spPr>
          <a:xfrm flipH="1" flipV="1">
            <a:off x="3733801" y="2744251"/>
            <a:ext cx="92298" cy="802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testo 1">
            <a:extLst>
              <a:ext uri="{FF2B5EF4-FFF2-40B4-BE49-F238E27FC236}">
                <a16:creationId xmlns:a16="http://schemas.microsoft.com/office/drawing/2014/main" id="{357A8C46-89B6-4927-8069-FF364B7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Part 1</a:t>
            </a:r>
            <a:endParaRPr lang="en-US" sz="3000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Construction (overview)</a:t>
            </a:r>
            <a:endParaRPr lang="it-IT" dirty="0"/>
          </a:p>
        </p:txBody>
      </p:sp>
      <p:sp>
        <p:nvSpPr>
          <p:cNvPr id="17" name="Rettangolo 3">
            <a:extLst>
              <a:ext uri="{FF2B5EF4-FFF2-40B4-BE49-F238E27FC236}">
                <a16:creationId xmlns:a16="http://schemas.microsoft.com/office/drawing/2014/main" id="{5A788152-E692-4C1F-8017-FB7C66C1F2D6}"/>
              </a:ext>
            </a:extLst>
          </p:cNvPr>
          <p:cNvSpPr/>
          <p:nvPr/>
        </p:nvSpPr>
        <p:spPr>
          <a:xfrm>
            <a:off x="1066800" y="1676400"/>
            <a:ext cx="73914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4">
            <a:extLst>
              <a:ext uri="{FF2B5EF4-FFF2-40B4-BE49-F238E27FC236}">
                <a16:creationId xmlns:a16="http://schemas.microsoft.com/office/drawing/2014/main" id="{CA594BA4-FA29-471B-B473-C4EE28825D3C}"/>
              </a:ext>
            </a:extLst>
          </p:cNvPr>
          <p:cNvSpPr/>
          <p:nvPr/>
        </p:nvSpPr>
        <p:spPr>
          <a:xfrm>
            <a:off x="5905499" y="2867439"/>
            <a:ext cx="1676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Pmod_JSTK2</a:t>
            </a:r>
          </a:p>
        </p:txBody>
      </p:sp>
      <p:sp>
        <p:nvSpPr>
          <p:cNvPr id="10" name="Rettangolo 4">
            <a:extLst>
              <a:ext uri="{FF2B5EF4-FFF2-40B4-BE49-F238E27FC236}">
                <a16:creationId xmlns:a16="http://schemas.microsoft.com/office/drawing/2014/main" id="{792F48C7-B41E-4438-B02F-44E854CD91ED}"/>
              </a:ext>
            </a:extLst>
          </p:cNvPr>
          <p:cNvSpPr/>
          <p:nvPr/>
        </p:nvSpPr>
        <p:spPr>
          <a:xfrm>
            <a:off x="1943101" y="2438400"/>
            <a:ext cx="1676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Edge detector</a:t>
            </a:r>
          </a:p>
        </p:txBody>
      </p:sp>
      <p:sp>
        <p:nvSpPr>
          <p:cNvPr id="11" name="Rettangolo 4">
            <a:extLst>
              <a:ext uri="{FF2B5EF4-FFF2-40B4-BE49-F238E27FC236}">
                <a16:creationId xmlns:a16="http://schemas.microsoft.com/office/drawing/2014/main" id="{DE9C0A18-AF1C-4F3D-BFFF-041E0483B58C}"/>
              </a:ext>
            </a:extLst>
          </p:cNvPr>
          <p:cNvSpPr/>
          <p:nvPr/>
        </p:nvSpPr>
        <p:spPr>
          <a:xfrm>
            <a:off x="1943101" y="3375991"/>
            <a:ext cx="1676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Edge detector</a:t>
            </a:r>
          </a:p>
        </p:txBody>
      </p:sp>
      <p:sp>
        <p:nvSpPr>
          <p:cNvPr id="12" name="Rettangolo 4">
            <a:extLst>
              <a:ext uri="{FF2B5EF4-FFF2-40B4-BE49-F238E27FC236}">
                <a16:creationId xmlns:a16="http://schemas.microsoft.com/office/drawing/2014/main" id="{48C3FF50-9AF8-4311-8895-E95C6519651D}"/>
              </a:ext>
            </a:extLst>
          </p:cNvPr>
          <p:cNvSpPr/>
          <p:nvPr/>
        </p:nvSpPr>
        <p:spPr>
          <a:xfrm>
            <a:off x="3924300" y="2867439"/>
            <a:ext cx="1676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LED controller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1E63C22-3DFB-4A2C-8043-E0F431DE4C0D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H="1" flipV="1">
            <a:off x="1943101" y="2819400"/>
            <a:ext cx="5638798" cy="429039"/>
          </a:xfrm>
          <a:prstGeom prst="bentConnector5">
            <a:avLst>
              <a:gd name="adj1" fmla="val -4054"/>
              <a:gd name="adj2" fmla="val 242085"/>
              <a:gd name="adj3" fmla="val 10405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78FADA-A41E-4C4D-AA19-2EC112919182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H="1">
            <a:off x="1943101" y="3248439"/>
            <a:ext cx="5638798" cy="508552"/>
          </a:xfrm>
          <a:prstGeom prst="bentConnector5">
            <a:avLst>
              <a:gd name="adj1" fmla="val -6404"/>
              <a:gd name="adj2" fmla="val -237459"/>
              <a:gd name="adj3" fmla="val 10675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6C33E8-DB89-4230-A4AB-52BFF71E57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619501" y="2819400"/>
            <a:ext cx="304799" cy="42903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007DD5-F4A0-4FED-93A2-1574A5606CA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619501" y="3248439"/>
            <a:ext cx="304799" cy="50855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82565A5A-C994-40A5-BF72-4B863181738E}"/>
              </a:ext>
            </a:extLst>
          </p:cNvPr>
          <p:cNvSpPr/>
          <p:nvPr/>
        </p:nvSpPr>
        <p:spPr>
          <a:xfrm>
            <a:off x="7650036" y="3291509"/>
            <a:ext cx="1090950" cy="205409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ttangolo 4">
            <a:extLst>
              <a:ext uri="{FF2B5EF4-FFF2-40B4-BE49-F238E27FC236}">
                <a16:creationId xmlns:a16="http://schemas.microsoft.com/office/drawing/2014/main" id="{D01B6CC7-9EAC-4265-8D82-EDA84490813B}"/>
              </a:ext>
            </a:extLst>
          </p:cNvPr>
          <p:cNvSpPr/>
          <p:nvPr/>
        </p:nvSpPr>
        <p:spPr>
          <a:xfrm>
            <a:off x="5905499" y="4800600"/>
            <a:ext cx="1676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Pmod_I2S2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178CC0E4-FFB6-43B5-B161-145349E28F7E}"/>
              </a:ext>
            </a:extLst>
          </p:cNvPr>
          <p:cNvSpPr/>
          <p:nvPr/>
        </p:nvSpPr>
        <p:spPr>
          <a:xfrm>
            <a:off x="7650036" y="4876800"/>
            <a:ext cx="1090950" cy="205409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tangolo 4">
            <a:extLst>
              <a:ext uri="{FF2B5EF4-FFF2-40B4-BE49-F238E27FC236}">
                <a16:creationId xmlns:a16="http://schemas.microsoft.com/office/drawing/2014/main" id="{880D2DF5-FAFB-4E3D-9B6F-C95A2D2BCC00}"/>
              </a:ext>
            </a:extLst>
          </p:cNvPr>
          <p:cNvSpPr/>
          <p:nvPr/>
        </p:nvSpPr>
        <p:spPr>
          <a:xfrm>
            <a:off x="1943101" y="4724400"/>
            <a:ext cx="3657599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it-IT" dirty="0"/>
              <a:t>Filters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F5CFC66-B78A-451E-9D44-9F864CF18A31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5600700" y="5181600"/>
            <a:ext cx="304799" cy="12700"/>
          </a:xfrm>
          <a:prstGeom prst="bentConnector3">
            <a:avLst>
              <a:gd name="adj1" fmla="val 104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76D784-68F3-4C92-B108-D5570F15342E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5600700" y="3248439"/>
            <a:ext cx="304799" cy="12700"/>
          </a:xfrm>
          <a:prstGeom prst="bentConnector3">
            <a:avLst>
              <a:gd name="adj1" fmla="val 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650449-D083-45FA-AA2D-835591C9A705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H="1">
            <a:off x="1943101" y="5181600"/>
            <a:ext cx="5638798" cy="12700"/>
          </a:xfrm>
          <a:prstGeom prst="bentConnector5">
            <a:avLst>
              <a:gd name="adj1" fmla="val -4054"/>
              <a:gd name="adj2" fmla="val 5400000"/>
              <a:gd name="adj3" fmla="val 104054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58284F4-1367-469F-A3DE-134DCB441078}"/>
              </a:ext>
            </a:extLst>
          </p:cNvPr>
          <p:cNvCxnSpPr>
            <a:cxnSpLocks/>
            <a:stCxn id="18" idx="2"/>
            <a:endCxn id="78" idx="0"/>
          </p:cNvCxnSpPr>
          <p:nvPr/>
        </p:nvCxnSpPr>
        <p:spPr>
          <a:xfrm rot="5400000">
            <a:off x="4852643" y="2967797"/>
            <a:ext cx="1229415" cy="2552698"/>
          </a:xfrm>
          <a:prstGeom prst="bentConnector3">
            <a:avLst>
              <a:gd name="adj1" fmla="val 4070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4">
            <a:extLst>
              <a:ext uri="{FF2B5EF4-FFF2-40B4-BE49-F238E27FC236}">
                <a16:creationId xmlns:a16="http://schemas.microsoft.com/office/drawing/2014/main" id="{0861587D-B0A1-4285-95C5-ACA1C2899C91}"/>
              </a:ext>
            </a:extLst>
          </p:cNvPr>
          <p:cNvSpPr/>
          <p:nvPr/>
        </p:nvSpPr>
        <p:spPr>
          <a:xfrm>
            <a:off x="2129571" y="4858855"/>
            <a:ext cx="770063" cy="446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Moving average</a:t>
            </a:r>
          </a:p>
        </p:txBody>
      </p:sp>
      <p:sp>
        <p:nvSpPr>
          <p:cNvPr id="74" name="Rettangolo 4">
            <a:extLst>
              <a:ext uri="{FF2B5EF4-FFF2-40B4-BE49-F238E27FC236}">
                <a16:creationId xmlns:a16="http://schemas.microsoft.com/office/drawing/2014/main" id="{3CBDA53C-D415-493D-AB49-3A86891A9511}"/>
              </a:ext>
            </a:extLst>
          </p:cNvPr>
          <p:cNvSpPr/>
          <p:nvPr/>
        </p:nvSpPr>
        <p:spPr>
          <a:xfrm>
            <a:off x="2967770" y="4858854"/>
            <a:ext cx="770063" cy="446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Mute</a:t>
            </a:r>
          </a:p>
        </p:txBody>
      </p:sp>
      <p:sp>
        <p:nvSpPr>
          <p:cNvPr id="78" name="Rettangolo 4">
            <a:extLst>
              <a:ext uri="{FF2B5EF4-FFF2-40B4-BE49-F238E27FC236}">
                <a16:creationId xmlns:a16="http://schemas.microsoft.com/office/drawing/2014/main" id="{80A2338F-8CDB-4CC3-8FB5-02D400B20D43}"/>
              </a:ext>
            </a:extLst>
          </p:cNvPr>
          <p:cNvSpPr/>
          <p:nvPr/>
        </p:nvSpPr>
        <p:spPr>
          <a:xfrm>
            <a:off x="3805969" y="4858854"/>
            <a:ext cx="770063" cy="446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Volume</a:t>
            </a:r>
          </a:p>
        </p:txBody>
      </p:sp>
      <p:sp>
        <p:nvSpPr>
          <p:cNvPr id="79" name="Rettangolo 4">
            <a:extLst>
              <a:ext uri="{FF2B5EF4-FFF2-40B4-BE49-F238E27FC236}">
                <a16:creationId xmlns:a16="http://schemas.microsoft.com/office/drawing/2014/main" id="{E59BEE92-6D82-4C44-A4C8-9EE11C30FC52}"/>
              </a:ext>
            </a:extLst>
          </p:cNvPr>
          <p:cNvSpPr/>
          <p:nvPr/>
        </p:nvSpPr>
        <p:spPr>
          <a:xfrm>
            <a:off x="4644168" y="4858854"/>
            <a:ext cx="770063" cy="446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Balance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4B8DC05-1E85-40F5-822F-D236EF8E70B0}"/>
              </a:ext>
            </a:extLst>
          </p:cNvPr>
          <p:cNvCxnSpPr>
            <a:cxnSpLocks/>
          </p:cNvCxnSpPr>
          <p:nvPr/>
        </p:nvCxnSpPr>
        <p:spPr>
          <a:xfrm>
            <a:off x="2514602" y="3200400"/>
            <a:ext cx="0" cy="16584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407D5DF-B7E7-41D0-98CA-41A92FDFE69F}"/>
              </a:ext>
            </a:extLst>
          </p:cNvPr>
          <p:cNvCxnSpPr>
            <a:stCxn id="18" idx="2"/>
            <a:endCxn id="79" idx="0"/>
          </p:cNvCxnSpPr>
          <p:nvPr/>
        </p:nvCxnSpPr>
        <p:spPr>
          <a:xfrm rot="5400000">
            <a:off x="5271743" y="3386897"/>
            <a:ext cx="1229415" cy="171449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7A9B7E-FF0D-4964-8449-A8AF7158C6B5}"/>
              </a:ext>
            </a:extLst>
          </p:cNvPr>
          <p:cNvCxnSpPr>
            <a:cxnSpLocks/>
          </p:cNvCxnSpPr>
          <p:nvPr/>
        </p:nvCxnSpPr>
        <p:spPr>
          <a:xfrm>
            <a:off x="3346453" y="4137991"/>
            <a:ext cx="0" cy="7208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2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502194E-D11F-4CA7-85EC-1121E395A671}"/>
              </a:ext>
            </a:extLst>
          </p:cNvPr>
          <p:cNvSpPr/>
          <p:nvPr/>
        </p:nvSpPr>
        <p:spPr>
          <a:xfrm>
            <a:off x="770744" y="3117339"/>
            <a:ext cx="7696200" cy="2592184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Volume controller implementation</a:t>
            </a:r>
          </a:p>
        </p:txBody>
      </p:sp>
      <p:sp>
        <p:nvSpPr>
          <p:cNvPr id="18" name="Segnaposto testo 1">
            <a:extLst>
              <a:ext uri="{FF2B5EF4-FFF2-40B4-BE49-F238E27FC236}">
                <a16:creationId xmlns:a16="http://schemas.microsoft.com/office/drawing/2014/main" id="{357A8C46-89B6-4927-8069-FF364B7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Part 2</a:t>
            </a:r>
            <a:endParaRPr lang="en-US" sz="30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620CE-773A-4E0E-BEE6-91B0BABFD389}"/>
              </a:ext>
            </a:extLst>
          </p:cNvPr>
          <p:cNvSpPr txBox="1"/>
          <p:nvPr/>
        </p:nvSpPr>
        <p:spPr>
          <a:xfrm>
            <a:off x="762000" y="3124200"/>
            <a:ext cx="7677462" cy="2585323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scaled_data</a:t>
            </a:r>
            <a:r>
              <a:rPr lang="en-US" dirty="0"/>
              <a:t> &gt; 2**</a:t>
            </a:r>
            <a:r>
              <a:rPr lang="en-US" dirty="0" err="1"/>
              <a:t>s_axis_tdata'high</a:t>
            </a:r>
            <a:r>
              <a:rPr lang="en-US" dirty="0"/>
              <a:t> - 1 then</a:t>
            </a:r>
          </a:p>
          <a:p>
            <a:r>
              <a:rPr lang="en-US" dirty="0"/>
              <a:t>            </a:t>
            </a:r>
            <a:r>
              <a:rPr lang="en-US" dirty="0" err="1"/>
              <a:t>scaled_data</a:t>
            </a:r>
            <a:r>
              <a:rPr lang="en-US" dirty="0"/>
              <a:t> := </a:t>
            </a:r>
            <a:r>
              <a:rPr lang="en-US" dirty="0" err="1"/>
              <a:t>to_signed</a:t>
            </a:r>
            <a:r>
              <a:rPr lang="en-US" dirty="0"/>
              <a:t>(2**</a:t>
            </a:r>
            <a:r>
              <a:rPr lang="en-US" dirty="0" err="1"/>
              <a:t>s_axis_tdata'high</a:t>
            </a:r>
            <a:r>
              <a:rPr lang="en-US" dirty="0"/>
              <a:t> - 1, </a:t>
            </a:r>
            <a:r>
              <a:rPr lang="en-US" dirty="0" err="1"/>
              <a:t>scaled_data'length</a:t>
            </a:r>
            <a:r>
              <a:rPr lang="en-US" dirty="0"/>
              <a:t>);</a:t>
            </a:r>
          </a:p>
          <a:p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scaled_data</a:t>
            </a:r>
            <a:r>
              <a:rPr lang="en-US" dirty="0"/>
              <a:t> &lt; -2**</a:t>
            </a:r>
            <a:r>
              <a:rPr lang="en-US" dirty="0" err="1"/>
              <a:t>s_axis_tdata'high</a:t>
            </a:r>
            <a:r>
              <a:rPr lang="en-US" dirty="0"/>
              <a:t> then</a:t>
            </a:r>
          </a:p>
          <a:p>
            <a:r>
              <a:rPr lang="en-US" dirty="0"/>
              <a:t>            </a:t>
            </a:r>
            <a:r>
              <a:rPr lang="en-US" dirty="0" err="1"/>
              <a:t>scaled_data</a:t>
            </a:r>
            <a:r>
              <a:rPr lang="en-US" dirty="0"/>
              <a:t> := </a:t>
            </a:r>
            <a:r>
              <a:rPr lang="en-US" dirty="0" err="1"/>
              <a:t>to_signed</a:t>
            </a:r>
            <a:r>
              <a:rPr lang="en-US" dirty="0"/>
              <a:t>(-2**</a:t>
            </a:r>
            <a:r>
              <a:rPr lang="en-US" dirty="0" err="1"/>
              <a:t>s_axis_tdata'high</a:t>
            </a:r>
            <a:r>
              <a:rPr lang="en-US" dirty="0"/>
              <a:t>, </a:t>
            </a:r>
            <a:r>
              <a:rPr lang="en-US" dirty="0" err="1"/>
              <a:t>scaled_data'length</a:t>
            </a:r>
            <a:r>
              <a:rPr lang="en-US" dirty="0"/>
              <a:t>);</a:t>
            </a:r>
          </a:p>
          <a:p>
            <a:r>
              <a:rPr lang="en-US" dirty="0"/>
              <a:t>end if;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24" name="Segnaposto testo 1">
            <a:extLst>
              <a:ext uri="{FF2B5EF4-FFF2-40B4-BE49-F238E27FC236}">
                <a16:creationId xmlns:a16="http://schemas.microsoft.com/office/drawing/2014/main" id="{F54B74D2-1871-4A54-BEF4-BFC5E76CC4E5}"/>
              </a:ext>
            </a:extLst>
          </p:cNvPr>
          <p:cNvSpPr txBox="1">
            <a:spLocks/>
          </p:cNvSpPr>
          <p:nvPr/>
        </p:nvSpPr>
        <p:spPr>
          <a:xfrm>
            <a:off x="770744" y="2223372"/>
            <a:ext cx="3237875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the amplified value is over the maximum value</a:t>
            </a:r>
          </a:p>
        </p:txBody>
      </p:sp>
      <p:sp>
        <p:nvSpPr>
          <p:cNvPr id="25" name="Segnaposto testo 1">
            <a:extLst>
              <a:ext uri="{FF2B5EF4-FFF2-40B4-BE49-F238E27FC236}">
                <a16:creationId xmlns:a16="http://schemas.microsoft.com/office/drawing/2014/main" id="{E73E64C7-9131-4363-8180-2FB0F173BF54}"/>
              </a:ext>
            </a:extLst>
          </p:cNvPr>
          <p:cNvSpPr txBox="1">
            <a:spLocks/>
          </p:cNvSpPr>
          <p:nvPr/>
        </p:nvSpPr>
        <p:spPr>
          <a:xfrm>
            <a:off x="4686300" y="2223372"/>
            <a:ext cx="3237875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force it to the maximum value</a:t>
            </a:r>
          </a:p>
        </p:txBody>
      </p:sp>
      <p:sp>
        <p:nvSpPr>
          <p:cNvPr id="28" name="Segnaposto testo 1">
            <a:extLst>
              <a:ext uri="{FF2B5EF4-FFF2-40B4-BE49-F238E27FC236}">
                <a16:creationId xmlns:a16="http://schemas.microsoft.com/office/drawing/2014/main" id="{D6B52366-7B4E-4596-872B-5CBA030B39CC}"/>
              </a:ext>
            </a:extLst>
          </p:cNvPr>
          <p:cNvSpPr txBox="1">
            <a:spLocks/>
          </p:cNvSpPr>
          <p:nvPr/>
        </p:nvSpPr>
        <p:spPr>
          <a:xfrm>
            <a:off x="2728418" y="5324644"/>
            <a:ext cx="3237875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the amplified value is below the minimum value</a:t>
            </a:r>
          </a:p>
        </p:txBody>
      </p:sp>
      <p:sp>
        <p:nvSpPr>
          <p:cNvPr id="29" name="Segnaposto testo 1">
            <a:extLst>
              <a:ext uri="{FF2B5EF4-FFF2-40B4-BE49-F238E27FC236}">
                <a16:creationId xmlns:a16="http://schemas.microsoft.com/office/drawing/2014/main" id="{96ED1022-032E-426C-BEAA-2650FD4041B6}"/>
              </a:ext>
            </a:extLst>
          </p:cNvPr>
          <p:cNvSpPr txBox="1">
            <a:spLocks/>
          </p:cNvSpPr>
          <p:nvPr/>
        </p:nvSpPr>
        <p:spPr>
          <a:xfrm>
            <a:off x="6477000" y="5257800"/>
            <a:ext cx="2209800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force it to the minimum value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29099F-05C0-440B-AE58-A8035D5BD0FF}"/>
              </a:ext>
            </a:extLst>
          </p:cNvPr>
          <p:cNvSpPr/>
          <p:nvPr/>
        </p:nvSpPr>
        <p:spPr>
          <a:xfrm>
            <a:off x="584616" y="3679991"/>
            <a:ext cx="4953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FA2875-B326-419A-AB10-2ED7EA014C92}"/>
              </a:ext>
            </a:extLst>
          </p:cNvPr>
          <p:cNvSpPr/>
          <p:nvPr/>
        </p:nvSpPr>
        <p:spPr>
          <a:xfrm>
            <a:off x="497174" y="4225454"/>
            <a:ext cx="4953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31AB86-079C-4F9B-8B87-17D75446724F}"/>
              </a:ext>
            </a:extLst>
          </p:cNvPr>
          <p:cNvSpPr/>
          <p:nvPr/>
        </p:nvSpPr>
        <p:spPr>
          <a:xfrm>
            <a:off x="1143000" y="3963110"/>
            <a:ext cx="7239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2B97A9-9D59-420D-A5A3-B38917E3A87D}"/>
              </a:ext>
            </a:extLst>
          </p:cNvPr>
          <p:cNvSpPr/>
          <p:nvPr/>
        </p:nvSpPr>
        <p:spPr>
          <a:xfrm>
            <a:off x="1200462" y="4514644"/>
            <a:ext cx="7239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21DBAB-2417-497C-9EEF-8F891B1716C9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5122106"/>
            <a:ext cx="152400" cy="98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3C6BDA-4AD3-4F06-97D2-B2FD7E0D4341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4824712"/>
            <a:ext cx="152400" cy="48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B642C-46C4-4FD7-B663-F72EBF3F412A}"/>
              </a:ext>
            </a:extLst>
          </p:cNvPr>
          <p:cNvCxnSpPr>
            <a:cxnSpLocks/>
          </p:cNvCxnSpPr>
          <p:nvPr/>
        </p:nvCxnSpPr>
        <p:spPr>
          <a:xfrm flipH="1" flipV="1">
            <a:off x="6215297" y="2708174"/>
            <a:ext cx="81976" cy="1318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AA7EDE-2084-4596-815B-4E550F59A572}"/>
              </a:ext>
            </a:extLst>
          </p:cNvPr>
          <p:cNvCxnSpPr>
            <a:cxnSpLocks/>
          </p:cNvCxnSpPr>
          <p:nvPr/>
        </p:nvCxnSpPr>
        <p:spPr>
          <a:xfrm flipH="1" flipV="1">
            <a:off x="2372973" y="2958027"/>
            <a:ext cx="446427" cy="74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gnaposto testo 1">
            <a:extLst>
              <a:ext uri="{FF2B5EF4-FFF2-40B4-BE49-F238E27FC236}">
                <a16:creationId xmlns:a16="http://schemas.microsoft.com/office/drawing/2014/main" id="{B1D26925-DC0B-447D-93E3-0306F48170C1}"/>
              </a:ext>
            </a:extLst>
          </p:cNvPr>
          <p:cNvSpPr txBox="1">
            <a:spLocks/>
          </p:cNvSpPr>
          <p:nvPr/>
        </p:nvSpPr>
        <p:spPr>
          <a:xfrm>
            <a:off x="457200" y="6050208"/>
            <a:ext cx="3895569" cy="78348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the amplified value falls between the limits, just keep it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716D94-D0E1-4E30-A2AC-7BB5CBCB1F21}"/>
              </a:ext>
            </a:extLst>
          </p:cNvPr>
          <p:cNvSpPr/>
          <p:nvPr/>
        </p:nvSpPr>
        <p:spPr>
          <a:xfrm>
            <a:off x="794478" y="4764354"/>
            <a:ext cx="729522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C5C5D0-86DA-45C4-9180-3C532F657570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73560"/>
            <a:ext cx="1447800" cy="967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0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51C070-7BB2-4519-806A-28806F1C2E31}"/>
              </a:ext>
            </a:extLst>
          </p:cNvPr>
          <p:cNvSpPr/>
          <p:nvPr/>
        </p:nvSpPr>
        <p:spPr>
          <a:xfrm>
            <a:off x="762521" y="3125167"/>
            <a:ext cx="7696200" cy="2156223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Volume controller implementation</a:t>
            </a:r>
          </a:p>
        </p:txBody>
      </p:sp>
      <p:sp>
        <p:nvSpPr>
          <p:cNvPr id="18" name="Segnaposto testo 1">
            <a:extLst>
              <a:ext uri="{FF2B5EF4-FFF2-40B4-BE49-F238E27FC236}">
                <a16:creationId xmlns:a16="http://schemas.microsoft.com/office/drawing/2014/main" id="{357A8C46-89B6-4927-8069-FF364B7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Part 3</a:t>
            </a:r>
            <a:endParaRPr lang="en-US" sz="30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620CE-773A-4E0E-BEE6-91B0BABFD389}"/>
              </a:ext>
            </a:extLst>
          </p:cNvPr>
          <p:cNvSpPr txBox="1"/>
          <p:nvPr/>
        </p:nvSpPr>
        <p:spPr>
          <a:xfrm>
            <a:off x="762000" y="3124200"/>
            <a:ext cx="7677462" cy="2031325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scaled_data</a:t>
            </a:r>
            <a:r>
              <a:rPr lang="en-US" dirty="0"/>
              <a:t> := </a:t>
            </a:r>
            <a:r>
              <a:rPr lang="en-US" dirty="0" err="1"/>
              <a:t>shift_right</a:t>
            </a:r>
            <a:r>
              <a:rPr lang="en-US" dirty="0"/>
              <a:t>(</a:t>
            </a:r>
            <a:r>
              <a:rPr lang="en-US" dirty="0" err="1"/>
              <a:t>scaled_data</a:t>
            </a:r>
            <a:r>
              <a:rPr lang="en-US" dirty="0"/>
              <a:t>, </a:t>
            </a:r>
            <a:r>
              <a:rPr lang="en-US" dirty="0" err="1"/>
              <a:t>to_integer</a:t>
            </a:r>
            <a:r>
              <a:rPr lang="en-US" dirty="0"/>
              <a:t>(-</a:t>
            </a:r>
            <a:r>
              <a:rPr lang="en-US" dirty="0" err="1"/>
              <a:t>volume_shifted</a:t>
            </a:r>
            <a:r>
              <a:rPr lang="en-US" dirty="0"/>
              <a:t>));</a:t>
            </a:r>
          </a:p>
          <a:p>
            <a:r>
              <a:rPr lang="en-US" dirty="0"/>
              <a:t>end if;</a:t>
            </a:r>
          </a:p>
          <a:p>
            <a:endParaRPr lang="en-US" dirty="0"/>
          </a:p>
          <a:p>
            <a:r>
              <a:rPr lang="en-US" dirty="0" err="1"/>
              <a:t>m_axis_tdata</a:t>
            </a:r>
            <a:r>
              <a:rPr lang="en-US" dirty="0"/>
              <a:t> &lt;= </a:t>
            </a:r>
            <a:r>
              <a:rPr lang="en-US" dirty="0" err="1"/>
              <a:t>std_logic_vector</a:t>
            </a:r>
            <a:r>
              <a:rPr lang="en-US" dirty="0"/>
              <a:t>(</a:t>
            </a:r>
            <a:r>
              <a:rPr lang="en-US" dirty="0" err="1"/>
              <a:t>scaled_data</a:t>
            </a:r>
            <a:r>
              <a:rPr lang="en-US" dirty="0"/>
              <a:t>(</a:t>
            </a:r>
            <a:r>
              <a:rPr lang="en-US" dirty="0" err="1"/>
              <a:t>m_axis_tdata'range</a:t>
            </a:r>
            <a:r>
              <a:rPr lang="en-US" dirty="0"/>
              <a:t>));</a:t>
            </a:r>
          </a:p>
        </p:txBody>
      </p:sp>
      <p:sp>
        <p:nvSpPr>
          <p:cNvPr id="24" name="Segnaposto testo 1">
            <a:extLst>
              <a:ext uri="{FF2B5EF4-FFF2-40B4-BE49-F238E27FC236}">
                <a16:creationId xmlns:a16="http://schemas.microsoft.com/office/drawing/2014/main" id="{F54B74D2-1871-4A54-BEF4-BFC5E76CC4E5}"/>
              </a:ext>
            </a:extLst>
          </p:cNvPr>
          <p:cNvSpPr txBox="1">
            <a:spLocks/>
          </p:cNvSpPr>
          <p:nvPr/>
        </p:nvSpPr>
        <p:spPr>
          <a:xfrm>
            <a:off x="457200" y="2427313"/>
            <a:ext cx="3814997" cy="462191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If instead we have to attenuate</a:t>
            </a:r>
          </a:p>
        </p:txBody>
      </p:sp>
      <p:sp>
        <p:nvSpPr>
          <p:cNvPr id="25" name="Segnaposto testo 1">
            <a:extLst>
              <a:ext uri="{FF2B5EF4-FFF2-40B4-BE49-F238E27FC236}">
                <a16:creationId xmlns:a16="http://schemas.microsoft.com/office/drawing/2014/main" id="{E73E64C7-9131-4363-8180-2FB0F173BF54}"/>
              </a:ext>
            </a:extLst>
          </p:cNvPr>
          <p:cNvSpPr txBox="1">
            <a:spLocks/>
          </p:cNvSpPr>
          <p:nvPr/>
        </p:nvSpPr>
        <p:spPr>
          <a:xfrm>
            <a:off x="4624050" y="1880292"/>
            <a:ext cx="3986550" cy="1167708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Attenuate it, like with the balance controller (but without checking the channel)</a:t>
            </a:r>
          </a:p>
        </p:txBody>
      </p:sp>
      <p:sp>
        <p:nvSpPr>
          <p:cNvPr id="44" name="Segnaposto testo 1">
            <a:extLst>
              <a:ext uri="{FF2B5EF4-FFF2-40B4-BE49-F238E27FC236}">
                <a16:creationId xmlns:a16="http://schemas.microsoft.com/office/drawing/2014/main" id="{B1D26925-DC0B-447D-93E3-0306F48170C1}"/>
              </a:ext>
            </a:extLst>
          </p:cNvPr>
          <p:cNvSpPr txBox="1">
            <a:spLocks/>
          </p:cNvSpPr>
          <p:nvPr/>
        </p:nvSpPr>
        <p:spPr>
          <a:xfrm>
            <a:off x="2133600" y="5638800"/>
            <a:ext cx="5867400" cy="43361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200" dirty="0">
                <a:solidFill>
                  <a:prstClr val="white">
                    <a:tint val="75000"/>
                  </a:prstClr>
                </a:solidFill>
              </a:rPr>
              <a:t>At the end, take just the 24 Least Significant bits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37A99C-0133-4342-BB4B-E34CDEFDDC91}"/>
              </a:ext>
            </a:extLst>
          </p:cNvPr>
          <p:cNvSpPr/>
          <p:nvPr/>
        </p:nvSpPr>
        <p:spPr>
          <a:xfrm>
            <a:off x="1457169" y="3949362"/>
            <a:ext cx="7088889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0E9451-B44F-46B7-880E-24F6EFD6DEDD}"/>
              </a:ext>
            </a:extLst>
          </p:cNvPr>
          <p:cNvSpPr/>
          <p:nvPr/>
        </p:nvSpPr>
        <p:spPr>
          <a:xfrm>
            <a:off x="590862" y="4774524"/>
            <a:ext cx="7563059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FEBCE2-4481-4B45-A024-D12C6F2E52B2}"/>
              </a:ext>
            </a:extLst>
          </p:cNvPr>
          <p:cNvSpPr/>
          <p:nvPr/>
        </p:nvSpPr>
        <p:spPr>
          <a:xfrm>
            <a:off x="697458" y="3696123"/>
            <a:ext cx="764708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7F4430-3440-4B2E-B011-E92FFCB10B1D}"/>
              </a:ext>
            </a:extLst>
          </p:cNvPr>
          <p:cNvCxnSpPr>
            <a:cxnSpLocks/>
          </p:cNvCxnSpPr>
          <p:nvPr/>
        </p:nvCxnSpPr>
        <p:spPr>
          <a:xfrm flipV="1">
            <a:off x="1189882" y="2874512"/>
            <a:ext cx="896422" cy="88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F5AFE5-968A-436A-8B7A-103CA4FCC6ED}"/>
              </a:ext>
            </a:extLst>
          </p:cNvPr>
          <p:cNvCxnSpPr>
            <a:cxnSpLocks/>
          </p:cNvCxnSpPr>
          <p:nvPr/>
        </p:nvCxnSpPr>
        <p:spPr>
          <a:xfrm flipV="1">
            <a:off x="5562600" y="2908638"/>
            <a:ext cx="685800" cy="10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12144D-0D39-4B14-BF42-27D86D7F2476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5151388"/>
            <a:ext cx="381000" cy="563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3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4E30B3-391D-4A76-AD7B-7CDFD06E9566}"/>
              </a:ext>
            </a:extLst>
          </p:cNvPr>
          <p:cNvSpPr/>
          <p:nvPr/>
        </p:nvSpPr>
        <p:spPr>
          <a:xfrm>
            <a:off x="706902" y="3810000"/>
            <a:ext cx="805609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This module “detects” a 0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1 or 10 transition (selectable by generic). At each transition, it toggles the output.</a:t>
            </a:r>
            <a:endParaRPr lang="en-US" sz="32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Edge detector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CE4C5D-1227-4CAD-98F1-FE75253C4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4133850"/>
            <a:ext cx="813646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55F534-B7FF-4C94-9DB4-7DF9699D7FCE}"/>
              </a:ext>
            </a:extLst>
          </p:cNvPr>
          <p:cNvSpPr/>
          <p:nvPr/>
        </p:nvSpPr>
        <p:spPr>
          <a:xfrm>
            <a:off x="838200" y="4001631"/>
            <a:ext cx="7696200" cy="2246769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This can be done by sampling the input at each clock cycle and comparing the current value with the old one, sampled at the last clock cycle.</a:t>
            </a: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68580"/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Edge detector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643C1-1053-4C5A-A413-010EE7F57DCE}"/>
              </a:ext>
            </a:extLst>
          </p:cNvPr>
          <p:cNvSpPr txBox="1"/>
          <p:nvPr/>
        </p:nvSpPr>
        <p:spPr>
          <a:xfrm>
            <a:off x="838200" y="4001631"/>
            <a:ext cx="7696200" cy="2246769"/>
          </a:xfrm>
          <a:prstGeom prst="rect">
            <a:avLst/>
          </a:prstGeom>
          <a:noFill/>
          <a:ln w="22225" cmpd="sng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input_signal_old</a:t>
            </a:r>
            <a:r>
              <a:rPr lang="en-US" sz="2800" dirty="0">
                <a:solidFill>
                  <a:srgbClr val="FFFFFF"/>
                </a:solidFill>
              </a:rPr>
              <a:t>	&lt;= </a:t>
            </a:r>
            <a:r>
              <a:rPr lang="en-US" sz="2800" dirty="0" err="1">
                <a:solidFill>
                  <a:srgbClr val="FFFFFF"/>
                </a:solidFill>
              </a:rPr>
              <a:t>input_signal</a:t>
            </a:r>
            <a:r>
              <a:rPr lang="en-US" sz="2800" dirty="0">
                <a:solidFill>
                  <a:srgbClr val="FFFFFF"/>
                </a:solidFill>
              </a:rPr>
              <a:t>;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if </a:t>
            </a:r>
            <a:r>
              <a:rPr lang="en-US" sz="2800" dirty="0" err="1">
                <a:solidFill>
                  <a:srgbClr val="FFFFFF"/>
                </a:solidFill>
              </a:rPr>
              <a:t>input_signal_old</a:t>
            </a:r>
            <a:r>
              <a:rPr lang="en-US" sz="2800" dirty="0">
                <a:solidFill>
                  <a:srgbClr val="FFFFFF"/>
                </a:solidFill>
              </a:rPr>
              <a:t> = '0' and </a:t>
            </a:r>
            <a:r>
              <a:rPr lang="en-US" sz="2800" dirty="0" err="1">
                <a:solidFill>
                  <a:srgbClr val="FFFFFF"/>
                </a:solidFill>
              </a:rPr>
              <a:t>input_signal</a:t>
            </a:r>
            <a:r>
              <a:rPr lang="en-US" sz="2800" dirty="0">
                <a:solidFill>
                  <a:srgbClr val="FFFFFF"/>
                </a:solidFill>
              </a:rPr>
              <a:t> = ‘1’ then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err="1">
                <a:solidFill>
                  <a:srgbClr val="FFFFFF"/>
                </a:solidFill>
              </a:rPr>
              <a:t>output_signal_int</a:t>
            </a:r>
            <a:r>
              <a:rPr lang="en-US" sz="2800" dirty="0">
                <a:solidFill>
                  <a:srgbClr val="FFFFFF"/>
                </a:solidFill>
              </a:rPr>
              <a:t>	&lt;= not </a:t>
            </a:r>
            <a:r>
              <a:rPr lang="en-US" sz="2800" dirty="0" err="1">
                <a:solidFill>
                  <a:srgbClr val="FFFFFF"/>
                </a:solidFill>
              </a:rPr>
              <a:t>output_signal_int</a:t>
            </a:r>
            <a:r>
              <a:rPr lang="en-US" sz="2800" dirty="0">
                <a:solidFill>
                  <a:srgbClr val="FFFFFF"/>
                </a:solidFill>
              </a:rPr>
              <a:t>;</a:t>
            </a:r>
          </a:p>
          <a:p>
            <a:r>
              <a:rPr lang="en-US" sz="2800" dirty="0">
                <a:solidFill>
                  <a:srgbClr val="FFFFFF"/>
                </a:solidFill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9173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The LED controller has just to select the correct LED color based on two signals: </a:t>
            </a:r>
            <a:r>
              <a:rPr lang="en-US" sz="3200" b="1" i="1" dirty="0" err="1">
                <a:solidFill>
                  <a:prstClr val="white">
                    <a:tint val="75000"/>
                  </a:prstClr>
                </a:solidFill>
              </a:rPr>
              <a:t>mute_enabled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 (whether the audio is muted or not) and </a:t>
            </a:r>
            <a:r>
              <a:rPr lang="en-US" sz="3200" b="1" i="1" dirty="0" err="1">
                <a:solidFill>
                  <a:prstClr val="white">
                    <a:tint val="75000"/>
                  </a:prstClr>
                </a:solidFill>
              </a:rPr>
              <a:t>filter_enable</a:t>
            </a:r>
            <a:r>
              <a:rPr lang="en-US" sz="3200" b="1" i="1" dirty="0">
                <a:solidFill>
                  <a:prstClr val="white">
                    <a:tint val="75000"/>
                  </a:prstClr>
                </a:solidFill>
              </a:rPr>
              <a:t> 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(whether the moving average filter is enabled or not).</a:t>
            </a:r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68580"/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LED controller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D67D7-591E-4615-AB9B-85F8ADD8F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7652"/>
              </p:ext>
            </p:extLst>
          </p:nvPr>
        </p:nvGraphicFramePr>
        <p:xfrm>
          <a:off x="1524000" y="4724400"/>
          <a:ext cx="6096000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0424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049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5661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filter_enable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filter_enable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mute_enable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mute_enable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6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B83CFA-1DAA-4E27-B598-41F7ED4698B7}"/>
              </a:ext>
            </a:extLst>
          </p:cNvPr>
          <p:cNvSpPr/>
          <p:nvPr/>
        </p:nvSpPr>
        <p:spPr>
          <a:xfrm>
            <a:off x="838200" y="4329820"/>
            <a:ext cx="7696200" cy="2299580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B0E67-9C14-4401-9442-323220314F1F}"/>
              </a:ext>
            </a:extLst>
          </p:cNvPr>
          <p:cNvSpPr/>
          <p:nvPr/>
        </p:nvSpPr>
        <p:spPr>
          <a:xfrm>
            <a:off x="838200" y="2667001"/>
            <a:ext cx="7696200" cy="932074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This can be done with simple combinatorial logic, both in dataflow</a:t>
            </a:r>
          </a:p>
          <a:p>
            <a:pPr marL="68580"/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68580"/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or in behavioral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LED controller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D62BE-FF44-4D83-ABC8-C3D5DB2A4A28}"/>
              </a:ext>
            </a:extLst>
          </p:cNvPr>
          <p:cNvSpPr txBox="1"/>
          <p:nvPr/>
        </p:nvSpPr>
        <p:spPr>
          <a:xfrm>
            <a:off x="838200" y="2667000"/>
            <a:ext cx="7696200" cy="923330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led_r</a:t>
            </a:r>
            <a:r>
              <a:rPr lang="en-US" dirty="0"/>
              <a:t>	&lt;= </a:t>
            </a:r>
            <a:r>
              <a:rPr lang="en-US" dirty="0" err="1"/>
              <a:t>x”ff</a:t>
            </a:r>
            <a:r>
              <a:rPr lang="en-US" dirty="0"/>
              <a:t>” when </a:t>
            </a:r>
            <a:r>
              <a:rPr lang="en-US" dirty="0" err="1"/>
              <a:t>mute_enable</a:t>
            </a:r>
            <a:r>
              <a:rPr lang="en-US" dirty="0"/>
              <a:t> = '1' else x”00” ;</a:t>
            </a:r>
          </a:p>
          <a:p>
            <a:r>
              <a:rPr lang="en-US" dirty="0" err="1"/>
              <a:t>led_g</a:t>
            </a:r>
            <a:r>
              <a:rPr lang="en-US" dirty="0"/>
              <a:t>	&lt;= </a:t>
            </a:r>
            <a:r>
              <a:rPr lang="en-US" dirty="0" err="1"/>
              <a:t>x”ff</a:t>
            </a:r>
            <a:r>
              <a:rPr lang="en-US" dirty="0"/>
              <a:t>” when </a:t>
            </a:r>
            <a:r>
              <a:rPr lang="en-US" dirty="0" err="1"/>
              <a:t>mute_enable</a:t>
            </a:r>
            <a:r>
              <a:rPr lang="en-US" dirty="0"/>
              <a:t> = '0' and </a:t>
            </a:r>
            <a:r>
              <a:rPr lang="en-US" dirty="0" err="1"/>
              <a:t>filter_enable</a:t>
            </a:r>
            <a:r>
              <a:rPr lang="en-US" dirty="0"/>
              <a:t> = '0' else x”00” ;</a:t>
            </a:r>
          </a:p>
          <a:p>
            <a:r>
              <a:rPr lang="en-US" dirty="0" err="1"/>
              <a:t>led_b</a:t>
            </a:r>
            <a:r>
              <a:rPr lang="en-US" dirty="0"/>
              <a:t>	&lt;= </a:t>
            </a:r>
            <a:r>
              <a:rPr lang="en-US" dirty="0" err="1"/>
              <a:t>x”ff</a:t>
            </a:r>
            <a:r>
              <a:rPr lang="en-US" dirty="0"/>
              <a:t>” when </a:t>
            </a:r>
            <a:r>
              <a:rPr lang="en-US" dirty="0" err="1"/>
              <a:t>mute_enable</a:t>
            </a:r>
            <a:r>
              <a:rPr lang="en-US" dirty="0"/>
              <a:t> = '0' and </a:t>
            </a:r>
            <a:r>
              <a:rPr lang="en-US" dirty="0" err="1"/>
              <a:t>filter_enable</a:t>
            </a:r>
            <a:r>
              <a:rPr lang="en-US" dirty="0"/>
              <a:t> = '1' else x”00”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CC5AB-D401-4598-87FB-633AB85F36ED}"/>
              </a:ext>
            </a:extLst>
          </p:cNvPr>
          <p:cNvSpPr txBox="1"/>
          <p:nvPr/>
        </p:nvSpPr>
        <p:spPr>
          <a:xfrm>
            <a:off x="838200" y="4321076"/>
            <a:ext cx="7696200" cy="2308324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if </a:t>
            </a:r>
            <a:r>
              <a:rPr lang="en-US" dirty="0" err="1"/>
              <a:t>mute_enable</a:t>
            </a:r>
            <a:r>
              <a:rPr lang="en-US" dirty="0"/>
              <a:t> = '1' then</a:t>
            </a:r>
          </a:p>
          <a:p>
            <a:r>
              <a:rPr lang="en-US" dirty="0"/>
              <a:t>	</a:t>
            </a:r>
            <a:r>
              <a:rPr lang="en-US" dirty="0" err="1"/>
              <a:t>led_r</a:t>
            </a:r>
            <a:r>
              <a:rPr lang="en-US" dirty="0"/>
              <a:t>	&lt;= (others =&gt; '1');</a:t>
            </a:r>
          </a:p>
          <a:p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filter_enable</a:t>
            </a:r>
            <a:r>
              <a:rPr lang="en-US" dirty="0"/>
              <a:t> = '1' then</a:t>
            </a:r>
          </a:p>
          <a:p>
            <a:r>
              <a:rPr lang="en-US" dirty="0"/>
              <a:t>	</a:t>
            </a:r>
            <a:r>
              <a:rPr lang="en-US" dirty="0" err="1"/>
              <a:t>led_b</a:t>
            </a:r>
            <a:r>
              <a:rPr lang="en-US" dirty="0"/>
              <a:t>	&lt;= (others =&gt; '1');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led_g</a:t>
            </a:r>
            <a:r>
              <a:rPr lang="en-US" dirty="0"/>
              <a:t>	&lt;= (others =&gt; '1');</a:t>
            </a:r>
          </a:p>
          <a:p>
            <a:r>
              <a:rPr lang="en-US" dirty="0"/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202757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On the audio path, transferred through an AXI4-Stream interface, we have four “filters”: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Mute controller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Moving average filter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Balance controller</a:t>
            </a:r>
          </a:p>
          <a:p>
            <a:pPr marL="5257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Volume controller</a:t>
            </a:r>
          </a:p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  <a:sym typeface="Wingdings" panose="05000000000000000000" pitchFamily="2" charset="2"/>
              </a:rPr>
              <a:t>They are connected in daisy chain and their order is not particularly important.</a:t>
            </a:r>
          </a:p>
          <a:p>
            <a:pPr marL="68580"/>
            <a:endParaRPr lang="en-US" sz="3200" dirty="0">
              <a:solidFill>
                <a:prstClr val="white">
                  <a:tint val="7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9731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To mute the audio stream it is sufficient to remove its data component (by zeroing it or by keeping it constant to the last value) for both audio channels.</a:t>
            </a:r>
          </a:p>
          <a:p>
            <a:pPr marL="68580"/>
            <a:r>
              <a:rPr lang="en-US" sz="3200" u="sng" dirty="0">
                <a:solidFill>
                  <a:prstClr val="white">
                    <a:tint val="75000"/>
                  </a:prstClr>
                </a:solidFill>
              </a:rPr>
              <a:t>It is important to remember that the data samples must always be transferred at the 44.1 kHz rate, it is not possible to decimate them (for example, by keeping </a:t>
            </a:r>
            <a:r>
              <a:rPr lang="en-US" sz="3200" u="sng" dirty="0" err="1">
                <a:solidFill>
                  <a:prstClr val="white">
                    <a:tint val="75000"/>
                  </a:prstClr>
                </a:solidFill>
              </a:rPr>
              <a:t>tvalid</a:t>
            </a:r>
            <a:r>
              <a:rPr lang="en-US" sz="3200" u="sng" dirty="0">
                <a:solidFill>
                  <a:prstClr val="white">
                    <a:tint val="75000"/>
                  </a:prstClr>
                </a:solidFill>
              </a:rPr>
              <a:t> low).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Mute controller</a:t>
            </a:r>
          </a:p>
        </p:txBody>
      </p:sp>
    </p:spTree>
    <p:extLst>
      <p:ext uri="{BB962C8B-B14F-4D97-AF65-F5344CB8AC3E}">
        <p14:creationId xmlns:p14="http://schemas.microsoft.com/office/powerpoint/2010/main" val="37481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90E7C4-6E27-4247-9126-D11351EC3FE1}"/>
              </a:ext>
            </a:extLst>
          </p:cNvPr>
          <p:cNvSpPr/>
          <p:nvPr/>
        </p:nvSpPr>
        <p:spPr>
          <a:xfrm>
            <a:off x="838200" y="4195759"/>
            <a:ext cx="7696200" cy="1472569"/>
          </a:xfrm>
          <a:prstGeom prst="rect">
            <a:avLst/>
          </a:prstGeom>
          <a:solidFill>
            <a:schemeClr val="tx2">
              <a:alpha val="2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6CD831-C7DF-6948-87E2-012D7AC6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848600" cy="4800600"/>
          </a:xfrm>
        </p:spPr>
        <p:txBody>
          <a:bodyPr>
            <a:noAutofit/>
          </a:bodyPr>
          <a:lstStyle/>
          <a:p>
            <a:pPr marL="68580"/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To do so, one solution is to introduce a simple combinatorial circuit which zeros the data channel when </a:t>
            </a:r>
            <a:r>
              <a:rPr lang="en-US" sz="3200" b="1" i="1" dirty="0" err="1">
                <a:solidFill>
                  <a:prstClr val="white">
                    <a:tint val="75000"/>
                  </a:prstClr>
                </a:solidFill>
              </a:rPr>
              <a:t>mute_enable</a:t>
            </a:r>
            <a:r>
              <a:rPr lang="en-US" sz="3200" b="1" i="1" dirty="0">
                <a:solidFill>
                  <a:prstClr val="white">
                    <a:tint val="75000"/>
                  </a:prstClr>
                </a:solidFill>
              </a:rPr>
              <a:t> </a:t>
            </a:r>
            <a:r>
              <a:rPr lang="en-US" sz="3200" dirty="0">
                <a:solidFill>
                  <a:prstClr val="white">
                    <a:tint val="75000"/>
                  </a:prstClr>
                </a:solidFill>
              </a:rPr>
              <a:t>is high.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8A6C82-471E-9643-BD18-C0A38F2A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Mute controller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9814C-58BF-40B6-986D-9AE409F78FEA}"/>
              </a:ext>
            </a:extLst>
          </p:cNvPr>
          <p:cNvSpPr txBox="1"/>
          <p:nvPr/>
        </p:nvSpPr>
        <p:spPr>
          <a:xfrm>
            <a:off x="838200" y="4191000"/>
            <a:ext cx="7696200" cy="1477328"/>
          </a:xfrm>
          <a:prstGeom prst="rect">
            <a:avLst/>
          </a:prstGeom>
          <a:noFill/>
          <a:ln w="222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m_axis_tvalid</a:t>
            </a:r>
            <a:r>
              <a:rPr lang="en-US" dirty="0"/>
              <a:t>	&lt;= </a:t>
            </a:r>
            <a:r>
              <a:rPr lang="en-US" dirty="0" err="1"/>
              <a:t>s_axis_tvalid</a:t>
            </a:r>
            <a:r>
              <a:rPr lang="en-US" dirty="0"/>
              <a:t>;</a:t>
            </a:r>
          </a:p>
          <a:p>
            <a:r>
              <a:rPr lang="en-US" dirty="0" err="1"/>
              <a:t>m_axis_tlast</a:t>
            </a:r>
            <a:r>
              <a:rPr lang="en-US" dirty="0"/>
              <a:t>	&lt;= </a:t>
            </a:r>
            <a:r>
              <a:rPr lang="en-US" dirty="0" err="1"/>
              <a:t>s_axis_tlast</a:t>
            </a:r>
            <a:r>
              <a:rPr lang="en-US" dirty="0"/>
              <a:t>;</a:t>
            </a:r>
          </a:p>
          <a:p>
            <a:r>
              <a:rPr lang="en-US" dirty="0" err="1"/>
              <a:t>s_axis_tready</a:t>
            </a:r>
            <a:r>
              <a:rPr lang="en-US" dirty="0"/>
              <a:t>	&lt;= </a:t>
            </a:r>
            <a:r>
              <a:rPr lang="en-US" dirty="0" err="1"/>
              <a:t>m_axis_tready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m_axis_tdata</a:t>
            </a:r>
            <a:r>
              <a:rPr lang="en-US" dirty="0"/>
              <a:t>	&lt;= </a:t>
            </a:r>
            <a:r>
              <a:rPr lang="en-US" dirty="0" err="1"/>
              <a:t>s_axis_tdata</a:t>
            </a:r>
            <a:r>
              <a:rPr lang="en-US" dirty="0"/>
              <a:t> when </a:t>
            </a:r>
            <a:r>
              <a:rPr lang="en-US" dirty="0" err="1"/>
              <a:t>mute_enable</a:t>
            </a:r>
            <a:r>
              <a:rPr lang="en-US" dirty="0"/>
              <a:t> = '0' else (others =&gt; '0');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B369B0-A773-42FA-BBEC-3320A34E5034}"/>
              </a:ext>
            </a:extLst>
          </p:cNvPr>
          <p:cNvSpPr/>
          <p:nvPr/>
        </p:nvSpPr>
        <p:spPr>
          <a:xfrm>
            <a:off x="609600" y="4038600"/>
            <a:ext cx="4191000" cy="1219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6C0EBD-5D7C-4403-9EC0-0CC7A5B5E80D}"/>
              </a:ext>
            </a:extLst>
          </p:cNvPr>
          <p:cNvSpPr/>
          <p:nvPr/>
        </p:nvSpPr>
        <p:spPr>
          <a:xfrm>
            <a:off x="838200" y="5257800"/>
            <a:ext cx="7543800" cy="457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testo 1">
            <a:extLst>
              <a:ext uri="{FF2B5EF4-FFF2-40B4-BE49-F238E27FC236}">
                <a16:creationId xmlns:a16="http://schemas.microsoft.com/office/drawing/2014/main" id="{477FD814-A590-41A9-A6DD-B29A94703650}"/>
              </a:ext>
            </a:extLst>
          </p:cNvPr>
          <p:cNvSpPr txBox="1">
            <a:spLocks/>
          </p:cNvSpPr>
          <p:nvPr/>
        </p:nvSpPr>
        <p:spPr>
          <a:xfrm>
            <a:off x="609600" y="3352800"/>
            <a:ext cx="4457700" cy="49530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Control signals pass unmodified</a:t>
            </a:r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1BAB53D0-4168-4CBC-B0BF-01A793F0EB66}"/>
              </a:ext>
            </a:extLst>
          </p:cNvPr>
          <p:cNvSpPr txBox="1">
            <a:spLocks/>
          </p:cNvSpPr>
          <p:nvPr/>
        </p:nvSpPr>
        <p:spPr>
          <a:xfrm>
            <a:off x="2181225" y="5981700"/>
            <a:ext cx="5772150" cy="495300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/>
            <a:r>
              <a:rPr lang="en-US" sz="2400" dirty="0" err="1">
                <a:solidFill>
                  <a:prstClr val="white">
                    <a:tint val="75000"/>
                  </a:prstClr>
                </a:solidFill>
              </a:rPr>
              <a:t>tdata</a:t>
            </a:r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 is zeroed when </a:t>
            </a:r>
            <a:r>
              <a:rPr lang="en-US" sz="2400" dirty="0" err="1">
                <a:solidFill>
                  <a:prstClr val="white">
                    <a:tint val="75000"/>
                  </a:prstClr>
                </a:solidFill>
              </a:rPr>
              <a:t>mute_enable</a:t>
            </a:r>
            <a:r>
              <a:rPr lang="en-US" sz="2400" dirty="0">
                <a:solidFill>
                  <a:prstClr val="white">
                    <a:tint val="75000"/>
                  </a:prstClr>
                </a:solidFill>
              </a:rPr>
              <a:t> is high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4EDD-2EC8-467D-A835-DB0670F68006}"/>
              </a:ext>
            </a:extLst>
          </p:cNvPr>
          <p:cNvCxnSpPr>
            <a:cxnSpLocks/>
          </p:cNvCxnSpPr>
          <p:nvPr/>
        </p:nvCxnSpPr>
        <p:spPr>
          <a:xfrm flipH="1" flipV="1">
            <a:off x="2627027" y="3816322"/>
            <a:ext cx="78073" cy="34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793156-6986-4516-ADBA-AE715F3B6BC9}"/>
              </a:ext>
            </a:extLst>
          </p:cNvPr>
          <p:cNvCxnSpPr>
            <a:cxnSpLocks/>
          </p:cNvCxnSpPr>
          <p:nvPr/>
        </p:nvCxnSpPr>
        <p:spPr>
          <a:xfrm flipH="1" flipV="1">
            <a:off x="4706287" y="5631380"/>
            <a:ext cx="94313" cy="433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76258</TotalTime>
  <Words>1195</Words>
  <Application>Microsoft Office PowerPoint</Application>
  <PresentationFormat>On-screen Show (4:3)</PresentationFormat>
  <Paragraphs>189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LAB 4 SOLUTION</vt:lpstr>
      <vt:lpstr>Top Construction (overview)</vt:lpstr>
      <vt:lpstr>Edge detector</vt:lpstr>
      <vt:lpstr>Edge detector implementation</vt:lpstr>
      <vt:lpstr>LED controller</vt:lpstr>
      <vt:lpstr>LED controller implementation</vt:lpstr>
      <vt:lpstr>Filters</vt:lpstr>
      <vt:lpstr>Mute controller</vt:lpstr>
      <vt:lpstr>Mute controller implementation</vt:lpstr>
      <vt:lpstr>Moving average filter</vt:lpstr>
      <vt:lpstr>Moving average overview</vt:lpstr>
      <vt:lpstr>Moving average filter notes</vt:lpstr>
      <vt:lpstr>Balance controller</vt:lpstr>
      <vt:lpstr>Balance controller implementation</vt:lpstr>
      <vt:lpstr>Balance controller implementation</vt:lpstr>
      <vt:lpstr>Balance controller implementation</vt:lpstr>
      <vt:lpstr>Volume controller</vt:lpstr>
      <vt:lpstr>Volume controller: clipping</vt:lpstr>
      <vt:lpstr>Volume controller implementation</vt:lpstr>
      <vt:lpstr>Volume controller implementation</vt:lpstr>
      <vt:lpstr>Volume controller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elettronici</dc:title>
  <dc:creator>Fabio Garzetti</dc:creator>
  <cp:lastModifiedBy>Nicola</cp:lastModifiedBy>
  <cp:revision>933</cp:revision>
  <cp:lastPrinted>2019-06-13T21:35:32Z</cp:lastPrinted>
  <dcterms:created xsi:type="dcterms:W3CDTF">2017-12-04T16:33:09Z</dcterms:created>
  <dcterms:modified xsi:type="dcterms:W3CDTF">2019-06-13T21:36:56Z</dcterms:modified>
</cp:coreProperties>
</file>