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9"/>
  </p:notesMasterIdLst>
  <p:sldIdLst>
    <p:sldId id="434" r:id="rId2"/>
    <p:sldId id="441" r:id="rId3"/>
    <p:sldId id="452" r:id="rId4"/>
    <p:sldId id="453" r:id="rId5"/>
    <p:sldId id="442" r:id="rId6"/>
    <p:sldId id="448" r:id="rId7"/>
    <p:sldId id="443" r:id="rId8"/>
    <p:sldId id="444" r:id="rId9"/>
    <p:sldId id="450" r:id="rId10"/>
    <p:sldId id="445" r:id="rId11"/>
    <p:sldId id="438" r:id="rId12"/>
    <p:sldId id="446" r:id="rId13"/>
    <p:sldId id="447" r:id="rId14"/>
    <p:sldId id="454" r:id="rId15"/>
    <p:sldId id="449" r:id="rId16"/>
    <p:sldId id="451" r:id="rId17"/>
    <p:sldId id="455" r:id="rId18"/>
  </p:sldIdLst>
  <p:sldSz cx="9144000" cy="6858000" type="screen4x3"/>
  <p:notesSz cx="6797675" cy="9926638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E5A401"/>
    <a:srgbClr val="A3D5FF"/>
    <a:srgbClr val="6067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Stile medio 3 - 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Stile scuro 2 - Colore 3/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929F9F4-4A8F-4326-A1B4-22849713DDAB}" styleName="Stile scuro 1 - Colore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7463" autoAdjust="0"/>
  </p:normalViewPr>
  <p:slideViewPr>
    <p:cSldViewPr>
      <p:cViewPr varScale="1">
        <p:scale>
          <a:sx n="144" d="100"/>
          <a:sy n="144" d="100"/>
        </p:scale>
        <p:origin x="1596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31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4" tIns="47777" rIns="95554" bIns="47777" rtlCol="0"/>
          <a:lstStyle>
            <a:lvl1pPr algn="l">
              <a:defRPr sz="13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4" tIns="47777" rIns="95554" bIns="47777" rtlCol="0"/>
          <a:lstStyle>
            <a:lvl1pPr algn="r">
              <a:defRPr sz="1300"/>
            </a:lvl1pPr>
          </a:lstStyle>
          <a:p>
            <a:fld id="{20613155-3268-4808-801A-5FA9AC77EB24}" type="datetimeFigureOut">
              <a:rPr lang="it-IT" smtClean="0"/>
              <a:t>20/05/2019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4" tIns="47777" rIns="95554" bIns="47777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54" tIns="47777" rIns="95554" bIns="47777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1" y="9428586"/>
            <a:ext cx="2945659" cy="498055"/>
          </a:xfrm>
          <a:prstGeom prst="rect">
            <a:avLst/>
          </a:prstGeom>
        </p:spPr>
        <p:txBody>
          <a:bodyPr vert="horz" lIns="95554" tIns="47777" rIns="95554" bIns="47777" rtlCol="0" anchor="b"/>
          <a:lstStyle>
            <a:lvl1pPr algn="l">
              <a:defRPr sz="13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4" y="9428586"/>
            <a:ext cx="2945659" cy="498055"/>
          </a:xfrm>
          <a:prstGeom prst="rect">
            <a:avLst/>
          </a:prstGeom>
        </p:spPr>
        <p:txBody>
          <a:bodyPr vert="horz" lIns="95554" tIns="47777" rIns="95554" bIns="47777" rtlCol="0" anchor="b"/>
          <a:lstStyle>
            <a:lvl1pPr algn="r">
              <a:defRPr sz="1300"/>
            </a:lvl1pPr>
          </a:lstStyle>
          <a:p>
            <a:fld id="{F14D4921-9161-4581-A7CD-256462581FB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878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igura a mano libera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Figura a mano libera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Figura a mano libera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igura a mano libera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Figura a mano libera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Figura a mano libera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Figura a mano libera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Figura a mano libera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1" name="Figura a mano libera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Figura a mano libera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3" name="Figura a mano libera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4" name="Figura a mano libera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5" name="Figura a mano libera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6" name="Figura a mano libera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Figura a mano libera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33A46-5D27-4A61-A97E-6D0DD8ED5825}" type="datetimeFigureOut">
              <a:rPr lang="it-IT" smtClean="0"/>
              <a:t>20/05/2019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7773-9EBA-4523-BD09-C4208D8F15BD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8" name="Rettangolo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tangolo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tangolo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ttangolo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ttangolo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33A46-5D27-4A61-A97E-6D0DD8ED5825}" type="datetimeFigureOut">
              <a:rPr lang="it-IT" smtClean="0"/>
              <a:t>20/05/2019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7773-9EBA-4523-BD09-C4208D8F15BD}" type="slidenum">
              <a:rPr lang="it-IT" smtClean="0"/>
              <a:t>‹#›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33A46-5D27-4A61-A97E-6D0DD8ED5825}" type="datetimeFigureOut">
              <a:rPr lang="it-IT" smtClean="0"/>
              <a:t>20/05/2019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7773-9EBA-4523-BD09-C4208D8F15BD}" type="slidenum">
              <a:rPr lang="it-IT" smtClean="0"/>
              <a:t>‹#›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33A46-5D27-4A61-A97E-6D0DD8ED5825}" type="datetimeFigureOut">
              <a:rPr lang="it-IT" smtClean="0"/>
              <a:t>20/05/2019</a:t>
            </a:fld>
            <a:endParaRPr lang="it-IT" dirty="0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7773-9EBA-4523-BD09-C4208D8F15BD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32" name="Rettangolo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ttangolo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ttangolo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ttangolo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2" name="Rettangolo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it-IT"/>
              <a:t>Fare clic per modificare lo stile del sottotitolo dello schema</a:t>
            </a:r>
            <a:endParaRPr kumimoji="0" lang="en-US"/>
          </a:p>
        </p:txBody>
      </p:sp>
      <p:sp>
        <p:nvSpPr>
          <p:cNvPr id="56" name="Rettangolo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5" name="Rettangolo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6" name="Rettangolo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7" name="Rettangolo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33A46-5D27-4A61-A97E-6D0DD8ED5825}" type="datetimeFigureOut">
              <a:rPr lang="it-IT" smtClean="0"/>
              <a:t>20/05/2019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7773-9EBA-4523-BD09-C4208D8F15BD}" type="slidenum">
              <a:rPr lang="it-IT" smtClean="0"/>
              <a:t>‹#›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33A46-5D27-4A61-A97E-6D0DD8ED5825}" type="datetimeFigureOut">
              <a:rPr lang="it-IT" smtClean="0"/>
              <a:t>20/05/2019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7773-9EBA-4523-BD09-C4208D8F15BD}" type="slidenum">
              <a:rPr lang="it-IT" smtClean="0"/>
              <a:t>‹#›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33A46-5D27-4A61-A97E-6D0DD8ED5825}" type="datetimeFigureOut">
              <a:rPr lang="it-IT" smtClean="0"/>
              <a:t>20/05/2019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7773-9EBA-4523-BD09-C4208D8F15BD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16" name="Rettangolo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ttangolo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ttangolo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ttangolo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ttangolo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ttangolo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ttangolo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ttangolo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ttangolo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33A46-5D27-4A61-A97E-6D0DD8ED5825}" type="datetimeFigureOut">
              <a:rPr lang="it-IT" smtClean="0"/>
              <a:t>20/05/2019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7773-9EBA-4523-BD09-C4208D8F15BD}" type="slidenum">
              <a:rPr lang="it-IT" smtClean="0"/>
              <a:t>‹#›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33A46-5D27-4A61-A97E-6D0DD8ED5825}" type="datetimeFigureOut">
              <a:rPr lang="it-IT" smtClean="0"/>
              <a:t>20/05/2019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7773-9EBA-4523-BD09-C4208D8F15BD}" type="slidenum">
              <a:rPr lang="it-IT" smtClean="0"/>
              <a:t>‹#›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33A46-5D27-4A61-A97E-6D0DD8ED5825}" type="datetimeFigureOut">
              <a:rPr lang="it-IT" smtClean="0"/>
              <a:t>20/05/2019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7773-9EBA-4523-BD09-C4208D8F15BD}" type="slidenum">
              <a:rPr lang="it-IT" smtClean="0"/>
              <a:t>‹#›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9" name="Connettore 1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po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Connettore 1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it-IT" dirty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grpSp>
        <p:nvGrpSpPr>
          <p:cNvPr id="14" name="Gruppo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Connettore 1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o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Connettore 1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15433A46-5D27-4A61-A97E-6D0DD8ED5825}" type="datetimeFigureOut">
              <a:rPr lang="it-IT" smtClean="0"/>
              <a:t>20/05/2019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4B1B7773-9EBA-4523-BD09-C4208D8F15BD}" type="slidenum">
              <a:rPr lang="it-IT" smtClean="0"/>
              <a:t>‹#›</a:t>
            </a:fld>
            <a:endParaRPr lang="it-I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ttangolo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tangolo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tangolo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ttangolo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ttangolo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ttangolo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ttangolo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ttangolo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  <a:p>
            <a:pPr lvl="1" eaLnBrk="1" latinLnBrk="0" hangingPunct="1"/>
            <a:r>
              <a:rPr kumimoji="0" lang="it-IT"/>
              <a:t>Secondo livello</a:t>
            </a:r>
          </a:p>
          <a:p>
            <a:pPr lvl="2" eaLnBrk="1" latinLnBrk="0" hangingPunct="1"/>
            <a:r>
              <a:rPr kumimoji="0" lang="it-IT"/>
              <a:t>Terzo livello</a:t>
            </a:r>
          </a:p>
          <a:p>
            <a:pPr lvl="3" eaLnBrk="1" latinLnBrk="0" hangingPunct="1"/>
            <a:r>
              <a:rPr kumimoji="0" lang="it-IT"/>
              <a:t>Quarto livello</a:t>
            </a:r>
          </a:p>
          <a:p>
            <a:pPr lvl="4" eaLnBrk="1" latinLnBrk="0" hangingPunct="1"/>
            <a:r>
              <a:rPr kumimoji="0" lang="it-IT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5433A46-5D27-4A61-A97E-6D0DD8ED5825}" type="datetimeFigureOut">
              <a:rPr lang="it-IT" smtClean="0"/>
              <a:t>20/05/2019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it-IT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4B1B7773-9EBA-4523-BD09-C4208D8F15BD}" type="slidenum">
              <a:rPr lang="it-IT" smtClean="0"/>
              <a:t>‹#›</a:t>
            </a:fld>
            <a:endParaRPr lang="it-IT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27" r:id="rId1"/>
    <p:sldLayoutId id="2147483925" r:id="rId2"/>
    <p:sldLayoutId id="2147483926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97B9F73D-B044-4D02-83B5-1B2F5B3FE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3816096"/>
            <a:ext cx="7772400" cy="1975104"/>
          </a:xfrm>
        </p:spPr>
        <p:txBody>
          <a:bodyPr/>
          <a:lstStyle/>
          <a:p>
            <a:r>
              <a:rPr lang="it-IT" sz="11500" dirty="0"/>
              <a:t>LAB 4</a:t>
            </a:r>
            <a:endParaRPr lang="it-IT" sz="16600" dirty="0"/>
          </a:p>
        </p:txBody>
      </p:sp>
    </p:spTree>
    <p:extLst>
      <p:ext uri="{BB962C8B-B14F-4D97-AF65-F5344CB8AC3E}">
        <p14:creationId xmlns:p14="http://schemas.microsoft.com/office/powerpoint/2010/main" val="1856670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938A6C82-471E-9643-BD18-C0A38F2A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Block Design</a:t>
            </a:r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87D1EC-D87E-45B0-BD69-75682B196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590800"/>
            <a:ext cx="80391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46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26CD831-C7DF-6948-87E2-012D7AC60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524000"/>
            <a:ext cx="7848600" cy="4800600"/>
          </a:xfrm>
        </p:spPr>
        <p:txBody>
          <a:bodyPr>
            <a:noAutofit/>
          </a:bodyPr>
          <a:lstStyle/>
          <a:p>
            <a:pPr marL="68580"/>
            <a:r>
              <a:rPr lang="en-US" sz="3200" dirty="0">
                <a:solidFill>
                  <a:prstClr val="white">
                    <a:tint val="75000"/>
                  </a:prstClr>
                </a:solidFill>
              </a:rPr>
              <a:t>Using the Pmod_I2S2 and Pmod_JSTK2 modules and IP-Cores, build a digital audio console.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38A6C82-471E-9643-BD18-C0A38F2A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Requirements</a:t>
            </a:r>
            <a:endParaRPr lang="it-IT" dirty="0"/>
          </a:p>
        </p:txBody>
      </p:sp>
      <p:pic>
        <p:nvPicPr>
          <p:cNvPr id="4" name="Picture 15">
            <a:extLst>
              <a:ext uri="{FF2B5EF4-FFF2-40B4-BE49-F238E27FC236}">
                <a16:creationId xmlns:a16="http://schemas.microsoft.com/office/drawing/2014/main" id="{C025B3FB-7D52-4A91-8328-860F2085F6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074" y="3774125"/>
            <a:ext cx="1266407" cy="962469"/>
          </a:xfrm>
          <a:prstGeom prst="rect">
            <a:avLst/>
          </a:prstGeom>
        </p:spPr>
      </p:pic>
      <p:pic>
        <p:nvPicPr>
          <p:cNvPr id="1026" name="Picture 2" descr="Pmod JSTK2: Two-axis Joystick product image.">
            <a:extLst>
              <a:ext uri="{FF2B5EF4-FFF2-40B4-BE49-F238E27FC236}">
                <a16:creationId xmlns:a16="http://schemas.microsoft.com/office/drawing/2014/main" id="{58307D93-77C4-49DA-9EAB-6834F8C46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41" y="3505200"/>
            <a:ext cx="1500320" cy="150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17">
            <a:extLst>
              <a:ext uri="{FF2B5EF4-FFF2-40B4-BE49-F238E27FC236}">
                <a16:creationId xmlns:a16="http://schemas.microsoft.com/office/drawing/2014/main" id="{0EA2ABC0-4A2B-4E83-AFC4-2E75985FA0F2}"/>
              </a:ext>
            </a:extLst>
          </p:cNvPr>
          <p:cNvSpPr txBox="1"/>
          <p:nvPr/>
        </p:nvSpPr>
        <p:spPr>
          <a:xfrm>
            <a:off x="2177241" y="3886200"/>
            <a:ext cx="370645" cy="274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</a:t>
            </a:r>
          </a:p>
        </p:txBody>
      </p:sp>
      <p:sp>
        <p:nvSpPr>
          <p:cNvPr id="6" name="Freccia bidirezionale orizzontale 5">
            <a:extLst>
              <a:ext uri="{FF2B5EF4-FFF2-40B4-BE49-F238E27FC236}">
                <a16:creationId xmlns:a16="http://schemas.microsoft.com/office/drawing/2014/main" id="{FF0CF752-3B2B-4703-B74E-2AAC82E38B85}"/>
              </a:ext>
            </a:extLst>
          </p:cNvPr>
          <p:cNvSpPr/>
          <p:nvPr/>
        </p:nvSpPr>
        <p:spPr>
          <a:xfrm>
            <a:off x="2055514" y="4181333"/>
            <a:ext cx="706936" cy="14805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09A1CA35-0BF9-453E-9C78-4A1EF55B93A5}"/>
              </a:ext>
            </a:extLst>
          </p:cNvPr>
          <p:cNvSpPr txBox="1"/>
          <p:nvPr/>
        </p:nvSpPr>
        <p:spPr>
          <a:xfrm>
            <a:off x="4234641" y="3886200"/>
            <a:ext cx="361115" cy="274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I2S</a:t>
            </a:r>
          </a:p>
        </p:txBody>
      </p:sp>
      <p:sp>
        <p:nvSpPr>
          <p:cNvPr id="11" name="Freccia bidirezionale orizzontale 10">
            <a:extLst>
              <a:ext uri="{FF2B5EF4-FFF2-40B4-BE49-F238E27FC236}">
                <a16:creationId xmlns:a16="http://schemas.microsoft.com/office/drawing/2014/main" id="{29290AB5-82BC-4079-B572-4460AB2B0391}"/>
              </a:ext>
            </a:extLst>
          </p:cNvPr>
          <p:cNvSpPr/>
          <p:nvPr/>
        </p:nvSpPr>
        <p:spPr>
          <a:xfrm>
            <a:off x="4114974" y="4181333"/>
            <a:ext cx="706936" cy="14805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DBD9E1-4363-4E1F-8A02-0A65F35AB4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721" y="3505200"/>
            <a:ext cx="1500320" cy="1500320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10DAE4F-5564-4DC1-ABB1-DBC5242FD55B}"/>
              </a:ext>
            </a:extLst>
          </p:cNvPr>
          <p:cNvSpPr/>
          <p:nvPr/>
        </p:nvSpPr>
        <p:spPr>
          <a:xfrm rot="14431212">
            <a:off x="5807317" y="5050513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7359225-C485-4094-B886-B05AF235ED2E}"/>
              </a:ext>
            </a:extLst>
          </p:cNvPr>
          <p:cNvSpPr/>
          <p:nvPr/>
        </p:nvSpPr>
        <p:spPr>
          <a:xfrm>
            <a:off x="6354990" y="43886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7A46AD-0D60-46F2-97EB-A6B68BF0FC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90" y="3641795"/>
            <a:ext cx="1493610" cy="1493610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8B79451-E0FF-48D5-80B5-A0D9FE43DA1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414" y="5524500"/>
            <a:ext cx="791633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22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26CD831-C7DF-6948-87E2-012D7AC60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524000"/>
            <a:ext cx="7848600" cy="4800600"/>
          </a:xfrm>
        </p:spPr>
        <p:txBody>
          <a:bodyPr>
            <a:noAutofit/>
          </a:bodyPr>
          <a:lstStyle/>
          <a:p>
            <a:pPr marL="68580"/>
            <a:r>
              <a:rPr lang="en-US" sz="3200" dirty="0">
                <a:solidFill>
                  <a:prstClr val="white">
                    <a:tint val="75000"/>
                  </a:prstClr>
                </a:solidFill>
              </a:rPr>
              <a:t>The output audio should reproduce the input one with some “effects” applied:</a:t>
            </a:r>
          </a:p>
          <a:p>
            <a:pPr marL="52578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white">
                    <a:tint val="75000"/>
                  </a:prstClr>
                </a:solidFill>
              </a:rPr>
              <a:t>The vertical axis of the Joystick should control the volume of the output audio.</a:t>
            </a:r>
          </a:p>
          <a:p>
            <a:pPr marL="52578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white">
                    <a:tint val="75000"/>
                  </a:prstClr>
                </a:solidFill>
              </a:rPr>
              <a:t>The horizontal axis should control the audio balance.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38A6C82-471E-9643-BD18-C0A38F2A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Requirements (1/2)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0363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26CD831-C7DF-6948-87E2-012D7AC60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524000"/>
            <a:ext cx="7848600" cy="4800600"/>
          </a:xfrm>
        </p:spPr>
        <p:txBody>
          <a:bodyPr>
            <a:noAutofit/>
          </a:bodyPr>
          <a:lstStyle/>
          <a:p>
            <a:pPr marL="52578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white">
                    <a:tint val="75000"/>
                  </a:prstClr>
                </a:solidFill>
                <a:sym typeface="Wingdings" panose="05000000000000000000" pitchFamily="2" charset="2"/>
              </a:rPr>
              <a:t>Pushing</a:t>
            </a:r>
            <a:r>
              <a:rPr lang="en-US" sz="3200" dirty="0">
                <a:solidFill>
                  <a:prstClr val="white">
                    <a:tint val="75000"/>
                  </a:prstClr>
                </a:solidFill>
              </a:rPr>
              <a:t>* the “trigger button” mutes or unmutes the output channel.</a:t>
            </a:r>
            <a:endParaRPr lang="en-US" sz="3200" dirty="0">
              <a:solidFill>
                <a:prstClr val="white">
                  <a:tint val="75000"/>
                </a:prstClr>
              </a:solidFill>
              <a:sym typeface="Wingdings" panose="05000000000000000000" pitchFamily="2" charset="2"/>
            </a:endParaRPr>
          </a:p>
          <a:p>
            <a:pPr marL="52578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white">
                    <a:tint val="75000"/>
                  </a:prstClr>
                </a:solidFill>
                <a:sym typeface="Wingdings" panose="05000000000000000000" pitchFamily="2" charset="2"/>
              </a:rPr>
              <a:t>Pushing</a:t>
            </a:r>
            <a:r>
              <a:rPr lang="en-US" sz="3200" dirty="0">
                <a:solidFill>
                  <a:prstClr val="white">
                    <a:tint val="75000"/>
                  </a:prstClr>
                </a:solidFill>
              </a:rPr>
              <a:t>*</a:t>
            </a:r>
            <a:r>
              <a:rPr lang="en-US" sz="3200" dirty="0">
                <a:solidFill>
                  <a:prstClr val="white">
                    <a:tint val="75000"/>
                  </a:prstClr>
                </a:solidFill>
                <a:sym typeface="Wingdings" panose="05000000000000000000" pitchFamily="2" charset="2"/>
              </a:rPr>
              <a:t> the “joystick button” enables or disables a moving average filter (depth=32).</a:t>
            </a:r>
          </a:p>
          <a:p>
            <a:pPr marL="52578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white">
                    <a:tint val="75000"/>
                  </a:prstClr>
                </a:solidFill>
                <a:sym typeface="Wingdings" panose="05000000000000000000" pitchFamily="2" charset="2"/>
              </a:rPr>
              <a:t>The LED on the PmodJSTK2 module should show the status:</a:t>
            </a:r>
            <a:br>
              <a:rPr lang="en-US" sz="3200" dirty="0">
                <a:solidFill>
                  <a:prstClr val="white">
                    <a:tint val="75000"/>
                  </a:prstClr>
                </a:solidFill>
                <a:sym typeface="Wingdings" panose="05000000000000000000" pitchFamily="2" charset="2"/>
              </a:rPr>
            </a:br>
            <a:r>
              <a:rPr lang="en-US" sz="3200" dirty="0">
                <a:solidFill>
                  <a:srgbClr val="FF0000"/>
                </a:solidFill>
                <a:sym typeface="Wingdings" panose="05000000000000000000" pitchFamily="2" charset="2"/>
              </a:rPr>
              <a:t>muted (red)</a:t>
            </a:r>
            <a:r>
              <a:rPr lang="en-US" sz="3200" dirty="0">
                <a:solidFill>
                  <a:prstClr val="white">
                    <a:tint val="75000"/>
                  </a:prstClr>
                </a:solidFill>
                <a:sym typeface="Wingdings" panose="05000000000000000000" pitchFamily="2" charset="2"/>
              </a:rPr>
              <a:t>, 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filter active (blue)</a:t>
            </a:r>
            <a:r>
              <a:rPr lang="en-US" sz="3200" dirty="0">
                <a:solidFill>
                  <a:prstClr val="white">
                    <a:tint val="75000"/>
                  </a:prstClr>
                </a:solidFill>
                <a:sym typeface="Wingdings" panose="05000000000000000000" pitchFamily="2" charset="2"/>
              </a:rPr>
              <a:t>,</a:t>
            </a:r>
            <a:br>
              <a:rPr lang="en-US" sz="3200" dirty="0">
                <a:solidFill>
                  <a:prstClr val="white">
                    <a:tint val="75000"/>
                  </a:prstClr>
                </a:solidFill>
                <a:sym typeface="Wingdings" panose="05000000000000000000" pitchFamily="2" charset="2"/>
              </a:rPr>
            </a:br>
            <a:r>
              <a:rPr lang="en-US" sz="3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no effects (green)</a:t>
            </a:r>
            <a:r>
              <a:rPr lang="en-US" sz="3200" dirty="0">
                <a:solidFill>
                  <a:prstClr val="white">
                    <a:tint val="75000"/>
                  </a:prstClr>
                </a:solidFill>
                <a:sym typeface="Wingdings" panose="05000000000000000000" pitchFamily="2" charset="2"/>
              </a:rPr>
              <a:t>.</a:t>
            </a:r>
            <a:endParaRPr lang="en-US" sz="3200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38A6C82-471E-9643-BD18-C0A38F2A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Requirements (2/2)</a:t>
            </a:r>
            <a:endParaRPr lang="it-IT" dirty="0"/>
          </a:p>
        </p:txBody>
      </p:sp>
      <p:sp>
        <p:nvSpPr>
          <p:cNvPr id="4" name="Segnaposto testo 1">
            <a:extLst>
              <a:ext uri="{FF2B5EF4-FFF2-40B4-BE49-F238E27FC236}">
                <a16:creationId xmlns:a16="http://schemas.microsoft.com/office/drawing/2014/main" id="{14C997E7-8081-4BEF-A6BD-9C7660BA7B51}"/>
              </a:ext>
            </a:extLst>
          </p:cNvPr>
          <p:cNvSpPr txBox="1">
            <a:spLocks/>
          </p:cNvSpPr>
          <p:nvPr/>
        </p:nvSpPr>
        <p:spPr>
          <a:xfrm>
            <a:off x="2362200" y="6248400"/>
            <a:ext cx="6705600" cy="478536"/>
          </a:xfrm>
          <a:prstGeom prst="rect">
            <a:avLst/>
          </a:prstGeom>
        </p:spPr>
        <p:txBody>
          <a:bodyPr vert="horz" lIns="82296" tIns="45720" bIns="0" anchor="t">
            <a:noAutofit/>
          </a:bodyPr>
          <a:lstStyle>
            <a:lvl1pPr marL="54864" indent="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/>
            <a:r>
              <a:rPr lang="en-US" sz="2400" dirty="0">
                <a:solidFill>
                  <a:prstClr val="white">
                    <a:tint val="75000"/>
                  </a:prstClr>
                </a:solidFill>
              </a:rPr>
              <a:t>* toggles the status, not just “active when pressed”</a:t>
            </a:r>
          </a:p>
        </p:txBody>
      </p:sp>
    </p:spTree>
    <p:extLst>
      <p:ext uri="{BB962C8B-B14F-4D97-AF65-F5344CB8AC3E}">
        <p14:creationId xmlns:p14="http://schemas.microsoft.com/office/powerpoint/2010/main" val="386607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938A6C82-471E-9643-BD18-C0A38F2A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Details: project structure</a:t>
            </a:r>
            <a:endParaRPr lang="it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007FE2-BBC0-443E-9EDC-6CD09B5AD832}"/>
              </a:ext>
            </a:extLst>
          </p:cNvPr>
          <p:cNvSpPr/>
          <p:nvPr/>
        </p:nvSpPr>
        <p:spPr>
          <a:xfrm>
            <a:off x="1480406" y="1981200"/>
            <a:ext cx="6609440" cy="4124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6D123F-792D-4E80-8A6D-2A07EBEE27C8}"/>
              </a:ext>
            </a:extLst>
          </p:cNvPr>
          <p:cNvSpPr/>
          <p:nvPr/>
        </p:nvSpPr>
        <p:spPr>
          <a:xfrm>
            <a:off x="1906658" y="3149437"/>
            <a:ext cx="1447800" cy="7239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Utility Vector Logic</a:t>
            </a:r>
            <a:endParaRPr lang="it-IT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8FFC39-60B6-4662-ADC5-C14D26FC2BD9}"/>
              </a:ext>
            </a:extLst>
          </p:cNvPr>
          <p:cNvSpPr/>
          <p:nvPr/>
        </p:nvSpPr>
        <p:spPr>
          <a:xfrm>
            <a:off x="1906658" y="2155789"/>
            <a:ext cx="1447800" cy="7239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Clocking</a:t>
            </a:r>
            <a:r>
              <a:rPr lang="it-IT" dirty="0"/>
              <a:t> Wizard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D2AE63-3A51-4562-9A42-E509FFB509D2}"/>
              </a:ext>
            </a:extLst>
          </p:cNvPr>
          <p:cNvSpPr/>
          <p:nvPr/>
        </p:nvSpPr>
        <p:spPr>
          <a:xfrm>
            <a:off x="1906658" y="4166658"/>
            <a:ext cx="1447800" cy="7239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Pmod-JSTK2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3A51B0-8A7D-4668-B63B-31647729957C}"/>
              </a:ext>
            </a:extLst>
          </p:cNvPr>
          <p:cNvSpPr/>
          <p:nvPr/>
        </p:nvSpPr>
        <p:spPr>
          <a:xfrm>
            <a:off x="1906658" y="5183879"/>
            <a:ext cx="1447800" cy="7239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Pmod-I2S2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128C87-EDBB-4FCB-A370-88F5DB8FA84F}"/>
              </a:ext>
            </a:extLst>
          </p:cNvPr>
          <p:cNvSpPr/>
          <p:nvPr/>
        </p:nvSpPr>
        <p:spPr>
          <a:xfrm>
            <a:off x="4061226" y="2417427"/>
            <a:ext cx="1447800" cy="7239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 detector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74922F-1CFC-409D-953F-D07AB37C01D7}"/>
              </a:ext>
            </a:extLst>
          </p:cNvPr>
          <p:cNvSpPr/>
          <p:nvPr/>
        </p:nvSpPr>
        <p:spPr>
          <a:xfrm>
            <a:off x="4061226" y="3669834"/>
            <a:ext cx="1447800" cy="7239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 controller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2AF734-43FB-4860-BF80-12342D18B8B3}"/>
              </a:ext>
            </a:extLst>
          </p:cNvPr>
          <p:cNvSpPr/>
          <p:nvPr/>
        </p:nvSpPr>
        <p:spPr>
          <a:xfrm>
            <a:off x="4061226" y="4919347"/>
            <a:ext cx="1447800" cy="7239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Mute controller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84356B-1F0C-4B33-B61A-C1DA0954C253}"/>
              </a:ext>
            </a:extLst>
          </p:cNvPr>
          <p:cNvSpPr/>
          <p:nvPr/>
        </p:nvSpPr>
        <p:spPr>
          <a:xfrm>
            <a:off x="6215794" y="3681543"/>
            <a:ext cx="1447800" cy="7239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controller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C8F8A7-D480-4EF1-984F-6352EC1C25A9}"/>
              </a:ext>
            </a:extLst>
          </p:cNvPr>
          <p:cNvSpPr/>
          <p:nvPr/>
        </p:nvSpPr>
        <p:spPr>
          <a:xfrm>
            <a:off x="6215794" y="4931056"/>
            <a:ext cx="1447800" cy="7239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controller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C8E194-F55F-4EA6-A87B-E4903159973E}"/>
              </a:ext>
            </a:extLst>
          </p:cNvPr>
          <p:cNvSpPr/>
          <p:nvPr/>
        </p:nvSpPr>
        <p:spPr>
          <a:xfrm>
            <a:off x="6215794" y="2429136"/>
            <a:ext cx="1447800" cy="7239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Moving average filter</a:t>
            </a:r>
          </a:p>
        </p:txBody>
      </p:sp>
      <p:sp>
        <p:nvSpPr>
          <p:cNvPr id="28" name="Segnaposto testo 1">
            <a:extLst>
              <a:ext uri="{FF2B5EF4-FFF2-40B4-BE49-F238E27FC236}">
                <a16:creationId xmlns:a16="http://schemas.microsoft.com/office/drawing/2014/main" id="{DFE49013-DFD2-451E-A4AF-4FE9DCF3E534}"/>
              </a:ext>
            </a:extLst>
          </p:cNvPr>
          <p:cNvSpPr txBox="1">
            <a:spLocks/>
          </p:cNvSpPr>
          <p:nvPr/>
        </p:nvSpPr>
        <p:spPr>
          <a:xfrm>
            <a:off x="1297058" y="1502664"/>
            <a:ext cx="2667000" cy="478536"/>
          </a:xfrm>
          <a:prstGeom prst="rect">
            <a:avLst/>
          </a:prstGeom>
        </p:spPr>
        <p:txBody>
          <a:bodyPr vert="horz" lIns="82296" tIns="45720" bIns="0" anchor="t">
            <a:noAutofit/>
          </a:bodyPr>
          <a:lstStyle>
            <a:lvl1pPr marL="54864" indent="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/>
            <a:r>
              <a:rPr lang="en-US" sz="2400" dirty="0">
                <a:solidFill>
                  <a:prstClr val="white">
                    <a:tint val="75000"/>
                  </a:prstClr>
                </a:solidFill>
              </a:rPr>
              <a:t>Top (Block Design)</a:t>
            </a:r>
          </a:p>
        </p:txBody>
      </p:sp>
    </p:spTree>
    <p:extLst>
      <p:ext uri="{BB962C8B-B14F-4D97-AF65-F5344CB8AC3E}">
        <p14:creationId xmlns:p14="http://schemas.microsoft.com/office/powerpoint/2010/main" val="4070993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26CD831-C7DF-6948-87E2-012D7AC60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524000"/>
            <a:ext cx="7848600" cy="5029200"/>
          </a:xfrm>
        </p:spPr>
        <p:txBody>
          <a:bodyPr>
            <a:noAutofit/>
          </a:bodyPr>
          <a:lstStyle/>
          <a:p>
            <a:pPr marL="68580"/>
            <a:r>
              <a:rPr lang="en-US" sz="3200" dirty="0">
                <a:solidFill>
                  <a:prstClr val="white">
                    <a:tint val="75000"/>
                  </a:prstClr>
                </a:solidFill>
                <a:sym typeface="Wingdings" panose="05000000000000000000" pitchFamily="2" charset="2"/>
              </a:rPr>
              <a:t>We perceive “loudness” in a logarithmic way, so the volume control should be exponential. The amplification factor should double every 2</a:t>
            </a:r>
            <a:r>
              <a:rPr lang="en-US" sz="3200" baseline="30000" dirty="0">
                <a:solidFill>
                  <a:prstClr val="white">
                    <a:tint val="75000"/>
                  </a:prstClr>
                </a:solidFill>
                <a:sym typeface="Wingdings" panose="05000000000000000000" pitchFamily="2" charset="2"/>
              </a:rPr>
              <a:t>N</a:t>
            </a:r>
            <a:r>
              <a:rPr lang="en-US" sz="3200" dirty="0">
                <a:solidFill>
                  <a:prstClr val="white">
                    <a:tint val="75000"/>
                  </a:prstClr>
                </a:solidFill>
                <a:sym typeface="Wingdings" panose="05000000000000000000" pitchFamily="2" charset="2"/>
              </a:rPr>
              <a:t> “joystick units” (with the center in the half of the joystick dynamic, with N as generic).</a:t>
            </a:r>
            <a:br>
              <a:rPr lang="en-US" sz="3200" dirty="0">
                <a:solidFill>
                  <a:prstClr val="white">
                    <a:tint val="75000"/>
                  </a:prstClr>
                </a:solidFill>
                <a:sym typeface="Wingdings" panose="05000000000000000000" pitchFamily="2" charset="2"/>
              </a:rPr>
            </a:br>
            <a:r>
              <a:rPr lang="en-US" sz="3200" dirty="0">
                <a:solidFill>
                  <a:prstClr val="white">
                    <a:tint val="75000"/>
                  </a:prstClr>
                </a:solidFill>
                <a:sym typeface="Wingdings" panose="05000000000000000000" pitchFamily="2" charset="2"/>
              </a:rPr>
              <a:t>N=6 returns good results.</a:t>
            </a:r>
          </a:p>
          <a:p>
            <a:pPr marL="52578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prstClr val="white">
                  <a:tint val="75000"/>
                </a:prstClr>
              </a:solidFill>
              <a:sym typeface="Wingdings" panose="05000000000000000000" pitchFamily="2" charset="2"/>
            </a:endParaRPr>
          </a:p>
          <a:p>
            <a:pPr marL="52578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prstClr val="white">
                  <a:tint val="75000"/>
                </a:prstClr>
              </a:solidFill>
            </a:endParaRPr>
          </a:p>
          <a:p>
            <a:pPr marL="52578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prstClr val="white">
                  <a:tint val="75000"/>
                </a:prstClr>
              </a:solidFill>
            </a:endParaRPr>
          </a:p>
          <a:p>
            <a:pPr marL="52578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38A6C82-471E-9643-BD18-C0A38F2A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Details: volume control</a:t>
            </a:r>
            <a:endParaRPr lang="it-IT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9FE35CB-80DC-4A33-B142-6731731B08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7" y="4937760"/>
            <a:ext cx="8214777" cy="124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44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26CD831-C7DF-6948-87E2-012D7AC60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524000"/>
            <a:ext cx="7848600" cy="5029200"/>
          </a:xfrm>
        </p:spPr>
        <p:txBody>
          <a:bodyPr>
            <a:noAutofit/>
          </a:bodyPr>
          <a:lstStyle/>
          <a:p>
            <a:pPr marL="68580"/>
            <a:r>
              <a:rPr lang="en-US" sz="3200" dirty="0">
                <a:solidFill>
                  <a:prstClr val="white">
                    <a:tint val="75000"/>
                  </a:prstClr>
                </a:solidFill>
                <a:sym typeface="Wingdings" panose="05000000000000000000" pitchFamily="2" charset="2"/>
              </a:rPr>
              <a:t>Use an exponential amplification factor also for the balance control.</a:t>
            </a:r>
          </a:p>
          <a:p>
            <a:pPr marL="52578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white">
                    <a:tint val="75000"/>
                  </a:prstClr>
                </a:solidFill>
                <a:sym typeface="Wingdings" panose="05000000000000000000" pitchFamily="2" charset="2"/>
              </a:rPr>
              <a:t>Moving the joystick to the right decreases the left channel volume.</a:t>
            </a:r>
          </a:p>
          <a:p>
            <a:pPr marL="52578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white">
                    <a:tint val="75000"/>
                  </a:prstClr>
                </a:solidFill>
                <a:sym typeface="Wingdings" panose="05000000000000000000" pitchFamily="2" charset="2"/>
              </a:rPr>
              <a:t>Moving the joystick to the left decreases the right channel volume.</a:t>
            </a:r>
          </a:p>
          <a:p>
            <a:pPr marL="52578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prstClr val="white">
                  <a:tint val="75000"/>
                </a:prstClr>
              </a:solidFill>
              <a:sym typeface="Wingdings" panose="05000000000000000000" pitchFamily="2" charset="2"/>
            </a:endParaRPr>
          </a:p>
          <a:p>
            <a:pPr marL="52578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prstClr val="white">
                  <a:tint val="75000"/>
                </a:prstClr>
              </a:solidFill>
              <a:sym typeface="Wingdings" panose="05000000000000000000" pitchFamily="2" charset="2"/>
            </a:endParaRPr>
          </a:p>
          <a:p>
            <a:pPr marL="52578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prstClr val="white">
                  <a:tint val="75000"/>
                </a:prstClr>
              </a:solidFill>
              <a:sym typeface="Wingdings" panose="05000000000000000000" pitchFamily="2" charset="2"/>
            </a:endParaRPr>
          </a:p>
          <a:p>
            <a:pPr marL="52578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prstClr val="white">
                  <a:tint val="75000"/>
                </a:prstClr>
              </a:solidFill>
            </a:endParaRPr>
          </a:p>
          <a:p>
            <a:pPr marL="52578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prstClr val="white">
                  <a:tint val="75000"/>
                </a:prstClr>
              </a:solidFill>
            </a:endParaRPr>
          </a:p>
          <a:p>
            <a:pPr marL="52578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38A6C82-471E-9643-BD18-C0A38F2A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Details: balance control</a:t>
            </a:r>
            <a:endParaRPr lang="it-IT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2EA8F3-0B57-4CE2-8947-39BF658C76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" y="4935306"/>
            <a:ext cx="8211312" cy="13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04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26CD831-C7DF-6948-87E2-012D7AC60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522800"/>
            <a:ext cx="7924800" cy="5334000"/>
          </a:xfrm>
        </p:spPr>
        <p:txBody>
          <a:bodyPr>
            <a:noAutofit/>
          </a:bodyPr>
          <a:lstStyle/>
          <a:p>
            <a:pPr marL="52578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prstClr val="white">
                    <a:tint val="75000"/>
                  </a:prstClr>
                </a:solidFill>
              </a:rPr>
              <a:t>Edge detector: toggles its output when it detects an edge</a:t>
            </a:r>
            <a:r>
              <a:rPr lang="en-US" sz="3200">
                <a:solidFill>
                  <a:prstClr val="white">
                    <a:tint val="75000"/>
                  </a:prstClr>
                </a:solidFill>
                <a:sym typeface="Wingdings" panose="05000000000000000000" pitchFamily="2" charset="2"/>
              </a:rPr>
              <a:t> transition at its input</a:t>
            </a:r>
          </a:p>
          <a:p>
            <a:pPr marL="52578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white">
                    <a:tint val="75000"/>
                  </a:prstClr>
                </a:solidFill>
              </a:rPr>
              <a:t>LED controller: sets the Pmod-JSTK2 LEDs to the correct colors, depending on its inputs (“</a:t>
            </a:r>
            <a:r>
              <a:rPr lang="en-US" sz="3200" dirty="0" err="1">
                <a:solidFill>
                  <a:prstClr val="white">
                    <a:tint val="75000"/>
                  </a:prstClr>
                </a:solidFill>
              </a:rPr>
              <a:t>mute_on</a:t>
            </a:r>
            <a:r>
              <a:rPr lang="en-US" sz="3200" dirty="0">
                <a:solidFill>
                  <a:prstClr val="white">
                    <a:tint val="75000"/>
                  </a:prstClr>
                </a:solidFill>
              </a:rPr>
              <a:t>” and “</a:t>
            </a:r>
            <a:r>
              <a:rPr lang="en-US" sz="3200" dirty="0" err="1">
                <a:solidFill>
                  <a:prstClr val="white">
                    <a:tint val="75000"/>
                  </a:prstClr>
                </a:solidFill>
              </a:rPr>
              <a:t>filter_on</a:t>
            </a:r>
            <a:r>
              <a:rPr lang="en-US" sz="3200" dirty="0">
                <a:solidFill>
                  <a:prstClr val="white">
                    <a:tint val="75000"/>
                  </a:prstClr>
                </a:solidFill>
              </a:rPr>
              <a:t>”)</a:t>
            </a:r>
          </a:p>
          <a:p>
            <a:pPr marL="52578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white">
                    <a:tint val="75000"/>
                  </a:prstClr>
                </a:solidFill>
              </a:rPr>
              <a:t>Moving average filter: applies a Moving Average filter (feedback implementation) on its input (depth configurable by generic)</a:t>
            </a:r>
          </a:p>
          <a:p>
            <a:pPr marL="52578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white">
                    <a:tint val="75000"/>
                  </a:prstClr>
                </a:solidFill>
              </a:rPr>
              <a:t>Mute controller: self-explanatory</a:t>
            </a:r>
          </a:p>
          <a:p>
            <a:pPr marL="52578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prstClr val="white">
                  <a:tint val="75000"/>
                </a:prstClr>
              </a:solidFill>
            </a:endParaRPr>
          </a:p>
          <a:p>
            <a:pPr marL="52578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prstClr val="white">
                  <a:tint val="75000"/>
                </a:prstClr>
              </a:solidFill>
            </a:endParaRPr>
          </a:p>
          <a:p>
            <a:pPr marL="52578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38A6C82-471E-9643-BD18-C0A38F2A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Details: other modules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89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26CD831-C7DF-6948-87E2-012D7AC60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447800"/>
            <a:ext cx="8001000" cy="5181600"/>
          </a:xfrm>
        </p:spPr>
        <p:txBody>
          <a:bodyPr>
            <a:noAutofit/>
          </a:bodyPr>
          <a:lstStyle/>
          <a:p>
            <a:pPr marL="68580"/>
            <a:r>
              <a:rPr lang="it-IT" sz="3000" dirty="0">
                <a:solidFill>
                  <a:prstClr val="white">
                    <a:tint val="75000"/>
                  </a:prstClr>
                </a:solidFill>
              </a:rPr>
              <a:t>The provided Pmod-I2S2 IP-Core has:</a:t>
            </a:r>
          </a:p>
          <a:p>
            <a:pPr marL="582930" indent="-514350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prstClr val="white">
                    <a:tint val="75000"/>
                  </a:prstClr>
                </a:solidFill>
              </a:rPr>
              <a:t>Two I2S interfaces, to be connected to the external pins of the FPGA.</a:t>
            </a:r>
          </a:p>
          <a:p>
            <a:pPr marL="582930" indent="-514350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prstClr val="white">
                    <a:tint val="75000"/>
                  </a:prstClr>
                </a:solidFill>
              </a:rPr>
              <a:t>Two AXI4-Stream interfaces, to read the data from the ADC or to send the data to the DAC.</a:t>
            </a:r>
          </a:p>
          <a:p>
            <a:pPr marL="582930" indent="-514350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prstClr val="white">
                    <a:tint val="75000"/>
                  </a:prstClr>
                </a:solidFill>
              </a:rPr>
              <a:t>Two clocks, one for the I2S</a:t>
            </a:r>
            <a:br>
              <a:rPr lang="it-IT" sz="3000" dirty="0">
                <a:solidFill>
                  <a:prstClr val="white">
                    <a:tint val="75000"/>
                  </a:prstClr>
                </a:solidFill>
              </a:rPr>
            </a:br>
            <a:r>
              <a:rPr lang="it-IT" sz="3000" dirty="0">
                <a:solidFill>
                  <a:prstClr val="white">
                    <a:tint val="75000"/>
                  </a:prstClr>
                </a:solidFill>
              </a:rPr>
              <a:t>(</a:t>
            </a:r>
            <a:r>
              <a:rPr lang="it-IT" sz="3000" b="1" u="sng" dirty="0">
                <a:solidFill>
                  <a:prstClr val="white">
                    <a:tint val="75000"/>
                  </a:prstClr>
                </a:solidFill>
              </a:rPr>
              <a:t>MUST BE 22.591 MHz</a:t>
            </a:r>
            <a:r>
              <a:rPr lang="it-IT" sz="3000" dirty="0">
                <a:solidFill>
                  <a:prstClr val="white">
                    <a:tint val="75000"/>
                  </a:prstClr>
                </a:solidFill>
              </a:rPr>
              <a:t>) and the other one for the AXI4-Stream (with a frequency of your choice).</a:t>
            </a:r>
          </a:p>
          <a:p>
            <a:pPr marL="582930" indent="-514350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prstClr val="white">
                    <a:tint val="75000"/>
                  </a:prstClr>
                </a:solidFill>
              </a:rPr>
              <a:t>One input active-low reset signal.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38A6C82-471E-9643-BD18-C0A38F2A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Pmod-I2S2 IP-Core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168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26CD831-C7DF-6948-87E2-012D7AC60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447800"/>
            <a:ext cx="8001000" cy="5181600"/>
          </a:xfrm>
        </p:spPr>
        <p:txBody>
          <a:bodyPr>
            <a:noAutofit/>
          </a:bodyPr>
          <a:lstStyle/>
          <a:p>
            <a:pPr marL="68580"/>
            <a:r>
              <a:rPr lang="it-IT" sz="3000" dirty="0">
                <a:solidFill>
                  <a:prstClr val="white">
                    <a:tint val="75000"/>
                  </a:prstClr>
                </a:solidFill>
              </a:rPr>
              <a:t>The AXI4-Stream interface has an additional line called </a:t>
            </a:r>
            <a:r>
              <a:rPr lang="it-IT" sz="3000" b="1" u="sng" dirty="0">
                <a:solidFill>
                  <a:prstClr val="white">
                    <a:tint val="75000"/>
                  </a:prstClr>
                </a:solidFill>
              </a:rPr>
              <a:t>TLAST</a:t>
            </a:r>
            <a:r>
              <a:rPr lang="it-IT" sz="3000" dirty="0">
                <a:solidFill>
                  <a:prstClr val="white">
                    <a:tint val="75000"/>
                  </a:prstClr>
                </a:solidFill>
              </a:rPr>
              <a:t>, which is used to determine the end of a packet.</a:t>
            </a:r>
          </a:p>
          <a:p>
            <a:pPr marL="68580"/>
            <a:r>
              <a:rPr lang="it-IT" sz="3000" dirty="0">
                <a:solidFill>
                  <a:prstClr val="white">
                    <a:tint val="75000"/>
                  </a:prstClr>
                </a:solidFill>
              </a:rPr>
              <a:t>Each packet is composed by two 24-bits words: the first one is the audio data of the left channel, the second one the audio data of the right one.</a:t>
            </a:r>
          </a:p>
          <a:p>
            <a:pPr marL="68580"/>
            <a:r>
              <a:rPr lang="it-IT" sz="3000" dirty="0">
                <a:solidFill>
                  <a:prstClr val="white">
                    <a:tint val="75000"/>
                  </a:prstClr>
                </a:solidFill>
              </a:rPr>
              <a:t>TLAST is asserted on the second word; in other words:</a:t>
            </a:r>
          </a:p>
          <a:p>
            <a:pPr marL="525780" indent="-457200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prstClr val="white">
                    <a:tint val="75000"/>
                  </a:prstClr>
                </a:solidFill>
              </a:rPr>
              <a:t>TLAST = 0: left channel</a:t>
            </a:r>
          </a:p>
          <a:p>
            <a:pPr marL="525780" indent="-457200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prstClr val="white">
                    <a:tint val="75000"/>
                  </a:prstClr>
                </a:solidFill>
              </a:rPr>
              <a:t>TLAST = 1: right channel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38A6C82-471E-9643-BD18-C0A38F2A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Pmod-I2S2 AXI4-Stream format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24589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938A6C82-471E-9643-BD18-C0A38F2A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Pmod-I2S2 AXI4-Stream format</a:t>
            </a:r>
            <a:endParaRPr lang="it-I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E201E6-9509-4E3E-BBF5-C45A20ADF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429000"/>
            <a:ext cx="8344707" cy="2514600"/>
          </a:xfrm>
          <a:prstGeom prst="rect">
            <a:avLst/>
          </a:prstGeom>
        </p:spPr>
      </p:pic>
      <p:sp>
        <p:nvSpPr>
          <p:cNvPr id="10" name="Segnaposto testo 1">
            <a:extLst>
              <a:ext uri="{FF2B5EF4-FFF2-40B4-BE49-F238E27FC236}">
                <a16:creationId xmlns:a16="http://schemas.microsoft.com/office/drawing/2014/main" id="{6EBA2EE6-30BD-4171-81E5-C4F912DC9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447800"/>
            <a:ext cx="8001000" cy="1752600"/>
          </a:xfrm>
        </p:spPr>
        <p:txBody>
          <a:bodyPr>
            <a:noAutofit/>
          </a:bodyPr>
          <a:lstStyle/>
          <a:p>
            <a:pPr marL="68580"/>
            <a:r>
              <a:rPr lang="it-IT" sz="3000" dirty="0">
                <a:solidFill>
                  <a:prstClr val="white">
                    <a:tint val="75000"/>
                  </a:prstClr>
                </a:solidFill>
              </a:rPr>
              <a:t>In this example, two «packets» have been transferred, first the left channel and then the right one for each one.</a:t>
            </a:r>
          </a:p>
        </p:txBody>
      </p:sp>
    </p:spTree>
    <p:extLst>
      <p:ext uri="{BB962C8B-B14F-4D97-AF65-F5344CB8AC3E}">
        <p14:creationId xmlns:p14="http://schemas.microsoft.com/office/powerpoint/2010/main" val="70413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26CD831-C7DF-6948-87E2-012D7AC60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447800"/>
            <a:ext cx="8001000" cy="5181600"/>
          </a:xfrm>
        </p:spPr>
        <p:txBody>
          <a:bodyPr>
            <a:noAutofit/>
          </a:bodyPr>
          <a:lstStyle/>
          <a:p>
            <a:pPr marL="68580"/>
            <a:r>
              <a:rPr lang="it-IT" sz="3000" dirty="0">
                <a:solidFill>
                  <a:prstClr val="white">
                    <a:tint val="75000"/>
                  </a:prstClr>
                </a:solidFill>
              </a:rPr>
              <a:t>Like with the RS232 module, the first thing to do is to check whether the IP-Core and modules works by connecting the output stream to the input stream in a «loopback» configuration.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38A6C82-471E-9643-BD18-C0A38F2A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steps</a:t>
            </a:r>
            <a:endParaRPr lang="it-IT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2A7E4C-E36C-47AA-8F97-EF177D18FF93}"/>
              </a:ext>
            </a:extLst>
          </p:cNvPr>
          <p:cNvSpPr/>
          <p:nvPr/>
        </p:nvSpPr>
        <p:spPr>
          <a:xfrm>
            <a:off x="2057400" y="4508500"/>
            <a:ext cx="2667000" cy="1257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Pmod_I2S2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8A367D0-4497-4024-98D5-EE1AD28DF7F8}"/>
              </a:ext>
            </a:extLst>
          </p:cNvPr>
          <p:cNvCxnSpPr>
            <a:stCxn id="4" idx="3"/>
            <a:endCxn id="4" idx="1"/>
          </p:cNvCxnSpPr>
          <p:nvPr/>
        </p:nvCxnSpPr>
        <p:spPr>
          <a:xfrm flipH="1">
            <a:off x="2057400" y="5137150"/>
            <a:ext cx="2667000" cy="12700"/>
          </a:xfrm>
          <a:prstGeom prst="bentConnector5">
            <a:avLst>
              <a:gd name="adj1" fmla="val -8571"/>
              <a:gd name="adj2" fmla="val -7284787"/>
              <a:gd name="adj3" fmla="val 108571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824F61-9878-479A-BBEC-C3CA302A234C}"/>
              </a:ext>
            </a:extLst>
          </p:cNvPr>
          <p:cNvCxnSpPr>
            <a:cxnSpLocks/>
          </p:cNvCxnSpPr>
          <p:nvPr/>
        </p:nvCxnSpPr>
        <p:spPr>
          <a:xfrm>
            <a:off x="4800600" y="5422900"/>
            <a:ext cx="1524000" cy="0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29C0B352-5752-4B99-8ED4-07EB94253A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800600"/>
            <a:ext cx="1500320" cy="1500320"/>
          </a:xfrm>
          <a:prstGeom prst="rect">
            <a:avLst/>
          </a:prstGeom>
        </p:spPr>
      </p:pic>
      <p:sp>
        <p:nvSpPr>
          <p:cNvPr id="20" name="TextBox 17">
            <a:extLst>
              <a:ext uri="{FF2B5EF4-FFF2-40B4-BE49-F238E27FC236}">
                <a16:creationId xmlns:a16="http://schemas.microsoft.com/office/drawing/2014/main" id="{4B014472-768B-49BA-B0A7-ADA16D4BDFC4}"/>
              </a:ext>
            </a:extLst>
          </p:cNvPr>
          <p:cNvSpPr txBox="1"/>
          <p:nvPr/>
        </p:nvSpPr>
        <p:spPr>
          <a:xfrm>
            <a:off x="2680609" y="382484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AXI4-Stream</a:t>
            </a:r>
          </a:p>
        </p:txBody>
      </p:sp>
      <p:sp>
        <p:nvSpPr>
          <p:cNvPr id="21" name="TextBox 17">
            <a:extLst>
              <a:ext uri="{FF2B5EF4-FFF2-40B4-BE49-F238E27FC236}">
                <a16:creationId xmlns:a16="http://schemas.microsoft.com/office/drawing/2014/main" id="{F1D3BE98-7C49-4988-8DDB-D639C3938294}"/>
              </a:ext>
            </a:extLst>
          </p:cNvPr>
          <p:cNvSpPr txBox="1"/>
          <p:nvPr/>
        </p:nvSpPr>
        <p:spPr>
          <a:xfrm>
            <a:off x="4942879" y="5472152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I2S (</a:t>
            </a:r>
            <a:r>
              <a:rPr lang="en-US" dirty="0" err="1"/>
              <a:t>Pmod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816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938A6C82-471E-9643-BD18-C0A38F2A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steps: connection</a:t>
            </a:r>
            <a:endParaRPr lang="it-I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9A4E3B-7F72-4F70-B737-CE43901BB8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67" y="3599153"/>
            <a:ext cx="7335633" cy="279775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28B892-70B1-48FB-8160-7BCB965F4C7D}"/>
              </a:ext>
            </a:extLst>
          </p:cNvPr>
          <p:cNvCxnSpPr>
            <a:cxnSpLocks/>
          </p:cNvCxnSpPr>
          <p:nvPr/>
        </p:nvCxnSpPr>
        <p:spPr>
          <a:xfrm flipH="1">
            <a:off x="5638800" y="1981200"/>
            <a:ext cx="1600200" cy="251460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43E43E-8239-4613-938D-1356607EE673}"/>
              </a:ext>
            </a:extLst>
          </p:cNvPr>
          <p:cNvCxnSpPr>
            <a:cxnSpLocks/>
          </p:cNvCxnSpPr>
          <p:nvPr/>
        </p:nvCxnSpPr>
        <p:spPr>
          <a:xfrm flipH="1">
            <a:off x="6303755" y="2845904"/>
            <a:ext cx="1544846" cy="1649896"/>
          </a:xfrm>
          <a:prstGeom prst="straightConnector1">
            <a:avLst/>
          </a:prstGeom>
          <a:ln w="635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36AFEA-A2CF-4F73-94C2-E8AAFFB886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5436156"/>
            <a:ext cx="2899936" cy="1132468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2FFAAE-BEB9-4563-8098-A36634BB5914}"/>
              </a:ext>
            </a:extLst>
          </p:cNvPr>
          <p:cNvCxnSpPr>
            <a:cxnSpLocks/>
          </p:cNvCxnSpPr>
          <p:nvPr/>
        </p:nvCxnSpPr>
        <p:spPr>
          <a:xfrm flipH="1">
            <a:off x="7533377" y="2845904"/>
            <a:ext cx="315225" cy="2890060"/>
          </a:xfrm>
          <a:prstGeom prst="straightConnector1">
            <a:avLst/>
          </a:prstGeom>
          <a:ln w="635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26CD831-C7DF-6948-87E2-012D7AC60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447800"/>
            <a:ext cx="8001000" cy="5181600"/>
          </a:xfrm>
        </p:spPr>
        <p:txBody>
          <a:bodyPr>
            <a:noAutofit/>
          </a:bodyPr>
          <a:lstStyle/>
          <a:p>
            <a:pPr marL="68580"/>
            <a:r>
              <a:rPr lang="it-IT" sz="3000" dirty="0">
                <a:solidFill>
                  <a:prstClr val="white">
                    <a:tint val="75000"/>
                  </a:prstClr>
                </a:solidFill>
              </a:rPr>
              <a:t>The provided constraints are for the JB connector (top right of the board). Also make sure that the jumper on the PmodI2S2 module is on the </a:t>
            </a:r>
            <a:r>
              <a:rPr lang="it-IT" sz="3000" b="1" u="sng" dirty="0">
                <a:solidFill>
                  <a:prstClr val="white">
                    <a:tint val="75000"/>
                  </a:prstClr>
                </a:solidFill>
              </a:rPr>
              <a:t>SLV</a:t>
            </a:r>
            <a:r>
              <a:rPr lang="it-IT" sz="3000" dirty="0">
                <a:solidFill>
                  <a:prstClr val="white">
                    <a:tint val="75000"/>
                  </a:prstClr>
                </a:solidFill>
              </a:rPr>
              <a:t> position (right position).</a:t>
            </a:r>
          </a:p>
        </p:txBody>
      </p:sp>
    </p:spTree>
    <p:extLst>
      <p:ext uri="{BB962C8B-B14F-4D97-AF65-F5344CB8AC3E}">
        <p14:creationId xmlns:p14="http://schemas.microsoft.com/office/powerpoint/2010/main" val="4271912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26CD831-C7DF-6948-87E2-012D7AC60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447800"/>
            <a:ext cx="8001000" cy="5181600"/>
          </a:xfrm>
        </p:spPr>
        <p:txBody>
          <a:bodyPr>
            <a:noAutofit/>
          </a:bodyPr>
          <a:lstStyle/>
          <a:p>
            <a:pPr marL="525780" indent="-457200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prstClr val="white">
                    <a:tint val="75000"/>
                  </a:prstClr>
                </a:solidFill>
              </a:rPr>
              <a:t>Create a new project and select «Basys 3» as the board of the design</a:t>
            </a:r>
          </a:p>
          <a:p>
            <a:pPr marL="525780" indent="-457200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prstClr val="white">
                    <a:tint val="75000"/>
                  </a:prstClr>
                </a:solidFill>
              </a:rPr>
              <a:t>Create a new «Block Design»</a:t>
            </a:r>
          </a:p>
          <a:p>
            <a:pPr marL="525780" indent="-457200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prstClr val="white">
                    <a:tint val="75000"/>
                  </a:prstClr>
                </a:solidFill>
              </a:rPr>
              <a:t>Instantiate our three IP-Cores: Pmod_I2S2, Clocking Wizard, Utility Vector Logic</a:t>
            </a:r>
          </a:p>
          <a:p>
            <a:pPr marL="525780" indent="-457200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prstClr val="white">
                    <a:tint val="75000"/>
                  </a:prstClr>
                </a:solidFill>
              </a:rPr>
              <a:t>Configure the clocking wizard to generate a 22.591 MHz clock (to be connected to </a:t>
            </a:r>
            <a:r>
              <a:rPr lang="it-IT" sz="3000" u="sng" dirty="0">
                <a:solidFill>
                  <a:prstClr val="white">
                    <a:tint val="75000"/>
                  </a:prstClr>
                </a:solidFill>
              </a:rPr>
              <a:t>i2s_clk</a:t>
            </a:r>
            <a:r>
              <a:rPr lang="it-IT" sz="3000" dirty="0">
                <a:solidFill>
                  <a:prstClr val="white">
                    <a:tint val="75000"/>
                  </a:prstClr>
                </a:solidFill>
              </a:rPr>
              <a:t>) and a 100 MHz clock (to be connected to every other clock input).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38A6C82-471E-9643-BD18-C0A38F2A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steps: checklist (1/3)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8211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26CD831-C7DF-6948-87E2-012D7AC60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447800"/>
            <a:ext cx="8229600" cy="5181600"/>
          </a:xfrm>
        </p:spPr>
        <p:txBody>
          <a:bodyPr>
            <a:noAutofit/>
          </a:bodyPr>
          <a:lstStyle/>
          <a:p>
            <a:pPr marL="525780" indent="-457200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prstClr val="white">
                    <a:tint val="75000"/>
                  </a:prstClr>
                </a:solidFill>
              </a:rPr>
              <a:t>Connect the Clocking Wizard inputs (clock and reset) to the correct pins (in the «Board» tab on the left).</a:t>
            </a:r>
          </a:p>
          <a:p>
            <a:pPr marL="525780" indent="-457200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prstClr val="white">
                    <a:tint val="75000"/>
                  </a:prstClr>
                </a:solidFill>
              </a:rPr>
              <a:t>Configure the Utility Vector Logic as 1-bit «NOT» and use it to invert the value of the reset.</a:t>
            </a:r>
          </a:p>
          <a:p>
            <a:pPr marL="525780" indent="-457200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prstClr val="white">
                    <a:tint val="75000"/>
                  </a:prstClr>
                </a:solidFill>
              </a:rPr>
              <a:t>Connect the output AXI4-Stream interface of the Pmod-I2S2 module to the input one</a:t>
            </a:r>
          </a:p>
          <a:p>
            <a:pPr marL="525780" indent="-457200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prstClr val="white">
                    <a:tint val="75000"/>
                  </a:prstClr>
                </a:solidFill>
              </a:rPr>
              <a:t>Ctrl-click all the I2S signals (tx_mclk, ...), then right-click on one and «Make External».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38A6C82-471E-9643-BD18-C0A38F2A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steps: checklist (2/3)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3223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26CD831-C7DF-6948-87E2-012D7AC60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447800"/>
            <a:ext cx="8229600" cy="5181600"/>
          </a:xfrm>
        </p:spPr>
        <p:txBody>
          <a:bodyPr>
            <a:noAutofit/>
          </a:bodyPr>
          <a:lstStyle/>
          <a:p>
            <a:pPr marL="525780" indent="-457200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prstClr val="white">
                    <a:tint val="75000"/>
                  </a:prstClr>
                </a:solidFill>
              </a:rPr>
              <a:t>Right-click on the block design file in the «Sources» tab and select «Create HDL wrapper» («Let Vivado manage...»).</a:t>
            </a:r>
          </a:p>
          <a:p>
            <a:pPr marL="525780" indent="-457200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prstClr val="white">
                    <a:tint val="75000"/>
                  </a:prstClr>
                </a:solidFill>
              </a:rPr>
              <a:t>Add the constraints for the I2S pins.</a:t>
            </a:r>
          </a:p>
          <a:p>
            <a:pPr marL="525780" indent="-457200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prstClr val="white">
                    <a:tint val="75000"/>
                  </a:prstClr>
                </a:solidFill>
              </a:rPr>
              <a:t>Generate the bitstream and check whether the system works as expected.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38A6C82-471E-9643-BD18-C0A38F2A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steps: checklist (2/3)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02577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75944</TotalTime>
  <Words>781</Words>
  <Application>Microsoft Office PowerPoint</Application>
  <PresentationFormat>On-screen Show (4:3)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Consolas</vt:lpstr>
      <vt:lpstr>Corbel</vt:lpstr>
      <vt:lpstr>Wingdings</vt:lpstr>
      <vt:lpstr>Wingdings 2</vt:lpstr>
      <vt:lpstr>Wingdings 3</vt:lpstr>
      <vt:lpstr>Metro</vt:lpstr>
      <vt:lpstr>LAB 4</vt:lpstr>
      <vt:lpstr>Pmod-I2S2 IP-Core</vt:lpstr>
      <vt:lpstr>Pmod-I2S2 AXI4-Stream format</vt:lpstr>
      <vt:lpstr>Pmod-I2S2 AXI4-Stream format</vt:lpstr>
      <vt:lpstr>First steps</vt:lpstr>
      <vt:lpstr>First steps: connection</vt:lpstr>
      <vt:lpstr>First steps: checklist (1/3)</vt:lpstr>
      <vt:lpstr>First steps: checklist (2/3)</vt:lpstr>
      <vt:lpstr>First steps: checklist (2/3)</vt:lpstr>
      <vt:lpstr>Expected Block Design</vt:lpstr>
      <vt:lpstr>Assignment Requirements</vt:lpstr>
      <vt:lpstr>Assignment Requirements (1/2)</vt:lpstr>
      <vt:lpstr>Assignment Requirements (2/2)</vt:lpstr>
      <vt:lpstr>Details: project structure</vt:lpstr>
      <vt:lpstr>Details: volume control</vt:lpstr>
      <vt:lpstr>Details: balance control</vt:lpstr>
      <vt:lpstr>Details: other modules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Sistemi elettronici</dc:title>
  <dc:creator>Fabio Garzetti</dc:creator>
  <cp:lastModifiedBy>Nicola</cp:lastModifiedBy>
  <cp:revision>918</cp:revision>
  <cp:lastPrinted>2019-05-20T21:57:11Z</cp:lastPrinted>
  <dcterms:created xsi:type="dcterms:W3CDTF">2017-12-04T16:33:09Z</dcterms:created>
  <dcterms:modified xsi:type="dcterms:W3CDTF">2019-05-20T21:58:57Z</dcterms:modified>
</cp:coreProperties>
</file>