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9"/>
  </p:notesMasterIdLst>
  <p:handoutMasterIdLst>
    <p:handoutMasterId r:id="rId30"/>
  </p:handoutMasterIdLst>
  <p:sldIdLst>
    <p:sldId id="1054" r:id="rId5"/>
    <p:sldId id="1175" r:id="rId6"/>
    <p:sldId id="1178" r:id="rId7"/>
    <p:sldId id="1152" r:id="rId8"/>
    <p:sldId id="1153" r:id="rId9"/>
    <p:sldId id="1154" r:id="rId10"/>
    <p:sldId id="1155" r:id="rId11"/>
    <p:sldId id="1156" r:id="rId12"/>
    <p:sldId id="1157" r:id="rId13"/>
    <p:sldId id="1158" r:id="rId14"/>
    <p:sldId id="1160" r:id="rId15"/>
    <p:sldId id="1161" r:id="rId16"/>
    <p:sldId id="1162" r:id="rId17"/>
    <p:sldId id="1163" r:id="rId18"/>
    <p:sldId id="1164" r:id="rId19"/>
    <p:sldId id="1165" r:id="rId20"/>
    <p:sldId id="1166" r:id="rId21"/>
    <p:sldId id="1168" r:id="rId22"/>
    <p:sldId id="1169" r:id="rId23"/>
    <p:sldId id="1170" r:id="rId24"/>
    <p:sldId id="1150" r:id="rId25"/>
    <p:sldId id="1176" r:id="rId26"/>
    <p:sldId id="1076" r:id="rId27"/>
    <p:sldId id="1177"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ncipal" id="{6DD5C800-9A2C-4823-B056-4AFFC9A97500}">
          <p14:sldIdLst>
            <p14:sldId id="1054"/>
            <p14:sldId id="1175"/>
            <p14:sldId id="1178"/>
            <p14:sldId id="1152"/>
            <p14:sldId id="1153"/>
            <p14:sldId id="1154"/>
            <p14:sldId id="1155"/>
            <p14:sldId id="1156"/>
            <p14:sldId id="1157"/>
            <p14:sldId id="1158"/>
            <p14:sldId id="1160"/>
            <p14:sldId id="1161"/>
            <p14:sldId id="1162"/>
            <p14:sldId id="1163"/>
            <p14:sldId id="1164"/>
            <p14:sldId id="1165"/>
            <p14:sldId id="1166"/>
            <p14:sldId id="1168"/>
            <p14:sldId id="1169"/>
            <p14:sldId id="1170"/>
          </p14:sldIdLst>
        </p14:section>
        <p14:section name="Cierre" id="{6925D2A1-AD53-4951-AB34-79DFA02CD676}">
          <p14:sldIdLst>
            <p14:sldId id="1150"/>
            <p14:sldId id="1176"/>
            <p14:sldId id="1076"/>
            <p14:sldId id="117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BA00"/>
    <a:srgbClr val="007233"/>
    <a:srgbClr val="0072C6"/>
    <a:srgbClr val="B4009E"/>
    <a:srgbClr val="B0B186"/>
    <a:srgbClr val="FF66FF"/>
    <a:srgbClr val="000000"/>
    <a:srgbClr val="33CCCC"/>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05" autoAdjust="0"/>
  </p:normalViewPr>
  <p:slideViewPr>
    <p:cSldViewPr snapToGrid="0">
      <p:cViewPr varScale="1">
        <p:scale>
          <a:sx n="69" d="100"/>
          <a:sy n="69" d="100"/>
        </p:scale>
        <p:origin x="642"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41" d="100"/>
          <a:sy n="41" d="100"/>
        </p:scale>
        <p:origin x="-3792" y="-8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12/4/2013 12:01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12/4/2013 12:01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1</a:t>
            </a:fld>
            <a:endParaRPr lang="en-US" dirty="0"/>
          </a:p>
        </p:txBody>
      </p:sp>
      <p:sp>
        <p:nvSpPr>
          <p:cNvPr id="10" name="Date Placeholder 9"/>
          <p:cNvSpPr>
            <a:spLocks noGrp="1"/>
          </p:cNvSpPr>
          <p:nvPr>
            <p:ph type="dt" idx="13"/>
          </p:nvPr>
        </p:nvSpPr>
        <p:spPr/>
        <p:txBody>
          <a:bodyPr/>
          <a:lstStyle/>
          <a:p>
            <a:fld id="{677FBE4F-EDB0-402F-A0AC-9374915CF447}" type="datetime8">
              <a:rPr lang="en-US" smtClean="0"/>
              <a:t>12/4/2013 12:24 PM</a:t>
            </a:fld>
            <a:endParaRPr lang="en-US" dirty="0"/>
          </a:p>
        </p:txBody>
      </p:sp>
      <p:sp>
        <p:nvSpPr>
          <p:cNvPr id="11" name="Footer Placeholder 10"/>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94440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18</a:t>
            </a:fld>
            <a:endParaRPr lang="en-US"/>
          </a:p>
        </p:txBody>
      </p:sp>
    </p:spTree>
    <p:extLst>
      <p:ext uri="{BB962C8B-B14F-4D97-AF65-F5344CB8AC3E}">
        <p14:creationId xmlns:p14="http://schemas.microsoft.com/office/powerpoint/2010/main" val="428865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19</a:t>
            </a:fld>
            <a:endParaRPr lang="en-US"/>
          </a:p>
        </p:txBody>
      </p:sp>
    </p:spTree>
    <p:extLst>
      <p:ext uri="{BB962C8B-B14F-4D97-AF65-F5344CB8AC3E}">
        <p14:creationId xmlns:p14="http://schemas.microsoft.com/office/powerpoint/2010/main" val="2926440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20</a:t>
            </a:fld>
            <a:endParaRPr lang="en-US"/>
          </a:p>
        </p:txBody>
      </p:sp>
    </p:spTree>
    <p:extLst>
      <p:ext uri="{BB962C8B-B14F-4D97-AF65-F5344CB8AC3E}">
        <p14:creationId xmlns:p14="http://schemas.microsoft.com/office/powerpoint/2010/main" val="1230001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12/4/2013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86665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12/4/2013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4935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12/4/2013 12:01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12/4/2013 12:01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0764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290097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
        <p:nvSpPr>
          <p:cNvPr id="5"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86087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7</a:t>
            </a:fld>
            <a:endParaRPr lang="en-US"/>
          </a:p>
        </p:txBody>
      </p:sp>
    </p:spTree>
    <p:extLst>
      <p:ext uri="{BB962C8B-B14F-4D97-AF65-F5344CB8AC3E}">
        <p14:creationId xmlns:p14="http://schemas.microsoft.com/office/powerpoint/2010/main" val="252947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9</a:t>
            </a:fld>
            <a:endParaRPr lang="en-US"/>
          </a:p>
        </p:txBody>
      </p:sp>
    </p:spTree>
    <p:extLst>
      <p:ext uri="{BB962C8B-B14F-4D97-AF65-F5344CB8AC3E}">
        <p14:creationId xmlns:p14="http://schemas.microsoft.com/office/powerpoint/2010/main" val="3188165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10</a:t>
            </a:fld>
            <a:endParaRPr lang="en-US"/>
          </a:p>
        </p:txBody>
      </p:sp>
    </p:spTree>
    <p:extLst>
      <p:ext uri="{BB962C8B-B14F-4D97-AF65-F5344CB8AC3E}">
        <p14:creationId xmlns:p14="http://schemas.microsoft.com/office/powerpoint/2010/main" val="2163777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4537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58387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6C70BA7-54A9-4C9D-A4D9-4CF62DB81B3C}" type="slidenum">
              <a:rPr lang="en-US" smtClean="0"/>
              <a:t>14</a:t>
            </a:fld>
            <a:endParaRPr lang="en-US"/>
          </a:p>
        </p:txBody>
      </p:sp>
    </p:spTree>
    <p:extLst>
      <p:ext uri="{BB962C8B-B14F-4D97-AF65-F5344CB8AC3E}">
        <p14:creationId xmlns:p14="http://schemas.microsoft.com/office/powerpoint/2010/main" val="1520052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9955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29660" y="1476622"/>
            <a:ext cx="5597872" cy="1961371"/>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1961371"/>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242617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21530"/>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2"/>
            <a:ext cx="11375536"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89093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3" r:id="rId1"/>
    <p:sldLayoutId id="2147484188" r:id="rId2"/>
    <p:sldLayoutId id="2147484189" r:id="rId3"/>
    <p:sldLayoutId id="2147484105" r:id="rId4"/>
    <p:sldLayoutId id="2147484185" r:id="rId5"/>
    <p:sldLayoutId id="2147484182" r:id="rId6"/>
    <p:sldLayoutId id="2147484186" r:id="rId7"/>
    <p:sldLayoutId id="2147484130" r:id="rId8"/>
    <p:sldLayoutId id="2147484101" r:id="rId9"/>
    <p:sldLayoutId id="2147484102" r:id="rId10"/>
    <p:sldLayoutId id="2147484098" r:id="rId11"/>
    <p:sldLayoutId id="2147484086" r:id="rId12"/>
    <p:sldLayoutId id="2147484100" r:id="rId13"/>
    <p:sldLayoutId id="2147484089" r:id="rId14"/>
    <p:sldLayoutId id="2147484106" r:id="rId15"/>
    <p:sldLayoutId id="2147484092" r:id="rId16"/>
    <p:sldLayoutId id="2147484093" r:id="rId17"/>
    <p:sldLayoutId id="2147484127" r:id="rId18"/>
    <p:sldLayoutId id="2147484128" r:id="rId19"/>
    <p:sldLayoutId id="2147484129" r:id="rId20"/>
    <p:sldLayoutId id="2147484094" r:id="rId21"/>
    <p:sldLayoutId id="2147484096" r:id="rId22"/>
    <p:sldLayoutId id="2147484191" r:id="rId23"/>
    <p:sldLayoutId id="2147484192" r:id="rId2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msdn.microsoft.com/en-us/library/hh191443.aspx" TargetMode="External"/><Relationship Id="rId7" Type="http://schemas.openxmlformats.org/officeDocument/2006/relationships/hyperlink" Target="http://blogs.msdn.com/b/lucian/archive/2013/06/28/talk-the-complete-async-three-talks-from-teched-europe-2013.aspx"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hyperlink" Target="http://channel9.msdn.com/Series/Three-Essential-Tips-for-Async" TargetMode="External"/><Relationship Id="rId5" Type="http://schemas.openxmlformats.org/officeDocument/2006/relationships/hyperlink" Target="http://blogs.southworks.net/dschenkelman/2013/11/29/asynchronous-io-in-c-why-tasks-a-k-a-promises-futures" TargetMode="External"/><Relationship Id="rId4" Type="http://schemas.openxmlformats.org/officeDocument/2006/relationships/hyperlink" Target="http://blogs.southworks.net/dschenkelman/2013/08/02/asynchronous-io-in-c-introduc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sz="3600" dirty="0" smtClean="0"/>
              <a:t>Fácil </a:t>
            </a:r>
            <a:r>
              <a:rPr lang="es-AR" sz="3600" dirty="0" err="1" smtClean="0"/>
              <a:t>Async</a:t>
            </a:r>
            <a:r>
              <a:rPr lang="es-AR" sz="3600" dirty="0" smtClean="0"/>
              <a:t> para Windows Apps Store en Microsoft Visual C # y Microsoft Visual Basic</a:t>
            </a:r>
            <a:endParaRPr lang="es-AR" sz="3600" dirty="0"/>
          </a:p>
        </p:txBody>
      </p:sp>
      <p:grpSp>
        <p:nvGrpSpPr>
          <p:cNvPr id="3" name="Group 2"/>
          <p:cNvGrpSpPr/>
          <p:nvPr/>
        </p:nvGrpSpPr>
        <p:grpSpPr>
          <a:xfrm>
            <a:off x="8725003" y="6180164"/>
            <a:ext cx="3357804" cy="394572"/>
            <a:chOff x="8725003" y="6180164"/>
            <a:chExt cx="3357804" cy="394572"/>
          </a:xfrm>
        </p:grpSpPr>
        <p:sp>
          <p:nvSpPr>
            <p:cNvPr id="7" name="Rectangle 6"/>
            <p:cNvSpPr/>
            <p:nvPr/>
          </p:nvSpPr>
          <p:spPr bwMode="auto">
            <a:xfrm>
              <a:off x="8725003" y="6180164"/>
              <a:ext cx="3357803" cy="3945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http://pip.southworks.net/theme/southworks/sw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5004" y="6208740"/>
              <a:ext cx="3357803" cy="34200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Fácil Async para Windows Apps Store en Microsoft Visual C # y Microsoft Visual Bas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01" y="288698"/>
            <a:ext cx="3154299" cy="15744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6343650" y="3954464"/>
            <a:ext cx="3074988" cy="181768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p:nvPr>
        </p:nvSpPr>
        <p:spPr>
          <a:xfrm>
            <a:off x="274701" y="4007928"/>
            <a:ext cx="9143937" cy="1711855"/>
          </a:xfrm>
        </p:spPr>
        <p:txBody>
          <a:bodyPr/>
          <a:lstStyle/>
          <a:p>
            <a:r>
              <a:rPr lang="es-AR" sz="3350" dirty="0"/>
              <a:t>Mariano </a:t>
            </a:r>
            <a:r>
              <a:rPr lang="es-AR" sz="3350" dirty="0" err="1" smtClean="0"/>
              <a:t>Converti</a:t>
            </a:r>
            <a:r>
              <a:rPr lang="es-AR" sz="3350" dirty="0" smtClean="0"/>
              <a:t>, </a:t>
            </a:r>
            <a:r>
              <a:rPr lang="es-AR" sz="3350" dirty="0" err="1" smtClean="0"/>
              <a:t>Southworks</a:t>
            </a:r>
            <a:r>
              <a:rPr lang="es-AR" sz="3350" dirty="0" smtClean="0"/>
              <a:t> </a:t>
            </a:r>
            <a:r>
              <a:rPr lang="es-AR" sz="3350" dirty="0" smtClean="0"/>
              <a:t>(@</a:t>
            </a:r>
            <a:r>
              <a:rPr lang="es-AR" sz="3350" dirty="0" err="1" smtClean="0"/>
              <a:t>mconverti</a:t>
            </a:r>
            <a:r>
              <a:rPr lang="es-AR" sz="3350" dirty="0" smtClean="0"/>
              <a:t>)</a:t>
            </a:r>
          </a:p>
          <a:p>
            <a:endParaRPr lang="es-AR" dirty="0"/>
          </a:p>
          <a:p>
            <a:r>
              <a:rPr lang="es-AR" sz="3350" dirty="0" smtClean="0"/>
              <a:t>Jonathan </a:t>
            </a:r>
            <a:r>
              <a:rPr lang="es-AR" sz="3350" dirty="0"/>
              <a:t>Cisneros, </a:t>
            </a:r>
            <a:r>
              <a:rPr lang="es-AR" sz="3350" dirty="0" err="1"/>
              <a:t>Southworks</a:t>
            </a:r>
            <a:r>
              <a:rPr lang="es-AR" sz="3350" dirty="0"/>
              <a:t> </a:t>
            </a:r>
            <a:r>
              <a:rPr lang="es-AR" sz="3350" dirty="0" smtClean="0"/>
              <a:t>(@cisne)</a:t>
            </a:r>
            <a:endParaRPr lang="es-AR" sz="3350" dirty="0"/>
          </a:p>
        </p:txBody>
      </p:sp>
    </p:spTree>
    <p:extLst>
      <p:ext uri="{BB962C8B-B14F-4D97-AF65-F5344CB8AC3E}">
        <p14:creationId xmlns:p14="http://schemas.microsoft.com/office/powerpoint/2010/main" val="248586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842674" y="2482850"/>
            <a:ext cx="10751127" cy="2028825"/>
          </a:xfrm>
        </p:spPr>
        <p:txBody>
          <a:bodyPr anchor="ctr">
            <a:noAutofit/>
          </a:bodyPr>
          <a:lstStyle/>
          <a:p>
            <a:pPr algn="ctr"/>
            <a:r>
              <a:rPr lang="es-AR" smtClean="0">
                <a:latin typeface="Consolas" panose="020B0609020204030204" pitchFamily="49" charset="0"/>
                <a:cs typeface="Consolas" panose="020B0609020204030204" pitchFamily="49" charset="0"/>
              </a:rPr>
              <a:t>await </a:t>
            </a:r>
            <a:br>
              <a:rPr lang="es-AR" smtClean="0">
                <a:latin typeface="Consolas" panose="020B0609020204030204" pitchFamily="49" charset="0"/>
                <a:cs typeface="Consolas" panose="020B0609020204030204" pitchFamily="49" charset="0"/>
              </a:rPr>
            </a:br>
            <a:r>
              <a:rPr lang="es-AR" smtClean="0"/>
              <a:t>convierte el resto del método en un callback</a:t>
            </a:r>
            <a:endParaRPr lang="es-AR"/>
          </a:p>
        </p:txBody>
      </p:sp>
    </p:spTree>
    <p:extLst>
      <p:ext uri="{BB962C8B-B14F-4D97-AF65-F5344CB8AC3E}">
        <p14:creationId xmlns:p14="http://schemas.microsoft.com/office/powerpoint/2010/main" val="3421112980"/>
      </p:ext>
    </p:extLst>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948" y="233150"/>
            <a:ext cx="11370961" cy="1158305"/>
          </a:xfrm>
        </p:spPr>
        <p:txBody>
          <a:bodyPr/>
          <a:lstStyle/>
          <a:p>
            <a:r>
              <a:rPr lang="es-AR" dirty="0" err="1" smtClean="0"/>
              <a:t>Awaitables</a:t>
            </a:r>
            <a:endParaRPr lang="es-AR" sz="2448" dirty="0">
              <a:solidFill>
                <a:schemeClr val="accent1">
                  <a:lumMod val="60000"/>
                  <a:lumOff val="40000"/>
                </a:schemeClr>
              </a:solidFill>
            </a:endParaRPr>
          </a:p>
        </p:txBody>
      </p:sp>
      <p:sp>
        <p:nvSpPr>
          <p:cNvPr id="6" name="Content Placeholder 5"/>
          <p:cNvSpPr>
            <a:spLocks noGrp="1"/>
          </p:cNvSpPr>
          <p:nvPr>
            <p:ph sz="half" idx="1"/>
          </p:nvPr>
        </p:nvSpPr>
        <p:spPr>
          <a:xfrm>
            <a:off x="531948" y="1476622"/>
            <a:ext cx="5595620" cy="4843377"/>
          </a:xfrm>
        </p:spPr>
        <p:txBody>
          <a:bodyPr/>
          <a:lstStyle/>
          <a:p>
            <a:pPr marL="0" indent="0">
              <a:buNone/>
            </a:pPr>
            <a:r>
              <a:rPr lang="es-AR" dirty="0" err="1" smtClean="0">
                <a:solidFill>
                  <a:schemeClr val="tx1"/>
                </a:solidFill>
                <a:latin typeface="Consolas" pitchFamily="49" charset="0"/>
                <a:cs typeface="Consolas" pitchFamily="49" charset="0"/>
              </a:rPr>
              <a:t>Task</a:t>
            </a:r>
            <a:endParaRPr lang="es-AR" dirty="0" smtClean="0">
              <a:solidFill>
                <a:schemeClr val="tx1"/>
              </a:solidFill>
              <a:latin typeface="Consolas" pitchFamily="49" charset="0"/>
              <a:cs typeface="Consolas" pitchFamily="49" charset="0"/>
            </a:endParaRPr>
          </a:p>
          <a:p>
            <a:pPr marL="0" indent="0">
              <a:buNone/>
            </a:pPr>
            <a:r>
              <a:rPr lang="es-AR" dirty="0" err="1" smtClean="0">
                <a:solidFill>
                  <a:schemeClr val="tx1"/>
                </a:solidFill>
                <a:latin typeface="Consolas" pitchFamily="49" charset="0"/>
                <a:cs typeface="Consolas" pitchFamily="49" charset="0"/>
              </a:rPr>
              <a:t>Task</a:t>
            </a:r>
            <a:r>
              <a:rPr lang="es-AR" dirty="0" smtClean="0">
                <a:solidFill>
                  <a:schemeClr val="tx1"/>
                </a:solidFill>
                <a:latin typeface="Consolas" pitchFamily="49" charset="0"/>
                <a:cs typeface="Consolas" pitchFamily="49" charset="0"/>
              </a:rPr>
              <a:t>&lt;</a:t>
            </a:r>
            <a:r>
              <a:rPr lang="es-AR" dirty="0" err="1" smtClean="0">
                <a:solidFill>
                  <a:schemeClr val="tx1"/>
                </a:solidFill>
                <a:latin typeface="Consolas" pitchFamily="49" charset="0"/>
                <a:cs typeface="Consolas" pitchFamily="49" charset="0"/>
              </a:rPr>
              <a:t>TResult</a:t>
            </a:r>
            <a:r>
              <a:rPr lang="es-AR" dirty="0" smtClean="0">
                <a:solidFill>
                  <a:schemeClr val="tx1"/>
                </a:solidFill>
                <a:latin typeface="Consolas" pitchFamily="49" charset="0"/>
                <a:cs typeface="Consolas" pitchFamily="49" charset="0"/>
              </a:rPr>
              <a:t>&gt;</a:t>
            </a:r>
          </a:p>
          <a:p>
            <a:endParaRPr lang="es-AR" dirty="0" smtClean="0"/>
          </a:p>
          <a:p>
            <a:pPr marL="0" indent="0">
              <a:buNone/>
            </a:pPr>
            <a:r>
              <a:rPr lang="es-AR" dirty="0" smtClean="0"/>
              <a:t>Abstracciones </a:t>
            </a:r>
            <a:r>
              <a:rPr lang="es-AR" dirty="0" err="1" smtClean="0"/>
              <a:t>async</a:t>
            </a:r>
            <a:r>
              <a:rPr lang="es-AR" dirty="0" smtClean="0"/>
              <a:t/>
            </a:r>
            <a:br>
              <a:rPr lang="es-AR" dirty="0" smtClean="0"/>
            </a:br>
            <a:r>
              <a:rPr lang="es-AR" dirty="0" smtClean="0"/>
              <a:t>C# and Visual Basic </a:t>
            </a:r>
            <a:r>
              <a:rPr lang="es-AR" dirty="0" err="1" smtClean="0"/>
              <a:t>APIs</a:t>
            </a:r>
            <a:endParaRPr lang="es-AR" dirty="0" smtClean="0"/>
          </a:p>
          <a:p>
            <a:pPr marL="0" indent="0">
              <a:buNone/>
            </a:pPr>
            <a:endParaRPr lang="es-AR" sz="1428" dirty="0" smtClean="0"/>
          </a:p>
          <a:p>
            <a:pPr marL="0" indent="0">
              <a:buNone/>
            </a:pPr>
            <a:r>
              <a:rPr lang="es-AR" i="1" dirty="0" smtClean="0">
                <a:solidFill>
                  <a:schemeClr val="accent1">
                    <a:lumMod val="60000"/>
                    <a:lumOff val="40000"/>
                  </a:schemeClr>
                </a:solidFill>
              </a:rPr>
              <a:t>Ya esta corriendo (</a:t>
            </a:r>
            <a:r>
              <a:rPr lang="es-AR" i="1" dirty="0" err="1" smtClean="0">
                <a:solidFill>
                  <a:schemeClr val="accent1">
                    <a:lumMod val="60000"/>
                    <a:lumOff val="40000"/>
                  </a:schemeClr>
                </a:solidFill>
              </a:rPr>
              <a:t>Running</a:t>
            </a:r>
            <a:r>
              <a:rPr lang="es-AR" i="1" dirty="0" smtClean="0">
                <a:solidFill>
                  <a:schemeClr val="accent1">
                    <a:lumMod val="60000"/>
                    <a:lumOff val="40000"/>
                  </a:schemeClr>
                </a:solidFill>
              </a:rPr>
              <a:t>)</a:t>
            </a:r>
          </a:p>
          <a:p>
            <a:pPr marL="0" indent="0">
              <a:buNone/>
            </a:pPr>
            <a:endParaRPr lang="es-AR" sz="1428" dirty="0" smtClean="0"/>
          </a:p>
          <a:p>
            <a:pPr marL="0" indent="0">
              <a:buNone/>
            </a:pPr>
            <a:r>
              <a:rPr lang="es-AR" dirty="0" err="1" smtClean="0">
                <a:solidFill>
                  <a:schemeClr val="tx1"/>
                </a:solidFill>
                <a:latin typeface="Consolas" pitchFamily="49" charset="0"/>
                <a:cs typeface="Consolas" pitchFamily="49" charset="0"/>
              </a:rPr>
              <a:t>await</a:t>
            </a:r>
            <a:r>
              <a:rPr lang="es-AR" b="1" dirty="0"/>
              <a:t> directamente</a:t>
            </a:r>
            <a:endParaRPr lang="es-AR" b="1" dirty="0" smtClean="0"/>
          </a:p>
          <a:p>
            <a:pPr marL="0" indent="0">
              <a:buNone/>
            </a:pPr>
            <a:r>
              <a:rPr lang="es-AR" dirty="0" err="1" smtClean="0">
                <a:solidFill>
                  <a:schemeClr val="tx1"/>
                </a:solidFill>
                <a:latin typeface="Consolas" pitchFamily="49" charset="0"/>
                <a:cs typeface="Consolas" pitchFamily="49" charset="0"/>
              </a:rPr>
              <a:t>await</a:t>
            </a:r>
            <a:r>
              <a:rPr lang="es-AR" b="1" dirty="0"/>
              <a:t> múltiples veces</a:t>
            </a:r>
            <a:endParaRPr lang="es-AR" b="1" dirty="0" smtClean="0"/>
          </a:p>
          <a:p>
            <a:pPr marL="0" indent="0">
              <a:buNone/>
            </a:pPr>
            <a:r>
              <a:rPr lang="es-AR" b="1" dirty="0"/>
              <a:t>Guardar y </a:t>
            </a:r>
            <a:r>
              <a:rPr lang="es-AR" dirty="0" err="1" smtClean="0">
                <a:solidFill>
                  <a:schemeClr val="tx1"/>
                </a:solidFill>
                <a:latin typeface="Consolas" pitchFamily="49" charset="0"/>
                <a:cs typeface="Consolas" pitchFamily="49" charset="0"/>
              </a:rPr>
              <a:t>await</a:t>
            </a:r>
            <a:r>
              <a:rPr lang="es-AR" b="1" dirty="0" smtClean="0"/>
              <a:t> después</a:t>
            </a:r>
          </a:p>
        </p:txBody>
      </p:sp>
      <p:sp>
        <p:nvSpPr>
          <p:cNvPr id="5" name="Content Placeholder 4"/>
          <p:cNvSpPr>
            <a:spLocks noGrp="1"/>
          </p:cNvSpPr>
          <p:nvPr>
            <p:ph sz="half" idx="2"/>
          </p:nvPr>
        </p:nvSpPr>
        <p:spPr>
          <a:xfrm>
            <a:off x="6307288" y="1476622"/>
            <a:ext cx="5595620" cy="5432887"/>
          </a:xfrm>
        </p:spPr>
        <p:txBody>
          <a:bodyPr/>
          <a:lstStyle/>
          <a:p>
            <a:pPr marL="0" indent="0">
              <a:buNone/>
            </a:pPr>
            <a:r>
              <a:rPr lang="es-AR" dirty="0" err="1" smtClean="0">
                <a:solidFill>
                  <a:schemeClr val="tx1"/>
                </a:solidFill>
                <a:latin typeface="Consolas" pitchFamily="49" charset="0"/>
                <a:cs typeface="Consolas" pitchFamily="49" charset="0"/>
              </a:rPr>
              <a:t>IAsyncAction</a:t>
            </a:r>
            <a:endParaRPr lang="es-AR" dirty="0" smtClean="0">
              <a:solidFill>
                <a:schemeClr val="tx1"/>
              </a:solidFill>
              <a:latin typeface="Consolas" pitchFamily="49" charset="0"/>
              <a:cs typeface="Consolas" pitchFamily="49" charset="0"/>
            </a:endParaRPr>
          </a:p>
          <a:p>
            <a:pPr marL="0" indent="0">
              <a:buNone/>
            </a:pPr>
            <a:r>
              <a:rPr lang="es-AR" dirty="0" err="1" smtClean="0">
                <a:solidFill>
                  <a:schemeClr val="tx1"/>
                </a:solidFill>
                <a:latin typeface="Consolas" pitchFamily="49" charset="0"/>
                <a:cs typeface="Consolas" pitchFamily="49" charset="0"/>
              </a:rPr>
              <a:t>IAsyncOperation</a:t>
            </a:r>
            <a:r>
              <a:rPr lang="es-AR" dirty="0" smtClean="0">
                <a:solidFill>
                  <a:schemeClr val="tx1"/>
                </a:solidFill>
                <a:latin typeface="Consolas" pitchFamily="49" charset="0"/>
                <a:cs typeface="Consolas" pitchFamily="49" charset="0"/>
              </a:rPr>
              <a:t>&lt;</a:t>
            </a:r>
            <a:r>
              <a:rPr lang="es-AR" dirty="0" err="1" smtClean="0">
                <a:solidFill>
                  <a:schemeClr val="tx1"/>
                </a:solidFill>
                <a:latin typeface="Consolas" pitchFamily="49" charset="0"/>
                <a:cs typeface="Consolas" pitchFamily="49" charset="0"/>
              </a:rPr>
              <a:t>TResult</a:t>
            </a:r>
            <a:r>
              <a:rPr lang="es-AR" dirty="0" smtClean="0">
                <a:solidFill>
                  <a:schemeClr val="tx1"/>
                </a:solidFill>
                <a:latin typeface="Consolas" pitchFamily="49" charset="0"/>
                <a:cs typeface="Consolas" pitchFamily="49" charset="0"/>
              </a:rPr>
              <a:t>&gt;</a:t>
            </a:r>
          </a:p>
          <a:p>
            <a:endParaRPr lang="es-AR" dirty="0" smtClean="0"/>
          </a:p>
          <a:p>
            <a:pPr marL="0" indent="0">
              <a:buNone/>
            </a:pPr>
            <a:r>
              <a:rPr lang="es-AR" dirty="0" smtClean="0"/>
              <a:t>Abstracciones </a:t>
            </a:r>
            <a:r>
              <a:rPr lang="es-AR" dirty="0" err="1" smtClean="0"/>
              <a:t>async</a:t>
            </a:r>
            <a:r>
              <a:rPr lang="es-AR" dirty="0" smtClean="0"/>
              <a:t/>
            </a:r>
            <a:br>
              <a:rPr lang="es-AR" dirty="0" smtClean="0"/>
            </a:br>
            <a:r>
              <a:rPr lang="es-AR" dirty="0" smtClean="0"/>
              <a:t>Windows </a:t>
            </a:r>
            <a:r>
              <a:rPr lang="es-AR" dirty="0" err="1" smtClean="0"/>
              <a:t>Runtime</a:t>
            </a:r>
            <a:r>
              <a:rPr lang="es-AR" dirty="0" smtClean="0"/>
              <a:t> </a:t>
            </a:r>
            <a:r>
              <a:rPr lang="es-AR" dirty="0" err="1" smtClean="0"/>
              <a:t>APIs</a:t>
            </a:r>
            <a:endParaRPr lang="es-AR" dirty="0" smtClean="0"/>
          </a:p>
          <a:p>
            <a:pPr marL="0" indent="0">
              <a:buNone/>
            </a:pPr>
            <a:endParaRPr lang="es-AR" sz="1428" dirty="0" smtClean="0"/>
          </a:p>
          <a:p>
            <a:pPr marL="0" indent="0">
              <a:buNone/>
            </a:pPr>
            <a:r>
              <a:rPr lang="es-AR" i="1" dirty="0">
                <a:solidFill>
                  <a:schemeClr val="accent1">
                    <a:lumMod val="60000"/>
                    <a:lumOff val="40000"/>
                  </a:schemeClr>
                </a:solidFill>
              </a:rPr>
              <a:t>Ya esta corriendo (</a:t>
            </a:r>
            <a:r>
              <a:rPr lang="es-AR" i="1" dirty="0" err="1">
                <a:solidFill>
                  <a:schemeClr val="accent1">
                    <a:lumMod val="60000"/>
                    <a:lumOff val="40000"/>
                  </a:schemeClr>
                </a:solidFill>
              </a:rPr>
              <a:t>Running</a:t>
            </a:r>
            <a:r>
              <a:rPr lang="es-AR" i="1" dirty="0">
                <a:solidFill>
                  <a:schemeClr val="accent1">
                    <a:lumMod val="60000"/>
                    <a:lumOff val="40000"/>
                  </a:schemeClr>
                </a:solidFill>
              </a:rPr>
              <a:t>)</a:t>
            </a:r>
            <a:endParaRPr lang="es-AR" i="1" dirty="0" smtClean="0">
              <a:solidFill>
                <a:schemeClr val="accent1">
                  <a:lumMod val="60000"/>
                  <a:lumOff val="40000"/>
                </a:schemeClr>
              </a:solidFill>
            </a:endParaRPr>
          </a:p>
          <a:p>
            <a:pPr marL="0" indent="0">
              <a:buNone/>
            </a:pPr>
            <a:endParaRPr lang="es-AR" sz="1428" dirty="0" smtClean="0"/>
          </a:p>
          <a:p>
            <a:pPr marL="0" indent="0">
              <a:buNone/>
            </a:pPr>
            <a:r>
              <a:rPr lang="es-AR" dirty="0" err="1" smtClean="0">
                <a:solidFill>
                  <a:schemeClr val="tx1"/>
                </a:solidFill>
                <a:latin typeface="Consolas" pitchFamily="49" charset="0"/>
                <a:cs typeface="Consolas" pitchFamily="49" charset="0"/>
              </a:rPr>
              <a:t>await</a:t>
            </a:r>
            <a:r>
              <a:rPr lang="es-AR" b="1" dirty="0"/>
              <a:t> directamente</a:t>
            </a:r>
            <a:endParaRPr lang="es-AR" b="1" dirty="0" smtClean="0"/>
          </a:p>
          <a:p>
            <a:pPr marL="0" indent="0">
              <a:buNone/>
            </a:pPr>
            <a:r>
              <a:rPr lang="es-AR" dirty="0" err="1" smtClean="0">
                <a:solidFill>
                  <a:schemeClr val="tx1"/>
                </a:solidFill>
                <a:latin typeface="Consolas" pitchFamily="49" charset="0"/>
                <a:cs typeface="Consolas" pitchFamily="49" charset="0"/>
              </a:rPr>
              <a:t>await</a:t>
            </a:r>
            <a:r>
              <a:rPr lang="es-AR" b="1" dirty="0"/>
              <a:t> múltiples veces</a:t>
            </a:r>
            <a:endParaRPr lang="es-AR" b="1" dirty="0" smtClean="0"/>
          </a:p>
          <a:p>
            <a:pPr marL="0" indent="0">
              <a:buNone/>
            </a:pPr>
            <a:r>
              <a:rPr lang="es-AR" b="1" dirty="0"/>
              <a:t>Guardar y </a:t>
            </a:r>
            <a:r>
              <a:rPr lang="es-AR" dirty="0" err="1" smtClean="0">
                <a:solidFill>
                  <a:schemeClr val="tx1"/>
                </a:solidFill>
                <a:latin typeface="Consolas" pitchFamily="49" charset="0"/>
                <a:cs typeface="Consolas" pitchFamily="49" charset="0"/>
              </a:rPr>
              <a:t>await</a:t>
            </a:r>
            <a:r>
              <a:rPr lang="es-AR" b="1" dirty="0"/>
              <a:t> después</a:t>
            </a:r>
            <a:endParaRPr lang="es-AR" b="1" dirty="0" smtClean="0"/>
          </a:p>
          <a:p>
            <a:pPr marL="0" indent="0">
              <a:buNone/>
            </a:pPr>
            <a:r>
              <a:rPr lang="es-AR" b="1" dirty="0" smtClean="0"/>
              <a:t>O, </a:t>
            </a:r>
            <a:r>
              <a:rPr lang="es-AR" dirty="0" err="1" smtClean="0">
                <a:solidFill>
                  <a:schemeClr val="tx1"/>
                </a:solidFill>
                <a:latin typeface="Consolas" pitchFamily="49" charset="0"/>
                <a:cs typeface="Consolas" pitchFamily="49" charset="0"/>
              </a:rPr>
              <a:t>AsTask</a:t>
            </a:r>
            <a:r>
              <a:rPr lang="es-AR" b="1" dirty="0" smtClean="0"/>
              <a:t> y </a:t>
            </a:r>
            <a:r>
              <a:rPr lang="es-AR" dirty="0" err="1" smtClean="0">
                <a:solidFill>
                  <a:schemeClr val="tx1"/>
                </a:solidFill>
                <a:latin typeface="Consolas" pitchFamily="49" charset="0"/>
                <a:cs typeface="Consolas" pitchFamily="49" charset="0"/>
              </a:rPr>
              <a:t>await</a:t>
            </a:r>
            <a:r>
              <a:rPr lang="es-AR" b="1" dirty="0"/>
              <a:t> después</a:t>
            </a:r>
          </a:p>
        </p:txBody>
      </p:sp>
    </p:spTree>
    <p:extLst>
      <p:ext uri="{BB962C8B-B14F-4D97-AF65-F5344CB8AC3E}">
        <p14:creationId xmlns:p14="http://schemas.microsoft.com/office/powerpoint/2010/main" val="1214726816"/>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i="1" dirty="0" err="1" smtClean="0">
                <a:solidFill>
                  <a:schemeClr val="tx1"/>
                </a:solidFill>
              </a:rPr>
              <a:t>Task</a:t>
            </a:r>
            <a:r>
              <a:rPr lang="es-AR" dirty="0" err="1" smtClean="0">
                <a:solidFill>
                  <a:schemeClr val="tx1"/>
                </a:solidFill>
              </a:rPr>
              <a:t>-returning</a:t>
            </a:r>
            <a:r>
              <a:rPr lang="es-AR" dirty="0" smtClean="0">
                <a:solidFill>
                  <a:schemeClr val="tx1"/>
                </a:solidFill>
              </a:rPr>
              <a:t> vs. </a:t>
            </a:r>
            <a:r>
              <a:rPr lang="es-AR" i="1" dirty="0" err="1" smtClean="0">
                <a:solidFill>
                  <a:schemeClr val="tx1"/>
                </a:solidFill>
              </a:rPr>
              <a:t>void</a:t>
            </a:r>
            <a:r>
              <a:rPr lang="es-AR" dirty="0" err="1" smtClean="0">
                <a:solidFill>
                  <a:schemeClr val="tx1"/>
                </a:solidFill>
              </a:rPr>
              <a:t>-returning</a:t>
            </a:r>
            <a:endParaRPr lang="es-AR" dirty="0">
              <a:solidFill>
                <a:schemeClr val="tx1"/>
              </a:solidFill>
            </a:endParaRPr>
          </a:p>
        </p:txBody>
      </p:sp>
      <p:sp>
        <p:nvSpPr>
          <p:cNvPr id="6" name="Content Placeholder 5"/>
          <p:cNvSpPr>
            <a:spLocks noGrp="1"/>
          </p:cNvSpPr>
          <p:nvPr>
            <p:ph sz="half" idx="1"/>
          </p:nvPr>
        </p:nvSpPr>
        <p:spPr>
          <a:xfrm>
            <a:off x="531948" y="1476622"/>
            <a:ext cx="5595620" cy="3964483"/>
          </a:xfrm>
        </p:spPr>
        <p:txBody>
          <a:bodyPr/>
          <a:lstStyle/>
          <a:p>
            <a:pPr marL="0" indent="0">
              <a:buNone/>
            </a:pPr>
            <a:r>
              <a:rPr lang="es-AR" dirty="0" err="1" smtClean="0">
                <a:solidFill>
                  <a:schemeClr val="tx1"/>
                </a:solidFill>
                <a:latin typeface="Consolas" pitchFamily="49" charset="0"/>
                <a:cs typeface="Consolas" pitchFamily="49" charset="0"/>
              </a:rPr>
              <a:t>async</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Task</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Foo</a:t>
            </a:r>
            <a:r>
              <a:rPr lang="es-AR" u="sng" dirty="0" err="1" smtClean="0">
                <a:solidFill>
                  <a:schemeClr val="tx1"/>
                </a:solidFill>
                <a:latin typeface="Consolas" pitchFamily="49" charset="0"/>
                <a:cs typeface="Consolas" pitchFamily="49" charset="0"/>
              </a:rPr>
              <a:t>Async</a:t>
            </a:r>
            <a:r>
              <a:rPr lang="es-AR" dirty="0" smtClean="0">
                <a:solidFill>
                  <a:schemeClr val="tx1"/>
                </a:solidFill>
                <a:latin typeface="Consolas" pitchFamily="49" charset="0"/>
                <a:cs typeface="Consolas" pitchFamily="49" charset="0"/>
              </a:rPr>
              <a:t>(…);</a:t>
            </a:r>
          </a:p>
          <a:p>
            <a:endParaRPr lang="es-AR" dirty="0" smtClean="0"/>
          </a:p>
          <a:p>
            <a:pPr marL="0" indent="0">
              <a:buNone/>
            </a:pPr>
            <a:r>
              <a:rPr lang="es-AR" dirty="0" smtClean="0"/>
              <a:t>Puede ser “esperada” con </a:t>
            </a:r>
            <a:r>
              <a:rPr lang="es-AR" i="1" dirty="0" err="1" smtClean="0"/>
              <a:t>await</a:t>
            </a:r>
            <a:endParaRPr lang="es-AR" i="1" dirty="0" smtClean="0"/>
          </a:p>
          <a:p>
            <a:pPr marL="0" indent="0">
              <a:buNone/>
            </a:pPr>
            <a:r>
              <a:rPr lang="es-AR" dirty="0" smtClean="0"/>
              <a:t>“Devolver el control”</a:t>
            </a:r>
          </a:p>
          <a:p>
            <a:pPr marL="0" indent="0">
              <a:buNone/>
            </a:pPr>
            <a:r>
              <a:rPr lang="es-AR" dirty="0" smtClean="0"/>
              <a:t>Comienza un trabajo asincrónico</a:t>
            </a:r>
          </a:p>
          <a:p>
            <a:pPr marL="0" indent="0">
              <a:buNone/>
            </a:pPr>
            <a:endParaRPr lang="es-AR" dirty="0" smtClean="0"/>
          </a:p>
          <a:p>
            <a:pPr marL="0" indent="0">
              <a:buNone/>
            </a:pPr>
            <a:r>
              <a:rPr lang="es-AR" b="1" dirty="0" smtClean="0"/>
              <a:t>Para métodos utilitarios</a:t>
            </a:r>
          </a:p>
          <a:p>
            <a:pPr marL="0" indent="0">
              <a:buNone/>
            </a:pPr>
            <a:r>
              <a:rPr lang="es-AR" b="1" dirty="0" smtClean="0"/>
              <a:t>Para métodos de bibliotecas</a:t>
            </a:r>
            <a:endParaRPr lang="es-AR" b="1" dirty="0"/>
          </a:p>
        </p:txBody>
      </p:sp>
      <p:sp>
        <p:nvSpPr>
          <p:cNvPr id="5" name="Content Placeholder 4"/>
          <p:cNvSpPr>
            <a:spLocks noGrp="1"/>
          </p:cNvSpPr>
          <p:nvPr>
            <p:ph sz="half" idx="2"/>
          </p:nvPr>
        </p:nvSpPr>
        <p:spPr>
          <a:xfrm>
            <a:off x="6307288" y="1476622"/>
            <a:ext cx="5856596" cy="4843505"/>
          </a:xfrm>
        </p:spPr>
        <p:txBody>
          <a:bodyPr/>
          <a:lstStyle/>
          <a:p>
            <a:pPr marL="0" indent="0">
              <a:buNone/>
            </a:pPr>
            <a:r>
              <a:rPr lang="es-AR" dirty="0" err="1" smtClean="0">
                <a:solidFill>
                  <a:schemeClr val="tx1"/>
                </a:solidFill>
                <a:latin typeface="Consolas" pitchFamily="49" charset="0"/>
                <a:cs typeface="Consolas" pitchFamily="49" charset="0"/>
              </a:rPr>
              <a:t>async</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void</a:t>
            </a:r>
            <a:r>
              <a:rPr lang="es-AR" dirty="0" smtClean="0">
                <a:solidFill>
                  <a:schemeClr val="tx1"/>
                </a:solidFill>
                <a:latin typeface="Consolas" pitchFamily="49" charset="0"/>
                <a:cs typeface="Consolas" pitchFamily="49" charset="0"/>
              </a:rPr>
              <a:t> </a:t>
            </a:r>
            <a:r>
              <a:rPr lang="es-AR" dirty="0" err="1" smtClean="0">
                <a:solidFill>
                  <a:schemeClr val="tx1"/>
                </a:solidFill>
                <a:latin typeface="Consolas" pitchFamily="49" charset="0"/>
                <a:cs typeface="Consolas" pitchFamily="49" charset="0"/>
              </a:rPr>
              <a:t>Foo_Click</a:t>
            </a:r>
            <a:r>
              <a:rPr lang="es-AR" dirty="0" smtClean="0">
                <a:solidFill>
                  <a:schemeClr val="tx1"/>
                </a:solidFill>
                <a:latin typeface="Consolas" pitchFamily="49" charset="0"/>
                <a:cs typeface="Consolas" pitchFamily="49" charset="0"/>
              </a:rPr>
              <a:t>(…);</a:t>
            </a:r>
          </a:p>
          <a:p>
            <a:endParaRPr lang="es-AR" dirty="0" smtClean="0"/>
          </a:p>
          <a:p>
            <a:pPr marL="0" indent="0">
              <a:buNone/>
            </a:pPr>
            <a:r>
              <a:rPr lang="es-AR" dirty="0" smtClean="0"/>
              <a:t>No puede ser “esperada” con </a:t>
            </a:r>
            <a:r>
              <a:rPr lang="es-AR" i="1" dirty="0" err="1" smtClean="0"/>
              <a:t>await</a:t>
            </a:r>
            <a:endParaRPr lang="es-AR" i="1" dirty="0" smtClean="0"/>
          </a:p>
          <a:p>
            <a:pPr marL="0" indent="0">
              <a:buNone/>
            </a:pPr>
            <a:r>
              <a:rPr lang="es-AR" dirty="0" smtClean="0"/>
              <a:t>“Dispara y olvidarse” </a:t>
            </a:r>
          </a:p>
          <a:p>
            <a:pPr marL="0" indent="0">
              <a:buNone/>
            </a:pPr>
            <a:r>
              <a:rPr lang="es-AR" dirty="0" smtClean="0"/>
              <a:t>Comienza un flujo independiente</a:t>
            </a:r>
          </a:p>
          <a:p>
            <a:pPr marL="0" indent="0">
              <a:buNone/>
            </a:pPr>
            <a:endParaRPr lang="es-AR" b="1" dirty="0" smtClean="0"/>
          </a:p>
          <a:p>
            <a:pPr marL="0" indent="0">
              <a:buNone/>
            </a:pPr>
            <a:r>
              <a:rPr lang="es-AR" b="1" dirty="0" smtClean="0"/>
              <a:t>Para </a:t>
            </a:r>
            <a:r>
              <a:rPr lang="es-AR" b="1" dirty="0" err="1" smtClean="0"/>
              <a:t>event</a:t>
            </a:r>
            <a:r>
              <a:rPr lang="es-AR" b="1" dirty="0" smtClean="0"/>
              <a:t> </a:t>
            </a:r>
            <a:r>
              <a:rPr lang="es-AR" b="1" dirty="0" err="1" smtClean="0"/>
              <a:t>handlers</a:t>
            </a:r>
            <a:endParaRPr lang="es-AR" b="1" dirty="0" smtClean="0"/>
          </a:p>
          <a:p>
            <a:pPr marL="0" indent="0">
              <a:buNone/>
            </a:pPr>
            <a:r>
              <a:rPr lang="es-AR" b="1" dirty="0" smtClean="0"/>
              <a:t>Para sobrescribir (</a:t>
            </a:r>
            <a:r>
              <a:rPr lang="es-AR" b="1" i="1" dirty="0" err="1" smtClean="0"/>
              <a:t>override</a:t>
            </a:r>
            <a:r>
              <a:rPr lang="es-AR" b="1" dirty="0" smtClean="0"/>
              <a:t>) métodos </a:t>
            </a:r>
            <a:r>
              <a:rPr lang="es-AR" b="1" i="1" dirty="0" err="1" smtClean="0"/>
              <a:t>void</a:t>
            </a:r>
            <a:endParaRPr lang="es-AR" b="1" i="1" dirty="0" smtClean="0"/>
          </a:p>
          <a:p>
            <a:endParaRPr lang="es-AR" b="1" dirty="0"/>
          </a:p>
        </p:txBody>
      </p:sp>
    </p:spTree>
    <p:extLst>
      <p:ext uri="{BB962C8B-B14F-4D97-AF65-F5344CB8AC3E}">
        <p14:creationId xmlns:p14="http://schemas.microsoft.com/office/powerpoint/2010/main" val="3237889678"/>
      </p:ext>
    </p:extLst>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Demo</a:t>
            </a:r>
            <a:endParaRPr lang="es-AR" dirty="0"/>
          </a:p>
        </p:txBody>
      </p:sp>
      <p:sp>
        <p:nvSpPr>
          <p:cNvPr id="5" name="Text Placeholder 4"/>
          <p:cNvSpPr>
            <a:spLocks noGrp="1"/>
          </p:cNvSpPr>
          <p:nvPr>
            <p:ph type="body" sz="quarter" idx="12"/>
          </p:nvPr>
        </p:nvSpPr>
        <p:spPr/>
        <p:txBody>
          <a:bodyPr/>
          <a:lstStyle/>
          <a:p>
            <a:r>
              <a:rPr lang="es-AR" dirty="0" smtClean="0"/>
              <a:t>Coordinando </a:t>
            </a:r>
            <a:r>
              <a:rPr lang="es-AR" dirty="0" err="1" smtClean="0"/>
              <a:t>Tasks</a:t>
            </a:r>
            <a:endParaRPr lang="es-AR" dirty="0"/>
          </a:p>
        </p:txBody>
      </p:sp>
    </p:spTree>
    <p:extLst>
      <p:ext uri="{BB962C8B-B14F-4D97-AF65-F5344CB8AC3E}">
        <p14:creationId xmlns:p14="http://schemas.microsoft.com/office/powerpoint/2010/main" val="242599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err="1" smtClean="0">
                <a:latin typeface="Consolas" panose="020B0609020204030204" pitchFamily="49" charset="0"/>
                <a:cs typeface="Consolas" panose="020B0609020204030204" pitchFamily="49" charset="0"/>
              </a:rPr>
              <a:t>Task</a:t>
            </a:r>
            <a:r>
              <a:rPr lang="es-AR" dirty="0" smtClean="0"/>
              <a:t> </a:t>
            </a:r>
            <a:br>
              <a:rPr lang="es-AR" dirty="0" smtClean="0"/>
            </a:br>
            <a:r>
              <a:rPr lang="es-AR" dirty="0" smtClean="0"/>
              <a:t>permite coordinar actividades</a:t>
            </a:r>
            <a:endParaRPr lang="es-AR" dirty="0"/>
          </a:p>
        </p:txBody>
      </p:sp>
    </p:spTree>
    <p:extLst>
      <p:ext uri="{BB962C8B-B14F-4D97-AF65-F5344CB8AC3E}">
        <p14:creationId xmlns:p14="http://schemas.microsoft.com/office/powerpoint/2010/main" val="1797592233"/>
      </p:ext>
    </p:extLst>
  </p:cSld>
  <p:clrMapOvr>
    <a:masterClrMapping/>
  </p:clrMapOvr>
  <p:transition advClick="0">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Utilitarios para </a:t>
            </a:r>
            <a:r>
              <a:rPr lang="es-AR" i="1" dirty="0" err="1" smtClean="0"/>
              <a:t>Task</a:t>
            </a:r>
            <a:endParaRPr lang="es-AR" i="1" dirty="0"/>
          </a:p>
        </p:txBody>
      </p:sp>
      <p:sp>
        <p:nvSpPr>
          <p:cNvPr id="3" name="Text Placeholder 2"/>
          <p:cNvSpPr>
            <a:spLocks noGrp="1"/>
          </p:cNvSpPr>
          <p:nvPr>
            <p:ph type="body" sz="quarter" idx="10"/>
          </p:nvPr>
        </p:nvSpPr>
        <p:spPr>
          <a:xfrm>
            <a:off x="531138" y="1476622"/>
            <a:ext cx="11374199" cy="4735235"/>
          </a:xfrm>
        </p:spPr>
        <p:txBody>
          <a:bodyPr/>
          <a:lstStyle/>
          <a:p>
            <a:pPr marL="469536" indent="-469536">
              <a:buFont typeface="Arial" pitchFamily="34" charset="0"/>
              <a:buChar char="•"/>
            </a:pPr>
            <a:r>
              <a:rPr lang="es-AR" sz="3264" dirty="0" smtClean="0">
                <a:solidFill>
                  <a:schemeClr val="bg1"/>
                </a:solidFill>
                <a:latin typeface="+mn-lt"/>
                <a:cs typeface="+mn-cs"/>
              </a:rPr>
              <a:t>Ceder el control</a:t>
            </a:r>
          </a:p>
          <a:p>
            <a:pPr marL="469536" lvl="1"/>
            <a:r>
              <a:rPr lang="es-AR" sz="2448" dirty="0" smtClean="0">
                <a:solidFill>
                  <a:schemeClr val="bg1"/>
                </a:solidFill>
              </a:rPr>
              <a:t>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Task.Delay</a:t>
            </a:r>
            <a:r>
              <a:rPr lang="es-AR" sz="2448" dirty="0" smtClean="0">
                <a:solidFill>
                  <a:schemeClr val="bg1"/>
                </a:solidFill>
              </a:rPr>
              <a:t>(5000);</a:t>
            </a:r>
          </a:p>
          <a:p>
            <a:pPr marL="469536" lvl="1"/>
            <a:r>
              <a:rPr lang="es-AR" sz="2448" dirty="0" smtClean="0">
                <a:solidFill>
                  <a:schemeClr val="bg1"/>
                </a:solidFill>
              </a:rPr>
              <a:t>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Task.Yield</a:t>
            </a:r>
            <a:r>
              <a:rPr lang="es-AR" sz="2448" dirty="0" smtClean="0">
                <a:solidFill>
                  <a:schemeClr val="bg1"/>
                </a:solidFill>
              </a:rPr>
              <a:t>();</a:t>
            </a:r>
          </a:p>
          <a:p>
            <a:pPr marL="469536" lvl="1" indent="-469536"/>
            <a:endParaRPr lang="es-AR" sz="2448" dirty="0" smtClean="0">
              <a:solidFill>
                <a:schemeClr val="bg1"/>
              </a:solidFill>
            </a:endParaRPr>
          </a:p>
          <a:p>
            <a:pPr marL="469536" indent="-469536">
              <a:buFont typeface="Arial" pitchFamily="34" charset="0"/>
              <a:buChar char="•"/>
            </a:pPr>
            <a:r>
              <a:rPr lang="es-AR" sz="3264" dirty="0" smtClean="0">
                <a:solidFill>
                  <a:schemeClr val="bg1"/>
                </a:solidFill>
                <a:latin typeface="+mn-lt"/>
                <a:cs typeface="+mn-cs"/>
              </a:rPr>
              <a:t>Correr en </a:t>
            </a:r>
            <a:r>
              <a:rPr lang="es-AR" sz="3264" dirty="0" err="1" smtClean="0">
                <a:solidFill>
                  <a:schemeClr val="bg1"/>
                </a:solidFill>
                <a:latin typeface="+mn-lt"/>
                <a:cs typeface="+mn-cs"/>
              </a:rPr>
              <a:t>background</a:t>
            </a:r>
            <a:endParaRPr lang="es-AR" sz="3264" dirty="0" smtClean="0">
              <a:solidFill>
                <a:schemeClr val="bg1"/>
              </a:solidFill>
              <a:latin typeface="+mn-lt"/>
              <a:cs typeface="+mn-cs"/>
            </a:endParaRPr>
          </a:p>
          <a:p>
            <a:pPr marL="469536" lvl="1"/>
            <a:r>
              <a:rPr lang="es-AR" sz="2448" dirty="0" smtClean="0">
                <a:solidFill>
                  <a:schemeClr val="bg1"/>
                </a:solidFill>
              </a:rPr>
              <a:t>	</a:t>
            </a:r>
            <a:r>
              <a:rPr lang="es-AR" sz="2448" dirty="0" err="1" smtClean="0">
                <a:solidFill>
                  <a:schemeClr val="bg1"/>
                </a:solidFill>
              </a:rPr>
              <a:t>var</a:t>
            </a:r>
            <a:r>
              <a:rPr lang="es-AR" sz="2448" dirty="0" smtClean="0">
                <a:solidFill>
                  <a:schemeClr val="bg1"/>
                </a:solidFill>
              </a:rPr>
              <a:t> </a:t>
            </a:r>
            <a:r>
              <a:rPr lang="es-AR" sz="2448" dirty="0" err="1" smtClean="0">
                <a:solidFill>
                  <a:schemeClr val="bg1"/>
                </a:solidFill>
              </a:rPr>
              <a:t>result</a:t>
            </a:r>
            <a:r>
              <a:rPr lang="es-AR" sz="2448" dirty="0" smtClean="0">
                <a:solidFill>
                  <a:schemeClr val="bg1"/>
                </a:solidFill>
              </a:rPr>
              <a:t> =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Task.Run</a:t>
            </a:r>
            <a:r>
              <a:rPr lang="es-AR" sz="2448" dirty="0" smtClean="0">
                <a:solidFill>
                  <a:schemeClr val="bg1"/>
                </a:solidFill>
              </a:rPr>
              <a:t>(() =&gt; { … </a:t>
            </a:r>
            <a:r>
              <a:rPr lang="es-AR" sz="2448" dirty="0" err="1" smtClean="0">
                <a:solidFill>
                  <a:schemeClr val="bg1"/>
                </a:solidFill>
              </a:rPr>
              <a:t>work</a:t>
            </a:r>
            <a:r>
              <a:rPr lang="es-AR" sz="2448" dirty="0" smtClean="0">
                <a:solidFill>
                  <a:schemeClr val="bg1"/>
                </a:solidFill>
              </a:rPr>
              <a:t> … });</a:t>
            </a:r>
          </a:p>
          <a:p>
            <a:pPr marL="469536" lvl="1"/>
            <a:endParaRPr lang="es-AR" sz="2448" dirty="0" smtClean="0">
              <a:solidFill>
                <a:schemeClr val="bg1"/>
              </a:solidFill>
            </a:endParaRPr>
          </a:p>
          <a:p>
            <a:pPr marL="469536" indent="-469536">
              <a:buFont typeface="Arial" pitchFamily="34" charset="0"/>
              <a:buChar char="•"/>
            </a:pPr>
            <a:r>
              <a:rPr lang="es-AR" sz="3264" dirty="0" smtClean="0">
                <a:solidFill>
                  <a:schemeClr val="bg1"/>
                </a:solidFill>
                <a:latin typeface="+mn-lt"/>
                <a:cs typeface="+mn-cs"/>
              </a:rPr>
              <a:t>Componer </a:t>
            </a:r>
            <a:r>
              <a:rPr lang="es-AR" sz="3264" dirty="0" err="1" smtClean="0">
                <a:solidFill>
                  <a:schemeClr val="bg1"/>
                </a:solidFill>
                <a:latin typeface="+mn-lt"/>
                <a:cs typeface="+mn-cs"/>
              </a:rPr>
              <a:t>Tasks</a:t>
            </a:r>
            <a:r>
              <a:rPr lang="es-AR" sz="3264" dirty="0" smtClean="0">
                <a:solidFill>
                  <a:schemeClr val="bg1"/>
                </a:solidFill>
                <a:latin typeface="+mn-lt"/>
                <a:cs typeface="+mn-cs"/>
              </a:rPr>
              <a:t> paralelas</a:t>
            </a:r>
          </a:p>
          <a:p>
            <a:pPr marL="469536" lvl="1" indent="-469536"/>
            <a:r>
              <a:rPr lang="es-AR" sz="2448" dirty="0" smtClean="0">
                <a:solidFill>
                  <a:schemeClr val="bg1"/>
                </a:solidFill>
              </a:rPr>
              <a:t>		</a:t>
            </a:r>
            <a:r>
              <a:rPr lang="es-AR" sz="2448" dirty="0" err="1" smtClean="0">
                <a:solidFill>
                  <a:schemeClr val="bg1"/>
                </a:solidFill>
              </a:rPr>
              <a:t>Task</a:t>
            </a:r>
            <a:r>
              <a:rPr lang="es-AR" sz="2448" dirty="0" smtClean="0">
                <a:solidFill>
                  <a:schemeClr val="bg1"/>
                </a:solidFill>
              </a:rPr>
              <a:t> </a:t>
            </a:r>
            <a:r>
              <a:rPr lang="es-AR" sz="2448" dirty="0" err="1" smtClean="0">
                <a:solidFill>
                  <a:schemeClr val="bg1"/>
                </a:solidFill>
              </a:rPr>
              <a:t>first</a:t>
            </a:r>
            <a:r>
              <a:rPr lang="es-AR" sz="2448" dirty="0" smtClean="0">
                <a:solidFill>
                  <a:schemeClr val="bg1"/>
                </a:solidFill>
              </a:rPr>
              <a:t> =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Task.WhenAny</a:t>
            </a:r>
            <a:r>
              <a:rPr lang="es-AR" sz="2448" dirty="0" smtClean="0">
                <a:solidFill>
                  <a:schemeClr val="bg1"/>
                </a:solidFill>
              </a:rPr>
              <a:t>(task1, task2);</a:t>
            </a:r>
          </a:p>
          <a:p>
            <a:pPr marL="469536" lvl="1" indent="-469536"/>
            <a:r>
              <a:rPr lang="es-AR" sz="2448" dirty="0" smtClean="0">
                <a:solidFill>
                  <a:schemeClr val="bg1"/>
                </a:solidFill>
              </a:rPr>
              <a:t>		</a:t>
            </a:r>
            <a:r>
              <a:rPr lang="es-AR" sz="2448" dirty="0" err="1" smtClean="0">
                <a:solidFill>
                  <a:schemeClr val="bg1"/>
                </a:solidFill>
              </a:rPr>
              <a:t>var</a:t>
            </a:r>
            <a:r>
              <a:rPr lang="es-AR" sz="2448" dirty="0" smtClean="0">
                <a:solidFill>
                  <a:schemeClr val="bg1"/>
                </a:solidFill>
              </a:rPr>
              <a:t> </a:t>
            </a:r>
            <a:r>
              <a:rPr lang="es-AR" sz="2448" dirty="0" err="1" smtClean="0">
                <a:solidFill>
                  <a:schemeClr val="bg1"/>
                </a:solidFill>
              </a:rPr>
              <a:t>results</a:t>
            </a:r>
            <a:r>
              <a:rPr lang="es-AR" sz="2448" dirty="0" smtClean="0">
                <a:solidFill>
                  <a:schemeClr val="bg1"/>
                </a:solidFill>
              </a:rPr>
              <a:t> = </a:t>
            </a:r>
            <a:r>
              <a:rPr lang="es-AR" sz="2448" dirty="0" err="1" smtClean="0">
                <a:solidFill>
                  <a:schemeClr val="bg1"/>
                </a:solidFill>
              </a:rPr>
              <a:t>await</a:t>
            </a:r>
            <a:r>
              <a:rPr lang="es-AR" sz="2448" dirty="0" smtClean="0">
                <a:solidFill>
                  <a:schemeClr val="bg1"/>
                </a:solidFill>
              </a:rPr>
              <a:t> </a:t>
            </a:r>
            <a:r>
              <a:rPr lang="es-AR" sz="2448" b="1" dirty="0" err="1" smtClean="0">
                <a:solidFill>
                  <a:schemeClr val="bg1"/>
                </a:solidFill>
              </a:rPr>
              <a:t>Task.WhenAll</a:t>
            </a:r>
            <a:r>
              <a:rPr lang="es-AR" sz="2448" dirty="0" smtClean="0">
                <a:solidFill>
                  <a:schemeClr val="bg1"/>
                </a:solidFill>
              </a:rPr>
              <a:t>(task1, task2);</a:t>
            </a:r>
            <a:endParaRPr lang="es-AR" sz="2856" dirty="0">
              <a:solidFill>
                <a:schemeClr val="bg1"/>
              </a:solidFill>
            </a:endParaRPr>
          </a:p>
        </p:txBody>
      </p:sp>
    </p:spTree>
    <p:extLst>
      <p:ext uri="{BB962C8B-B14F-4D97-AF65-F5344CB8AC3E}">
        <p14:creationId xmlns:p14="http://schemas.microsoft.com/office/powerpoint/2010/main" val="3147259095"/>
      </p:ext>
    </p:extLst>
  </p:cSld>
  <p:clrMapOvr>
    <a:masterClrMapping/>
  </p:clrMapOvr>
  <p:transition advClick="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Demo</a:t>
            </a:r>
            <a:endParaRPr lang="es-AR" dirty="0"/>
          </a:p>
        </p:txBody>
      </p:sp>
      <p:sp>
        <p:nvSpPr>
          <p:cNvPr id="5" name="Text Placeholder 4"/>
          <p:cNvSpPr>
            <a:spLocks noGrp="1"/>
          </p:cNvSpPr>
          <p:nvPr>
            <p:ph type="body" sz="quarter" idx="12"/>
          </p:nvPr>
        </p:nvSpPr>
        <p:spPr/>
        <p:txBody>
          <a:bodyPr/>
          <a:lstStyle/>
          <a:p>
            <a:r>
              <a:rPr lang="es-AR" dirty="0" smtClean="0"/>
              <a:t>Cancelación</a:t>
            </a:r>
            <a:endParaRPr lang="es-AR" dirty="0"/>
          </a:p>
        </p:txBody>
      </p:sp>
    </p:spTree>
    <p:extLst>
      <p:ext uri="{BB962C8B-B14F-4D97-AF65-F5344CB8AC3E}">
        <p14:creationId xmlns:p14="http://schemas.microsoft.com/office/powerpoint/2010/main" val="84468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Cancelación y Progreso</a:t>
            </a:r>
            <a:endParaRPr lang="es-AR" dirty="0"/>
          </a:p>
        </p:txBody>
      </p:sp>
      <p:sp>
        <p:nvSpPr>
          <p:cNvPr id="3" name="Text Placeholder 2"/>
          <p:cNvSpPr>
            <a:spLocks noGrp="1"/>
          </p:cNvSpPr>
          <p:nvPr>
            <p:ph type="body" sz="quarter" idx="10"/>
          </p:nvPr>
        </p:nvSpPr>
        <p:spPr>
          <a:xfrm>
            <a:off x="531948" y="1476621"/>
            <a:ext cx="11521507" cy="3120854"/>
          </a:xfrm>
        </p:spPr>
        <p:txBody>
          <a:bodyPr/>
          <a:lstStyle/>
          <a:p>
            <a:pPr marL="0" indent="0">
              <a:buNone/>
            </a:pPr>
            <a:r>
              <a:rPr lang="es-AR" sz="3600" dirty="0" smtClean="0"/>
              <a:t>Utilizar </a:t>
            </a:r>
            <a:r>
              <a:rPr lang="es-AR" sz="3600" dirty="0" err="1" smtClean="0">
                <a:latin typeface="Consolas" pitchFamily="49" charset="0"/>
                <a:cs typeface="Consolas" pitchFamily="49" charset="0"/>
              </a:rPr>
              <a:t>CancellationToken</a:t>
            </a:r>
            <a:r>
              <a:rPr lang="es-AR" sz="3600" dirty="0" smtClean="0"/>
              <a:t> para </a:t>
            </a:r>
            <a:r>
              <a:rPr lang="es-AR" sz="3600" b="1" i="1" dirty="0" smtClean="0"/>
              <a:t>enviar</a:t>
            </a:r>
            <a:r>
              <a:rPr lang="es-AR" sz="3600" dirty="0" smtClean="0"/>
              <a:t> una cancelación</a:t>
            </a:r>
          </a:p>
          <a:p>
            <a:pPr marL="0" indent="0">
              <a:buNone/>
            </a:pPr>
            <a:r>
              <a:rPr lang="es-AR" sz="3600" dirty="0" smtClean="0"/>
              <a:t>Utilizar </a:t>
            </a:r>
            <a:r>
              <a:rPr lang="es-AR" sz="3600" dirty="0" err="1" smtClean="0">
                <a:latin typeface="Consolas" pitchFamily="49" charset="0"/>
                <a:cs typeface="Consolas" pitchFamily="49" charset="0"/>
              </a:rPr>
              <a:t>IProgress</a:t>
            </a:r>
            <a:r>
              <a:rPr lang="es-AR" sz="3600" dirty="0" smtClean="0"/>
              <a:t> pare </a:t>
            </a:r>
            <a:r>
              <a:rPr lang="es-AR" sz="3600" b="1" i="1" dirty="0" smtClean="0"/>
              <a:t>recibir</a:t>
            </a:r>
            <a:r>
              <a:rPr lang="es-AR" sz="3600" dirty="0" smtClean="0"/>
              <a:t> notificaciones de progreso</a:t>
            </a:r>
          </a:p>
          <a:p>
            <a:pPr marL="0" indent="0">
              <a:buNone/>
            </a:pPr>
            <a:endParaRPr lang="es-AR" sz="3600" dirty="0" smtClean="0"/>
          </a:p>
          <a:p>
            <a:pPr marL="0" indent="0">
              <a:buNone/>
            </a:pPr>
            <a:r>
              <a:rPr lang="es-AR" sz="3600" dirty="0" err="1" smtClean="0">
                <a:solidFill>
                  <a:schemeClr val="tx1"/>
                </a:solidFill>
                <a:latin typeface="Consolas" pitchFamily="49" charset="0"/>
                <a:cs typeface="Consolas" pitchFamily="49" charset="0"/>
              </a:rPr>
              <a:t>await</a:t>
            </a:r>
            <a:r>
              <a:rPr lang="es-AR" sz="3600" dirty="0" smtClean="0">
                <a:solidFill>
                  <a:schemeClr val="tx1"/>
                </a:solidFill>
                <a:latin typeface="Consolas" pitchFamily="49" charset="0"/>
                <a:cs typeface="Consolas" pitchFamily="49" charset="0"/>
              </a:rPr>
              <a:t> </a:t>
            </a:r>
            <a:r>
              <a:rPr lang="es-AR" sz="3600" dirty="0" err="1" smtClean="0">
                <a:solidFill>
                  <a:schemeClr val="tx1"/>
                </a:solidFill>
                <a:latin typeface="Consolas" pitchFamily="49" charset="0"/>
                <a:cs typeface="Consolas" pitchFamily="49" charset="0"/>
              </a:rPr>
              <a:t>FooAsync</a:t>
            </a:r>
            <a:r>
              <a:rPr lang="es-AR" sz="3600" dirty="0" smtClean="0">
                <a:solidFill>
                  <a:schemeClr val="tx1"/>
                </a:solidFill>
                <a:latin typeface="Consolas" pitchFamily="49" charset="0"/>
                <a:cs typeface="Consolas" pitchFamily="49" charset="0"/>
              </a:rPr>
              <a:t>(…, cancel, </a:t>
            </a:r>
            <a:r>
              <a:rPr lang="es-AR" sz="3600" dirty="0" err="1" smtClean="0">
                <a:solidFill>
                  <a:schemeClr val="tx1"/>
                </a:solidFill>
                <a:latin typeface="Consolas" pitchFamily="49" charset="0"/>
                <a:cs typeface="Consolas" pitchFamily="49" charset="0"/>
              </a:rPr>
              <a:t>progress</a:t>
            </a:r>
            <a:r>
              <a:rPr lang="es-AR" sz="3600" dirty="0" smtClean="0">
                <a:solidFill>
                  <a:schemeClr val="tx1"/>
                </a:solidFill>
                <a:latin typeface="Consolas" pitchFamily="49" charset="0"/>
                <a:cs typeface="Consolas" pitchFamily="49" charset="0"/>
              </a:rPr>
              <a:t>);</a:t>
            </a:r>
          </a:p>
          <a:p>
            <a:pPr marL="0" indent="0">
              <a:buNone/>
            </a:pPr>
            <a:r>
              <a:rPr lang="es-AR" sz="3600" dirty="0" err="1" smtClean="0">
                <a:solidFill>
                  <a:schemeClr val="tx1"/>
                </a:solidFill>
                <a:latin typeface="Consolas" pitchFamily="49" charset="0"/>
                <a:cs typeface="Consolas" pitchFamily="49" charset="0"/>
              </a:rPr>
              <a:t>await</a:t>
            </a:r>
            <a:r>
              <a:rPr lang="es-AR" sz="3600" dirty="0" smtClean="0">
                <a:solidFill>
                  <a:schemeClr val="tx1"/>
                </a:solidFill>
                <a:latin typeface="Consolas" pitchFamily="49" charset="0"/>
                <a:cs typeface="Consolas" pitchFamily="49" charset="0"/>
              </a:rPr>
              <a:t> </a:t>
            </a:r>
            <a:r>
              <a:rPr lang="es-AR" sz="3600" dirty="0" err="1" smtClean="0">
                <a:solidFill>
                  <a:schemeClr val="tx1"/>
                </a:solidFill>
                <a:latin typeface="Consolas" pitchFamily="49" charset="0"/>
                <a:cs typeface="Consolas" pitchFamily="49" charset="0"/>
              </a:rPr>
              <a:t>FooAsync</a:t>
            </a:r>
            <a:r>
              <a:rPr lang="es-AR" sz="3600" dirty="0" smtClean="0">
                <a:solidFill>
                  <a:schemeClr val="tx1"/>
                </a:solidFill>
                <a:latin typeface="Consolas" pitchFamily="49" charset="0"/>
                <a:cs typeface="Consolas" pitchFamily="49" charset="0"/>
              </a:rPr>
              <a:t>(…).</a:t>
            </a:r>
            <a:r>
              <a:rPr lang="es-AR" sz="3600" dirty="0" err="1" smtClean="0">
                <a:solidFill>
                  <a:schemeClr val="tx1"/>
                </a:solidFill>
                <a:latin typeface="Consolas" pitchFamily="49" charset="0"/>
                <a:cs typeface="Consolas" pitchFamily="49" charset="0"/>
              </a:rPr>
              <a:t>AsTask</a:t>
            </a:r>
            <a:r>
              <a:rPr lang="es-AR" sz="3600" dirty="0" smtClean="0">
                <a:solidFill>
                  <a:schemeClr val="tx1"/>
                </a:solidFill>
                <a:latin typeface="Consolas" pitchFamily="49" charset="0"/>
                <a:cs typeface="Consolas" pitchFamily="49" charset="0"/>
              </a:rPr>
              <a:t>(cancel, </a:t>
            </a:r>
            <a:r>
              <a:rPr lang="es-AR" sz="3600" dirty="0" err="1" smtClean="0">
                <a:solidFill>
                  <a:schemeClr val="tx1"/>
                </a:solidFill>
                <a:latin typeface="Consolas" pitchFamily="49" charset="0"/>
                <a:cs typeface="Consolas" pitchFamily="49" charset="0"/>
              </a:rPr>
              <a:t>progress</a:t>
            </a:r>
            <a:r>
              <a:rPr lang="es-AR" sz="3600" dirty="0" smtClean="0">
                <a:solidFill>
                  <a:schemeClr val="tx1"/>
                </a:solidFill>
                <a:latin typeface="Consolas" pitchFamily="49" charset="0"/>
                <a:cs typeface="Consolas" pitchFamily="49" charset="0"/>
              </a:rPr>
              <a:t>);</a:t>
            </a:r>
            <a:endParaRPr lang="es-AR" sz="3600" dirty="0">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2216219428"/>
      </p:ext>
    </p:extLst>
  </p:cSld>
  <p:clrMapOvr>
    <a:masterClrMapping/>
  </p:clrMapOvr>
  <p:transition advClick="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smtClean="0"/>
              <a:t>Windows 8 apostó fuertemente a las </a:t>
            </a:r>
            <a:r>
              <a:rPr lang="es-AR" dirty="0" err="1" smtClean="0"/>
              <a:t>APIs</a:t>
            </a:r>
            <a:r>
              <a:rPr lang="es-AR" dirty="0" smtClean="0"/>
              <a:t> asincrónicas</a:t>
            </a:r>
            <a:endParaRPr lang="es-AR" dirty="0"/>
          </a:p>
        </p:txBody>
      </p:sp>
    </p:spTree>
    <p:extLst>
      <p:ext uri="{BB962C8B-B14F-4D97-AF65-F5344CB8AC3E}">
        <p14:creationId xmlns:p14="http://schemas.microsoft.com/office/powerpoint/2010/main" val="2377621058"/>
      </p:ext>
    </p:extLst>
  </p:cSld>
  <p:clrMapOvr>
    <a:masterClrMapping/>
  </p:clrMapOvr>
  <p:transition advClick="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b="1" dirty="0" err="1" smtClean="0"/>
              <a:t>await</a:t>
            </a:r>
            <a:r>
              <a:rPr lang="es-AR" dirty="0" smtClean="0"/>
              <a:t> permite consumir </a:t>
            </a:r>
            <a:r>
              <a:rPr lang="es-AR" dirty="0" err="1" smtClean="0"/>
              <a:t>APIs</a:t>
            </a:r>
            <a:r>
              <a:rPr lang="es-AR" dirty="0" smtClean="0"/>
              <a:t> </a:t>
            </a:r>
            <a:r>
              <a:rPr lang="es-AR" b="1" dirty="0" err="1" smtClean="0"/>
              <a:t>async</a:t>
            </a:r>
            <a:r>
              <a:rPr lang="es-AR" dirty="0" smtClean="0"/>
              <a:t> de una manera simple</a:t>
            </a:r>
            <a:endParaRPr lang="es-AR" dirty="0"/>
          </a:p>
        </p:txBody>
      </p:sp>
    </p:spTree>
    <p:extLst>
      <p:ext uri="{BB962C8B-B14F-4D97-AF65-F5344CB8AC3E}">
        <p14:creationId xmlns:p14="http://schemas.microsoft.com/office/powerpoint/2010/main" val="2100285428"/>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9416" y="2857500"/>
            <a:ext cx="10513168" cy="1143000"/>
          </a:xfrm>
        </p:spPr>
        <p:txBody>
          <a:bodyPr>
            <a:noAutofit/>
          </a:bodyPr>
          <a:lstStyle/>
          <a:p>
            <a:r>
              <a:rPr lang="en-US" b="1" dirty="0" smtClean="0"/>
              <a:t>http://</a:t>
            </a:r>
            <a:r>
              <a:rPr lang="en-US" sz="5400" b="1" dirty="0" smtClean="0"/>
              <a:t>blogs.southworks.net/about-us</a:t>
            </a:r>
            <a:endParaRPr lang="es-AR" b="1" dirty="0"/>
          </a:p>
        </p:txBody>
      </p:sp>
    </p:spTree>
    <p:extLst>
      <p:ext uri="{BB962C8B-B14F-4D97-AF65-F5344CB8AC3E}">
        <p14:creationId xmlns:p14="http://schemas.microsoft.com/office/powerpoint/2010/main" val="3495255655"/>
      </p:ext>
    </p:extLst>
  </p:cSld>
  <p:clrMapOvr>
    <a:masterClrMapping/>
  </p:clrMapOvr>
  <p:transition advClick="0">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smtClean="0"/>
              <a:t>No más </a:t>
            </a:r>
            <a:r>
              <a:rPr lang="es-AR" dirty="0" err="1" smtClean="0"/>
              <a:t>callbacks</a:t>
            </a:r>
            <a:r>
              <a:rPr lang="es-AR" dirty="0" smtClean="0"/>
              <a:t>!</a:t>
            </a:r>
            <a:endParaRPr lang="es-AR" dirty="0"/>
          </a:p>
        </p:txBody>
      </p:sp>
    </p:spTree>
    <p:extLst>
      <p:ext uri="{BB962C8B-B14F-4D97-AF65-F5344CB8AC3E}">
        <p14:creationId xmlns:p14="http://schemas.microsoft.com/office/powerpoint/2010/main" val="748630892"/>
      </p:ext>
    </p:extLst>
  </p:cSld>
  <p:clrMapOvr>
    <a:masterClrMapping/>
  </p:clrMapOvr>
  <p:transition advClick="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Recursos Relacionados</a:t>
            </a:r>
            <a:endParaRPr lang="es-AR" dirty="0"/>
          </a:p>
        </p:txBody>
      </p:sp>
      <p:sp useBgFill="1">
        <p:nvSpPr>
          <p:cNvPr id="39" name="Freeform 38"/>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s-AR"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
          <p:cNvSpPr txBox="1">
            <a:spLocks/>
          </p:cNvSpPr>
          <p:nvPr/>
        </p:nvSpPr>
        <p:spPr>
          <a:xfrm>
            <a:off x="274320" y="1102014"/>
            <a:ext cx="11887200" cy="558306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r>
              <a:rPr lang="es-AR" sz="3000" dirty="0" err="1" smtClean="0"/>
              <a:t>Asynchronous</a:t>
            </a:r>
            <a:r>
              <a:rPr lang="es-AR" sz="3000" dirty="0" smtClean="0"/>
              <a:t> </a:t>
            </a:r>
            <a:r>
              <a:rPr lang="es-AR" sz="3000" dirty="0" err="1" smtClean="0"/>
              <a:t>Programming</a:t>
            </a:r>
            <a:r>
              <a:rPr lang="es-AR" sz="3000" dirty="0" smtClean="0"/>
              <a:t> </a:t>
            </a:r>
            <a:r>
              <a:rPr lang="es-AR" sz="3000" dirty="0" err="1" smtClean="0"/>
              <a:t>with</a:t>
            </a:r>
            <a:r>
              <a:rPr lang="es-AR" sz="3000" dirty="0" smtClean="0"/>
              <a:t> </a:t>
            </a:r>
            <a:r>
              <a:rPr lang="es-AR" sz="3000" dirty="0" err="1" smtClean="0"/>
              <a:t>Async</a:t>
            </a:r>
            <a:r>
              <a:rPr lang="es-AR" sz="3000" dirty="0" smtClean="0"/>
              <a:t> and </a:t>
            </a:r>
            <a:r>
              <a:rPr lang="es-AR" sz="3000" dirty="0" err="1" smtClean="0"/>
              <a:t>Await</a:t>
            </a:r>
            <a:r>
              <a:rPr lang="es-AR" sz="3000" dirty="0" smtClean="0"/>
              <a:t> </a:t>
            </a:r>
            <a:r>
              <a:rPr lang="es-AR" sz="3000" dirty="0" smtClean="0">
                <a:hlinkClick r:id="rId3"/>
              </a:rPr>
              <a:t>http://msdn.microsoft.com/en-us/library/hh191443.aspx</a:t>
            </a:r>
            <a:endParaRPr lang="es-AR" sz="3000" dirty="0" smtClean="0"/>
          </a:p>
          <a:p>
            <a:pPr marL="571500" indent="-571500"/>
            <a:r>
              <a:rPr lang="es-AR" sz="3000" dirty="0" err="1" smtClean="0"/>
              <a:t>Asynchronous</a:t>
            </a:r>
            <a:r>
              <a:rPr lang="es-AR" sz="3000" dirty="0" smtClean="0"/>
              <a:t> I/O in C#: </a:t>
            </a:r>
            <a:r>
              <a:rPr lang="es-AR" sz="3000" dirty="0" err="1" smtClean="0"/>
              <a:t>Introduction</a:t>
            </a:r>
            <a:r>
              <a:rPr lang="es-AR" sz="3000" dirty="0" smtClean="0"/>
              <a:t> </a:t>
            </a:r>
            <a:r>
              <a:rPr lang="es-AR" sz="3000" dirty="0" smtClean="0">
                <a:hlinkClick r:id="rId4"/>
              </a:rPr>
              <a:t>http://blogs.southworks.net/dschenkelman/2013/08/02/asynchronous-io-in-c-introduction</a:t>
            </a:r>
            <a:endParaRPr lang="es-AR" sz="3000" dirty="0" smtClean="0"/>
          </a:p>
          <a:p>
            <a:pPr marL="571500" indent="-571500"/>
            <a:r>
              <a:rPr lang="es-AR" sz="3000" dirty="0" err="1" smtClean="0"/>
              <a:t>Asynchronous</a:t>
            </a:r>
            <a:r>
              <a:rPr lang="es-AR" sz="3000" dirty="0" smtClean="0"/>
              <a:t> I/O in C#: </a:t>
            </a:r>
            <a:r>
              <a:rPr lang="es-AR" sz="3000" dirty="0" err="1" smtClean="0"/>
              <a:t>Why</a:t>
            </a:r>
            <a:r>
              <a:rPr lang="es-AR" sz="3000" dirty="0" smtClean="0"/>
              <a:t> </a:t>
            </a:r>
            <a:r>
              <a:rPr lang="es-AR" sz="3000" dirty="0" err="1" smtClean="0"/>
              <a:t>tasks</a:t>
            </a:r>
            <a:r>
              <a:rPr lang="es-AR" sz="3000" dirty="0" smtClean="0"/>
              <a:t> (</a:t>
            </a:r>
            <a:r>
              <a:rPr lang="es-AR" sz="3000" dirty="0" err="1" smtClean="0"/>
              <a:t>aka</a:t>
            </a:r>
            <a:r>
              <a:rPr lang="es-AR" sz="3000" dirty="0" smtClean="0"/>
              <a:t> </a:t>
            </a:r>
            <a:r>
              <a:rPr lang="es-AR" sz="3000" dirty="0" err="1" smtClean="0"/>
              <a:t>promises</a:t>
            </a:r>
            <a:r>
              <a:rPr lang="es-AR" sz="3000" dirty="0" smtClean="0"/>
              <a:t>, </a:t>
            </a:r>
            <a:r>
              <a:rPr lang="es-AR" sz="3000" dirty="0" err="1" smtClean="0"/>
              <a:t>futures</a:t>
            </a:r>
            <a:r>
              <a:rPr lang="es-AR" sz="3000" dirty="0" smtClean="0"/>
              <a:t>)? </a:t>
            </a:r>
            <a:r>
              <a:rPr lang="es-AR" sz="3000" dirty="0" smtClean="0">
                <a:hlinkClick r:id="rId5"/>
              </a:rPr>
              <a:t>http://blogs.southworks.net/dschenkelman/2013/11/29/asynchronous-io-in-c-why-tasks-a-k-a-promises-futures</a:t>
            </a:r>
            <a:r>
              <a:rPr lang="es-AR" sz="3000" dirty="0" smtClean="0"/>
              <a:t> </a:t>
            </a:r>
          </a:p>
          <a:p>
            <a:pPr marL="571500" indent="-571500"/>
            <a:r>
              <a:rPr lang="es-AR" sz="3000" dirty="0" err="1" smtClean="0"/>
              <a:t>Three</a:t>
            </a:r>
            <a:r>
              <a:rPr lang="es-AR" sz="3000" dirty="0" smtClean="0"/>
              <a:t> </a:t>
            </a:r>
            <a:r>
              <a:rPr lang="es-AR" sz="3000" dirty="0" err="1" smtClean="0"/>
              <a:t>Essential</a:t>
            </a:r>
            <a:r>
              <a:rPr lang="es-AR" sz="3000" dirty="0" smtClean="0"/>
              <a:t> </a:t>
            </a:r>
            <a:r>
              <a:rPr lang="es-AR" sz="3000" dirty="0" err="1" smtClean="0"/>
              <a:t>Tips</a:t>
            </a:r>
            <a:r>
              <a:rPr lang="es-AR" sz="3000" dirty="0" smtClean="0"/>
              <a:t> </a:t>
            </a:r>
            <a:r>
              <a:rPr lang="es-AR" sz="3000" dirty="0" err="1" smtClean="0"/>
              <a:t>for</a:t>
            </a:r>
            <a:r>
              <a:rPr lang="es-AR" sz="3000" dirty="0" smtClean="0"/>
              <a:t> </a:t>
            </a:r>
            <a:r>
              <a:rPr lang="es-AR" sz="3000" dirty="0" err="1" smtClean="0"/>
              <a:t>Async</a:t>
            </a:r>
            <a:r>
              <a:rPr lang="es-AR" sz="3000" dirty="0" smtClean="0"/>
              <a:t> </a:t>
            </a:r>
            <a:r>
              <a:rPr lang="es-AR" sz="3000" dirty="0" smtClean="0">
                <a:hlinkClick r:id="rId6"/>
              </a:rPr>
              <a:t>http://channel9.msdn.com/Series/Three-Essential-Tips-for-Async</a:t>
            </a:r>
            <a:endParaRPr lang="es-AR" sz="3000" dirty="0" smtClean="0"/>
          </a:p>
          <a:p>
            <a:pPr marL="571500" indent="-571500"/>
            <a:r>
              <a:rPr lang="es-AR" sz="3000" dirty="0" err="1" smtClean="0"/>
              <a:t>Talk</a:t>
            </a:r>
            <a:r>
              <a:rPr lang="es-AR" sz="3000" dirty="0" smtClean="0"/>
              <a:t>: </a:t>
            </a:r>
            <a:r>
              <a:rPr lang="es-AR" sz="3000" dirty="0" err="1" smtClean="0"/>
              <a:t>The</a:t>
            </a:r>
            <a:r>
              <a:rPr lang="es-AR" sz="3000" dirty="0" smtClean="0"/>
              <a:t> Complete </a:t>
            </a:r>
            <a:r>
              <a:rPr lang="es-AR" sz="3000" dirty="0" err="1" smtClean="0"/>
              <a:t>Async</a:t>
            </a:r>
            <a:r>
              <a:rPr lang="es-AR" sz="3000" dirty="0" smtClean="0"/>
              <a:t> </a:t>
            </a:r>
            <a:r>
              <a:rPr lang="es-AR" sz="3000" dirty="0" smtClean="0">
                <a:hlinkClick r:id="rId7"/>
              </a:rPr>
              <a:t>http://blogs.msdn.com/b/lucian/archive/2013/06/28/talk-the-complete-async-three-talks-from-teched-europe-2013.aspx</a:t>
            </a:r>
            <a:endParaRPr lang="es-AR" sz="3000" dirty="0" smtClean="0"/>
          </a:p>
          <a:p>
            <a:pPr marL="571500" indent="-571500"/>
            <a:endParaRPr lang="es-AR" sz="3000" dirty="0"/>
          </a:p>
        </p:txBody>
      </p:sp>
    </p:spTree>
    <p:extLst>
      <p:ext uri="{BB962C8B-B14F-4D97-AF65-F5344CB8AC3E}">
        <p14:creationId xmlns:p14="http://schemas.microsoft.com/office/powerpoint/2010/main" val="65215625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43" name="Rectangle 42"/>
          <p:cNvSpPr/>
          <p:nvPr/>
        </p:nvSpPr>
        <p:spPr bwMode="auto">
          <a:xfrm>
            <a:off x="5750977" y="-1"/>
            <a:ext cx="273890"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useBgFill="1">
        <p:nvSpPr>
          <p:cNvPr id="39" name="Freeform 38"/>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
          <p:cNvSpPr txBox="1">
            <a:spLocks/>
          </p:cNvSpPr>
          <p:nvPr/>
        </p:nvSpPr>
        <p:spPr>
          <a:xfrm>
            <a:off x="690274" y="2866880"/>
            <a:ext cx="11055927" cy="126076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https://github.com/mconverti/Webcast-Facil-Async-para-Windows-Apps-Store-en-CSharp-y-VB</a:t>
            </a:r>
          </a:p>
        </p:txBody>
      </p:sp>
    </p:spTree>
    <p:extLst>
      <p:ext uri="{BB962C8B-B14F-4D97-AF65-F5344CB8AC3E}">
        <p14:creationId xmlns:p14="http://schemas.microsoft.com/office/powerpoint/2010/main" val="192016811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848167" y="3049764"/>
            <a:ext cx="8740141" cy="894996"/>
          </a:xfrm>
          <a:prstGeom prst="rect">
            <a:avLst/>
          </a:prstGeom>
        </p:spPr>
        <p:txBody>
          <a:bodyPr anchor="ctr">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AR" sz="6600" dirty="0" smtClean="0"/>
              <a:t>Preguntas?</a:t>
            </a:r>
            <a:endParaRPr lang="es-AR" sz="11500" dirty="0">
              <a:solidFill>
                <a:schemeClr val="bg1">
                  <a:alpha val="99000"/>
                </a:schemeClr>
              </a:solidFill>
            </a:endParaRPr>
          </a:p>
        </p:txBody>
      </p:sp>
      <p:sp>
        <p:nvSpPr>
          <p:cNvPr id="6" name="Rounded Rectangle 29"/>
          <p:cNvSpPr/>
          <p:nvPr/>
        </p:nvSpPr>
        <p:spPr bwMode="black">
          <a:xfrm>
            <a:off x="10272464" y="2287056"/>
            <a:ext cx="1032345" cy="2283888"/>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s-AR" sz="127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p:cNvSpPr txBox="1">
            <a:spLocks/>
          </p:cNvSpPr>
          <p:nvPr/>
        </p:nvSpPr>
        <p:spPr>
          <a:xfrm>
            <a:off x="1848167" y="3049764"/>
            <a:ext cx="8740141" cy="894996"/>
          </a:xfrm>
          <a:prstGeom prst="rect">
            <a:avLst/>
          </a:prstGeom>
        </p:spPr>
        <p:txBody>
          <a:bodyPr anchor="ctr">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s-AR" sz="6600" dirty="0" smtClean="0"/>
              <a:t>Muchas Gracias!</a:t>
            </a:r>
            <a:endParaRPr lang="es-AR" sz="11500" dirty="0">
              <a:solidFill>
                <a:schemeClr val="bg1">
                  <a:alpha val="99000"/>
                </a:schemeClr>
              </a:solidFill>
            </a:endParaRPr>
          </a:p>
        </p:txBody>
      </p:sp>
    </p:spTree>
    <p:extLst>
      <p:ext uri="{BB962C8B-B14F-4D97-AF65-F5344CB8AC3E}">
        <p14:creationId xmlns:p14="http://schemas.microsoft.com/office/powerpoint/2010/main" val="174645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9416" y="2857500"/>
            <a:ext cx="10513168" cy="1143000"/>
          </a:xfrm>
        </p:spPr>
        <p:txBody>
          <a:bodyPr>
            <a:noAutofit/>
          </a:bodyPr>
          <a:lstStyle/>
          <a:p>
            <a:r>
              <a:rPr lang="es-AR" b="1" dirty="0" smtClean="0"/>
              <a:t>http://</a:t>
            </a:r>
            <a:r>
              <a:rPr lang="es-AR" sz="5400" b="1" dirty="0" smtClean="0"/>
              <a:t>blogs.southworks.net/about-us</a:t>
            </a:r>
            <a:endParaRPr lang="es-AR" b="1" dirty="0"/>
          </a:p>
        </p:txBody>
      </p:sp>
      <p:sp>
        <p:nvSpPr>
          <p:cNvPr id="3" name="Rectangle 2"/>
          <p:cNvSpPr/>
          <p:nvPr/>
        </p:nvSpPr>
        <p:spPr bwMode="auto">
          <a:xfrm>
            <a:off x="1" y="0"/>
            <a:ext cx="12436474" cy="6994525"/>
          </a:xfrm>
          <a:prstGeom prst="rect">
            <a:avLst/>
          </a:prstGeom>
          <a:solidFill>
            <a:schemeClr val="tx1">
              <a:alpha val="6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s-AR"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756914" y="2637912"/>
            <a:ext cx="640080" cy="619089"/>
          </a:xfrm>
          <a:prstGeom prst="rect">
            <a:avLst/>
          </a:prstGeom>
        </p:spPr>
      </p:pic>
      <p:sp>
        <p:nvSpPr>
          <p:cNvPr id="5" name="TextBox 4"/>
          <p:cNvSpPr txBox="1"/>
          <p:nvPr/>
        </p:nvSpPr>
        <p:spPr>
          <a:xfrm>
            <a:off x="2957612" y="3402253"/>
            <a:ext cx="6521251" cy="307777"/>
          </a:xfrm>
          <a:prstGeom prst="rect">
            <a:avLst/>
          </a:prstGeom>
          <a:noFill/>
        </p:spPr>
        <p:txBody>
          <a:bodyPr wrap="square" lIns="0" tIns="0" rIns="0" bIns="0" rtlCol="0">
            <a:spAutoFit/>
          </a:bodyPr>
          <a:lstStyle/>
          <a:p>
            <a:pPr algn="ctr"/>
            <a:r>
              <a:rPr lang="es-AR" sz="2000" b="1" dirty="0" smtClean="0">
                <a:solidFill>
                  <a:schemeClr val="bg1"/>
                </a:solidFill>
                <a:latin typeface="Consolas" pitchFamily="49" charset="0"/>
                <a:cs typeface="Consolas" pitchFamily="49" charset="0"/>
              </a:rPr>
              <a:t>Por favor espere por la siguiente</a:t>
            </a:r>
            <a:r>
              <a:rPr lang="es-AR" sz="2000" b="1" dirty="0" smtClean="0">
                <a:solidFill>
                  <a:schemeClr val="bg1"/>
                </a:solidFill>
                <a:latin typeface="Consolas" pitchFamily="49" charset="0"/>
                <a:cs typeface="Consolas" pitchFamily="49" charset="0"/>
              </a:rPr>
              <a:t> diapositiva</a:t>
            </a:r>
            <a:endParaRPr lang="es-AR" sz="2000" dirty="0" smtClean="0">
              <a:gradFill>
                <a:gsLst>
                  <a:gs pos="0">
                    <a:schemeClr val="tx1"/>
                  </a:gs>
                  <a:gs pos="86000">
                    <a:schemeClr val="tx1"/>
                  </a:gs>
                </a:gsLst>
                <a:lin ang="5400000" scaled="0"/>
              </a:gradFill>
            </a:endParaRPr>
          </a:p>
        </p:txBody>
      </p:sp>
      <p:sp>
        <p:nvSpPr>
          <p:cNvPr id="6" name="TextBox 5"/>
          <p:cNvSpPr txBox="1"/>
          <p:nvPr/>
        </p:nvSpPr>
        <p:spPr>
          <a:xfrm>
            <a:off x="1770928" y="3741684"/>
            <a:ext cx="8894618" cy="307777"/>
          </a:xfrm>
          <a:prstGeom prst="rect">
            <a:avLst/>
          </a:prstGeom>
          <a:noFill/>
        </p:spPr>
        <p:txBody>
          <a:bodyPr wrap="square" lIns="0" tIns="0" rIns="0" bIns="0" rtlCol="0">
            <a:spAutoFit/>
          </a:bodyPr>
          <a:lstStyle/>
          <a:p>
            <a:pPr algn="ctr"/>
            <a:r>
              <a:rPr lang="es-AR" sz="2000" b="1" dirty="0" smtClean="0">
                <a:solidFill>
                  <a:schemeClr val="bg1"/>
                </a:solidFill>
                <a:latin typeface="Consolas" pitchFamily="49" charset="0"/>
                <a:cs typeface="Consolas" pitchFamily="49" charset="0"/>
              </a:rPr>
              <a:t>Cliquear no va a hacer que venga más rápido</a:t>
            </a:r>
            <a:endParaRPr lang="es-AR" sz="20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722982125"/>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75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Desarrollo Asincrónico</a:t>
            </a:r>
            <a:endParaRPr lang="es-AR" dirty="0"/>
          </a:p>
        </p:txBody>
      </p:sp>
      <p:sp>
        <p:nvSpPr>
          <p:cNvPr id="4" name="Content Placeholder 3"/>
          <p:cNvSpPr>
            <a:spLocks noGrp="1"/>
          </p:cNvSpPr>
          <p:nvPr>
            <p:ph sz="half" idx="2"/>
          </p:nvPr>
        </p:nvSpPr>
        <p:spPr>
          <a:xfrm>
            <a:off x="6123709" y="1504332"/>
            <a:ext cx="6165273" cy="3360920"/>
          </a:xfrm>
        </p:spPr>
        <p:txBody>
          <a:bodyPr/>
          <a:lstStyle/>
          <a:p>
            <a:pPr>
              <a:lnSpc>
                <a:spcPct val="200000"/>
              </a:lnSpc>
            </a:pPr>
            <a:r>
              <a:rPr lang="es-AR" sz="2400" dirty="0"/>
              <a:t>Capacidad de respuesta y escalabilidad</a:t>
            </a:r>
          </a:p>
          <a:p>
            <a:pPr>
              <a:lnSpc>
                <a:spcPct val="200000"/>
              </a:lnSpc>
            </a:pPr>
            <a:r>
              <a:rPr lang="es-AR" sz="2400" dirty="0" err="1"/>
              <a:t>Async</a:t>
            </a:r>
            <a:r>
              <a:rPr lang="es-AR" sz="2400" dirty="0"/>
              <a:t> </a:t>
            </a:r>
            <a:r>
              <a:rPr lang="es-AR" sz="2400" dirty="0" smtClean="0"/>
              <a:t>se está convirtiendo en la norma</a:t>
            </a:r>
          </a:p>
          <a:p>
            <a:pPr>
              <a:lnSpc>
                <a:spcPct val="200000"/>
              </a:lnSpc>
            </a:pPr>
            <a:r>
              <a:rPr lang="es-AR" sz="2400" i="1" dirty="0" err="1" smtClean="0"/>
              <a:t>Futures</a:t>
            </a:r>
            <a:r>
              <a:rPr lang="es-AR" sz="2400" dirty="0"/>
              <a:t>: </a:t>
            </a:r>
            <a:r>
              <a:rPr lang="es-AR" sz="2400" dirty="0" smtClean="0"/>
              <a:t>Abstracciones modernas</a:t>
            </a:r>
            <a:endParaRPr lang="es-AR" sz="2400" dirty="0"/>
          </a:p>
          <a:p>
            <a:pPr>
              <a:lnSpc>
                <a:spcPct val="200000"/>
              </a:lnSpc>
            </a:pPr>
            <a:r>
              <a:rPr lang="es-AR" sz="2400" dirty="0" smtClean="0"/>
              <a:t>Detalles: Diferentes pero </a:t>
            </a:r>
            <a:r>
              <a:rPr lang="es-AR" sz="2400" dirty="0" smtClean="0"/>
              <a:t>similares</a:t>
            </a:r>
            <a:endParaRPr lang="es-AR" sz="2400" dirty="0"/>
          </a:p>
        </p:txBody>
      </p:sp>
      <p:sp>
        <p:nvSpPr>
          <p:cNvPr id="5" name="Freeform 4"/>
          <p:cNvSpPr/>
          <p:nvPr/>
        </p:nvSpPr>
        <p:spPr>
          <a:xfrm>
            <a:off x="476530" y="1777286"/>
            <a:ext cx="3962968" cy="3962967"/>
          </a:xfrm>
          <a:custGeom>
            <a:avLst/>
            <a:gdLst>
              <a:gd name="connsiteX0" fmla="*/ 0 w 4509865"/>
              <a:gd name="connsiteY0" fmla="*/ 2254933 h 4509865"/>
              <a:gd name="connsiteX1" fmla="*/ 2254933 w 4509865"/>
              <a:gd name="connsiteY1" fmla="*/ 0 h 4509865"/>
              <a:gd name="connsiteX2" fmla="*/ 4509866 w 4509865"/>
              <a:gd name="connsiteY2" fmla="*/ 2254933 h 4509865"/>
              <a:gd name="connsiteX3" fmla="*/ 2254933 w 4509865"/>
              <a:gd name="connsiteY3" fmla="*/ 4509866 h 4509865"/>
              <a:gd name="connsiteX4" fmla="*/ 0 w 4509865"/>
              <a:gd name="connsiteY4" fmla="*/ 2254933 h 4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865" h="4509865">
                <a:moveTo>
                  <a:pt x="0" y="2254933"/>
                </a:moveTo>
                <a:cubicBezTo>
                  <a:pt x="0" y="1009568"/>
                  <a:pt x="1009568" y="0"/>
                  <a:pt x="2254933" y="0"/>
                </a:cubicBezTo>
                <a:cubicBezTo>
                  <a:pt x="3500298" y="0"/>
                  <a:pt x="4509866" y="1009568"/>
                  <a:pt x="4509866" y="2254933"/>
                </a:cubicBezTo>
                <a:cubicBezTo>
                  <a:pt x="4509866" y="3500298"/>
                  <a:pt x="3500298" y="4509866"/>
                  <a:pt x="2254933" y="4509866"/>
                </a:cubicBezTo>
                <a:cubicBezTo>
                  <a:pt x="1009568" y="4509866"/>
                  <a:pt x="0" y="3500298"/>
                  <a:pt x="0" y="2254933"/>
                </a:cubicBezTo>
                <a:close/>
              </a:path>
            </a:pathLst>
          </a:custGeom>
          <a:solidFill>
            <a:schemeClr val="accent5">
              <a:lumMod val="75000"/>
              <a:alpha val="50196"/>
            </a:schemeClr>
          </a:solidFill>
        </p:spPr>
        <p:style>
          <a:lnRef idx="0">
            <a:schemeClr val="lt1">
              <a:hueOff val="0"/>
              <a:satOff val="0"/>
              <a:lumOff val="0"/>
              <a:alphaOff val="0"/>
            </a:schemeClr>
          </a:lnRef>
          <a:fillRef idx="3">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642293" tIns="542397" rIns="1305305" bIns="542397" numCol="1" spcCol="1270" anchor="ctr" anchorCtr="0">
            <a:noAutofit/>
          </a:bodyPr>
          <a:lstStyle/>
          <a:p>
            <a:pPr algn="ctr" defTabSz="2402731">
              <a:lnSpc>
                <a:spcPct val="90000"/>
              </a:lnSpc>
              <a:spcBef>
                <a:spcPct val="0"/>
              </a:spcBef>
              <a:spcAft>
                <a:spcPct val="35000"/>
              </a:spcAft>
            </a:pPr>
            <a:r>
              <a:rPr lang="es-AR" sz="3672" dirty="0" smtClean="0"/>
              <a:t>.NET </a:t>
            </a:r>
            <a:r>
              <a:rPr lang="es-AR" sz="3672" dirty="0" err="1" smtClean="0"/>
              <a:t>Async</a:t>
            </a:r>
            <a:endParaRPr lang="es-AR" sz="3672" dirty="0"/>
          </a:p>
        </p:txBody>
      </p:sp>
      <p:sp>
        <p:nvSpPr>
          <p:cNvPr id="6" name="Freeform 5"/>
          <p:cNvSpPr/>
          <p:nvPr/>
        </p:nvSpPr>
        <p:spPr>
          <a:xfrm>
            <a:off x="2000228" y="1777286"/>
            <a:ext cx="3962968" cy="3962967"/>
          </a:xfrm>
          <a:custGeom>
            <a:avLst/>
            <a:gdLst>
              <a:gd name="connsiteX0" fmla="*/ 0 w 4509865"/>
              <a:gd name="connsiteY0" fmla="*/ 2254933 h 4509865"/>
              <a:gd name="connsiteX1" fmla="*/ 2254933 w 4509865"/>
              <a:gd name="connsiteY1" fmla="*/ 0 h 4509865"/>
              <a:gd name="connsiteX2" fmla="*/ 4509866 w 4509865"/>
              <a:gd name="connsiteY2" fmla="*/ 2254933 h 4509865"/>
              <a:gd name="connsiteX3" fmla="*/ 2254933 w 4509865"/>
              <a:gd name="connsiteY3" fmla="*/ 4509866 h 4509865"/>
              <a:gd name="connsiteX4" fmla="*/ 0 w 4509865"/>
              <a:gd name="connsiteY4" fmla="*/ 2254933 h 4509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865" h="4509865">
                <a:moveTo>
                  <a:pt x="0" y="2254933"/>
                </a:moveTo>
                <a:cubicBezTo>
                  <a:pt x="0" y="1009568"/>
                  <a:pt x="1009568" y="0"/>
                  <a:pt x="2254933" y="0"/>
                </a:cubicBezTo>
                <a:cubicBezTo>
                  <a:pt x="3500298" y="0"/>
                  <a:pt x="4509866" y="1009568"/>
                  <a:pt x="4509866" y="2254933"/>
                </a:cubicBezTo>
                <a:cubicBezTo>
                  <a:pt x="4509866" y="3500298"/>
                  <a:pt x="3500298" y="4509866"/>
                  <a:pt x="2254933" y="4509866"/>
                </a:cubicBezTo>
                <a:cubicBezTo>
                  <a:pt x="1009568" y="4509866"/>
                  <a:pt x="0" y="3500298"/>
                  <a:pt x="0" y="2254933"/>
                </a:cubicBezTo>
                <a:close/>
              </a:path>
            </a:pathLst>
          </a:custGeom>
          <a:solidFill>
            <a:schemeClr val="accent1">
              <a:lumMod val="75000"/>
              <a:alpha val="50196"/>
            </a:schemeClr>
          </a:solidFill>
        </p:spPr>
        <p:style>
          <a:lnRef idx="0">
            <a:schemeClr val="lt1">
              <a:hueOff val="0"/>
              <a:satOff val="0"/>
              <a:lumOff val="0"/>
              <a:alphaOff val="0"/>
            </a:schemeClr>
          </a:lnRef>
          <a:fillRef idx="3">
            <a:schemeClr val="accent5">
              <a:alpha val="50000"/>
              <a:hueOff val="-5288904"/>
              <a:satOff val="-49693"/>
              <a:lumOff val="31961"/>
              <a:alphaOff val="0"/>
            </a:schemeClr>
          </a:fillRef>
          <a:effectRef idx="0">
            <a:schemeClr val="accent5">
              <a:alpha val="50000"/>
              <a:hueOff val="-5288904"/>
              <a:satOff val="-49693"/>
              <a:lumOff val="31961"/>
              <a:alphaOff val="0"/>
            </a:schemeClr>
          </a:effectRef>
          <a:fontRef idx="minor">
            <a:schemeClr val="tx1"/>
          </a:fontRef>
        </p:style>
        <p:txBody>
          <a:bodyPr spcFirstLastPara="0" vert="horz" wrap="square" lIns="1305305" tIns="542397" rIns="642293" bIns="542397" numCol="1" spcCol="1270" anchor="ctr" anchorCtr="0">
            <a:noAutofit/>
          </a:bodyPr>
          <a:lstStyle/>
          <a:p>
            <a:pPr algn="ctr" defTabSz="2402731">
              <a:lnSpc>
                <a:spcPct val="90000"/>
              </a:lnSpc>
              <a:spcBef>
                <a:spcPct val="0"/>
              </a:spcBef>
              <a:spcAft>
                <a:spcPct val="35000"/>
              </a:spcAft>
            </a:pPr>
            <a:r>
              <a:rPr lang="es-AR" sz="3672" dirty="0" smtClean="0"/>
              <a:t>Windows </a:t>
            </a:r>
            <a:r>
              <a:rPr lang="es-AR" sz="3672" dirty="0" err="1" smtClean="0"/>
              <a:t>Runtime</a:t>
            </a:r>
            <a:r>
              <a:rPr lang="es-AR" sz="3672" dirty="0" smtClean="0"/>
              <a:t> </a:t>
            </a:r>
            <a:r>
              <a:rPr lang="es-AR" sz="3672" dirty="0" err="1" smtClean="0"/>
              <a:t>Async</a:t>
            </a:r>
            <a:endParaRPr lang="es-AR" sz="3672" dirty="0"/>
          </a:p>
        </p:txBody>
      </p:sp>
    </p:spTree>
    <p:extLst>
      <p:ext uri="{BB962C8B-B14F-4D97-AF65-F5344CB8AC3E}">
        <p14:creationId xmlns:p14="http://schemas.microsoft.com/office/powerpoint/2010/main" val="2455639234"/>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8.33333E-7 7.40741E-7 L -0.06211 7.40741E-7 " pathEditMode="relative" rAng="0" ptsTypes="AA">
                                      <p:cBhvr>
                                        <p:cTn id="6" dur="2000" fill="hold"/>
                                        <p:tgtEl>
                                          <p:spTgt spid="6"/>
                                        </p:tgtEl>
                                        <p:attrNameLst>
                                          <p:attrName>ppt_x</p:attrName>
                                          <p:attrName>ppt_y</p:attrName>
                                        </p:attrNameLst>
                                      </p:cBhvr>
                                      <p:rCtr x="-311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Sincrónico vs Asincrónico</a:t>
            </a:r>
            <a:endParaRPr lang="es-AR" dirty="0"/>
          </a:p>
        </p:txBody>
      </p:sp>
      <p:sp>
        <p:nvSpPr>
          <p:cNvPr id="6" name="Text Placeholder 5"/>
          <p:cNvSpPr>
            <a:spLocks noGrp="1"/>
          </p:cNvSpPr>
          <p:nvPr>
            <p:ph type="body" sz="quarter" idx="10"/>
          </p:nvPr>
        </p:nvSpPr>
        <p:spPr>
          <a:xfrm>
            <a:off x="531138" y="1476622"/>
            <a:ext cx="11374199" cy="830997"/>
          </a:xfrm>
        </p:spPr>
        <p:txBody>
          <a:bodyPr/>
          <a:lstStyle/>
          <a:p>
            <a:r>
              <a:rPr lang="es-AR" sz="2100" dirty="0" err="1" smtClean="0">
                <a:solidFill>
                  <a:srgbClr val="0000FF"/>
                </a:solidFill>
                <a:latin typeface="Consolas" panose="020B0609020204030204" pitchFamily="49" charset="0"/>
                <a:ea typeface="Calibri"/>
                <a:cs typeface="Consolas" panose="020B0609020204030204" pitchFamily="49" charset="0"/>
              </a:rPr>
              <a:t>var</a:t>
            </a:r>
            <a:r>
              <a:rPr lang="es-AR" sz="2100" dirty="0" smtClean="0">
                <a:solidFill>
                  <a:schemeClr val="bg1"/>
                </a:solidFill>
                <a:latin typeface="Consolas" pitchFamily="49" charset="0"/>
                <a:cs typeface="Consolas" pitchFamily="49" charset="0"/>
              </a:rPr>
              <a:t> data = </a:t>
            </a:r>
            <a:r>
              <a:rPr lang="es-AR" sz="2100" dirty="0" err="1" smtClean="0">
                <a:solidFill>
                  <a:schemeClr val="bg1"/>
                </a:solidFill>
                <a:latin typeface="Consolas" pitchFamily="49" charset="0"/>
                <a:cs typeface="Consolas" pitchFamily="49" charset="0"/>
              </a:rPr>
              <a:t>DownloadData</a:t>
            </a:r>
            <a:r>
              <a:rPr lang="es-AR" sz="2100" dirty="0" smtClean="0">
                <a:solidFill>
                  <a:schemeClr val="bg1"/>
                </a:solidFill>
                <a:latin typeface="Consolas" pitchFamily="49" charset="0"/>
                <a:cs typeface="Consolas" pitchFamily="49" charset="0"/>
              </a:rPr>
              <a:t>(...);</a:t>
            </a:r>
          </a:p>
          <a:p>
            <a:r>
              <a:rPr lang="es-AR" sz="2100" dirty="0" err="1" smtClean="0">
                <a:solidFill>
                  <a:schemeClr val="bg1"/>
                </a:solidFill>
                <a:latin typeface="Consolas" pitchFamily="49" charset="0"/>
                <a:cs typeface="Consolas" pitchFamily="49" charset="0"/>
              </a:rPr>
              <a:t>ProcessData</a:t>
            </a:r>
            <a:r>
              <a:rPr lang="es-AR" sz="2100" dirty="0" smtClean="0">
                <a:solidFill>
                  <a:schemeClr val="bg1"/>
                </a:solidFill>
                <a:latin typeface="Consolas" pitchFamily="49" charset="0"/>
                <a:cs typeface="Consolas" pitchFamily="49" charset="0"/>
              </a:rPr>
              <a:t>(data);</a:t>
            </a:r>
            <a:endParaRPr lang="es-AR" sz="2100" dirty="0">
              <a:solidFill>
                <a:schemeClr val="bg1"/>
              </a:solidFill>
              <a:latin typeface="Consolas" pitchFamily="49" charset="0"/>
              <a:cs typeface="Consolas" pitchFamily="49" charset="0"/>
            </a:endParaRPr>
          </a:p>
        </p:txBody>
      </p:sp>
      <p:sp>
        <p:nvSpPr>
          <p:cNvPr id="7" name="Text Placeholder 5"/>
          <p:cNvSpPr txBox="1">
            <a:spLocks/>
          </p:cNvSpPr>
          <p:nvPr/>
        </p:nvSpPr>
        <p:spPr>
          <a:xfrm>
            <a:off x="531138" y="4053532"/>
            <a:ext cx="11108240" cy="830997"/>
          </a:xfrm>
          <a:prstGeom prst="rect">
            <a:avLst/>
          </a:prstGeom>
        </p:spPr>
        <p:txBody>
          <a:bodyPr vert="horz" wrap="square" lIns="146304" tIns="91440" rIns="146304" bIns="91440" rtlCol="0">
            <a:spAutoFit/>
          </a:bodyPr>
          <a:lstStyle>
            <a:lvl1pPr marR="0" indent="0" fontAlgn="auto">
              <a:lnSpc>
                <a:spcPct val="90000"/>
              </a:lnSpc>
              <a:spcBef>
                <a:spcPct val="20000"/>
              </a:spcBef>
              <a:spcAft>
                <a:spcPts val="0"/>
              </a:spcAft>
              <a:buClrTx/>
              <a:buSzPct val="90000"/>
              <a:buFont typeface="Arial" pitchFamily="34" charset="0"/>
              <a:buNone/>
              <a:tabLst/>
              <a:defRPr sz="2040" spc="0" baseline="0">
                <a:solidFill>
                  <a:srgbClr val="0000FF"/>
                </a:solidFill>
                <a:latin typeface="Consolas" panose="020B0609020204030204" pitchFamily="49" charset="0"/>
                <a:ea typeface="Calibri"/>
                <a:cs typeface="Consolas" panose="020B0609020204030204" pitchFamily="49" charset="0"/>
              </a:defRPr>
            </a:lvl1pPr>
            <a:lvl2pPr marL="346553" marR="0" indent="0" fontAlgn="auto">
              <a:lnSpc>
                <a:spcPct val="90000"/>
              </a:lnSpc>
              <a:spcBef>
                <a:spcPct val="20000"/>
              </a:spcBef>
              <a:spcAft>
                <a:spcPts val="0"/>
              </a:spcAft>
              <a:buClrTx/>
              <a:buSzPct val="90000"/>
              <a:buFont typeface="Arial" pitchFamily="34" charset="0"/>
              <a:buNone/>
              <a:tabLst/>
              <a:defRPr sz="2400" spc="0" baseline="0">
                <a:gradFill>
                  <a:gsLst>
                    <a:gs pos="1250">
                      <a:srgbClr val="000000"/>
                    </a:gs>
                    <a:gs pos="100000">
                      <a:srgbClr val="000000"/>
                    </a:gs>
                  </a:gsLst>
                  <a:lin ang="5400000" scaled="0"/>
                </a:gradFill>
                <a:latin typeface="Segoe UI" pitchFamily="34" charset="0"/>
                <a:cs typeface="Segoe UI" pitchFamily="34" charset="0"/>
              </a:defRPr>
            </a:lvl2pPr>
            <a:lvl3pPr marL="584607" marR="0" indent="0" fontAlgn="auto">
              <a:lnSpc>
                <a:spcPct val="90000"/>
              </a:lnSpc>
              <a:spcBef>
                <a:spcPct val="20000"/>
              </a:spcBef>
              <a:spcAft>
                <a:spcPts val="0"/>
              </a:spcAft>
              <a:buClrTx/>
              <a:buSzPct val="90000"/>
              <a:buFont typeface="Arial" pitchFamily="34" charset="0"/>
              <a:buNone/>
              <a:tabLst/>
              <a:defRPr sz="2000" spc="0" baseline="0">
                <a:gradFill>
                  <a:gsLst>
                    <a:gs pos="1250">
                      <a:srgbClr val="000000"/>
                    </a:gs>
                    <a:gs pos="100000">
                      <a:srgbClr val="000000"/>
                    </a:gs>
                  </a:gsLst>
                  <a:lin ang="5400000" scaled="0"/>
                </a:gradFill>
                <a:latin typeface="Segoe UI" pitchFamily="34" charset="0"/>
                <a:cs typeface="Segoe UI" pitchFamily="34" charset="0"/>
              </a:defRPr>
            </a:lvl3pPr>
            <a:lvl4pPr marL="814563"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4pPr>
            <a:lvl5pPr marL="1050997"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s-AR" sz="2100" dirty="0" err="1" smtClean="0"/>
              <a:t>var</a:t>
            </a:r>
            <a:r>
              <a:rPr lang="es-AR" sz="2100" dirty="0" smtClean="0">
                <a:solidFill>
                  <a:schemeClr val="bg1"/>
                </a:solidFill>
                <a:ea typeface="+mn-ea"/>
              </a:rPr>
              <a:t> </a:t>
            </a:r>
            <a:r>
              <a:rPr lang="es-AR" sz="2100" dirty="0" err="1" smtClean="0">
                <a:solidFill>
                  <a:schemeClr val="bg1"/>
                </a:solidFill>
                <a:ea typeface="+mn-ea"/>
              </a:rPr>
              <a:t>future</a:t>
            </a:r>
            <a:r>
              <a:rPr lang="es-AR" sz="2100" dirty="0" smtClean="0">
                <a:solidFill>
                  <a:schemeClr val="bg1"/>
                </a:solidFill>
                <a:ea typeface="+mn-ea"/>
              </a:rPr>
              <a:t> = </a:t>
            </a:r>
            <a:r>
              <a:rPr lang="es-AR" sz="2100" dirty="0" err="1" smtClean="0">
                <a:solidFill>
                  <a:schemeClr val="bg1"/>
                </a:solidFill>
                <a:ea typeface="+mn-ea"/>
              </a:rPr>
              <a:t>DownloadDataAsync</a:t>
            </a:r>
            <a:r>
              <a:rPr lang="es-AR" sz="2100" dirty="0" smtClean="0">
                <a:solidFill>
                  <a:schemeClr val="bg1"/>
                </a:solidFill>
                <a:ea typeface="+mn-ea"/>
              </a:rPr>
              <a:t>(...); </a:t>
            </a:r>
          </a:p>
          <a:p>
            <a:r>
              <a:rPr lang="es-AR" sz="2100" dirty="0" err="1" smtClean="0">
                <a:solidFill>
                  <a:schemeClr val="bg1"/>
                </a:solidFill>
                <a:ea typeface="+mn-ea"/>
              </a:rPr>
              <a:t>future.ContinueWith</a:t>
            </a:r>
            <a:r>
              <a:rPr lang="es-AR" sz="2100" dirty="0" smtClean="0">
                <a:solidFill>
                  <a:schemeClr val="bg1"/>
                </a:solidFill>
                <a:ea typeface="+mn-ea"/>
              </a:rPr>
              <a:t>(data =&gt; </a:t>
            </a:r>
            <a:r>
              <a:rPr lang="es-AR" sz="2100" dirty="0" err="1" smtClean="0">
                <a:solidFill>
                  <a:schemeClr val="bg1"/>
                </a:solidFill>
                <a:ea typeface="+mn-ea"/>
              </a:rPr>
              <a:t>ProcessData</a:t>
            </a:r>
            <a:r>
              <a:rPr lang="es-AR" sz="2100" dirty="0" smtClean="0">
                <a:solidFill>
                  <a:schemeClr val="bg1"/>
                </a:solidFill>
                <a:ea typeface="+mn-ea"/>
              </a:rPr>
              <a:t>(data));</a:t>
            </a:r>
            <a:endParaRPr lang="es-AR" sz="2100" dirty="0">
              <a:solidFill>
                <a:schemeClr val="bg1"/>
              </a:solidFill>
              <a:ea typeface="+mn-ea"/>
            </a:endParaRPr>
          </a:p>
        </p:txBody>
      </p:sp>
      <p:sp>
        <p:nvSpPr>
          <p:cNvPr id="8" name="Rectangle 7"/>
          <p:cNvSpPr/>
          <p:nvPr/>
        </p:nvSpPr>
        <p:spPr bwMode="auto">
          <a:xfrm>
            <a:off x="1477503" y="5129318"/>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9" name="Rectangle 8"/>
          <p:cNvSpPr/>
          <p:nvPr/>
        </p:nvSpPr>
        <p:spPr bwMode="auto">
          <a:xfrm>
            <a:off x="1477503" y="2488459"/>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nvGrpSpPr>
          <p:cNvPr id="13" name="Group 12"/>
          <p:cNvGrpSpPr/>
          <p:nvPr/>
        </p:nvGrpSpPr>
        <p:grpSpPr>
          <a:xfrm>
            <a:off x="1555221" y="5129318"/>
            <a:ext cx="5851700" cy="932603"/>
            <a:chOff x="1522412" y="5029200"/>
            <a:chExt cx="5737482" cy="914400"/>
          </a:xfrm>
        </p:grpSpPr>
        <p:sp>
          <p:nvSpPr>
            <p:cNvPr id="14" name="Rectangle 13"/>
            <p:cNvSpPr/>
            <p:nvPr/>
          </p:nvSpPr>
          <p:spPr bwMode="auto">
            <a:xfrm>
              <a:off x="1598612" y="50292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15" name="Rectangular Callout 14"/>
            <p:cNvSpPr/>
            <p:nvPr/>
          </p:nvSpPr>
          <p:spPr bwMode="auto">
            <a:xfrm>
              <a:off x="1522412" y="5562600"/>
              <a:ext cx="2286000" cy="381000"/>
            </a:xfrm>
            <a:prstGeom prst="wedgeRectCallout">
              <a:avLst>
                <a:gd name="adj1" fmla="val -43351"/>
                <a:gd name="adj2" fmla="val -120551"/>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DownloadDataAsync</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6" name="Rectangular Callout 15"/>
            <p:cNvSpPr/>
            <p:nvPr/>
          </p:nvSpPr>
          <p:spPr bwMode="auto">
            <a:xfrm>
              <a:off x="5637212" y="5562600"/>
              <a:ext cx="1622682" cy="381000"/>
            </a:xfrm>
            <a:prstGeom prst="wedgeRectCallout">
              <a:avLst>
                <a:gd name="adj1" fmla="val -41172"/>
                <a:gd name="adj2" fmla="val -116483"/>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7" name="Rectangle 16"/>
            <p:cNvSpPr/>
            <p:nvPr/>
          </p:nvSpPr>
          <p:spPr bwMode="auto">
            <a:xfrm>
              <a:off x="5713412" y="50292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grpSp>
        <p:nvGrpSpPr>
          <p:cNvPr id="18" name="Group 17"/>
          <p:cNvGrpSpPr/>
          <p:nvPr/>
        </p:nvGrpSpPr>
        <p:grpSpPr>
          <a:xfrm>
            <a:off x="1555221" y="2410742"/>
            <a:ext cx="5851700" cy="1010320"/>
            <a:chOff x="1522412" y="2209800"/>
            <a:chExt cx="5737482" cy="990600"/>
          </a:xfrm>
        </p:grpSpPr>
        <p:sp>
          <p:nvSpPr>
            <p:cNvPr id="19" name="Rectangle 18"/>
            <p:cNvSpPr/>
            <p:nvPr/>
          </p:nvSpPr>
          <p:spPr bwMode="auto">
            <a:xfrm>
              <a:off x="1979612" y="2286000"/>
              <a:ext cx="3733800" cy="228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0" name="Octagon 19"/>
            <p:cNvSpPr/>
            <p:nvPr/>
          </p:nvSpPr>
          <p:spPr bwMode="auto">
            <a:xfrm>
              <a:off x="3427412" y="2209800"/>
              <a:ext cx="381000" cy="381000"/>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32290" fontAlgn="base">
                <a:spcBef>
                  <a:spcPct val="0"/>
                </a:spcBef>
                <a:spcAft>
                  <a:spcPct val="0"/>
                </a:spcAft>
              </a:pPr>
              <a:r>
                <a:rPr lang="es-AR" sz="918" b="1" dirty="0" smtClean="0">
                  <a:gradFill>
                    <a:gsLst>
                      <a:gs pos="0">
                        <a:srgbClr val="FFFFFF"/>
                      </a:gs>
                      <a:gs pos="100000">
                        <a:srgbClr val="FFFFFF"/>
                      </a:gs>
                    </a:gsLst>
                    <a:lin ang="5400000" scaled="0"/>
                  </a:gradFill>
                </a:rPr>
                <a:t>STOP</a:t>
              </a:r>
              <a:endParaRPr lang="es-AR" sz="918" b="1" dirty="0">
                <a:gradFill>
                  <a:gsLst>
                    <a:gs pos="0">
                      <a:srgbClr val="FFFFFF"/>
                    </a:gs>
                    <a:gs pos="100000">
                      <a:srgbClr val="FFFFFF"/>
                    </a:gs>
                  </a:gsLst>
                  <a:lin ang="5400000" scaled="0"/>
                </a:gradFill>
              </a:endParaRPr>
            </a:p>
          </p:txBody>
        </p:sp>
        <p:sp>
          <p:nvSpPr>
            <p:cNvPr id="21" name="Rectangular Callout 20"/>
            <p:cNvSpPr/>
            <p:nvPr/>
          </p:nvSpPr>
          <p:spPr bwMode="auto">
            <a:xfrm>
              <a:off x="5637212" y="2819400"/>
              <a:ext cx="1622682" cy="381000"/>
            </a:xfrm>
            <a:prstGeom prst="wedgeRectCallout">
              <a:avLst>
                <a:gd name="adj1" fmla="val -40637"/>
                <a:gd name="adj2" fmla="val -112415"/>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2" name="Rectangular Callout 21"/>
            <p:cNvSpPr/>
            <p:nvPr/>
          </p:nvSpPr>
          <p:spPr bwMode="auto">
            <a:xfrm>
              <a:off x="1522412" y="2819400"/>
              <a:ext cx="1790700" cy="381000"/>
            </a:xfrm>
            <a:prstGeom prst="wedgeRectCallout">
              <a:avLst>
                <a:gd name="adj1" fmla="val -40203"/>
                <a:gd name="adj2" fmla="val -118517"/>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3" name="Rectangle 22"/>
            <p:cNvSpPr/>
            <p:nvPr/>
          </p:nvSpPr>
          <p:spPr bwMode="auto">
            <a:xfrm>
              <a:off x="5713412" y="22860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4" name="Rectangle 23"/>
            <p:cNvSpPr/>
            <p:nvPr/>
          </p:nvSpPr>
          <p:spPr bwMode="auto">
            <a:xfrm>
              <a:off x="1598612" y="22860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sp>
        <p:nvSpPr>
          <p:cNvPr id="25" name="Rectangle 24"/>
          <p:cNvSpPr/>
          <p:nvPr/>
        </p:nvSpPr>
        <p:spPr bwMode="auto">
          <a:xfrm>
            <a:off x="2176956" y="5129318"/>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6" name="Rectangle 25"/>
          <p:cNvSpPr/>
          <p:nvPr/>
        </p:nvSpPr>
        <p:spPr bwMode="auto">
          <a:xfrm>
            <a:off x="2487823" y="5129318"/>
            <a:ext cx="466302"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7" name="Rectangle 26"/>
          <p:cNvSpPr/>
          <p:nvPr/>
        </p:nvSpPr>
        <p:spPr bwMode="auto">
          <a:xfrm>
            <a:off x="3264993" y="5129318"/>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8" name="Rectangle 27"/>
          <p:cNvSpPr/>
          <p:nvPr/>
        </p:nvSpPr>
        <p:spPr bwMode="auto">
          <a:xfrm>
            <a:off x="3575861" y="5129318"/>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9" name="Rectangle 28"/>
          <p:cNvSpPr/>
          <p:nvPr/>
        </p:nvSpPr>
        <p:spPr bwMode="auto">
          <a:xfrm>
            <a:off x="4042162" y="5129318"/>
            <a:ext cx="621736"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0" name="Rectangle 29"/>
          <p:cNvSpPr/>
          <p:nvPr/>
        </p:nvSpPr>
        <p:spPr bwMode="auto">
          <a:xfrm>
            <a:off x="5285634" y="5129318"/>
            <a:ext cx="388585"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1" name="Rectangle 30"/>
          <p:cNvSpPr/>
          <p:nvPr/>
        </p:nvSpPr>
        <p:spPr bwMode="auto">
          <a:xfrm>
            <a:off x="8518273" y="2488459"/>
            <a:ext cx="388585"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2" name="Rectangle 31"/>
          <p:cNvSpPr/>
          <p:nvPr/>
        </p:nvSpPr>
        <p:spPr bwMode="auto">
          <a:xfrm>
            <a:off x="7849907" y="2488459"/>
            <a:ext cx="621736"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3" name="Rectangle 32"/>
          <p:cNvSpPr/>
          <p:nvPr/>
        </p:nvSpPr>
        <p:spPr bwMode="auto">
          <a:xfrm>
            <a:off x="7570126" y="2488459"/>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4" name="Rectangle 33"/>
          <p:cNvSpPr/>
          <p:nvPr/>
        </p:nvSpPr>
        <p:spPr bwMode="auto">
          <a:xfrm>
            <a:off x="7290345" y="2488459"/>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5" name="Rectangle 34"/>
          <p:cNvSpPr/>
          <p:nvPr/>
        </p:nvSpPr>
        <p:spPr bwMode="auto">
          <a:xfrm>
            <a:off x="6777413" y="2488459"/>
            <a:ext cx="466302"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6" name="Rectangle 35"/>
          <p:cNvSpPr/>
          <p:nvPr/>
        </p:nvSpPr>
        <p:spPr bwMode="auto">
          <a:xfrm>
            <a:off x="6497632" y="2488459"/>
            <a:ext cx="233151" cy="233151"/>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60329603"/>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AR" dirty="0" smtClean="0"/>
              <a:t>Sincrónico vs Asincrónico</a:t>
            </a:r>
            <a:endParaRPr lang="es-AR" dirty="0"/>
          </a:p>
        </p:txBody>
      </p:sp>
      <p:sp>
        <p:nvSpPr>
          <p:cNvPr id="8" name="Rectangle 7"/>
          <p:cNvSpPr/>
          <p:nvPr/>
        </p:nvSpPr>
        <p:spPr bwMode="auto">
          <a:xfrm>
            <a:off x="1477503" y="5129318"/>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9" name="Rectangle 8"/>
          <p:cNvSpPr/>
          <p:nvPr/>
        </p:nvSpPr>
        <p:spPr bwMode="auto">
          <a:xfrm>
            <a:off x="1477503" y="2488459"/>
            <a:ext cx="10180920" cy="233151"/>
          </a:xfrm>
          <a:prstGeom prst="rect">
            <a:avLst/>
          </a:prstGeom>
          <a:solidFill>
            <a:schemeClr val="tx1">
              <a:lumMod val="85000"/>
            </a:schemeClr>
          </a:solidFill>
          <a:ln>
            <a:noFill/>
            <a:headEnd type="none" w="med" len="med"/>
            <a:tailEnd type="none" w="med" len="med"/>
          </a:ln>
          <a:effectLst/>
        </p:spPr>
        <p:style>
          <a:lnRef idx="1">
            <a:schemeClr val="accent2"/>
          </a:lnRef>
          <a:fillRef idx="1003">
            <a:schemeClr val="dk1"/>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nvGrpSpPr>
          <p:cNvPr id="13" name="Group 12"/>
          <p:cNvGrpSpPr/>
          <p:nvPr/>
        </p:nvGrpSpPr>
        <p:grpSpPr>
          <a:xfrm>
            <a:off x="1555221" y="5129318"/>
            <a:ext cx="5851700" cy="932603"/>
            <a:chOff x="1522412" y="5029200"/>
            <a:chExt cx="5737482" cy="914400"/>
          </a:xfrm>
        </p:grpSpPr>
        <p:sp>
          <p:nvSpPr>
            <p:cNvPr id="14" name="Rectangle 13"/>
            <p:cNvSpPr/>
            <p:nvPr/>
          </p:nvSpPr>
          <p:spPr bwMode="auto">
            <a:xfrm>
              <a:off x="1598612" y="50292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15" name="Rectangular Callout 14"/>
            <p:cNvSpPr/>
            <p:nvPr/>
          </p:nvSpPr>
          <p:spPr bwMode="auto">
            <a:xfrm>
              <a:off x="1522412" y="5562600"/>
              <a:ext cx="2286000" cy="381000"/>
            </a:xfrm>
            <a:prstGeom prst="wedgeRectCallout">
              <a:avLst>
                <a:gd name="adj1" fmla="val -43351"/>
                <a:gd name="adj2" fmla="val -120551"/>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DownloadDataAsync</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6" name="Rectangular Callout 15"/>
            <p:cNvSpPr/>
            <p:nvPr/>
          </p:nvSpPr>
          <p:spPr bwMode="auto">
            <a:xfrm>
              <a:off x="5637212" y="5562600"/>
              <a:ext cx="1622682" cy="381000"/>
            </a:xfrm>
            <a:prstGeom prst="wedgeRectCallout">
              <a:avLst>
                <a:gd name="adj1" fmla="val -41172"/>
                <a:gd name="adj2" fmla="val -116483"/>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17" name="Rectangle 16"/>
            <p:cNvSpPr/>
            <p:nvPr/>
          </p:nvSpPr>
          <p:spPr bwMode="auto">
            <a:xfrm>
              <a:off x="5713412" y="50292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grpSp>
        <p:nvGrpSpPr>
          <p:cNvPr id="18" name="Group 17"/>
          <p:cNvGrpSpPr/>
          <p:nvPr/>
        </p:nvGrpSpPr>
        <p:grpSpPr>
          <a:xfrm>
            <a:off x="1555221" y="2410742"/>
            <a:ext cx="5851700" cy="1010320"/>
            <a:chOff x="1522412" y="2209800"/>
            <a:chExt cx="5737482" cy="990600"/>
          </a:xfrm>
        </p:grpSpPr>
        <p:sp>
          <p:nvSpPr>
            <p:cNvPr id="19" name="Rectangle 18"/>
            <p:cNvSpPr/>
            <p:nvPr/>
          </p:nvSpPr>
          <p:spPr bwMode="auto">
            <a:xfrm>
              <a:off x="1979612" y="2286000"/>
              <a:ext cx="3733800" cy="2286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0" name="Octagon 19"/>
            <p:cNvSpPr/>
            <p:nvPr/>
          </p:nvSpPr>
          <p:spPr bwMode="auto">
            <a:xfrm>
              <a:off x="3427412" y="2209800"/>
              <a:ext cx="381000" cy="381000"/>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32290" fontAlgn="base">
                <a:spcBef>
                  <a:spcPct val="0"/>
                </a:spcBef>
                <a:spcAft>
                  <a:spcPct val="0"/>
                </a:spcAft>
              </a:pPr>
              <a:r>
                <a:rPr lang="es-AR" sz="918" b="1" dirty="0" smtClean="0">
                  <a:gradFill>
                    <a:gsLst>
                      <a:gs pos="0">
                        <a:srgbClr val="FFFFFF"/>
                      </a:gs>
                      <a:gs pos="100000">
                        <a:srgbClr val="FFFFFF"/>
                      </a:gs>
                    </a:gsLst>
                    <a:lin ang="5400000" scaled="0"/>
                  </a:gradFill>
                </a:rPr>
                <a:t>STOP</a:t>
              </a:r>
              <a:endParaRPr lang="es-AR" sz="918" b="1" dirty="0">
                <a:gradFill>
                  <a:gsLst>
                    <a:gs pos="0">
                      <a:srgbClr val="FFFFFF"/>
                    </a:gs>
                    <a:gs pos="100000">
                      <a:srgbClr val="FFFFFF"/>
                    </a:gs>
                  </a:gsLst>
                  <a:lin ang="5400000" scaled="0"/>
                </a:gradFill>
              </a:endParaRPr>
            </a:p>
          </p:txBody>
        </p:sp>
        <p:sp>
          <p:nvSpPr>
            <p:cNvPr id="21" name="Rectangular Callout 20"/>
            <p:cNvSpPr/>
            <p:nvPr/>
          </p:nvSpPr>
          <p:spPr bwMode="auto">
            <a:xfrm>
              <a:off x="5637212" y="2819400"/>
              <a:ext cx="1622682" cy="381000"/>
            </a:xfrm>
            <a:prstGeom prst="wedgeRectCallout">
              <a:avLst>
                <a:gd name="adj1" fmla="val -40637"/>
                <a:gd name="adj2" fmla="val -112415"/>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ProcessData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2" name="Rectangular Callout 21"/>
            <p:cNvSpPr/>
            <p:nvPr/>
          </p:nvSpPr>
          <p:spPr bwMode="auto">
            <a:xfrm>
              <a:off x="1522412" y="2819400"/>
              <a:ext cx="1790700" cy="381000"/>
            </a:xfrm>
            <a:prstGeom prst="wedgeRectCallout">
              <a:avLst>
                <a:gd name="adj1" fmla="val -40203"/>
                <a:gd name="adj2" fmla="val -118517"/>
              </a:avLst>
            </a:prstGeom>
            <a:solidFill>
              <a:schemeClr val="accent1"/>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s-AR" sz="1632" dirty="0" err="1" smtClean="0">
                  <a:gradFill>
                    <a:gsLst>
                      <a:gs pos="0">
                        <a:srgbClr val="FFFFFF"/>
                      </a:gs>
                      <a:gs pos="100000">
                        <a:srgbClr val="FFFFFF"/>
                      </a:gs>
                    </a:gsLst>
                    <a:lin ang="5400000" scaled="0"/>
                  </a:gradFill>
                  <a:latin typeface="Consolas" pitchFamily="49" charset="0"/>
                  <a:cs typeface="Consolas" pitchFamily="49" charset="0"/>
                </a:rPr>
                <a:t>DownloadData</a:t>
              </a:r>
              <a:endParaRPr lang="es-AR" sz="1632" dirty="0">
                <a:gradFill>
                  <a:gsLst>
                    <a:gs pos="0">
                      <a:srgbClr val="FFFFFF"/>
                    </a:gs>
                    <a:gs pos="100000">
                      <a:srgbClr val="FFFFFF"/>
                    </a:gs>
                  </a:gsLst>
                  <a:lin ang="5400000" scaled="0"/>
                </a:gradFill>
                <a:latin typeface="Consolas" pitchFamily="49" charset="0"/>
                <a:cs typeface="Consolas" pitchFamily="49" charset="0"/>
              </a:endParaRPr>
            </a:p>
          </p:txBody>
        </p:sp>
        <p:sp>
          <p:nvSpPr>
            <p:cNvPr id="23" name="Rectangle 22"/>
            <p:cNvSpPr/>
            <p:nvPr/>
          </p:nvSpPr>
          <p:spPr bwMode="auto">
            <a:xfrm>
              <a:off x="5713412" y="2286000"/>
              <a:ext cx="6096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4" name="Rectangle 23"/>
            <p:cNvSpPr/>
            <p:nvPr/>
          </p:nvSpPr>
          <p:spPr bwMode="auto">
            <a:xfrm>
              <a:off x="1598612" y="2286000"/>
              <a:ext cx="381000" cy="228600"/>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grpSp>
      <p:sp>
        <p:nvSpPr>
          <p:cNvPr id="37" name="Rectangle 36"/>
          <p:cNvSpPr/>
          <p:nvPr/>
        </p:nvSpPr>
        <p:spPr bwMode="auto">
          <a:xfrm>
            <a:off x="6956548" y="2491752"/>
            <a:ext cx="3808130" cy="233151"/>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38" name="Octagon 37"/>
          <p:cNvSpPr/>
          <p:nvPr/>
        </p:nvSpPr>
        <p:spPr bwMode="auto">
          <a:xfrm>
            <a:off x="8433170" y="2414035"/>
            <a:ext cx="388585" cy="388585"/>
          </a:xfrm>
          <a:prstGeom prst="octagon">
            <a:avLst/>
          </a:prstGeom>
          <a:solidFill>
            <a:srgbClr val="FF0000"/>
          </a:solidFill>
          <a:ln w="12700">
            <a:solidFill>
              <a:schemeClr val="tx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0" tIns="0" rIns="0" bIns="0" numCol="1" rtlCol="0" anchor="ctr" anchorCtr="0" compatLnSpc="1">
            <a:prstTxWarp prst="textNoShape">
              <a:avLst/>
            </a:prstTxWarp>
          </a:bodyPr>
          <a:lstStyle/>
          <a:p>
            <a:pPr algn="ctr" defTabSz="932290" fontAlgn="base">
              <a:spcBef>
                <a:spcPct val="0"/>
              </a:spcBef>
              <a:spcAft>
                <a:spcPct val="0"/>
              </a:spcAft>
            </a:pPr>
            <a:r>
              <a:rPr lang="es-AR" sz="918" b="1" dirty="0" smtClean="0">
                <a:gradFill>
                  <a:gsLst>
                    <a:gs pos="0">
                      <a:srgbClr val="FFFFFF"/>
                    </a:gs>
                    <a:gs pos="100000">
                      <a:srgbClr val="FFFFFF"/>
                    </a:gs>
                  </a:gsLst>
                  <a:lin ang="5400000" scaled="0"/>
                </a:gradFill>
              </a:rPr>
              <a:t>STOP</a:t>
            </a:r>
            <a:endParaRPr lang="es-AR" sz="918" b="1" dirty="0">
              <a:gradFill>
                <a:gsLst>
                  <a:gs pos="0">
                    <a:srgbClr val="FFFFFF"/>
                  </a:gs>
                  <a:gs pos="100000">
                    <a:srgbClr val="FFFFFF"/>
                  </a:gs>
                </a:gsLst>
                <a:lin ang="5400000" scaled="0"/>
              </a:gradFill>
            </a:endParaRPr>
          </a:p>
        </p:txBody>
      </p:sp>
      <p:sp>
        <p:nvSpPr>
          <p:cNvPr id="39" name="Rectangle 38"/>
          <p:cNvSpPr/>
          <p:nvPr/>
        </p:nvSpPr>
        <p:spPr bwMode="auto">
          <a:xfrm>
            <a:off x="10764678" y="2491752"/>
            <a:ext cx="621736"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40" name="Rectangle 39"/>
          <p:cNvSpPr/>
          <p:nvPr/>
        </p:nvSpPr>
        <p:spPr bwMode="auto">
          <a:xfrm>
            <a:off x="6567963" y="2491752"/>
            <a:ext cx="388585"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41" name="Rectangle 40"/>
          <p:cNvSpPr/>
          <p:nvPr/>
        </p:nvSpPr>
        <p:spPr bwMode="auto">
          <a:xfrm>
            <a:off x="2079810" y="5129318"/>
            <a:ext cx="388585"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42" name="Rectangle 41"/>
          <p:cNvSpPr/>
          <p:nvPr/>
        </p:nvSpPr>
        <p:spPr bwMode="auto">
          <a:xfrm>
            <a:off x="6762255" y="5129318"/>
            <a:ext cx="621736" cy="233151"/>
          </a:xfrm>
          <a:prstGeom prst="rect">
            <a:avLst/>
          </a:prstGeom>
          <a:solidFill>
            <a:schemeClr val="accent1"/>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s-AR" sz="2244" dirty="0">
              <a:gradFill>
                <a:gsLst>
                  <a:gs pos="0">
                    <a:srgbClr val="FFFFFF"/>
                  </a:gs>
                  <a:gs pos="100000">
                    <a:srgbClr val="FFFFFF"/>
                  </a:gs>
                </a:gsLst>
                <a:lin ang="5400000" scaled="0"/>
              </a:gradFill>
            </a:endParaRPr>
          </a:p>
        </p:txBody>
      </p:sp>
      <p:sp>
        <p:nvSpPr>
          <p:cNvPr id="26" name="Text Placeholder 5"/>
          <p:cNvSpPr txBox="1">
            <a:spLocks/>
          </p:cNvSpPr>
          <p:nvPr/>
        </p:nvSpPr>
        <p:spPr>
          <a:xfrm>
            <a:off x="531138" y="1476622"/>
            <a:ext cx="11374199" cy="828641"/>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3300" kern="1200" spc="0" baseline="0">
                <a:gradFill>
                  <a:gsLst>
                    <a:gs pos="1250">
                      <a:srgbClr val="000000"/>
                    </a:gs>
                    <a:gs pos="100000">
                      <a:srgbClr val="000000"/>
                    </a:gs>
                  </a:gsLst>
                  <a:lin ang="5400000" scaled="0"/>
                </a:gradFill>
                <a:latin typeface="Segoe UI" pitchFamily="34" charset="0"/>
                <a:ea typeface="+mn-ea"/>
                <a:cs typeface="Segoe UI" pitchFamily="34" charset="0"/>
              </a:defRPr>
            </a:lvl1pPr>
            <a:lvl2pPr marL="34655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rgbClr val="000000"/>
                    </a:gs>
                    <a:gs pos="100000">
                      <a:srgbClr val="000000"/>
                    </a:gs>
                  </a:gsLst>
                  <a:lin ang="5400000" scaled="0"/>
                </a:gradFill>
                <a:latin typeface="Segoe UI" pitchFamily="34" charset="0"/>
                <a:ea typeface="+mn-ea"/>
                <a:cs typeface="Segoe UI" pitchFamily="34" charset="0"/>
              </a:defRPr>
            </a:lvl2pPr>
            <a:lvl3pPr marL="58460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Segoe UI" pitchFamily="34" charset="0"/>
                <a:ea typeface="+mn-ea"/>
                <a:cs typeface="Segoe UI" pitchFamily="34" charset="0"/>
              </a:defRPr>
            </a:lvl3pPr>
            <a:lvl4pPr marL="814563"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Segoe UI" pitchFamily="34" charset="0"/>
                <a:ea typeface="+mn-ea"/>
                <a:cs typeface="Segoe UI" pitchFamily="34" charset="0"/>
              </a:defRPr>
            </a:lvl4pPr>
            <a:lvl5pPr marL="1050997"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rgbClr val="000000"/>
                    </a:gs>
                    <a:gs pos="100000">
                      <a:srgbClr val="000000"/>
                    </a:gs>
                  </a:gsLst>
                  <a:lin ang="5400000" scaled="0"/>
                </a:gradFill>
                <a:latin typeface="Segoe UI" pitchFamily="34" charset="0"/>
                <a:ea typeface="+mn-ea"/>
                <a:cs typeface="Segoe UI"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sz="2100" dirty="0" err="1" smtClean="0">
                <a:solidFill>
                  <a:srgbClr val="0000FF"/>
                </a:solidFill>
                <a:latin typeface="Consolas" panose="020B0609020204030204" pitchFamily="49" charset="0"/>
                <a:ea typeface="Calibri"/>
                <a:cs typeface="Consolas" panose="020B0609020204030204" pitchFamily="49" charset="0"/>
              </a:rPr>
              <a:t>var</a:t>
            </a:r>
            <a:r>
              <a:rPr lang="es-AR" sz="2100" dirty="0" smtClean="0">
                <a:solidFill>
                  <a:schemeClr val="bg1"/>
                </a:solidFill>
                <a:latin typeface="Consolas" pitchFamily="49" charset="0"/>
                <a:cs typeface="Consolas" pitchFamily="49" charset="0"/>
              </a:rPr>
              <a:t> data = </a:t>
            </a:r>
            <a:r>
              <a:rPr lang="es-AR" sz="2100" dirty="0" err="1" smtClean="0">
                <a:solidFill>
                  <a:schemeClr val="bg1"/>
                </a:solidFill>
                <a:latin typeface="Consolas" pitchFamily="49" charset="0"/>
                <a:cs typeface="Consolas" pitchFamily="49" charset="0"/>
              </a:rPr>
              <a:t>DownloadData</a:t>
            </a:r>
            <a:r>
              <a:rPr lang="es-AR" sz="2100" dirty="0" smtClean="0">
                <a:solidFill>
                  <a:schemeClr val="bg1"/>
                </a:solidFill>
                <a:latin typeface="Consolas" pitchFamily="49" charset="0"/>
                <a:cs typeface="Consolas" pitchFamily="49" charset="0"/>
              </a:rPr>
              <a:t>(...);</a:t>
            </a:r>
          </a:p>
          <a:p>
            <a:r>
              <a:rPr lang="es-AR" sz="2100" dirty="0" err="1" smtClean="0">
                <a:solidFill>
                  <a:schemeClr val="bg1"/>
                </a:solidFill>
                <a:latin typeface="Consolas" pitchFamily="49" charset="0"/>
                <a:cs typeface="Consolas" pitchFamily="49" charset="0"/>
              </a:rPr>
              <a:t>ProcessData</a:t>
            </a:r>
            <a:r>
              <a:rPr lang="es-AR" sz="2100" dirty="0" smtClean="0">
                <a:solidFill>
                  <a:schemeClr val="bg1"/>
                </a:solidFill>
                <a:latin typeface="Consolas" pitchFamily="49" charset="0"/>
                <a:cs typeface="Consolas" pitchFamily="49" charset="0"/>
              </a:rPr>
              <a:t>(data);</a:t>
            </a:r>
            <a:endParaRPr lang="es-AR" sz="2100" dirty="0">
              <a:solidFill>
                <a:schemeClr val="bg1"/>
              </a:solidFill>
              <a:latin typeface="Consolas" pitchFamily="49" charset="0"/>
              <a:cs typeface="Consolas" pitchFamily="49" charset="0"/>
            </a:endParaRPr>
          </a:p>
        </p:txBody>
      </p:sp>
      <p:sp>
        <p:nvSpPr>
          <p:cNvPr id="27" name="Text Placeholder 5"/>
          <p:cNvSpPr txBox="1">
            <a:spLocks/>
          </p:cNvSpPr>
          <p:nvPr/>
        </p:nvSpPr>
        <p:spPr>
          <a:xfrm>
            <a:off x="531138" y="4053532"/>
            <a:ext cx="11108240" cy="830997"/>
          </a:xfrm>
          <a:prstGeom prst="rect">
            <a:avLst/>
          </a:prstGeom>
        </p:spPr>
        <p:txBody>
          <a:bodyPr vert="horz" wrap="square" lIns="146304" tIns="91440" rIns="146304" bIns="91440" rtlCol="0">
            <a:spAutoFit/>
          </a:bodyPr>
          <a:lstStyle>
            <a:lvl1pPr marR="0" indent="0" fontAlgn="auto">
              <a:lnSpc>
                <a:spcPct val="90000"/>
              </a:lnSpc>
              <a:spcBef>
                <a:spcPct val="20000"/>
              </a:spcBef>
              <a:spcAft>
                <a:spcPts val="0"/>
              </a:spcAft>
              <a:buClrTx/>
              <a:buSzPct val="90000"/>
              <a:buFont typeface="Arial" pitchFamily="34" charset="0"/>
              <a:buNone/>
              <a:tabLst/>
              <a:defRPr sz="2040" spc="0" baseline="0">
                <a:solidFill>
                  <a:srgbClr val="0000FF"/>
                </a:solidFill>
                <a:latin typeface="Consolas" panose="020B0609020204030204" pitchFamily="49" charset="0"/>
                <a:ea typeface="Calibri"/>
                <a:cs typeface="Consolas" panose="020B0609020204030204" pitchFamily="49" charset="0"/>
              </a:defRPr>
            </a:lvl1pPr>
            <a:lvl2pPr marL="346553" marR="0" indent="0" fontAlgn="auto">
              <a:lnSpc>
                <a:spcPct val="90000"/>
              </a:lnSpc>
              <a:spcBef>
                <a:spcPct val="20000"/>
              </a:spcBef>
              <a:spcAft>
                <a:spcPts val="0"/>
              </a:spcAft>
              <a:buClrTx/>
              <a:buSzPct val="90000"/>
              <a:buFont typeface="Arial" pitchFamily="34" charset="0"/>
              <a:buNone/>
              <a:tabLst/>
              <a:defRPr sz="2400" spc="0" baseline="0">
                <a:gradFill>
                  <a:gsLst>
                    <a:gs pos="1250">
                      <a:srgbClr val="000000"/>
                    </a:gs>
                    <a:gs pos="100000">
                      <a:srgbClr val="000000"/>
                    </a:gs>
                  </a:gsLst>
                  <a:lin ang="5400000" scaled="0"/>
                </a:gradFill>
                <a:latin typeface="Segoe UI" pitchFamily="34" charset="0"/>
                <a:cs typeface="Segoe UI" pitchFamily="34" charset="0"/>
              </a:defRPr>
            </a:lvl2pPr>
            <a:lvl3pPr marL="584607" marR="0" indent="0" fontAlgn="auto">
              <a:lnSpc>
                <a:spcPct val="90000"/>
              </a:lnSpc>
              <a:spcBef>
                <a:spcPct val="20000"/>
              </a:spcBef>
              <a:spcAft>
                <a:spcPts val="0"/>
              </a:spcAft>
              <a:buClrTx/>
              <a:buSzPct val="90000"/>
              <a:buFont typeface="Arial" pitchFamily="34" charset="0"/>
              <a:buNone/>
              <a:tabLst/>
              <a:defRPr sz="2000" spc="0" baseline="0">
                <a:gradFill>
                  <a:gsLst>
                    <a:gs pos="1250">
                      <a:srgbClr val="000000"/>
                    </a:gs>
                    <a:gs pos="100000">
                      <a:srgbClr val="000000"/>
                    </a:gs>
                  </a:gsLst>
                  <a:lin ang="5400000" scaled="0"/>
                </a:gradFill>
                <a:latin typeface="Segoe UI" pitchFamily="34" charset="0"/>
                <a:cs typeface="Segoe UI" pitchFamily="34" charset="0"/>
              </a:defRPr>
            </a:lvl3pPr>
            <a:lvl4pPr marL="814563"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4pPr>
            <a:lvl5pPr marL="1050997" marR="0" indent="0" fontAlgn="auto">
              <a:lnSpc>
                <a:spcPct val="90000"/>
              </a:lnSpc>
              <a:spcBef>
                <a:spcPct val="20000"/>
              </a:spcBef>
              <a:spcAft>
                <a:spcPts val="0"/>
              </a:spcAft>
              <a:buClrTx/>
              <a:buSzPct val="90000"/>
              <a:buFont typeface="Arial" pitchFamily="34" charset="0"/>
              <a:buNone/>
              <a:tabLst/>
              <a:defRPr spc="0" baseline="0">
                <a:gradFill>
                  <a:gsLst>
                    <a:gs pos="1250">
                      <a:srgbClr val="000000"/>
                    </a:gs>
                    <a:gs pos="100000">
                      <a:srgbClr val="000000"/>
                    </a:gs>
                  </a:gsLst>
                  <a:lin ang="5400000" scaled="0"/>
                </a:gradFill>
                <a:latin typeface="Segoe UI" pitchFamily="34" charset="0"/>
                <a:cs typeface="Segoe UI" pitchFamily="34" charset="0"/>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s-AR" sz="2100" dirty="0" err="1" smtClean="0"/>
              <a:t>var</a:t>
            </a:r>
            <a:r>
              <a:rPr lang="es-AR" sz="2100" dirty="0" smtClean="0">
                <a:solidFill>
                  <a:schemeClr val="bg1"/>
                </a:solidFill>
              </a:rPr>
              <a:t> </a:t>
            </a:r>
            <a:r>
              <a:rPr lang="es-AR" sz="2100" dirty="0" err="1" smtClean="0">
                <a:solidFill>
                  <a:schemeClr val="bg1"/>
                </a:solidFill>
              </a:rPr>
              <a:t>future</a:t>
            </a:r>
            <a:r>
              <a:rPr lang="es-AR" sz="2100" dirty="0" smtClean="0">
                <a:solidFill>
                  <a:schemeClr val="bg1"/>
                </a:solidFill>
              </a:rPr>
              <a:t> = </a:t>
            </a:r>
            <a:r>
              <a:rPr lang="es-AR" sz="2100" dirty="0" err="1" smtClean="0">
                <a:solidFill>
                  <a:schemeClr val="bg1"/>
                </a:solidFill>
              </a:rPr>
              <a:t>DownloadDataAsync</a:t>
            </a:r>
            <a:r>
              <a:rPr lang="es-AR" sz="2100" dirty="0" smtClean="0">
                <a:solidFill>
                  <a:schemeClr val="bg1"/>
                </a:solidFill>
              </a:rPr>
              <a:t>(...); </a:t>
            </a:r>
          </a:p>
          <a:p>
            <a:r>
              <a:rPr lang="es-AR" sz="2100" dirty="0" err="1" smtClean="0">
                <a:solidFill>
                  <a:schemeClr val="bg1"/>
                </a:solidFill>
              </a:rPr>
              <a:t>future.ContinueWith</a:t>
            </a:r>
            <a:r>
              <a:rPr lang="es-AR" sz="2100" dirty="0" smtClean="0">
                <a:solidFill>
                  <a:schemeClr val="bg1"/>
                </a:solidFill>
              </a:rPr>
              <a:t>(data =&gt; </a:t>
            </a:r>
            <a:r>
              <a:rPr lang="es-AR" sz="2100" dirty="0" err="1" smtClean="0">
                <a:solidFill>
                  <a:schemeClr val="bg1"/>
                </a:solidFill>
              </a:rPr>
              <a:t>ProcessData</a:t>
            </a:r>
            <a:r>
              <a:rPr lang="es-AR" sz="2100" dirty="0" smtClean="0">
                <a:solidFill>
                  <a:schemeClr val="bg1"/>
                </a:solidFill>
              </a:rPr>
              <a:t>(data));</a:t>
            </a:r>
            <a:endParaRPr lang="es-AR" sz="2100" dirty="0">
              <a:solidFill>
                <a:schemeClr val="bg1"/>
              </a:solidFill>
            </a:endParaRPr>
          </a:p>
        </p:txBody>
      </p:sp>
    </p:spTree>
    <p:extLst>
      <p:ext uri="{BB962C8B-B14F-4D97-AF65-F5344CB8AC3E}">
        <p14:creationId xmlns:p14="http://schemas.microsoft.com/office/powerpoint/2010/main" val="3124371529"/>
      </p:ext>
    </p:extLst>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1065212" y="2482850"/>
            <a:ext cx="10306050" cy="2028825"/>
          </a:xfrm>
        </p:spPr>
        <p:txBody>
          <a:bodyPr anchor="ctr">
            <a:noAutofit/>
          </a:bodyPr>
          <a:lstStyle/>
          <a:p>
            <a:pPr algn="ctr"/>
            <a:r>
              <a:rPr lang="es-AR" dirty="0" smtClean="0">
                <a:solidFill>
                  <a:schemeClr val="tx1"/>
                </a:solidFill>
              </a:rPr>
              <a:t>C# y Visual Basic permiten el desarrollo asincrónico </a:t>
            </a:r>
            <a:r>
              <a:rPr lang="es-AR" b="1" dirty="0" smtClean="0">
                <a:solidFill>
                  <a:schemeClr val="tx1"/>
                </a:solidFill>
              </a:rPr>
              <a:t>sin</a:t>
            </a:r>
            <a:r>
              <a:rPr lang="es-AR" dirty="0" smtClean="0">
                <a:solidFill>
                  <a:schemeClr val="tx1"/>
                </a:solidFill>
              </a:rPr>
              <a:t> utilizar </a:t>
            </a:r>
            <a:r>
              <a:rPr lang="es-AR" dirty="0" err="1" smtClean="0">
                <a:solidFill>
                  <a:schemeClr val="tx1"/>
                </a:solidFill>
              </a:rPr>
              <a:t>callbacks</a:t>
            </a:r>
            <a:endParaRPr lang="es-AR" dirty="0">
              <a:latin typeface="+mn-lt"/>
            </a:endParaRPr>
          </a:p>
        </p:txBody>
      </p:sp>
    </p:spTree>
    <p:extLst>
      <p:ext uri="{BB962C8B-B14F-4D97-AF65-F5344CB8AC3E}">
        <p14:creationId xmlns:p14="http://schemas.microsoft.com/office/powerpoint/2010/main" val="1756782848"/>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s-AR" dirty="0" smtClean="0"/>
              <a:t>Demo</a:t>
            </a:r>
            <a:endParaRPr lang="es-AR" dirty="0"/>
          </a:p>
        </p:txBody>
      </p:sp>
      <p:sp>
        <p:nvSpPr>
          <p:cNvPr id="5" name="Text Placeholder 4"/>
          <p:cNvSpPr>
            <a:spLocks noGrp="1"/>
          </p:cNvSpPr>
          <p:nvPr>
            <p:ph type="body" sz="quarter" idx="12"/>
          </p:nvPr>
        </p:nvSpPr>
        <p:spPr/>
        <p:txBody>
          <a:bodyPr/>
          <a:lstStyle/>
          <a:p>
            <a:r>
              <a:rPr lang="es-AR" dirty="0" smtClean="0"/>
              <a:t>Usando </a:t>
            </a:r>
            <a:r>
              <a:rPr lang="es-AR" dirty="0" err="1" smtClean="0">
                <a:latin typeface="Consolas" panose="020B0609020204030204" pitchFamily="49" charset="0"/>
                <a:cs typeface="Consolas" panose="020B0609020204030204" pitchFamily="49" charset="0"/>
              </a:rPr>
              <a:t>await</a:t>
            </a:r>
            <a:r>
              <a:rPr lang="es-AR" dirty="0" smtClean="0"/>
              <a:t> con Windows </a:t>
            </a:r>
            <a:r>
              <a:rPr lang="es-AR" dirty="0" err="1" smtClean="0"/>
              <a:t>Runtime</a:t>
            </a:r>
            <a:endParaRPr lang="es-AR" dirty="0"/>
          </a:p>
        </p:txBody>
      </p:sp>
    </p:spTree>
    <p:extLst>
      <p:ext uri="{BB962C8B-B14F-4D97-AF65-F5344CB8AC3E}">
        <p14:creationId xmlns:p14="http://schemas.microsoft.com/office/powerpoint/2010/main" val="22833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idx="4294967295"/>
          </p:nvPr>
        </p:nvSpPr>
        <p:spPr>
          <a:xfrm>
            <a:off x="489382" y="2482850"/>
            <a:ext cx="11457710" cy="2028825"/>
          </a:xfrm>
        </p:spPr>
        <p:txBody>
          <a:bodyPr anchor="ctr">
            <a:noAutofit/>
          </a:bodyPr>
          <a:lstStyle/>
          <a:p>
            <a:pPr algn="ctr"/>
            <a:r>
              <a:rPr lang="es-AR" dirty="0" err="1" smtClean="0">
                <a:latin typeface="Consolas" panose="020B0609020204030204" pitchFamily="49" charset="0"/>
                <a:cs typeface="Consolas" panose="020B0609020204030204" pitchFamily="49" charset="0"/>
              </a:rPr>
              <a:t>async</a:t>
            </a:r>
            <a:r>
              <a:rPr lang="es-AR" dirty="0" smtClean="0"/>
              <a:t/>
            </a:r>
            <a:br>
              <a:rPr lang="es-AR" dirty="0" smtClean="0"/>
            </a:br>
            <a:r>
              <a:rPr lang="es-AR" dirty="0" smtClean="0"/>
              <a:t>convierte los métodos en asincrónicos</a:t>
            </a:r>
            <a:endParaRPr lang="es-AR" dirty="0"/>
          </a:p>
        </p:txBody>
      </p:sp>
    </p:spTree>
    <p:extLst>
      <p:ext uri="{BB962C8B-B14F-4D97-AF65-F5344CB8AC3E}">
        <p14:creationId xmlns:p14="http://schemas.microsoft.com/office/powerpoint/2010/main" val="3636552892"/>
      </p:ext>
    </p:extLst>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TechEd_2013_Template_16x9">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purl.org/dc/dcmitype/"/>
  </ds:schemaRefs>
</ds:datastoreItem>
</file>

<file path=customXml/itemProps2.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TechEd_2013_Speaker_PPT_Template</Template>
  <TotalTime>188</TotalTime>
  <Words>1152</Words>
  <Application>Microsoft Office PowerPoint</Application>
  <PresentationFormat>Custom</PresentationFormat>
  <Paragraphs>145</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Segoe UI</vt:lpstr>
      <vt:lpstr>Segoe UI Light</vt:lpstr>
      <vt:lpstr>Wingdings</vt:lpstr>
      <vt:lpstr>TechEd_2013_Template_16x9</vt:lpstr>
      <vt:lpstr>Fácil Async para Windows Apps Store en Microsoft Visual C # y Microsoft Visual Basic</vt:lpstr>
      <vt:lpstr>http://blogs.southworks.net/about-us</vt:lpstr>
      <vt:lpstr>http://blogs.southworks.net/about-us</vt:lpstr>
      <vt:lpstr>Desarrollo Asincrónico</vt:lpstr>
      <vt:lpstr>Sincrónico vs Asincrónico</vt:lpstr>
      <vt:lpstr>Sincrónico vs Asincrónico</vt:lpstr>
      <vt:lpstr>C# y Visual Basic permiten el desarrollo asincrónico sin utilizar callbacks</vt:lpstr>
      <vt:lpstr>Demo</vt:lpstr>
      <vt:lpstr>async convierte los métodos en asincrónicos</vt:lpstr>
      <vt:lpstr>await  convierte el resto del método en un callback</vt:lpstr>
      <vt:lpstr>Awaitables</vt:lpstr>
      <vt:lpstr>Task-returning vs. void-returning</vt:lpstr>
      <vt:lpstr>Demo</vt:lpstr>
      <vt:lpstr>Task  permite coordinar actividades</vt:lpstr>
      <vt:lpstr>Utilitarios para Task</vt:lpstr>
      <vt:lpstr>Demo</vt:lpstr>
      <vt:lpstr>Cancelación y Progreso</vt:lpstr>
      <vt:lpstr>Windows 8 apostó fuertemente a las APIs asincrónicas</vt:lpstr>
      <vt:lpstr>await permite consumir APIs async de una manera simple</vt:lpstr>
      <vt:lpstr>No más callbacks!</vt:lpstr>
      <vt:lpstr>Recursos Relacionados</vt:lpstr>
      <vt:lpstr>Demos</vt:lpstr>
      <vt:lpstr>PowerPoint Presentation</vt:lpstr>
      <vt:lpstr>PowerPoint Presentation</vt:lpstr>
    </vt:vector>
  </TitlesOfParts>
  <Company>Southworks SRL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Fácil Async para Windows Apps Store en Microsoft Visual C# y Microsoft Visual Basic</dc:title>
  <dc:subject>Microsoft LATAM</dc:subject>
  <dc:creator>Mariano Converti</dc:creator>
  <cp:keywords>Microsoft LATAM</cp:keywords>
  <cp:lastModifiedBy>Mariano Converti</cp:lastModifiedBy>
  <cp:revision>71</cp:revision>
  <dcterms:created xsi:type="dcterms:W3CDTF">2013-06-02T01:49:25Z</dcterms:created>
  <dcterms:modified xsi:type="dcterms:W3CDTF">2013-12-04T15:27:01Z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