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34"/>
  </p:notesMasterIdLst>
  <p:handoutMasterIdLst>
    <p:handoutMasterId r:id="rId35"/>
  </p:handoutMasterIdLst>
  <p:sldIdLst>
    <p:sldId id="256" r:id="rId9"/>
    <p:sldId id="278" r:id="rId10"/>
    <p:sldId id="279" r:id="rId11"/>
    <p:sldId id="281" r:id="rId12"/>
    <p:sldId id="282" r:id="rId13"/>
    <p:sldId id="289" r:id="rId14"/>
    <p:sldId id="291" r:id="rId15"/>
    <p:sldId id="283" r:id="rId16"/>
    <p:sldId id="284" r:id="rId17"/>
    <p:sldId id="285" r:id="rId18"/>
    <p:sldId id="286" r:id="rId19"/>
    <p:sldId id="287" r:id="rId20"/>
    <p:sldId id="294" r:id="rId21"/>
    <p:sldId id="290" r:id="rId22"/>
    <p:sldId id="293" r:id="rId23"/>
    <p:sldId id="295" r:id="rId24"/>
    <p:sldId id="296" r:id="rId25"/>
    <p:sldId id="303" r:id="rId26"/>
    <p:sldId id="304" r:id="rId27"/>
    <p:sldId id="299" r:id="rId28"/>
    <p:sldId id="300" r:id="rId29"/>
    <p:sldId id="301" r:id="rId30"/>
    <p:sldId id="302" r:id="rId31"/>
    <p:sldId id="297" r:id="rId32"/>
    <p:sldId id="292" r:id="rId3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434" autoAdjust="0"/>
  </p:normalViewPr>
  <p:slideViewPr>
    <p:cSldViewPr>
      <p:cViewPr>
        <p:scale>
          <a:sx n="77" d="100"/>
          <a:sy n="77" d="100"/>
        </p:scale>
        <p:origin x="492" y="-138"/>
      </p:cViewPr>
      <p:guideLst>
        <p:guide orient="horz" pos="2115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A14B3-8559-4970-90EE-E59DB1155D6D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68755-BD87-4419-8546-F748D1E8B3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606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E345-DC7A-4A21-AE56-67BAE98EA3BD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09C8-04EC-40BE-9695-6E6380B2A9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94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388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79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4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6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56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6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31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26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595959"/>
                  </a:gs>
                  <a:gs pos="86000">
                    <a:srgbClr val="595959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7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5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4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81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7621"/>
            <a:ext cx="11653523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5670380"/>
            <a:ext cx="11653523" cy="896552"/>
          </a:xfrm>
        </p:spPr>
        <p:txBody>
          <a:bodyPr lIns="182880" tIns="146304" rIns="182880" bIns="146304" anchor="b">
            <a:noAutofit/>
          </a:bodyPr>
          <a:lstStyle>
            <a:lvl1pPr>
              <a:defRPr sz="1471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3"/>
            <a:ext cx="11653521" cy="894996"/>
          </a:xfrm>
        </p:spPr>
        <p:txBody>
          <a:bodyPr/>
          <a:lstStyle>
            <a:lvl1pPr>
              <a:defRPr sz="397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9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6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1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4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2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96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2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3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DF3FB16-FEC0-49EF-85A3-AE2C6C7BE21E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56C35B4-C8DF-4652-96AC-82356BEE816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9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customXml" Target="../../customXml/item4.xml"/><Relationship Id="rId11" Type="http://schemas.openxmlformats.org/officeDocument/2006/relationships/image" Target="../media/image40.png"/><Relationship Id="rId5" Type="http://schemas.openxmlformats.org/officeDocument/2006/relationships/customXml" Target="../../customXml/item2.xml"/><Relationship Id="rId10" Type="http://schemas.openxmlformats.org/officeDocument/2006/relationships/image" Target="../media/image39.emf"/><Relationship Id="rId4" Type="http://schemas.openxmlformats.org/officeDocument/2006/relationships/tags" Target="../tags/tag6.xml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6.xml"/><Relationship Id="rId5" Type="http://schemas.openxmlformats.org/officeDocument/2006/relationships/customXml" Target="../../customXml/item7.xml"/><Relationship Id="rId10" Type="http://schemas.openxmlformats.org/officeDocument/2006/relationships/image" Target="../media/image40.png"/><Relationship Id="rId4" Type="http://schemas.openxmlformats.org/officeDocument/2006/relationships/tags" Target="../tags/tag9.xml"/><Relationship Id="rId9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40.png"/><Relationship Id="rId3" Type="http://schemas.openxmlformats.org/officeDocument/2006/relationships/tags" Target="../tags/tag11.xml"/><Relationship Id="rId7" Type="http://schemas.openxmlformats.org/officeDocument/2006/relationships/customXml" Target="../../customXml/item5.xml"/><Relationship Id="rId12" Type="http://schemas.openxmlformats.org/officeDocument/2006/relationships/image" Target="../media/image39.emf"/><Relationship Id="rId17" Type="http://schemas.openxmlformats.org/officeDocument/2006/relationships/image" Target="../media/image44.png"/><Relationship Id="rId2" Type="http://schemas.openxmlformats.org/officeDocument/2006/relationships/tags" Target="../tags/tag10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4.vml"/><Relationship Id="rId6" Type="http://schemas.openxmlformats.org/officeDocument/2006/relationships/customXml" Target="../../customXml/item6.xml"/><Relationship Id="rId11" Type="http://schemas.openxmlformats.org/officeDocument/2006/relationships/oleObject" Target="../embeddings/oleObject4.bin"/><Relationship Id="rId5" Type="http://schemas.openxmlformats.org/officeDocument/2006/relationships/customXml" Target="../../customXml/item3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9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www.windowsazure.com/en-us/develop/java/java-home" TargetMode="External"/><Relationship Id="rId7" Type="http://schemas.openxmlformats.org/officeDocument/2006/relationships/hyperlink" Target="https://github.com/windowsazure/azure-sdk-for-jav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indowsAzure/azure-sdk-for-media-services" TargetMode="External"/><Relationship Id="rId5" Type="http://schemas.openxmlformats.org/officeDocument/2006/relationships/hyperlink" Target="http://msdn.microsoft.com/en-us/library/hh973618" TargetMode="External"/><Relationship Id="rId4" Type="http://schemas.openxmlformats.org/officeDocument/2006/relationships/hyperlink" Target="https://nuget.org/packages/windowsazure.mediaservic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e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shpg.com/" TargetMode="External"/><Relationship Id="rId5" Type="http://schemas.openxmlformats.org/officeDocument/2006/relationships/image" Target="../media/image69.jp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sh-Industry-Forum/dash.js" TargetMode="External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ayerframework.codeplex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hyperlink" Target="http://playerframework.codeplex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mediaframework.com/" TargetMode="External"/><Relationship Id="rId7" Type="http://schemas.openxmlformats.org/officeDocument/2006/relationships/hyperlink" Target="http://techedmedia.blob.core.windows.net/flash/setup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hyperlink" Target="http://www.microsoft.com/en-us/download/details.aspx?id=36057" TargetMode="External"/><Relationship Id="rId4" Type="http://schemas.openxmlformats.org/officeDocument/2006/relationships/hyperlink" Target="http://osmf.org/strobe_mediaplayback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WindowsAzure/azure-media-player-framework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hdphoto" Target="../media/hdphoto7.wdp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centrum-xna.aspx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www.iis.net/downloads/microsoft/smooth-streaming-client-sdk" TargetMode="External"/><Relationship Id="rId7" Type="http://schemas.openxmlformats.org/officeDocument/2006/relationships/hyperlink" Target="http://visualstudiogallery.msdn.microsoft.com/04423d13-3b3e-4741-a01c-1ae29e84fea6" TargetMode="External"/><Relationship Id="rId12" Type="http://schemas.openxmlformats.org/officeDocument/2006/relationships/hyperlink" Target="http://mingfeiy.com/client-ecosystem-for-windows-azure-media-services/" TargetMode="External"/><Relationship Id="rId2" Type="http://schemas.openxmlformats.org/officeDocument/2006/relationships/hyperlink" Target="http://smf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yerframework.codeplex.com/releases/view/97333" TargetMode="External"/><Relationship Id="rId11" Type="http://schemas.openxmlformats.org/officeDocument/2006/relationships/hyperlink" Target="https://github.com/WindowsAzure/azure-media-player-framework/tree/master/src/iOS" TargetMode="External"/><Relationship Id="rId5" Type="http://schemas.openxmlformats.org/officeDocument/2006/relationships/hyperlink" Target="https://github.com/WindowsAzure/azure-media-player-framework/tree/master/src/HTML" TargetMode="External"/><Relationship Id="rId10" Type="http://schemas.openxmlformats.org/officeDocument/2006/relationships/hyperlink" Target="http://playerframework.codeplex.com/releases/view/98528" TargetMode="External"/><Relationship Id="rId4" Type="http://schemas.openxmlformats.org/officeDocument/2006/relationships/hyperlink" Target="http://www.microsoft.com/en-us/download/details.aspx?id=36057" TargetMode="External"/><Relationship Id="rId9" Type="http://schemas.openxmlformats.org/officeDocument/2006/relationships/hyperlink" Target="http://www.microsoft.com/en-us/mediaplatform/sspk.aspx" TargetMode="External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microsoft.com/office/2007/relationships/hdphoto" Target="../media/hdphoto8.wdp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microsoft.com/office/2007/relationships/hdphoto" Target="../media/hdphoto7.wdp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544" y="146354"/>
            <a:ext cx="8208912" cy="1470025"/>
          </a:xfrm>
        </p:spPr>
        <p:txBody>
          <a:bodyPr>
            <a:normAutofit/>
          </a:bodyPr>
          <a:lstStyle/>
          <a:p>
            <a:r>
              <a:rPr lang="es-AR" sz="8000" dirty="0"/>
              <a:t>Serie Azure</a:t>
            </a:r>
            <a:endParaRPr lang="es-AR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312" y="5034323"/>
            <a:ext cx="4257149" cy="115212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Mariano Converti</a:t>
            </a: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mconverti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1544" y="259959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3600" dirty="0"/>
              <a:t>Creando aplicaciones Media con Windows Azure Media Services</a:t>
            </a:r>
          </a:p>
        </p:txBody>
      </p:sp>
      <p:pic>
        <p:nvPicPr>
          <p:cNvPr id="5124" name="Picture 4" descr="http://pip.southworks.net/theme/southworks/s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6265891"/>
            <a:ext cx="20574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6" y="2492902"/>
            <a:ext cx="1247401" cy="1413721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986588" y="5013176"/>
            <a:ext cx="4257149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Ezequiel </a:t>
            </a:r>
            <a:r>
              <a:rPr lang="en-US" sz="2800" dirty="0">
                <a:solidFill>
                  <a:schemeClr val="tx1"/>
                </a:solidFill>
              </a:rPr>
              <a:t>Jadib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ejadib</a:t>
            </a:r>
            <a:endParaRPr lang="es-AR" sz="2400" dirty="0">
              <a:solidFill>
                <a:schemeClr val="tx1"/>
              </a:solidFill>
            </a:endParaRPr>
          </a:p>
        </p:txBody>
      </p:sp>
      <p:pic>
        <p:nvPicPr>
          <p:cNvPr id="14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67" y="5417927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15" y="5445262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41" y="6114994"/>
            <a:ext cx="2524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6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50349"/>
            <a:ext cx="6454366" cy="2008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Encoder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Soporta encoding de video a H.264 o VC-1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>
                <a:solidFill>
                  <a:schemeClr val="bg1"/>
                </a:solidFill>
                <a:latin typeface="+mj-lt"/>
              </a:rPr>
              <a:t>Encodea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audio a AAC-LC, HE-AAC, Dolby DD+, WMA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Empaqueta Smooth Streaming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HLS, MPEG-DASH, HDS 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(road map)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Partner SDK permite ‘integrar’ 3rd parties encoders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20136" y="4390312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39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20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19619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96965" y="273043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47888"/>
            <a:ext cx="5800436" cy="1346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Encryptor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Smooth Streaming o Apple HLS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>
                <a:solidFill>
                  <a:schemeClr val="bg1"/>
                </a:solidFill>
                <a:latin typeface="+mj-lt"/>
              </a:rPr>
              <a:t>Encripta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con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PlayReady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Common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Encryption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AES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022327" y="4406368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37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8672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0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8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96965" y="273043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50869" y="2762482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89" name="TextBox 88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90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50350"/>
            <a:ext cx="722230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</a:t>
            </a:r>
            <a:r>
              <a:rPr lang="es-AR" b="1" dirty="0" err="1">
                <a:solidFill>
                  <a:srgbClr val="00B0F0"/>
                </a:solidFill>
              </a:rPr>
              <a:t>Origin</a:t>
            </a:r>
            <a:endParaRPr lang="es-A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Servicio de streaming… simplemente funciona!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Ancho de banda garantizado. Recuperación / redundancia automática. </a:t>
            </a: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Alta disponibilidad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Azure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CDN y 3rd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parties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CDNs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i="1" dirty="0">
                <a:solidFill>
                  <a:schemeClr val="bg1"/>
                </a:solidFill>
                <a:latin typeface="+mj-lt"/>
              </a:rPr>
              <a:t>Dynamic Packaging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dynamic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muxing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) para MP4 y Smooth Streaming </a:t>
            </a:r>
          </a:p>
          <a:p>
            <a:pPr>
              <a:buClr>
                <a:schemeClr val="accent2"/>
              </a:buClr>
              <a:buSzPct val="110000"/>
            </a:pPr>
            <a:endParaRPr lang="es-AR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60603" y="4512858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37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18265" y="2732341"/>
            <a:ext cx="1161691" cy="950896"/>
            <a:chOff x="9072221" y="3159300"/>
            <a:chExt cx="1549141" cy="1268041"/>
          </a:xfrm>
        </p:grpSpPr>
        <p:pic>
          <p:nvPicPr>
            <p:cNvPr id="43" name="Picture 2" descr="C:\Users\t-dantay\Documents\Placeholders\paste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406" y="3159300"/>
              <a:ext cx="561698" cy="618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072221" y="3934828"/>
              <a:ext cx="1549141" cy="492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Analytics &amp; </a:t>
              </a:r>
            </a:p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Advertising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21058" y="2713743"/>
            <a:ext cx="809744" cy="903730"/>
            <a:chOff x="7755823" y="3134499"/>
            <a:chExt cx="1079812" cy="1205145"/>
          </a:xfrm>
        </p:grpSpPr>
        <p:grpSp>
          <p:nvGrpSpPr>
            <p:cNvPr id="48" name="Group 47"/>
            <p:cNvGrpSpPr/>
            <p:nvPr/>
          </p:nvGrpSpPr>
          <p:grpSpPr>
            <a:xfrm>
              <a:off x="8051590" y="3134499"/>
              <a:ext cx="545509" cy="632150"/>
              <a:chOff x="8147527" y="3077391"/>
              <a:chExt cx="545509" cy="632150"/>
            </a:xfrm>
          </p:grpSpPr>
          <p:pic>
            <p:nvPicPr>
              <p:cNvPr id="50" name="Picture 2" descr="C:\Users\t-dantay\Documents\First24\calendar1.png"/>
              <p:cNvPicPr>
                <a:picLocks noChangeAspect="1" noChangeArrowheads="1"/>
              </p:cNvPicPr>
              <p:nvPr>
                <p:custDataLst>
                  <p:custData r:id="rId5"/>
                </p:custDataLst>
              </p:nvPr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47527" y="3077391"/>
                <a:ext cx="438831" cy="445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WiFi.png"/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183154" y="3199659"/>
                <a:ext cx="509882" cy="50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7755823" y="3982572"/>
              <a:ext cx="1079812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Live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</p:grpSp>
      <p:pic>
        <p:nvPicPr>
          <p:cNvPr id="52" name="Picture 35" descr="Eye 512x512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47" y="2695388"/>
            <a:ext cx="317553" cy="31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8672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90663"/>
            <a:ext cx="8420100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88" y="5342732"/>
            <a:ext cx="8334375" cy="39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72" y="5329901"/>
            <a:ext cx="209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Portal de Windows </a:t>
            </a:r>
            <a:r>
              <a:rPr lang="en-US" sz="4400" dirty="0" smtClean="0">
                <a:solidFill>
                  <a:schemeClr val="bg1"/>
                </a:solidFill>
              </a:rPr>
              <a:t>Azure para </a:t>
            </a:r>
            <a:r>
              <a:rPr lang="en-US" sz="4400" dirty="0">
                <a:solidFill>
                  <a:schemeClr val="bg1"/>
                </a:solidFill>
              </a:rPr>
              <a:t>Media Services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0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Media Services APIs and SDKs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552376" y="3920530"/>
            <a:ext cx="8928000" cy="1336057"/>
            <a:chOff x="398388" y="2530778"/>
            <a:chExt cx="8014651" cy="1336058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3077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Librería JAVA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3"/>
                </a:rPr>
                <a:t>http://</a:t>
              </a:r>
              <a:r>
                <a:rPr lang="en-US" sz="20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3"/>
                </a:rPr>
                <a:t>www.windowsazure.com/en-us/develop/java/java-home</a:t>
              </a:r>
              <a:r>
                <a:rPr lang="en-US" sz="20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(Windows/ Mac/ Linux)</a:t>
              </a:r>
              <a:endParaRPr lang="es-AR" sz="2000" dirty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376" y="2899892"/>
            <a:ext cx="8928000" cy="1040807"/>
            <a:chOff x="398388" y="2518252"/>
            <a:chExt cx="8014651" cy="1040807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1825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Librería .NET 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4"/>
                </a:rPr>
                <a:t>https://nuget.org/packages/windowsazure.mediaservices</a:t>
              </a: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7324" y="1234330"/>
            <a:ext cx="9504064" cy="1665740"/>
            <a:chOff x="398388" y="2508874"/>
            <a:chExt cx="8014651" cy="166574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REST API para todas las plataformas, usando ODATA 3.0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 smtClean="0">
                  <a:latin typeface="Segoe UI" pitchFamily="34" charset="0"/>
                  <a:cs typeface="Segoe UI" pitchFamily="34" charset="0"/>
                </a:rPr>
                <a:t>Muy fácil de escribir tus propias librerías cliente usando la REST API y los verbos HTTP standard (GET, POST, PUT, DELETE) </a:t>
              </a:r>
              <a:r>
                <a:rPr lang="en-US" sz="2000" i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5"/>
                </a:rPr>
                <a:t>http://msdn.microsoft.com/en-us/library/hh973618</a:t>
              </a:r>
              <a:endParaRPr lang="en-US" sz="2000" i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2376" y="5216673"/>
            <a:ext cx="8928000" cy="1489946"/>
            <a:chOff x="398388" y="2530778"/>
            <a:chExt cx="8014651" cy="1489947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3077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Código fuente disponible en GitHub =)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6"/>
                </a:rPr>
                <a:t>https://github.com/WindowsAzure/azure-sdk-for-media-services</a:t>
              </a:r>
              <a:endPara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7"/>
                </a:rPr>
                <a:t>https://github.com/windowsazure/azure-sdk-for-java/</a:t>
              </a: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</a:t>
              </a:r>
            </a:p>
          </p:txBody>
        </p:sp>
      </p:grpSp>
      <p:pic>
        <p:nvPicPr>
          <p:cNvPr id="15" name="Picture 2" descr="http://matthewhartman.github.io/base/images/githu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45252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0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</a:t>
            </a:r>
            <a:r>
              <a:rPr lang="en-US" dirty="0" smtClean="0">
                <a:solidFill>
                  <a:schemeClr val="bg1"/>
                </a:solidFill>
              </a:rPr>
              <a:t>workflow con .NET SDK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0" y="2636912"/>
            <a:ext cx="11653521" cy="8949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Mi primer VOD workflow en C#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43559" y="764704"/>
            <a:ext cx="3541273" cy="4776484"/>
          </a:xfrm>
          <a:prstGeom prst="rect">
            <a:avLst/>
          </a:prstGeom>
        </p:spPr>
        <p:txBody>
          <a:bodyPr vert="horz" wrap="square" lIns="93260" tIns="93260" rIns="146304" bIns="91440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Ingest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Encode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Package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Encrypt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Deliver</a:t>
            </a:r>
          </a:p>
          <a:p>
            <a:pPr>
              <a:buClr>
                <a:schemeClr val="accent2"/>
              </a:buClr>
              <a:buSzPct val="110000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12" descr="Cloud upload 512x5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37" y="1064646"/>
            <a:ext cx="660469" cy="66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01" y="2170951"/>
            <a:ext cx="536238" cy="5362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18658" y="4127517"/>
            <a:ext cx="656048" cy="656048"/>
            <a:chOff x="1106074" y="2130481"/>
            <a:chExt cx="2569999" cy="2569999"/>
          </a:xfrm>
        </p:grpSpPr>
        <p:pic>
          <p:nvPicPr>
            <p:cNvPr id="10" name="Picture 9" descr="Shield 512x51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31" descr="Key 512x51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21" descr="Movie 512x51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02" y="5205552"/>
            <a:ext cx="514337" cy="5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" descr="3d 512x51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82" y="3070000"/>
            <a:ext cx="635530" cy="6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41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17" y="151346"/>
            <a:ext cx="11655840" cy="89953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Dynamic packaging</a:t>
            </a:r>
            <a:r>
              <a:rPr lang="es-AR" sz="1961" dirty="0" smtClean="0"/>
              <a:t/>
            </a:r>
            <a:br>
              <a:rPr lang="es-AR" sz="1961" dirty="0" smtClean="0"/>
            </a:br>
            <a:r>
              <a:rPr lang="es-AR" sz="1961" dirty="0" smtClean="0">
                <a:solidFill>
                  <a:schemeClr val="tx1"/>
                </a:solidFill>
              </a:rPr>
              <a:t>Permite reutilizar el contenido ya </a:t>
            </a:r>
            <a:r>
              <a:rPr lang="es-AR" sz="1961" i="1" dirty="0" smtClean="0">
                <a:solidFill>
                  <a:schemeClr val="tx1"/>
                </a:solidFill>
              </a:rPr>
              <a:t>encodeado </a:t>
            </a:r>
            <a:r>
              <a:rPr lang="es-AR" sz="1961" dirty="0" smtClean="0">
                <a:solidFill>
                  <a:schemeClr val="tx1"/>
                </a:solidFill>
              </a:rPr>
              <a:t>y llevarlo a varios formatos de streaming sin </a:t>
            </a:r>
            <a:r>
              <a:rPr lang="es-AR" sz="1961" i="1" dirty="0" err="1" smtClean="0">
                <a:solidFill>
                  <a:schemeClr val="tx1"/>
                </a:solidFill>
              </a:rPr>
              <a:t>repackagear</a:t>
            </a:r>
            <a:r>
              <a:rPr lang="es-AR" sz="1961" dirty="0" smtClean="0">
                <a:solidFill>
                  <a:schemeClr val="tx1"/>
                </a:solidFill>
              </a:rPr>
              <a:t> el contenido  .</a:t>
            </a:r>
            <a:endParaRPr lang="es-AR" sz="196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70" y="2386019"/>
            <a:ext cx="412508" cy="336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89" y="1411191"/>
            <a:ext cx="412508" cy="336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5" y="1482426"/>
            <a:ext cx="825016" cy="673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9" y="1682540"/>
            <a:ext cx="1072881" cy="1072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16" y="1636676"/>
            <a:ext cx="873854" cy="1184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6596" y="2755421"/>
            <a:ext cx="149675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Trebuchet MS" panose="020B0603020202020204" pitchFamily="34" charset="0"/>
              </a:defRPr>
            </a:lvl1pPr>
          </a:lstStyle>
          <a:p>
            <a:r>
              <a:rPr lang="en-US" sz="1568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Video sources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47447" y="2216631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9918" y="2755421"/>
            <a:ext cx="198727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Multi-bitrates Mp4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4681" y="2894976"/>
            <a:ext cx="145341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 Server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27" y="1446986"/>
            <a:ext cx="617416" cy="6174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37" y="2409382"/>
            <a:ext cx="617416" cy="6174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44035" y="1747813"/>
            <a:ext cx="437940" cy="258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HLS</a:t>
            </a:r>
            <a:endParaRPr lang="en-US" sz="107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0422" y="2675963"/>
            <a:ext cx="824265" cy="40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Smooth </a:t>
            </a:r>
          </a:p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Streaming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02482" y="1927441"/>
            <a:ext cx="753732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Encode</a:t>
            </a:r>
            <a:endParaRPr lang="en-US" sz="1372" dirty="0"/>
          </a:p>
        </p:txBody>
      </p:sp>
      <p:sp>
        <p:nvSpPr>
          <p:cNvPr id="20" name="Rectangle 19"/>
          <p:cNvSpPr/>
          <p:nvPr/>
        </p:nvSpPr>
        <p:spPr>
          <a:xfrm rot="20153923">
            <a:off x="5864566" y="1712039"/>
            <a:ext cx="813970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endParaRPr lang="en-US" sz="1372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78" y="3520163"/>
            <a:ext cx="825016" cy="6732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22" y="3720277"/>
            <a:ext cx="1072881" cy="10728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79" y="3674413"/>
            <a:ext cx="873854" cy="11849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68359" y="4793158"/>
            <a:ext cx="149675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Trebuchet MS" panose="020B0603020202020204" pitchFamily="34" charset="0"/>
              </a:defRPr>
            </a:lvl1pPr>
          </a:lstStyle>
          <a:p>
            <a:r>
              <a:rPr lang="en-US" sz="1568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Video sources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1681" y="4793158"/>
            <a:ext cx="198727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Multi-bitrates Mp4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876" y="3475587"/>
            <a:ext cx="720346" cy="103353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22148" y="5229200"/>
            <a:ext cx="129817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Origin Server</a:t>
            </a:r>
            <a:endParaRPr lang="en-US" sz="1568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19" y="3356992"/>
            <a:ext cx="617416" cy="6174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19" y="4035884"/>
            <a:ext cx="617416" cy="61741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021726" y="3657819"/>
            <a:ext cx="437940" cy="258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8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HLS</a:t>
            </a:r>
            <a:endParaRPr lang="en-US" sz="1078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67704" y="4302465"/>
            <a:ext cx="824265" cy="40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Smooth </a:t>
            </a:r>
          </a:p>
          <a:p>
            <a:r>
              <a:rPr lang="en-US" sz="102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Streaming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51325" y="3351844"/>
            <a:ext cx="2148012" cy="222319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5" name="Rectangle 34"/>
          <p:cNvSpPr/>
          <p:nvPr/>
        </p:nvSpPr>
        <p:spPr>
          <a:xfrm>
            <a:off x="3402844" y="3961259"/>
            <a:ext cx="753732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Encode</a:t>
            </a:r>
            <a:endParaRPr lang="en-US" sz="1372" dirty="0"/>
          </a:p>
        </p:txBody>
      </p:sp>
      <p:sp>
        <p:nvSpPr>
          <p:cNvPr id="36" name="Rectangle 35"/>
          <p:cNvSpPr/>
          <p:nvPr/>
        </p:nvSpPr>
        <p:spPr>
          <a:xfrm>
            <a:off x="5675985" y="3704295"/>
            <a:ext cx="977320" cy="51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</a:t>
            </a:r>
          </a:p>
          <a:p>
            <a:pPr algn="ctr"/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Packaging</a:t>
            </a:r>
            <a:endParaRPr lang="en-US" sz="1372" dirty="0"/>
          </a:p>
        </p:txBody>
      </p:sp>
      <p:sp>
        <p:nvSpPr>
          <p:cNvPr id="37" name="TextBox 36"/>
          <p:cNvSpPr txBox="1"/>
          <p:nvPr/>
        </p:nvSpPr>
        <p:spPr>
          <a:xfrm>
            <a:off x="329196" y="1228975"/>
            <a:ext cx="407573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68" dirty="0" err="1" smtClean="0"/>
              <a:t>Encode</a:t>
            </a:r>
            <a:r>
              <a:rPr lang="es-AR" sz="1568" dirty="0" smtClean="0"/>
              <a:t> and </a:t>
            </a:r>
            <a:r>
              <a:rPr lang="es-AR" sz="1568" dirty="0" err="1" smtClean="0"/>
              <a:t>Package</a:t>
            </a:r>
            <a:r>
              <a:rPr lang="es-AR" sz="1568" dirty="0" smtClean="0"/>
              <a:t> – </a:t>
            </a:r>
            <a:r>
              <a:rPr lang="es-AR" sz="1568" dirty="0" err="1" smtClean="0"/>
              <a:t>Workflow</a:t>
            </a:r>
            <a:r>
              <a:rPr lang="es-AR" sz="1568" dirty="0" smtClean="0"/>
              <a:t> tradicional</a:t>
            </a:r>
            <a:endParaRPr lang="es-AR" sz="1568" dirty="0"/>
          </a:p>
        </p:txBody>
      </p:sp>
      <p:sp>
        <p:nvSpPr>
          <p:cNvPr id="38" name="TextBox 37"/>
          <p:cNvSpPr txBox="1"/>
          <p:nvPr/>
        </p:nvSpPr>
        <p:spPr>
          <a:xfrm>
            <a:off x="329195" y="3325937"/>
            <a:ext cx="279332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dirty="0"/>
              <a:t>Dynamic </a:t>
            </a:r>
            <a:r>
              <a:rPr lang="en-US" sz="1568" dirty="0" smtClean="0"/>
              <a:t>Packaging Workflow</a:t>
            </a:r>
            <a:endParaRPr lang="en-US" sz="1568" dirty="0"/>
          </a:p>
        </p:txBody>
      </p:sp>
      <p:cxnSp>
        <p:nvCxnSpPr>
          <p:cNvPr id="39" name="Straight Arrow Connector 38"/>
          <p:cNvCxnSpPr/>
          <p:nvPr/>
        </p:nvCxnSpPr>
        <p:spPr>
          <a:xfrm rot="20153923" flipV="1">
            <a:off x="5869029" y="1988184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82034" y="4250449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4" idx="1"/>
          </p:cNvCxnSpPr>
          <p:nvPr/>
        </p:nvCxnSpPr>
        <p:spPr>
          <a:xfrm>
            <a:off x="5736636" y="4250450"/>
            <a:ext cx="914689" cy="212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2351307">
            <a:off x="5754216" y="2390961"/>
            <a:ext cx="813970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72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endParaRPr lang="en-US" sz="1372" dirty="0"/>
          </a:p>
        </p:txBody>
      </p:sp>
      <p:cxnSp>
        <p:nvCxnSpPr>
          <p:cNvPr id="45" name="Straight Arrow Connector 44"/>
          <p:cNvCxnSpPr/>
          <p:nvPr/>
        </p:nvCxnSpPr>
        <p:spPr>
          <a:xfrm rot="2351307" flipV="1">
            <a:off x="5821305" y="2410672"/>
            <a:ext cx="815271" cy="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98992" y="1802495"/>
            <a:ext cx="2592342" cy="16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9196" y="5374957"/>
            <a:ext cx="760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+mj-lt"/>
              </a:rPr>
              <a:t>Formato de Entrada: Mp4 o Smooth Streaming </a:t>
            </a:r>
          </a:p>
          <a:p>
            <a:r>
              <a:rPr lang="es-AR" dirty="0" smtClean="0">
                <a:latin typeface="+mj-lt"/>
              </a:rPr>
              <a:t>Formato de Salida: Smooth Streaming, Http-Live-Streaming v4 y MPEG-</a:t>
            </a:r>
            <a:r>
              <a:rPr lang="es-AR" dirty="0" err="1" smtClean="0">
                <a:latin typeface="+mj-lt"/>
              </a:rPr>
              <a:t>Dash</a:t>
            </a:r>
            <a:endParaRPr lang="es-AR" dirty="0">
              <a:latin typeface="+mj-lt"/>
            </a:endParaRPr>
          </a:p>
        </p:txBody>
      </p:sp>
      <p:pic>
        <p:nvPicPr>
          <p:cNvPr id="1026" name="Picture 2" descr="http://upload.wikimedia.org/wikipedia/commons/6/6c/IO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207" y="1376883"/>
            <a:ext cx="503074" cy="3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72210" y="1760404"/>
            <a:ext cx="341527" cy="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/>
          <p:nvPr/>
        </p:nvCxnSpPr>
        <p:spPr>
          <a:xfrm flipV="1">
            <a:off x="7698992" y="1570516"/>
            <a:ext cx="2611536" cy="218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0" name="Picture 6" descr="http://images.wikia.com/darksouls/images/9/91/Icon_xbox36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09" y="2355849"/>
            <a:ext cx="361129" cy="3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17" y="2821659"/>
            <a:ext cx="285501" cy="31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/>
          <p:cNvCxnSpPr>
            <a:stCxn id="32" idx="3"/>
          </p:cNvCxnSpPr>
          <p:nvPr/>
        </p:nvCxnSpPr>
        <p:spPr>
          <a:xfrm flipV="1">
            <a:off x="8459666" y="3615027"/>
            <a:ext cx="1919708" cy="171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3"/>
          </p:cNvCxnSpPr>
          <p:nvPr/>
        </p:nvCxnSpPr>
        <p:spPr>
          <a:xfrm>
            <a:off x="8459666" y="3786925"/>
            <a:ext cx="1900513" cy="22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8" y="6082397"/>
            <a:ext cx="586370" cy="586963"/>
          </a:xfrm>
          <a:prstGeom prst="rect">
            <a:avLst/>
          </a:prstGeom>
        </p:spPr>
      </p:pic>
      <p:sp>
        <p:nvSpPr>
          <p:cNvPr id="1024" name="Rectangle 1023"/>
          <p:cNvSpPr/>
          <p:nvPr/>
        </p:nvSpPr>
        <p:spPr>
          <a:xfrm>
            <a:off x="1081542" y="6133327"/>
            <a:ext cx="10832004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 necesita tener al menos 1 ‘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Reserved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Streaming 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unit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’ para utilizar </a:t>
            </a:r>
            <a:r>
              <a:rPr lang="es-AR" sz="2353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dynamic</a:t>
            </a:r>
            <a:r>
              <a:rPr lang="es-AR" sz="2353" dirty="0" smtClean="0">
                <a:solidFill>
                  <a:srgbClr val="FF0000"/>
                </a:solidFill>
                <a:latin typeface="Calibri" panose="020F0502020204030204" pitchFamily="34" charset="0"/>
              </a:rPr>
              <a:t> packaging</a:t>
            </a:r>
            <a:endParaRPr lang="es-AR" sz="2353" dirty="0">
              <a:solidFill>
                <a:srgbClr val="FF0000"/>
              </a:solidFill>
            </a:endParaRPr>
          </a:p>
        </p:txBody>
      </p:sp>
      <p:pic>
        <p:nvPicPr>
          <p:cNvPr id="69" name="Picture 2" descr="http://upload.wikimedia.org/wikipedia/commons/6/6c/IO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486" y="3443079"/>
            <a:ext cx="503074" cy="3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95489" y="3826601"/>
            <a:ext cx="341527" cy="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http://images.wikia.com/darksouls/images/9/91/Icon_xbox36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488" y="4422045"/>
            <a:ext cx="361129" cy="3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496" y="4887856"/>
            <a:ext cx="285501" cy="31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/>
          <p:cNvCxnSpPr/>
          <p:nvPr/>
        </p:nvCxnSpPr>
        <p:spPr>
          <a:xfrm flipV="1">
            <a:off x="7767838" y="2513084"/>
            <a:ext cx="2611536" cy="218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767837" y="2745196"/>
            <a:ext cx="2592342" cy="16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025" y="1517700"/>
            <a:ext cx="628185" cy="1444777"/>
          </a:xfrm>
          <a:prstGeom prst="rect">
            <a:avLst/>
          </a:prstGeom>
        </p:spPr>
      </p:pic>
      <p:cxnSp>
        <p:nvCxnSpPr>
          <p:cNvPr id="81" name="Straight Arrow Connector 80"/>
          <p:cNvCxnSpPr/>
          <p:nvPr/>
        </p:nvCxnSpPr>
        <p:spPr>
          <a:xfrm>
            <a:off x="8627399" y="4435733"/>
            <a:ext cx="1663935" cy="12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632584" y="4446185"/>
            <a:ext cx="1776237" cy="56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34" y="4614008"/>
            <a:ext cx="617416" cy="6174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62519" y="4880589"/>
            <a:ext cx="550151" cy="25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9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DASH</a:t>
            </a:r>
            <a:endParaRPr lang="en-US" sz="102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3796" y="5748161"/>
            <a:ext cx="342900" cy="3143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13604" y="5321797"/>
            <a:ext cx="371475" cy="314325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65" idx="3"/>
          </p:cNvCxnSpPr>
          <p:nvPr/>
        </p:nvCxnSpPr>
        <p:spPr>
          <a:xfrm>
            <a:off x="8512670" y="5005944"/>
            <a:ext cx="1866704" cy="433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3"/>
          </p:cNvCxnSpPr>
          <p:nvPr/>
        </p:nvCxnSpPr>
        <p:spPr>
          <a:xfrm>
            <a:off x="8512670" y="5005944"/>
            <a:ext cx="1847509" cy="89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7" grpId="0"/>
      <p:bldP spid="19" grpId="0"/>
      <p:bldP spid="20" grpId="0"/>
      <p:bldP spid="24" grpId="0"/>
      <p:bldP spid="26" grpId="0"/>
      <p:bldP spid="29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44" grpId="0"/>
      <p:bldP spid="52" grpId="0"/>
      <p:bldP spid="102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es MPEG</a:t>
            </a:r>
            <a:r>
              <a:rPr lang="en-US" dirty="0" smtClean="0"/>
              <a:t>-DASH?</a:t>
            </a:r>
            <a:endParaRPr lang="es-AR" dirty="0"/>
          </a:p>
        </p:txBody>
      </p:sp>
      <p:sp>
        <p:nvSpPr>
          <p:cNvPr id="16" name="Rectangle 15"/>
          <p:cNvSpPr/>
          <p:nvPr/>
        </p:nvSpPr>
        <p:spPr>
          <a:xfrm>
            <a:off x="695873" y="1234718"/>
            <a:ext cx="10392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Actualmente hay tres grandes formatos de streaming propietarios (todos aceptan H.264 como input)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6" b="31055"/>
          <a:stretch/>
        </p:blipFill>
        <p:spPr>
          <a:xfrm>
            <a:off x="1747971" y="1941182"/>
            <a:ext cx="2432270" cy="648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12" y="1914848"/>
            <a:ext cx="587560" cy="683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2" b="30915"/>
          <a:stretch/>
        </p:blipFill>
        <p:spPr>
          <a:xfrm>
            <a:off x="8263743" y="1941182"/>
            <a:ext cx="2180285" cy="64807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87936" y="2598768"/>
            <a:ext cx="1864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/>
              <a:t>Smooth Streaming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39639" y="2580256"/>
            <a:ext cx="1964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/>
              <a:t>Http Live Streaming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54518" y="2598768"/>
            <a:ext cx="2398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/>
              <a:t>Http Dynamic Streaming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2142" y="3380794"/>
            <a:ext cx="1080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i="1" dirty="0" smtClean="0"/>
              <a:t>Dynamic Adaptive Streaming over HTTP (DASH) también llamado MPEG-DASH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574" y="4280055"/>
            <a:ext cx="109053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MPEG-DASH es el primera solución de adaptive bit-</a:t>
            </a:r>
            <a:r>
              <a:rPr lang="es-AR" sz="2400" dirty="0" err="1" smtClean="0"/>
              <a:t>rate</a:t>
            </a:r>
            <a:r>
              <a:rPr lang="es-AR" sz="2400" dirty="0" smtClean="0"/>
              <a:t> streaming sobre HTTP </a:t>
            </a:r>
          </a:p>
          <a:p>
            <a:r>
              <a:rPr lang="es-AR" sz="2400" dirty="0" smtClean="0"/>
              <a:t>que </a:t>
            </a:r>
            <a:r>
              <a:rPr lang="es-AR" sz="2400" dirty="0" smtClean="0">
                <a:solidFill>
                  <a:srgbClr val="00B0F0"/>
                </a:solidFill>
              </a:rPr>
              <a:t>es un standard internacional (ISO/IEC 23009-1)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3" y="5304302"/>
            <a:ext cx="1819275" cy="58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05339" y="5885327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http://dashpg.com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6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clientes soportan MPEG</a:t>
            </a:r>
            <a:r>
              <a:rPr lang="en-US" dirty="0" smtClean="0"/>
              <a:t>-DASH?</a:t>
            </a: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8" t="11499" r="22695" b="19511"/>
          <a:stretch/>
        </p:blipFill>
        <p:spPr>
          <a:xfrm>
            <a:off x="606424" y="1916832"/>
            <a:ext cx="1656184" cy="129614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15158" y="2132856"/>
            <a:ext cx="145447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&lt;video&gt;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4270" y="2336354"/>
            <a:ext cx="1296144" cy="0"/>
          </a:xfrm>
          <a:prstGeom prst="straightConnector1">
            <a:avLst/>
          </a:prstGeom>
          <a:ln w="19050">
            <a:solidFill>
              <a:srgbClr val="00B0F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04270" y="2768402"/>
            <a:ext cx="1296144" cy="0"/>
          </a:xfrm>
          <a:prstGeom prst="straightConnector1">
            <a:avLst/>
          </a:prstGeom>
          <a:ln w="19050">
            <a:solidFill>
              <a:srgbClr val="00B0F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58328" y="2124378"/>
            <a:ext cx="720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B0F0"/>
                </a:solidFill>
              </a:rPr>
              <a:t>Media Source Extension (MSE) API</a:t>
            </a:r>
            <a:r>
              <a:rPr lang="es-AR" dirty="0" smtClean="0"/>
              <a:t>: Permite DASH adaptive streaming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58328" y="2583735"/>
            <a:ext cx="6985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B0F0"/>
                </a:solidFill>
              </a:rPr>
              <a:t>Encrypted Media Extension (EME) API</a:t>
            </a:r>
            <a:r>
              <a:rPr lang="es-AR" dirty="0" smtClean="0"/>
              <a:t>: Adquisición de licencia DRM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6424" y="1461613"/>
            <a:ext cx="348403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s-AR" sz="3600" dirty="0" smtClean="0">
                <a:solidFill>
                  <a:schemeClr val="accent6"/>
                </a:solidFill>
                <a:latin typeface="Segoe UI Light" pitchFamily="34" charset="0"/>
              </a:rPr>
              <a:t>Browser (HTML5)</a:t>
            </a:r>
            <a:endParaRPr lang="es-AR" sz="3600" dirty="0"/>
          </a:p>
        </p:txBody>
      </p:sp>
      <p:sp>
        <p:nvSpPr>
          <p:cNvPr id="26" name="Rectangle 25"/>
          <p:cNvSpPr/>
          <p:nvPr/>
        </p:nvSpPr>
        <p:spPr>
          <a:xfrm>
            <a:off x="660406" y="3445101"/>
            <a:ext cx="7583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hlinkClick r:id="rId3"/>
              </a:rPr>
              <a:t>DASH.JS</a:t>
            </a:r>
            <a:r>
              <a:rPr lang="es-AR" dirty="0" smtClean="0"/>
              <a:t>: Una librería JavaScript que permite reproducir DASH vía HTML5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9054" y="4005064"/>
            <a:ext cx="3908634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s-AR" sz="3600" dirty="0" smtClean="0">
                <a:solidFill>
                  <a:schemeClr val="accent6"/>
                </a:solidFill>
                <a:latin typeface="Segoe UI Light" pitchFamily="34" charset="0"/>
              </a:rPr>
              <a:t>Windows 8 y DASH</a:t>
            </a:r>
            <a:endParaRPr lang="es-AR" sz="3600" dirty="0"/>
          </a:p>
        </p:txBody>
      </p:sp>
      <p:sp>
        <p:nvSpPr>
          <p:cNvPr id="28" name="Rectangle 27"/>
          <p:cNvSpPr/>
          <p:nvPr/>
        </p:nvSpPr>
        <p:spPr>
          <a:xfrm>
            <a:off x="727030" y="5302247"/>
            <a:ext cx="5368970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s-AR" sz="3600" dirty="0" smtClean="0">
                <a:solidFill>
                  <a:schemeClr val="accent6"/>
                </a:solidFill>
                <a:latin typeface="Segoe UI Light" pitchFamily="34" charset="0"/>
              </a:rPr>
              <a:t>Flash OSMF Plugin y DASH</a:t>
            </a:r>
            <a:endParaRPr lang="es-AR" sz="3600" dirty="0"/>
          </a:p>
        </p:txBody>
      </p:sp>
      <p:sp>
        <p:nvSpPr>
          <p:cNvPr id="29" name="Rectangle 28"/>
          <p:cNvSpPr/>
          <p:nvPr/>
        </p:nvSpPr>
        <p:spPr>
          <a:xfrm>
            <a:off x="760884" y="4576138"/>
            <a:ext cx="6963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Microsoft Player Framework: </a:t>
            </a:r>
            <a:r>
              <a:rPr lang="es-AR" dirty="0" smtClean="0">
                <a:hlinkClick r:id="rId4"/>
              </a:rPr>
              <a:t>http://playerframework.codeplex.com</a:t>
            </a:r>
            <a:r>
              <a:rPr lang="es-AR" dirty="0" smtClean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7408" y="5861549"/>
            <a:ext cx="1712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Proximamente</a:t>
            </a:r>
            <a:r>
              <a:rPr lang="es-A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296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857500"/>
            <a:ext cx="10513168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http://</a:t>
            </a:r>
            <a:r>
              <a:rPr lang="en-US" sz="5400" dirty="0" smtClean="0"/>
              <a:t>blogs.southworks.net/about-us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530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Frameworks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898" y="186384"/>
            <a:ext cx="2580908" cy="79046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766927" y="2510604"/>
            <a:ext cx="4188370" cy="3607879"/>
            <a:chOff x="6095966" y="1371600"/>
            <a:chExt cx="5678522" cy="4891500"/>
          </a:xfrm>
        </p:grpSpPr>
        <p:sp>
          <p:nvSpPr>
            <p:cNvPr id="5" name="Rounded Rectangle 26"/>
            <p:cNvSpPr/>
            <p:nvPr/>
          </p:nvSpPr>
          <p:spPr>
            <a:xfrm>
              <a:off x="6095966" y="1371600"/>
              <a:ext cx="5678522" cy="920338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20338"/>
                <a:gd name="connsiteX1" fmla="*/ 5678522 w 5678522"/>
                <a:gd name="connsiteY1" fmla="*/ 0 h 920338"/>
                <a:gd name="connsiteX2" fmla="*/ 5138195 w 5678522"/>
                <a:gd name="connsiteY2" fmla="*/ 920338 h 920338"/>
                <a:gd name="connsiteX3" fmla="*/ 0 w 5678522"/>
                <a:gd name="connsiteY3" fmla="*/ 914400 h 920338"/>
                <a:gd name="connsiteX4" fmla="*/ 0 w 5678522"/>
                <a:gd name="connsiteY4" fmla="*/ 0 h 920338"/>
                <a:gd name="connsiteX0" fmla="*/ 0 w 5678522"/>
                <a:gd name="connsiteY0" fmla="*/ 0 h 920338"/>
                <a:gd name="connsiteX1" fmla="*/ 5678522 w 5678522"/>
                <a:gd name="connsiteY1" fmla="*/ 0 h 920338"/>
                <a:gd name="connsiteX2" fmla="*/ 5138195 w 5678522"/>
                <a:gd name="connsiteY2" fmla="*/ 920338 h 920338"/>
                <a:gd name="connsiteX3" fmla="*/ 552202 w 5678522"/>
                <a:gd name="connsiteY3" fmla="*/ 920338 h 920338"/>
                <a:gd name="connsiteX4" fmla="*/ 0 w 5678522"/>
                <a:gd name="connsiteY4" fmla="*/ 0 h 92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522" h="920338">
                  <a:moveTo>
                    <a:pt x="0" y="0"/>
                  </a:moveTo>
                  <a:lnTo>
                    <a:pt x="5678522" y="0"/>
                  </a:lnTo>
                  <a:lnTo>
                    <a:pt x="5138195" y="920338"/>
                  </a:lnTo>
                  <a:lnTo>
                    <a:pt x="552202" y="920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Player Applications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NBC, Comcast)</a:t>
              </a:r>
            </a:p>
          </p:txBody>
        </p:sp>
        <p:sp>
          <p:nvSpPr>
            <p:cNvPr id="6" name="Rounded Rectangle 26"/>
            <p:cNvSpPr/>
            <p:nvPr/>
          </p:nvSpPr>
          <p:spPr>
            <a:xfrm>
              <a:off x="6689731" y="2367360"/>
              <a:ext cx="4508803" cy="914400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14400"/>
                <a:gd name="connsiteX1" fmla="*/ 5102569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102569"/>
                <a:gd name="connsiteY0" fmla="*/ 0 h 914400"/>
                <a:gd name="connsiteX1" fmla="*/ 5102569 w 5102569"/>
                <a:gd name="connsiteY1" fmla="*/ 0 h 914400"/>
                <a:gd name="connsiteX2" fmla="*/ 4562242 w 5102569"/>
                <a:gd name="connsiteY2" fmla="*/ 914400 h 914400"/>
                <a:gd name="connsiteX3" fmla="*/ 0 w 5102569"/>
                <a:gd name="connsiteY3" fmla="*/ 914400 h 914400"/>
                <a:gd name="connsiteX4" fmla="*/ 0 w 5102569"/>
                <a:gd name="connsiteY4" fmla="*/ 0 h 914400"/>
                <a:gd name="connsiteX0" fmla="*/ 593766 w 5102569"/>
                <a:gd name="connsiteY0" fmla="*/ 0 h 914400"/>
                <a:gd name="connsiteX1" fmla="*/ 5102569 w 5102569"/>
                <a:gd name="connsiteY1" fmla="*/ 0 h 914400"/>
                <a:gd name="connsiteX2" fmla="*/ 4562242 w 5102569"/>
                <a:gd name="connsiteY2" fmla="*/ 914400 h 914400"/>
                <a:gd name="connsiteX3" fmla="*/ 0 w 5102569"/>
                <a:gd name="connsiteY3" fmla="*/ 914400 h 914400"/>
                <a:gd name="connsiteX4" fmla="*/ 593766 w 5102569"/>
                <a:gd name="connsiteY4" fmla="*/ 0 h 914400"/>
                <a:gd name="connsiteX0" fmla="*/ 0 w 4508803"/>
                <a:gd name="connsiteY0" fmla="*/ 0 h 914400"/>
                <a:gd name="connsiteX1" fmla="*/ 4508803 w 4508803"/>
                <a:gd name="connsiteY1" fmla="*/ 0 h 914400"/>
                <a:gd name="connsiteX2" fmla="*/ 3968476 w 4508803"/>
                <a:gd name="connsiteY2" fmla="*/ 914400 h 914400"/>
                <a:gd name="connsiteX3" fmla="*/ 534390 w 4508803"/>
                <a:gd name="connsiteY3" fmla="*/ 914400 h 914400"/>
                <a:gd name="connsiteX4" fmla="*/ 0 w 4508803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8803" h="914400">
                  <a:moveTo>
                    <a:pt x="0" y="0"/>
                  </a:moveTo>
                  <a:lnTo>
                    <a:pt x="4508803" y="0"/>
                  </a:lnTo>
                  <a:lnTo>
                    <a:pt x="3968476" y="914400"/>
                  </a:lnTo>
                  <a:lnTo>
                    <a:pt x="53439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Player Frameworks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MMPPF, HTML5 framework)</a:t>
              </a:r>
            </a:p>
          </p:txBody>
        </p:sp>
        <p:sp>
          <p:nvSpPr>
            <p:cNvPr id="7" name="Rounded Rectangle 26"/>
            <p:cNvSpPr/>
            <p:nvPr/>
          </p:nvSpPr>
          <p:spPr>
            <a:xfrm>
              <a:off x="7277559" y="3357182"/>
              <a:ext cx="3333147" cy="920337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5937 h 920337"/>
                <a:gd name="connsiteX1" fmla="*/ 4514741 w 5678522"/>
                <a:gd name="connsiteY1" fmla="*/ 0 h 920337"/>
                <a:gd name="connsiteX2" fmla="*/ 5678522 w 5678522"/>
                <a:gd name="connsiteY2" fmla="*/ 920337 h 920337"/>
                <a:gd name="connsiteX3" fmla="*/ 0 w 5678522"/>
                <a:gd name="connsiteY3" fmla="*/ 920337 h 920337"/>
                <a:gd name="connsiteX4" fmla="*/ 0 w 5678522"/>
                <a:gd name="connsiteY4" fmla="*/ 5937 h 920337"/>
                <a:gd name="connsiteX0" fmla="*/ 0 w 4514741"/>
                <a:gd name="connsiteY0" fmla="*/ 5937 h 920337"/>
                <a:gd name="connsiteX1" fmla="*/ 4514741 w 4514741"/>
                <a:gd name="connsiteY1" fmla="*/ 0 h 920337"/>
                <a:gd name="connsiteX2" fmla="*/ 3986289 w 4514741"/>
                <a:gd name="connsiteY2" fmla="*/ 920337 h 920337"/>
                <a:gd name="connsiteX3" fmla="*/ 0 w 4514741"/>
                <a:gd name="connsiteY3" fmla="*/ 920337 h 920337"/>
                <a:gd name="connsiteX4" fmla="*/ 0 w 4514741"/>
                <a:gd name="connsiteY4" fmla="*/ 5937 h 920337"/>
                <a:gd name="connsiteX0" fmla="*/ 1181594 w 4514741"/>
                <a:gd name="connsiteY0" fmla="*/ 5937 h 920337"/>
                <a:gd name="connsiteX1" fmla="*/ 4514741 w 4514741"/>
                <a:gd name="connsiteY1" fmla="*/ 0 h 920337"/>
                <a:gd name="connsiteX2" fmla="*/ 3986289 w 4514741"/>
                <a:gd name="connsiteY2" fmla="*/ 920337 h 920337"/>
                <a:gd name="connsiteX3" fmla="*/ 0 w 4514741"/>
                <a:gd name="connsiteY3" fmla="*/ 920337 h 920337"/>
                <a:gd name="connsiteX4" fmla="*/ 1181594 w 4514741"/>
                <a:gd name="connsiteY4" fmla="*/ 5937 h 920337"/>
                <a:gd name="connsiteX0" fmla="*/ 0 w 3333147"/>
                <a:gd name="connsiteY0" fmla="*/ 5937 h 920337"/>
                <a:gd name="connsiteX1" fmla="*/ 3333147 w 3333147"/>
                <a:gd name="connsiteY1" fmla="*/ 0 h 920337"/>
                <a:gd name="connsiteX2" fmla="*/ 2804695 w 3333147"/>
                <a:gd name="connsiteY2" fmla="*/ 920337 h 920337"/>
                <a:gd name="connsiteX3" fmla="*/ 522515 w 3333147"/>
                <a:gd name="connsiteY3" fmla="*/ 920337 h 920337"/>
                <a:gd name="connsiteX4" fmla="*/ 0 w 3333147"/>
                <a:gd name="connsiteY4" fmla="*/ 5937 h 92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147" h="920337">
                  <a:moveTo>
                    <a:pt x="0" y="5937"/>
                  </a:moveTo>
                  <a:lnTo>
                    <a:pt x="3333147" y="0"/>
                  </a:lnTo>
                  <a:lnTo>
                    <a:pt x="2804695" y="920337"/>
                  </a:lnTo>
                  <a:lnTo>
                    <a:pt x="522515" y="920337"/>
                  </a:lnTo>
                  <a:lnTo>
                    <a:pt x="0" y="59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Client SDK / Porting Kits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SSME, SSPK)</a:t>
              </a:r>
            </a:p>
          </p:txBody>
        </p:sp>
        <p:sp>
          <p:nvSpPr>
            <p:cNvPr id="8" name="Rounded Rectangle 26"/>
            <p:cNvSpPr/>
            <p:nvPr/>
          </p:nvSpPr>
          <p:spPr>
            <a:xfrm>
              <a:off x="7853514" y="4358880"/>
              <a:ext cx="2175302" cy="908462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5678522"/>
                <a:gd name="connsiteY0" fmla="*/ 0 h 914400"/>
                <a:gd name="connsiteX1" fmla="*/ 3932850 w 5678522"/>
                <a:gd name="connsiteY1" fmla="*/ 5937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0 w 3932850"/>
                <a:gd name="connsiteY0" fmla="*/ 0 h 914400"/>
                <a:gd name="connsiteX1" fmla="*/ 3932850 w 3932850"/>
                <a:gd name="connsiteY1" fmla="*/ 5937 h 914400"/>
                <a:gd name="connsiteX2" fmla="*/ 3416273 w 3932850"/>
                <a:gd name="connsiteY2" fmla="*/ 908462 h 914400"/>
                <a:gd name="connsiteX3" fmla="*/ 0 w 3932850"/>
                <a:gd name="connsiteY3" fmla="*/ 914400 h 914400"/>
                <a:gd name="connsiteX4" fmla="*/ 0 w 3932850"/>
                <a:gd name="connsiteY4" fmla="*/ 0 h 914400"/>
                <a:gd name="connsiteX0" fmla="*/ 1757548 w 3932850"/>
                <a:gd name="connsiteY0" fmla="*/ 0 h 914400"/>
                <a:gd name="connsiteX1" fmla="*/ 3932850 w 3932850"/>
                <a:gd name="connsiteY1" fmla="*/ 5937 h 914400"/>
                <a:gd name="connsiteX2" fmla="*/ 3416273 w 3932850"/>
                <a:gd name="connsiteY2" fmla="*/ 908462 h 914400"/>
                <a:gd name="connsiteX3" fmla="*/ 0 w 3932850"/>
                <a:gd name="connsiteY3" fmla="*/ 914400 h 914400"/>
                <a:gd name="connsiteX4" fmla="*/ 1757548 w 3932850"/>
                <a:gd name="connsiteY4" fmla="*/ 0 h 914400"/>
                <a:gd name="connsiteX0" fmla="*/ 0 w 2175302"/>
                <a:gd name="connsiteY0" fmla="*/ 0 h 908462"/>
                <a:gd name="connsiteX1" fmla="*/ 2175302 w 2175302"/>
                <a:gd name="connsiteY1" fmla="*/ 5937 h 908462"/>
                <a:gd name="connsiteX2" fmla="*/ 1658725 w 2175302"/>
                <a:gd name="connsiteY2" fmla="*/ 908462 h 908462"/>
                <a:gd name="connsiteX3" fmla="*/ 522515 w 2175302"/>
                <a:gd name="connsiteY3" fmla="*/ 908462 h 908462"/>
                <a:gd name="connsiteX4" fmla="*/ 0 w 2175302"/>
                <a:gd name="connsiteY4" fmla="*/ 0 h 90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302" h="908462">
                  <a:moveTo>
                    <a:pt x="0" y="0"/>
                  </a:moveTo>
                  <a:lnTo>
                    <a:pt x="2175302" y="5937"/>
                  </a:lnTo>
                  <a:lnTo>
                    <a:pt x="1658725" y="908462"/>
                  </a:lnTo>
                  <a:lnTo>
                    <a:pt x="522515" y="908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60952" rIns="60952" bIns="60952" numCol="1" spcCol="1270" anchor="ctr" anchorCtr="0">
              <a:noAutofit/>
            </a:bodyPr>
            <a:lstStyle/>
            <a:p>
              <a:pPr algn="ctr" defTabSz="711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  <a:t>Media Pipeline</a:t>
              </a:r>
              <a:br>
                <a:rPr lang="en-US" sz="12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(e.g., Silverlight, </a:t>
              </a:r>
              <a:r>
                <a:rPr lang="en-US" sz="1100" dirty="0" err="1">
                  <a:solidFill>
                    <a:srgbClr val="FFFFFF">
                      <a:alpha val="99000"/>
                    </a:srgbClr>
                  </a:solidFill>
                </a:rPr>
                <a:t>GStreamer</a:t>
              </a: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)</a:t>
              </a:r>
            </a:p>
          </p:txBody>
        </p:sp>
        <p:sp>
          <p:nvSpPr>
            <p:cNvPr id="9" name="Rounded Rectangle 26"/>
            <p:cNvSpPr/>
            <p:nvPr/>
          </p:nvSpPr>
          <p:spPr>
            <a:xfrm>
              <a:off x="8423530" y="5354638"/>
              <a:ext cx="1023394" cy="908462"/>
            </a:xfrm>
            <a:custGeom>
              <a:avLst/>
              <a:gdLst>
                <a:gd name="connsiteX0" fmla="*/ 0 w 5678522"/>
                <a:gd name="connsiteY0" fmla="*/ 0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0 w 5678522"/>
                <a:gd name="connsiteY4" fmla="*/ 0 h 914400"/>
                <a:gd name="connsiteX0" fmla="*/ 2327564 w 5678522"/>
                <a:gd name="connsiteY0" fmla="*/ 5938 h 914400"/>
                <a:gd name="connsiteX1" fmla="*/ 5678522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2327564 w 5678522"/>
                <a:gd name="connsiteY4" fmla="*/ 5938 h 914400"/>
                <a:gd name="connsiteX0" fmla="*/ 2327564 w 5678522"/>
                <a:gd name="connsiteY0" fmla="*/ 5938 h 914400"/>
                <a:gd name="connsiteX1" fmla="*/ 3350958 w 5678522"/>
                <a:gd name="connsiteY1" fmla="*/ 0 h 914400"/>
                <a:gd name="connsiteX2" fmla="*/ 5678522 w 5678522"/>
                <a:gd name="connsiteY2" fmla="*/ 914400 h 914400"/>
                <a:gd name="connsiteX3" fmla="*/ 0 w 5678522"/>
                <a:gd name="connsiteY3" fmla="*/ 914400 h 914400"/>
                <a:gd name="connsiteX4" fmla="*/ 2327564 w 5678522"/>
                <a:gd name="connsiteY4" fmla="*/ 5938 h 914400"/>
                <a:gd name="connsiteX0" fmla="*/ 2327564 w 3350958"/>
                <a:gd name="connsiteY0" fmla="*/ 5938 h 914400"/>
                <a:gd name="connsiteX1" fmla="*/ 3350958 w 3350958"/>
                <a:gd name="connsiteY1" fmla="*/ 0 h 914400"/>
                <a:gd name="connsiteX2" fmla="*/ 2448434 w 3350958"/>
                <a:gd name="connsiteY2" fmla="*/ 914400 h 914400"/>
                <a:gd name="connsiteX3" fmla="*/ 0 w 3350958"/>
                <a:gd name="connsiteY3" fmla="*/ 914400 h 914400"/>
                <a:gd name="connsiteX4" fmla="*/ 2327564 w 3350958"/>
                <a:gd name="connsiteY4" fmla="*/ 5938 h 914400"/>
                <a:gd name="connsiteX0" fmla="*/ 2327564 w 3350958"/>
                <a:gd name="connsiteY0" fmla="*/ 5938 h 914400"/>
                <a:gd name="connsiteX1" fmla="*/ 3350958 w 3350958"/>
                <a:gd name="connsiteY1" fmla="*/ 0 h 914400"/>
                <a:gd name="connsiteX2" fmla="*/ 2840320 w 3350958"/>
                <a:gd name="connsiteY2" fmla="*/ 908462 h 914400"/>
                <a:gd name="connsiteX3" fmla="*/ 0 w 3350958"/>
                <a:gd name="connsiteY3" fmla="*/ 914400 h 914400"/>
                <a:gd name="connsiteX4" fmla="*/ 2327564 w 3350958"/>
                <a:gd name="connsiteY4" fmla="*/ 5938 h 914400"/>
                <a:gd name="connsiteX0" fmla="*/ 0 w 1023394"/>
                <a:gd name="connsiteY0" fmla="*/ 5938 h 908462"/>
                <a:gd name="connsiteX1" fmla="*/ 1023394 w 1023394"/>
                <a:gd name="connsiteY1" fmla="*/ 0 h 908462"/>
                <a:gd name="connsiteX2" fmla="*/ 512756 w 1023394"/>
                <a:gd name="connsiteY2" fmla="*/ 908462 h 908462"/>
                <a:gd name="connsiteX3" fmla="*/ 0 w 1023394"/>
                <a:gd name="connsiteY3" fmla="*/ 5938 h 90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394" h="908462">
                  <a:moveTo>
                    <a:pt x="0" y="5938"/>
                  </a:moveTo>
                  <a:lnTo>
                    <a:pt x="1023394" y="0"/>
                  </a:lnTo>
                  <a:lnTo>
                    <a:pt x="512756" y="908462"/>
                  </a:lnTo>
                  <a:lnTo>
                    <a:pt x="0" y="59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52" tIns="0" rIns="60952" bIns="0" numCol="1" spcCol="1270" anchor="t" anchorCtr="0">
              <a:noAutofit/>
            </a:bodyPr>
            <a:lstStyle/>
            <a:p>
              <a:pPr algn="ctr" defTabSz="711064">
                <a:lnSpc>
                  <a:spcPct val="85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  <a:t>Platform</a:t>
              </a:r>
              <a:br>
                <a:rPr lang="en-US" sz="11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  <a:t>(e.g., </a:t>
              </a:r>
              <a:b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</a:br>
              <a:r>
                <a:rPr lang="en-US" sz="800" dirty="0">
                  <a:solidFill>
                    <a:srgbClr val="FFFFFF">
                      <a:alpha val="99000"/>
                    </a:srgbClr>
                  </a:solidFill>
                </a:rPr>
                <a:t>Windows/ Linux)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7324" y="1234330"/>
            <a:ext cx="9504064" cy="720000"/>
            <a:chOff x="398388" y="2508874"/>
            <a:chExt cx="8014651" cy="720000"/>
          </a:xfrm>
        </p:grpSpPr>
        <p:pic>
          <p:nvPicPr>
            <p:cNvPr id="1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118388" y="2635731"/>
              <a:ext cx="729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Código fuente disponible en </a:t>
              </a:r>
              <a:r>
                <a:rPr lang="en-US" sz="2400" dirty="0" smtClean="0">
                  <a:solidFill>
                    <a:srgbClr val="292929">
                      <a:lumMod val="75000"/>
                      <a:lumOff val="25000"/>
                    </a:srgbClr>
                  </a:solidFill>
                  <a:hlinkClick r:id="rId6"/>
                </a:rPr>
                <a:t>playerframework.codeplex.com</a:t>
              </a:r>
              <a:endParaRPr lang="es-AR" sz="2400" dirty="0" smtClean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7220" y="1763518"/>
            <a:ext cx="10715673" cy="957854"/>
            <a:chOff x="398388" y="2508874"/>
            <a:chExt cx="7968080" cy="957854"/>
          </a:xfrm>
        </p:grpSpPr>
        <p:pic>
          <p:nvPicPr>
            <p:cNvPr id="22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071817" y="2635731"/>
              <a:ext cx="7294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Construido en base a las capacidades del Smooth Streaming </a:t>
              </a:r>
              <a:r>
                <a:rPr lang="es-AR" sz="2400" dirty="0" err="1" smtClean="0">
                  <a:latin typeface="Segoe UI" pitchFamily="34" charset="0"/>
                  <a:cs typeface="Segoe UI" pitchFamily="34" charset="0"/>
                </a:rPr>
                <a:t>Client</a:t>
              </a: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 SDK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4632" y="2305152"/>
            <a:ext cx="10140398" cy="3204623"/>
            <a:chOff x="398388" y="2508874"/>
            <a:chExt cx="8014651" cy="3204623"/>
          </a:xfrm>
        </p:grpSpPr>
        <p:pic>
          <p:nvPicPr>
            <p:cNvPr id="25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118388" y="2635731"/>
              <a:ext cx="7294651" cy="3077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Disponible para múltiples plataformas</a:t>
              </a:r>
            </a:p>
            <a:p>
              <a:pPr marL="342900" lvl="1" indent="-342900">
                <a:spcBef>
                  <a:spcPts val="1200"/>
                </a:spcBef>
                <a:buFont typeface="Wingdings" panose="05000000000000000000" pitchFamily="2" charset="2"/>
                <a:buChar char="q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Windows 8 Player</a:t>
              </a:r>
            </a:p>
            <a:p>
              <a:pPr marL="800100" lvl="2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HTML/JavaScript Aplicaciones Modernas</a:t>
              </a:r>
            </a:p>
            <a:p>
              <a:pPr marL="800100" lvl="2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XAML/C# Aplicaciones Modernas</a:t>
              </a:r>
              <a:endParaRPr lang="es-AR" sz="2400" dirty="0">
                <a:latin typeface="Segoe UI" pitchFamily="34" charset="0"/>
                <a:cs typeface="Segoe UI" pitchFamily="34" charset="0"/>
              </a:endParaRPr>
            </a:p>
            <a:p>
              <a:pPr marL="342900" lvl="1" indent="-342900">
                <a:spcBef>
                  <a:spcPts val="1200"/>
                </a:spcBef>
                <a:buFont typeface="Wingdings" panose="05000000000000000000" pitchFamily="2" charset="2"/>
                <a:buChar char="q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HTML 5 player</a:t>
              </a:r>
              <a:r>
                <a:rPr lang="es-AR" sz="24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(para el browser)</a:t>
              </a:r>
            </a:p>
            <a:p>
              <a:pPr marL="342900" lvl="1" indent="-342900">
                <a:spcBef>
                  <a:spcPts val="1200"/>
                </a:spcBef>
                <a:buFont typeface="Wingdings" panose="05000000000000000000" pitchFamily="2" charset="2"/>
                <a:buChar char="q"/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Silverlight y Windows </a:t>
              </a:r>
              <a:r>
                <a:rPr lang="es-AR" sz="2400" dirty="0" err="1" smtClean="0">
                  <a:latin typeface="Segoe UI" pitchFamily="34" charset="0"/>
                  <a:cs typeface="Segoe UI" pitchFamily="34" charset="0"/>
                </a:rPr>
                <a:t>Phone</a:t>
              </a: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 player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7324" y="5473504"/>
            <a:ext cx="9504064" cy="957854"/>
            <a:chOff x="398388" y="2508874"/>
            <a:chExt cx="8014651" cy="957854"/>
          </a:xfrm>
        </p:grpSpPr>
        <p:pic>
          <p:nvPicPr>
            <p:cNvPr id="28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118388" y="2635731"/>
              <a:ext cx="7294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Arquitectura a base de plugins – Importas solo lo que necesitas usar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52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large"/>
          <p:cNvSpPr>
            <a:spLocks/>
          </p:cNvSpPr>
          <p:nvPr/>
        </p:nvSpPr>
        <p:spPr bwMode="black">
          <a:xfrm>
            <a:off x="140128" y="829425"/>
            <a:ext cx="11528796" cy="5665673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039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Features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98" y="186384"/>
            <a:ext cx="2580908" cy="790463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539933" y="2933744"/>
            <a:ext cx="836741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FF0000">
                    <a:lumMod val="40000"/>
                    <a:lumOff val="60000"/>
                  </a:srgbClr>
                </a:solidFill>
              </a:rPr>
              <a:t>Smooth Streaming (VOD and live)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998157" y="1593636"/>
            <a:ext cx="32637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>
                    <a:lumMod val="40000"/>
                    <a:lumOff val="60000"/>
                  </a:srgbClr>
                </a:solidFill>
              </a:rPr>
              <a:t>Closed captioning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4407499" y="2257151"/>
            <a:ext cx="256692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0000">
                    <a:lumMod val="40000"/>
                    <a:lumOff val="60000"/>
                  </a:srgbClr>
                </a:solidFill>
              </a:rPr>
              <a:t>Advertising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9643247" y="3986847"/>
            <a:ext cx="149239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Logging</a:t>
            </a:r>
          </a:p>
        </p:txBody>
      </p:sp>
      <p:sp>
        <p:nvSpPr>
          <p:cNvPr id="9" name="TextBox 17"/>
          <p:cNvSpPr txBox="1"/>
          <p:nvPr/>
        </p:nvSpPr>
        <p:spPr>
          <a:xfrm>
            <a:off x="1199276" y="3740662"/>
            <a:ext cx="32232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Progressive Video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7972305" y="2301786"/>
            <a:ext cx="23896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Player styling</a:t>
            </a:r>
          </a:p>
        </p:txBody>
      </p:sp>
      <p:sp>
        <p:nvSpPr>
          <p:cNvPr id="13" name="TextBox 17"/>
          <p:cNvSpPr txBox="1"/>
          <p:nvPr/>
        </p:nvSpPr>
        <p:spPr>
          <a:xfrm>
            <a:off x="5546097" y="3947316"/>
            <a:ext cx="23542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DVR controls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4683425" y="5083007"/>
            <a:ext cx="284834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PlayReady DRM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0621" y="5771064"/>
            <a:ext cx="1411660" cy="487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914039">
              <a:lnSpc>
                <a:spcPct val="105000"/>
              </a:lnSpc>
              <a:spcBef>
                <a:spcPts val="900"/>
              </a:spcBef>
            </a:pPr>
            <a:r>
              <a:rPr lang="en-US" sz="2400" dirty="0">
                <a:solidFill>
                  <a:srgbClr val="00B0F0"/>
                </a:solidFill>
              </a:rPr>
              <a:t>Analytics</a:t>
            </a:r>
          </a:p>
        </p:txBody>
      </p:sp>
      <p:sp>
        <p:nvSpPr>
          <p:cNvPr id="15" name="TextBox 17"/>
          <p:cNvSpPr txBox="1"/>
          <p:nvPr/>
        </p:nvSpPr>
        <p:spPr>
          <a:xfrm>
            <a:off x="2038518" y="2311467"/>
            <a:ext cx="12118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Offline</a:t>
            </a:r>
          </a:p>
        </p:txBody>
      </p:sp>
      <p:sp>
        <p:nvSpPr>
          <p:cNvPr id="16" name="TextBox 17"/>
          <p:cNvSpPr txBox="1"/>
          <p:nvPr/>
        </p:nvSpPr>
        <p:spPr>
          <a:xfrm>
            <a:off x="2644369" y="4492792"/>
            <a:ext cx="26866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>
                    <a:lumMod val="40000"/>
                    <a:lumOff val="60000"/>
                  </a:srgbClr>
                </a:solidFill>
              </a:rPr>
              <a:t>Multiple Audio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57450" y="4638255"/>
            <a:ext cx="23081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MPEG-DASH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344" y="1434652"/>
            <a:ext cx="166193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Trick Play</a:t>
            </a:r>
          </a:p>
        </p:txBody>
      </p:sp>
    </p:spTree>
    <p:extLst>
      <p:ext uri="{BB962C8B-B14F-4D97-AF65-F5344CB8AC3E}">
        <p14:creationId xmlns:p14="http://schemas.microsoft.com/office/powerpoint/2010/main" val="319181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Client</a:t>
            </a:r>
            <a:endParaRPr lang="en-US" dirty="0"/>
          </a:p>
        </p:txBody>
      </p:sp>
      <p:sp>
        <p:nvSpPr>
          <p:cNvPr id="62" name="Content Placeholder 7"/>
          <p:cNvSpPr txBox="1">
            <a:spLocks/>
          </p:cNvSpPr>
          <p:nvPr/>
        </p:nvSpPr>
        <p:spPr>
          <a:xfrm>
            <a:off x="709383" y="1328877"/>
            <a:ext cx="11216917" cy="48364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460323" indent="-460323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566" indent="-395243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745" indent="-403180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781" indent="-346036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293" indent="-336512" algn="l" defTabSz="914259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14" indent="-228565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5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4" indent="-228565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4" indent="-228565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s-AR" sz="3600" dirty="0" smtClean="0">
                <a:solidFill>
                  <a:schemeClr val="accent6"/>
                </a:solidFill>
                <a:latin typeface="Segoe UI Light" pitchFamily="34" charset="0"/>
              </a:rPr>
              <a:t>OSMF Plugin</a:t>
            </a:r>
            <a:endParaRPr lang="es-AR" sz="3600" dirty="0" smtClean="0"/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 smtClean="0"/>
              <a:t>Open </a:t>
            </a:r>
            <a:r>
              <a:rPr lang="es-AR" sz="2000" dirty="0" err="1"/>
              <a:t>source</a:t>
            </a:r>
            <a:r>
              <a:rPr lang="es-AR" sz="2000" dirty="0"/>
              <a:t> Media Framework: </a:t>
            </a:r>
            <a:r>
              <a:rPr lang="es-AR" sz="2000" dirty="0">
                <a:hlinkClick r:id="rId3"/>
              </a:rPr>
              <a:t>http://www.opensourcemediaframework.com/</a:t>
            </a:r>
            <a:endParaRPr lang="es-AR" sz="2000" dirty="0"/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/>
              <a:t>Players existentes pueden ser migrados y de esa manera utilizar el plugin de Smooth Streaming (pueden </a:t>
            </a:r>
            <a:r>
              <a:rPr lang="es-AR" sz="2000" dirty="0" smtClean="0"/>
              <a:t>utilizar </a:t>
            </a:r>
            <a:r>
              <a:rPr lang="es-AR" sz="2000" dirty="0"/>
              <a:t>el </a:t>
            </a:r>
            <a:r>
              <a:rPr lang="es-AR" sz="2000" dirty="0">
                <a:hlinkClick r:id="rId4"/>
              </a:rPr>
              <a:t>strobe media player</a:t>
            </a:r>
            <a:r>
              <a:rPr lang="es-AR" sz="2000" dirty="0"/>
              <a:t>)</a:t>
            </a:r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/>
              <a:t>Soporte para video-</a:t>
            </a:r>
            <a:r>
              <a:rPr lang="es-AR" sz="2000" dirty="0" err="1"/>
              <a:t>on</a:t>
            </a:r>
            <a:r>
              <a:rPr lang="es-AR" sz="2000" dirty="0"/>
              <a:t>-</a:t>
            </a:r>
            <a:r>
              <a:rPr lang="es-AR" sz="2000" dirty="0" err="1"/>
              <a:t>demand</a:t>
            </a:r>
            <a:r>
              <a:rPr lang="es-AR" sz="2000" dirty="0"/>
              <a:t> y </a:t>
            </a:r>
            <a:r>
              <a:rPr lang="es-AR" sz="2000" dirty="0" err="1"/>
              <a:t>live</a:t>
            </a:r>
            <a:r>
              <a:rPr lang="es-AR" sz="2000" dirty="0"/>
              <a:t> streaming </a:t>
            </a:r>
            <a:endParaRPr lang="es-AR" sz="2000" dirty="0">
              <a:solidFill>
                <a:schemeClr val="accent6"/>
              </a:solidFill>
              <a:latin typeface="Segoe UI Light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s-AR" sz="3600" dirty="0">
              <a:solidFill>
                <a:schemeClr val="accent6"/>
              </a:solidFill>
              <a:latin typeface="Segoe UI Light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AR" sz="3600" dirty="0" smtClean="0">
                <a:solidFill>
                  <a:schemeClr val="accent6"/>
                </a:solidFill>
                <a:latin typeface="Segoe UI Light" pitchFamily="34" charset="0"/>
              </a:rPr>
              <a:t>Soporte para Monetización</a:t>
            </a:r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 smtClean="0">
                <a:solidFill>
                  <a:schemeClr val="tx1"/>
                </a:solidFill>
              </a:rPr>
              <a:t>OSMF Ad / </a:t>
            </a:r>
            <a:r>
              <a:rPr lang="es-AR" sz="2000" dirty="0" err="1" smtClean="0">
                <a:solidFill>
                  <a:schemeClr val="tx1"/>
                </a:solidFill>
              </a:rPr>
              <a:t>Analytics</a:t>
            </a:r>
            <a:r>
              <a:rPr lang="es-AR" sz="2000" dirty="0" smtClean="0">
                <a:solidFill>
                  <a:schemeClr val="tx1"/>
                </a:solidFill>
              </a:rPr>
              <a:t> Plugins </a:t>
            </a:r>
          </a:p>
          <a:p>
            <a:pPr marL="342900" lvl="1" indent="-342900">
              <a:lnSpc>
                <a:spcPct val="85000"/>
              </a:lnSpc>
              <a:spcBef>
                <a:spcPts val="900"/>
              </a:spcBef>
            </a:pPr>
            <a:r>
              <a:rPr lang="es-AR" sz="2000" dirty="0" smtClean="0">
                <a:solidFill>
                  <a:schemeClr val="tx1"/>
                </a:solidFill>
              </a:rPr>
              <a:t>Soporte para otros standards como VMAP</a:t>
            </a:r>
          </a:p>
          <a:p>
            <a:pPr marL="0" lvl="1" indent="0">
              <a:lnSpc>
                <a:spcPct val="85000"/>
              </a:lnSpc>
              <a:spcBef>
                <a:spcPts val="900"/>
              </a:spcBef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s-AR" sz="2800" dirty="0">
              <a:solidFill>
                <a:schemeClr val="tx1"/>
              </a:solidFill>
              <a:latin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07827" y="6292206"/>
            <a:ext cx="331847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 smtClean="0">
                <a:ea typeface="Gulim" panose="020B0600000101010101" pitchFamily="34" charset="-127"/>
                <a:hlinkClick r:id="rId5"/>
              </a:rPr>
              <a:t>Descargar</a:t>
            </a:r>
            <a:r>
              <a:rPr lang="es-AR" sz="2400" dirty="0" smtClean="0">
                <a:ea typeface="Gulim" panose="020B0600000101010101" pitchFamily="34" charset="-127"/>
              </a:rPr>
              <a:t> cliente flash</a:t>
            </a:r>
            <a:endParaRPr lang="es-AR" sz="2400" dirty="0">
              <a:ea typeface="Gulim" panose="020B0600000101010101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6"/>
          <a:stretch/>
        </p:blipFill>
        <p:spPr bwMode="auto">
          <a:xfrm>
            <a:off x="6546792" y="2717769"/>
            <a:ext cx="5325456" cy="312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09600" y="5944112"/>
            <a:ext cx="8708604" cy="470856"/>
          </a:xfrm>
          <a:prstGeom prst="rect">
            <a:avLst/>
          </a:prstGeom>
        </p:spPr>
        <p:txBody>
          <a:bodyPr/>
          <a:lstStyle>
            <a:lvl1pPr marL="342882" indent="-342882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94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120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298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 smtClean="0"/>
              <a:t>Ejemplo: Flash player para Smooth Streaming</a:t>
            </a:r>
          </a:p>
          <a:p>
            <a:pPr marL="0" indent="0">
              <a:buNone/>
            </a:pPr>
            <a:r>
              <a:rPr lang="es-AR" sz="2000" dirty="0" smtClean="0">
                <a:hlinkClick r:id="rId7"/>
              </a:rPr>
              <a:t>http://techedmedia.blob.core.windows.net/flash/setup.html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29654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</a:t>
            </a:r>
            <a:r>
              <a:rPr lang="en-US" dirty="0" smtClean="0"/>
              <a:t>Player Framework (HLS) </a:t>
            </a:r>
            <a:endParaRPr lang="en-US" dirty="0"/>
          </a:p>
        </p:txBody>
      </p:sp>
      <p:pic>
        <p:nvPicPr>
          <p:cNvPr id="1026" name="Picture 3" descr="image0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"/>
          <a:stretch/>
        </p:blipFill>
        <p:spPr bwMode="auto">
          <a:xfrm>
            <a:off x="711074" y="1803424"/>
            <a:ext cx="5202077" cy="4112704"/>
          </a:xfrm>
          <a:prstGeom prst="rect">
            <a:avLst/>
          </a:prstGeom>
          <a:ln>
            <a:noFill/>
          </a:ln>
          <a:effectLst>
            <a:outerShdw blurRad="889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55538" y="1805910"/>
            <a:ext cx="6091961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800" dirty="0" smtClean="0">
                <a:solidFill>
                  <a:schemeClr val="accent6">
                    <a:alpha val="99000"/>
                  </a:schemeClr>
                </a:solidFill>
              </a:rPr>
              <a:t>Features</a:t>
            </a:r>
          </a:p>
          <a:p>
            <a:pPr marL="800012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Pre, </a:t>
            </a: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Mid</a:t>
            </a: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, Post-roll y Ad-</a:t>
            </a: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Pod</a:t>
            </a:r>
            <a:endParaRPr lang="es-AR" sz="20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</a:endParaRPr>
          </a:p>
          <a:p>
            <a:pPr marL="800012" indent="-342900">
              <a:buFont typeface="Arial" panose="020B0604020202020204" pitchFamily="34" charset="0"/>
              <a:buChar char="•"/>
            </a:pP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Progressive</a:t>
            </a: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 </a:t>
            </a: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download</a:t>
            </a: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 y  HLS</a:t>
            </a:r>
          </a:p>
          <a:p>
            <a:pPr marL="800012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VOD y Live Streaming</a:t>
            </a:r>
          </a:p>
          <a:p>
            <a:pPr marL="800012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Formato standards Ad (VAST, VMAP)</a:t>
            </a:r>
          </a:p>
          <a:p>
            <a:pPr marL="457112"/>
            <a:endParaRPr lang="es-AR" sz="2400" dirty="0" smtClean="0">
              <a:solidFill>
                <a:schemeClr val="accent2">
                  <a:alpha val="99000"/>
                </a:schemeClr>
              </a:solidFill>
              <a:latin typeface="Segoe UI Light" pitchFamily="34" charset="0"/>
            </a:endParaRPr>
          </a:p>
          <a:p>
            <a:r>
              <a:rPr lang="es-AR" sz="2800" dirty="0" smtClean="0">
                <a:solidFill>
                  <a:schemeClr val="accent6">
                    <a:alpha val="99000"/>
                  </a:schemeClr>
                </a:solidFill>
              </a:rPr>
              <a:t>Performance</a:t>
            </a:r>
          </a:p>
          <a:p>
            <a:pPr marL="800012" lvl="1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Transición fluida del Ad al contenido principal y entre Ads (basado en </a:t>
            </a:r>
            <a:r>
              <a:rPr lang="es-AR" sz="2000" dirty="0" err="1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AVPlayer</a:t>
            </a: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)</a:t>
            </a:r>
          </a:p>
          <a:p>
            <a:pPr marL="457112" lvl="1"/>
            <a:r>
              <a:rPr lang="es-AR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	</a:t>
            </a:r>
            <a:endParaRPr lang="es-AR" sz="20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</a:endParaRPr>
          </a:p>
          <a:p>
            <a:r>
              <a:rPr lang="es-AR" sz="3200" dirty="0" smtClean="0">
                <a:solidFill>
                  <a:schemeClr val="accent6">
                    <a:alpha val="99000"/>
                  </a:schemeClr>
                </a:solidFill>
              </a:rPr>
              <a:t>Futuro</a:t>
            </a:r>
          </a:p>
          <a:p>
            <a:pPr marL="799946" lvl="1" indent="-342834"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Servicios para encriptación AES</a:t>
            </a:r>
          </a:p>
          <a:p>
            <a:pPr marL="799946" lvl="1" indent="-342834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947" y="5927045"/>
            <a:ext cx="4050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t>Ejemplo de iOS player publicado en </a:t>
            </a:r>
            <a:r>
              <a:rPr lang="es-AR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hlinkClick r:id="rId4"/>
              </a:rPr>
              <a:t>github</a:t>
            </a:r>
            <a:endParaRPr lang="es-AR" sz="1600" dirty="0"/>
          </a:p>
        </p:txBody>
      </p:sp>
      <p:sp>
        <p:nvSpPr>
          <p:cNvPr id="6" name="Rectangle 5"/>
          <p:cNvSpPr/>
          <p:nvPr/>
        </p:nvSpPr>
        <p:spPr>
          <a:xfrm>
            <a:off x="585654" y="1196752"/>
            <a:ext cx="10803663" cy="394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961" dirty="0" smtClean="0"/>
              <a:t>Permite construir aplicaciones iOS nativas para reproducir video con inserción dinámica de Ads</a:t>
            </a:r>
          </a:p>
        </p:txBody>
      </p:sp>
    </p:spTree>
    <p:extLst>
      <p:ext uri="{BB962C8B-B14F-4D97-AF65-F5344CB8AC3E}">
        <p14:creationId xmlns:p14="http://schemas.microsoft.com/office/powerpoint/2010/main" val="25520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>
                <a:solidFill>
                  <a:schemeClr val="bg1"/>
                </a:solidFill>
              </a:rPr>
              <a:t>Demo: Usando </a:t>
            </a:r>
            <a:r>
              <a:rPr lang="es-AR" dirty="0" err="1" smtClean="0">
                <a:solidFill>
                  <a:schemeClr val="bg1"/>
                </a:solidFill>
              </a:rPr>
              <a:t>dynamic</a:t>
            </a:r>
            <a:r>
              <a:rPr lang="es-AR" dirty="0" smtClean="0">
                <a:solidFill>
                  <a:schemeClr val="bg1"/>
                </a:solidFill>
              </a:rPr>
              <a:t> Packaging desde C# y reproduciendo el contenido en </a:t>
            </a:r>
            <a:r>
              <a:rPr lang="es-AR" dirty="0" err="1" smtClean="0">
                <a:solidFill>
                  <a:schemeClr val="bg1"/>
                </a:solidFill>
              </a:rPr>
              <a:t>multiples</a:t>
            </a:r>
            <a:r>
              <a:rPr lang="es-AR" dirty="0" smtClean="0">
                <a:solidFill>
                  <a:schemeClr val="bg1"/>
                </a:solidFill>
              </a:rPr>
              <a:t> plataformas.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0" y="2981502"/>
            <a:ext cx="11653521" cy="8949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Dynamic Packaging y Players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2315259"/>
            <a:ext cx="2227482" cy="22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3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25930" y="2981502"/>
            <a:ext cx="8740141" cy="894996"/>
          </a:xfrm>
        </p:spPr>
        <p:txBody>
          <a:bodyPr anchor="ctr">
            <a:noAutofit/>
          </a:bodyPr>
          <a:lstStyle/>
          <a:p>
            <a:r>
              <a:rPr lang="en-US" sz="8800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  <p:sp>
        <p:nvSpPr>
          <p:cNvPr id="9" name="Rounded Rectangle 29"/>
          <p:cNvSpPr/>
          <p:nvPr/>
        </p:nvSpPr>
        <p:spPr bwMode="black">
          <a:xfrm>
            <a:off x="10272464" y="2287056"/>
            <a:ext cx="1032345" cy="2283888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5" tIns="34285" rIns="34285" bIns="34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27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31504" y="2053205"/>
            <a:ext cx="8928000" cy="1015755"/>
            <a:chOff x="398388" y="2543304"/>
            <a:chExt cx="8014651" cy="1015756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es Windows Azure Media Services?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>
                  <a:latin typeface="Segoe UI" pitchFamily="34" charset="0"/>
                  <a:cs typeface="Segoe UI" pitchFamily="34" charset="0"/>
                </a:rPr>
                <a:t>Arquitectura, Filosofía y Alcance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31504" y="3140969"/>
            <a:ext cx="8928000" cy="1477420"/>
            <a:chOff x="398388" y="2543304"/>
            <a:chExt cx="8014651" cy="1477421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Servicio Video on Demand (VOD)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Usando el portal de Windows Azure </a:t>
              </a:r>
              <a:r>
                <a:rPr lang="es-AR" sz="2000" dirty="0"/>
                <a:t>para Media </a:t>
              </a:r>
              <a:r>
                <a:rPr lang="es-AR" sz="2000" dirty="0"/>
                <a:t>Services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Mi primer VOD workflow en C#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31504" y="1340768"/>
            <a:ext cx="8928000" cy="720000"/>
            <a:chOff x="398388" y="2543304"/>
            <a:chExt cx="8014651" cy="72000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cambio para la industria de Media?</a:t>
              </a:r>
              <a:endParaRPr lang="es-AR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31504" y="4725145"/>
            <a:ext cx="8928000" cy="1323531"/>
            <a:chOff x="398388" y="2543304"/>
            <a:chExt cx="8014651" cy="1323532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Dynamic Packaging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Reproduciendo mi contenido en Windows 8, Silverlight, </a:t>
              </a:r>
              <a:r>
                <a:rPr lang="es-AR" sz="2000" dirty="0" smtClean="0"/>
                <a:t>Flash y HTML5</a:t>
              </a:r>
              <a:endParaRPr lang="es-A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20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lock Arc 17"/>
          <p:cNvSpPr/>
          <p:nvPr/>
        </p:nvSpPr>
        <p:spPr bwMode="auto">
          <a:xfrm>
            <a:off x="2991217" y="3087000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/>
              <a:t>¿Qué cambio para la industria de Media</a:t>
            </a:r>
            <a:r>
              <a:rPr lang="en-US" sz="3600" dirty="0"/>
              <a:t>?</a:t>
            </a:r>
            <a:endParaRPr lang="es-AR" sz="3600" dirty="0"/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52" y="1857614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2" descr="Radio al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25" y="1827618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9963" y="1877747"/>
            <a:ext cx="141673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100 M</a:t>
            </a:r>
            <a:endParaRPr lang="es-AR" sz="4949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9" name="Picture 25" descr="Home 512x512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27" y="1971686"/>
            <a:ext cx="432303" cy="43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37629" y="2103947"/>
            <a:ext cx="14141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5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Hogares WW </a:t>
            </a:r>
            <a:endParaRPr lang="es-AR" sz="1351" dirty="0">
              <a:solidFill>
                <a:schemeClr val="bg1">
                  <a:lumMod val="6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669970" y="2403987"/>
            <a:ext cx="3577721" cy="24935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077" y="2438583"/>
            <a:ext cx="3412794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b="1" dirty="0">
                <a:latin typeface="Gulim" panose="020B0600000101010101" pitchFamily="34" charset="-127"/>
                <a:ea typeface="Gulim" panose="020B0600000101010101" pitchFamily="34" charset="-127"/>
              </a:rPr>
              <a:t>TIENEN AL MENOS UNA</a:t>
            </a:r>
            <a:endParaRPr lang="es-AR"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3653" y="271132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 CON INTERNET </a:t>
            </a:r>
            <a:endParaRPr lang="es-AR" sz="1500" b="1" dirty="0">
              <a:solidFill>
                <a:srgbClr val="00B0F0"/>
              </a:solidFill>
            </a:endParaRPr>
          </a:p>
        </p:txBody>
      </p:sp>
      <p:pic>
        <p:nvPicPr>
          <p:cNvPr id="16" name="Picture 18" descr="Mobile phone 512x512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93" y="3435504"/>
            <a:ext cx="910155" cy="91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618100" y="3725836"/>
            <a:ext cx="1159100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50%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86707" y="3277106"/>
            <a:ext cx="1798890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SMARTPHONES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Block Arc 23"/>
          <p:cNvSpPr/>
          <p:nvPr/>
        </p:nvSpPr>
        <p:spPr bwMode="auto">
          <a:xfrm>
            <a:off x="6681693" y="3127753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5" name="Picture 18" descr="Mobile phone 512x512.png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5650163" y="3569334"/>
            <a:ext cx="1236423" cy="90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333628" y="3716487"/>
            <a:ext cx="1072538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19%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64621" y="3266698"/>
            <a:ext cx="1117614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TABLETS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57448" y="4345655"/>
            <a:ext cx="7559424" cy="451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50" y="4502122"/>
            <a:ext cx="829961" cy="77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5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63" y="4537349"/>
            <a:ext cx="213156" cy="43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8" descr="Mobile phone 512x512.png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5"/>
          <a:stretch/>
        </p:blipFill>
        <p:spPr bwMode="auto">
          <a:xfrm rot="16200000">
            <a:off x="4919427" y="4765186"/>
            <a:ext cx="839055" cy="6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5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12" y="4953756"/>
            <a:ext cx="133749" cy="27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156901" y="4317305"/>
            <a:ext cx="37673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MULTIPLES TAREAS</a:t>
            </a:r>
            <a:endParaRPr lang="es-AR" sz="3000" b="1" dirty="0">
              <a:solidFill>
                <a:schemeClr val="tx1">
                  <a:lumMod val="75000"/>
                  <a:lumOff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08046" y="4823076"/>
            <a:ext cx="1863011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1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MIENTRAS MIRAN TV</a:t>
            </a:r>
            <a:endParaRPr lang="es-AR" sz="1351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36680" y="5161820"/>
            <a:ext cx="1157496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80%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36" name="Picture 21" descr="Movie 512x512.png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74633" y="3798636"/>
            <a:ext cx="455859" cy="45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Right Arrow 36"/>
          <p:cNvSpPr/>
          <p:nvPr/>
        </p:nvSpPr>
        <p:spPr bwMode="auto">
          <a:xfrm rot="5400000">
            <a:off x="7552238" y="5026857"/>
            <a:ext cx="1026455" cy="758539"/>
          </a:xfrm>
          <a:prstGeom prst="rightArrow">
            <a:avLst>
              <a:gd name="adj1" fmla="val 64465"/>
              <a:gd name="adj2" fmla="val 473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20276" y="4889931"/>
            <a:ext cx="2378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spc="-113" dirty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10k Millones</a:t>
            </a:r>
            <a:endParaRPr lang="es-AR" sz="3600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34417" y="5285665"/>
            <a:ext cx="3214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00" b="1" dirty="0">
                <a:solidFill>
                  <a:srgbClr val="00B0F0"/>
                </a:solidFill>
              </a:rPr>
              <a:t>DISPOSITIVOS MOBILES CONECTADOS</a:t>
            </a:r>
            <a:endParaRPr lang="es-AR" sz="13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2775" y="5531934"/>
            <a:ext cx="447238" cy="238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7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para</a:t>
            </a:r>
            <a:endParaRPr lang="es-A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51381" y="5469129"/>
            <a:ext cx="9586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300" spc="-113" dirty="0">
                <a:solidFill>
                  <a:schemeClr val="accent6">
                    <a:lumMod val="40000"/>
                    <a:lumOff val="6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2016</a:t>
            </a:r>
            <a:endParaRPr lang="es-AR" sz="3300" spc="-113" dirty="0">
              <a:solidFill>
                <a:schemeClr val="accent6">
                  <a:lumMod val="40000"/>
                  <a:lumOff val="6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0660" y="5484494"/>
            <a:ext cx="1356140" cy="14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051" dirty="0">
                <a:solidFill>
                  <a:srgbClr val="00B0F0"/>
                </a:solidFill>
              </a:rPr>
              <a:t>*Source: Cisco, </a:t>
            </a:r>
            <a:r>
              <a:rPr lang="es-AR" sz="1051" dirty="0" err="1">
                <a:solidFill>
                  <a:srgbClr val="00B0F0"/>
                </a:solidFill>
              </a:rPr>
              <a:t>Gartner</a:t>
            </a:r>
            <a:endParaRPr lang="es-AR" sz="105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10" grpId="0"/>
      <p:bldP spid="13" grpId="0"/>
      <p:bldP spid="14" grpId="0"/>
      <p:bldP spid="17" grpId="0"/>
      <p:bldP spid="20" grpId="0"/>
      <p:bldP spid="24" grpId="0" animBg="1"/>
      <p:bldP spid="26" grpId="0"/>
      <p:bldP spid="27" grpId="0"/>
      <p:bldP spid="28" grpId="0" animBg="1"/>
      <p:bldP spid="33" grpId="0"/>
      <p:bldP spid="34" grpId="0"/>
      <p:bldP spid="35" grpId="0"/>
      <p:bldP spid="37" grpId="0" animBg="1"/>
      <p:bldP spid="38" grpId="0"/>
      <p:bldP spid="39" grpId="0"/>
      <p:bldP spid="40" grpId="0"/>
      <p:bldP spid="4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Fragmentación</a:t>
            </a:r>
            <a:endParaRPr lang="es-AR" dirty="0"/>
          </a:p>
        </p:txBody>
      </p:sp>
      <p:pic>
        <p:nvPicPr>
          <p:cNvPr id="42" name="Picture 22" descr="Movie alt 512x5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17" y="1716166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74" y="1874920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5286" y="1882369"/>
            <a:ext cx="1088247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WEB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5" name="Block Arc 4"/>
          <p:cNvSpPr/>
          <p:nvPr/>
        </p:nvSpPr>
        <p:spPr bwMode="auto">
          <a:xfrm rot="5400000">
            <a:off x="5072738" y="1865023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4" name="Picture 10" descr="http://aux.iconpedia.net/uploads/10883930251758978626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74" y="3010123"/>
            <a:ext cx="485151" cy="4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http://lungo.tapquo.com/assets/images/icon-html5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57" y="2433757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2902" y="2798717"/>
            <a:ext cx="1304844" cy="881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7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99%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EN DESKTOPS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 LAPTOPS</a:t>
            </a:r>
            <a:endParaRPr lang="es-AR" sz="1500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831910" y="3040315"/>
            <a:ext cx="454958" cy="4549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t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2700" dirty="0">
                <a:solidFill>
                  <a:schemeClr val="bg1">
                    <a:lumMod val="6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sl</a:t>
            </a:r>
            <a:endParaRPr lang="es-AR" sz="2700" dirty="0">
              <a:solidFill>
                <a:schemeClr val="bg1">
                  <a:lumMod val="6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46" name="Picture 30" descr="Camcorder 512x512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88" y="1925011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947410" y="2345283"/>
            <a:ext cx="175490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MOBILE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48" name="Picture 2" descr="http://t2.gstatic.com/images?q=tbn:ANd9GcTRwDGrRH7JeoNQ9__N04BOJRzQRDayDCZToWJPPP0PhCl7VhYpPLEhHbA1JQ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691" l="9653" r="89961">
                        <a14:foregroundMark x1="52124" y1="23711" x2="52124" y2="23711"/>
                        <a14:foregroundMark x1="74517" y1="47423" x2="74517" y2="47423"/>
                        <a14:foregroundMark x1="30116" y1="49485" x2="30116" y2="49485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34" y="4007542"/>
            <a:ext cx="1120192" cy="83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files.softicons.com/download/system-icons/windows-8-metro-invert-icons-by-dakirby309/png/256x256/Folders%20&amp;%20OS/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4" y="4040351"/>
            <a:ext cx="711011" cy="71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34" y="4435646"/>
            <a:ext cx="342852" cy="3428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71" y="4442667"/>
            <a:ext cx="342852" cy="34285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332667" y="5022861"/>
            <a:ext cx="31149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  <a:ea typeface="Gulim" panose="020B0600000101010101" pitchFamily="34" charset="-127"/>
              </a:rPr>
              <a:t>Hay una aplicación para esto</a:t>
            </a:r>
            <a:endParaRPr lang="es-AR" sz="1350" dirty="0">
              <a:solidFill>
                <a:schemeClr val="accent5">
                  <a:lumMod val="40000"/>
                  <a:lumOff val="60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3791" y="5254153"/>
            <a:ext cx="3060966" cy="623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APLICACIONES</a:t>
            </a:r>
            <a:endParaRPr lang="es-AR" sz="449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54" name="Picture 24" descr="Windows 512x512.png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57" y="4096619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 descr="http://iphone-developers.com/images/sized/images/uploads/xbox-live-icon-200x19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2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05" y="4116148"/>
            <a:ext cx="713556" cy="6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8" y="4432820"/>
            <a:ext cx="342852" cy="342852"/>
          </a:xfrm>
          <a:prstGeom prst="rect">
            <a:avLst/>
          </a:prstGeom>
        </p:spPr>
      </p:pic>
      <p:sp>
        <p:nvSpPr>
          <p:cNvPr id="57" name="Block Arc 56"/>
          <p:cNvSpPr/>
          <p:nvPr/>
        </p:nvSpPr>
        <p:spPr bwMode="auto">
          <a:xfrm rot="16200000">
            <a:off x="4366007" y="4004344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9" name="Picture 28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30" y="4711895"/>
            <a:ext cx="438850" cy="4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848582" y="2741468"/>
            <a:ext cx="18918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dirty="0">
                <a:solidFill>
                  <a:srgbClr val="FF9933"/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BROWSER</a:t>
            </a:r>
            <a:endParaRPr lang="es-AR" sz="2400" dirty="0">
              <a:solidFill>
                <a:srgbClr val="FF9933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" name="Picture 18" descr="Mobile phone 512x512.png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81" y="2286390"/>
            <a:ext cx="910154" cy="9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Picture 17"/>
          <p:cNvPicPr>
            <a:picLocks noChangeAspect="1" noChangeArrowheads="1"/>
          </p:cNvPicPr>
          <p:nvPr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335" y="2433758"/>
            <a:ext cx="320176" cy="32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ounded Rectangle 59"/>
          <p:cNvSpPr/>
          <p:nvPr/>
        </p:nvSpPr>
        <p:spPr bwMode="auto">
          <a:xfrm>
            <a:off x="3086334" y="1852224"/>
            <a:ext cx="111022" cy="17784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306228" y="2330092"/>
            <a:ext cx="1995977" cy="759371"/>
          </a:xfrm>
          <a:prstGeom prst="roundRect">
            <a:avLst>
              <a:gd name="adj" fmla="val 50000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3300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VIDEO</a:t>
            </a:r>
            <a:endParaRPr lang="es-AR" sz="3300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64" name="Picture 5" descr="Alert 512x512.png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921" y="2180791"/>
            <a:ext cx="812186" cy="81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9716487" y="2901835"/>
            <a:ext cx="11320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SIN PLUGIN</a:t>
            </a:r>
            <a:endParaRPr lang="es-AR" sz="1350" b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860428" y="3630710"/>
            <a:ext cx="366958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798714" y="3353226"/>
            <a:ext cx="22779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dirty="0">
                <a:solidFill>
                  <a:srgbClr val="00B0F0"/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PROGRESSIVE DOWNLOAD</a:t>
            </a:r>
            <a:endParaRPr lang="es-AR" sz="1350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39688" y="3580837"/>
            <a:ext cx="27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accent5">
                    <a:lumMod val="40000"/>
                    <a:lumOff val="60000"/>
                  </a:schemeClr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ADAPTIVE STREAMING</a:t>
            </a:r>
            <a:endParaRPr lang="es-AR" sz="15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5" grpId="0" animBg="1"/>
      <p:bldP spid="47" grpId="0"/>
      <p:bldP spid="22" grpId="0"/>
      <p:bldP spid="53" grpId="0"/>
      <p:bldP spid="57" grpId="0" animBg="1"/>
      <p:bldP spid="23" grpId="0"/>
      <p:bldP spid="60" grpId="0" animBg="1"/>
      <p:bldP spid="3" grpId="0"/>
      <p:bldP spid="63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Filosofía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771086" y="1323668"/>
            <a:ext cx="1440524" cy="209696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1902466" y="1412777"/>
            <a:ext cx="2365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del formato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02467" y="1697654"/>
            <a:ext cx="3602659" cy="1184766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5944" y="1449861"/>
            <a:ext cx="609452" cy="609452"/>
          </a:xfrm>
          <a:prstGeom prst="rect">
            <a:avLst/>
          </a:prstGeom>
          <a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1966227" y="1746651"/>
            <a:ext cx="456897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350" dirty="0">
                <a:ea typeface="Gulim" panose="020B0600000101010101" pitchFamily="34" charset="-127"/>
              </a:rPr>
              <a:t>Smooth Streaming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mpeg-DASH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Apple </a:t>
            </a:r>
            <a:r>
              <a:rPr lang="en-US" sz="1350" dirty="0">
                <a:ea typeface="Gulim" panose="020B0600000101010101" pitchFamily="34" charset="-127"/>
              </a:rPr>
              <a:t>HTTP Live Streaming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Progressive </a:t>
            </a:r>
            <a:r>
              <a:rPr lang="en-US" sz="1350" dirty="0">
                <a:ea typeface="Gulim" panose="020B0600000101010101" pitchFamily="34" charset="-127"/>
              </a:rPr>
              <a:t>Download</a:t>
            </a:r>
          </a:p>
          <a:p>
            <a:r>
              <a:rPr lang="en-US" sz="1350" dirty="0">
                <a:ea typeface="Gulim" panose="020B0600000101010101" pitchFamily="34" charset="-127"/>
              </a:rPr>
              <a:t>Flash HTTP Dynamic Streaming</a:t>
            </a:r>
            <a:r>
              <a:rPr lang="en-US" sz="1350" dirty="0">
                <a:ea typeface="Gulim" panose="020B0600000101010101" pitchFamily="34" charset="-127"/>
              </a:rPr>
              <a:t> </a:t>
            </a:r>
            <a:r>
              <a:rPr lang="en-US" sz="1350" i="1" dirty="0">
                <a:ea typeface="Gulim" panose="020B0600000101010101" pitchFamily="34" charset="-127"/>
              </a:rPr>
              <a:t>(</a:t>
            </a:r>
            <a:r>
              <a:rPr lang="en-US" sz="1350" i="1" dirty="0" smtClean="0">
                <a:ea typeface="Gulim" panose="020B0600000101010101" pitchFamily="34" charset="-127"/>
              </a:rPr>
              <a:t>road map</a:t>
            </a:r>
            <a:r>
              <a:rPr lang="en-US" sz="1350" i="1" dirty="0"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3771086" y="3169775"/>
            <a:ext cx="1440524" cy="209696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/>
          <p:cNvSpPr txBox="1"/>
          <p:nvPr/>
        </p:nvSpPr>
        <p:spPr>
          <a:xfrm>
            <a:off x="1921356" y="3068961"/>
            <a:ext cx="2553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del protocolo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21356" y="3353839"/>
            <a:ext cx="3602659" cy="587425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018" y="3122267"/>
            <a:ext cx="609452" cy="609452"/>
          </a:xfrm>
          <a:prstGeom prst="rect">
            <a:avLst/>
          </a:prstGeom>
          <a:blipFill>
            <a:blip r:embed="rId4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55148"/>
              <a:satOff val="-1070"/>
              <a:lumOff val="473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1988921" y="3426038"/>
            <a:ext cx="456897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ea typeface="Gulim" panose="020B0600000101010101" pitchFamily="34" charset="-127"/>
              </a:rPr>
              <a:t>HTTP</a:t>
            </a:r>
          </a:p>
          <a:p>
            <a:r>
              <a:rPr lang="en-US" sz="1350" dirty="0">
                <a:ea typeface="Gulim" panose="020B0600000101010101" pitchFamily="34" charset="-127"/>
              </a:rPr>
              <a:t>RTMP </a:t>
            </a:r>
            <a:r>
              <a:rPr lang="en-US" sz="1350" i="1" dirty="0">
                <a:ea typeface="Gulim" panose="020B0600000101010101" pitchFamily="34" charset="-127"/>
              </a:rPr>
              <a:t>(roadmap)</a:t>
            </a:r>
            <a:endParaRPr lang="en-US" sz="1350" i="1" dirty="0">
              <a:ea typeface="Gulim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5627" y="4081353"/>
            <a:ext cx="19845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 DRM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04683" y="4406282"/>
            <a:ext cx="3602659" cy="587425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920" y="4136266"/>
            <a:ext cx="609452" cy="609452"/>
          </a:xfrm>
          <a:prstGeom prst="rect">
            <a:avLst/>
          </a:prstGeom>
          <a:blipFill>
            <a:blip r:embed="rId5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10295"/>
              <a:satOff val="-2140"/>
              <a:lumOff val="947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16"/>
          <p:cNvSpPr/>
          <p:nvPr/>
        </p:nvSpPr>
        <p:spPr>
          <a:xfrm>
            <a:off x="1994221" y="4463088"/>
            <a:ext cx="456897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ea typeface="Gulim" panose="020B0600000101010101" pitchFamily="34" charset="-127"/>
              </a:rPr>
              <a:t>PlayReady</a:t>
            </a:r>
          </a:p>
          <a:p>
            <a:r>
              <a:rPr lang="en-US" sz="1350" dirty="0">
                <a:ea typeface="Gulim" panose="020B0600000101010101" pitchFamily="34" charset="-127"/>
              </a:rPr>
              <a:t>Adobe </a:t>
            </a:r>
            <a:r>
              <a:rPr lang="en-US" sz="1350" dirty="0">
                <a:ea typeface="Gulim" panose="020B0600000101010101" pitchFamily="34" charset="-127"/>
              </a:rPr>
              <a:t>Access </a:t>
            </a:r>
            <a:r>
              <a:rPr lang="en-US" sz="1350" i="1" dirty="0">
                <a:ea typeface="Gulim" panose="020B0600000101010101" pitchFamily="34" charset="-127"/>
              </a:rPr>
              <a:t>(</a:t>
            </a:r>
            <a:r>
              <a:rPr lang="en-US" sz="1350" i="1" dirty="0" smtClean="0">
                <a:ea typeface="Gulim" panose="020B0600000101010101" pitchFamily="34" charset="-127"/>
              </a:rPr>
              <a:t>road map</a:t>
            </a:r>
            <a:r>
              <a:rPr lang="en-US" sz="1350" i="1" dirty="0">
                <a:ea typeface="Gulim" panose="020B0600000101010101" pitchFamily="34" charset="-127"/>
              </a:rPr>
              <a:t>)</a:t>
            </a:r>
            <a:endParaRPr lang="en-US" sz="1350" i="1" dirty="0">
              <a:ea typeface="Gulim" panose="020B0600000101010101" pitchFamily="34" charset="-127"/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950685">
            <a:off x="8485648" y="1884870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6520011" y="2005103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Curved Right Arrow 19"/>
          <p:cNvSpPr/>
          <p:nvPr/>
        </p:nvSpPr>
        <p:spPr bwMode="auto">
          <a:xfrm rot="10800000">
            <a:off x="8282242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Curved Right Arrow 20"/>
          <p:cNvSpPr/>
          <p:nvPr/>
        </p:nvSpPr>
        <p:spPr bwMode="auto">
          <a:xfrm>
            <a:off x="6553091" y="2257596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2" y="3474445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385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9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471767" y="3089793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45316" y="5302949"/>
            <a:ext cx="85479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>
                <a:ea typeface="Gulim" panose="020B0600000101010101" pitchFamily="34" charset="-127"/>
              </a:rPr>
              <a:t>Llegar a cualquier device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>
                <a:ea typeface="Gulim" panose="020B0600000101010101" pitchFamily="34" charset="-127"/>
              </a:rPr>
              <a:t>con el mejor formato, protocolo y DRM posible</a:t>
            </a:r>
            <a:endParaRPr lang="es-AR" sz="24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0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0" grpId="0"/>
      <p:bldP spid="11" grpId="0" animBg="1"/>
      <p:bldP spid="13" grpId="0"/>
      <p:bldP spid="14" grpId="0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- Players</a:t>
            </a:r>
            <a:endParaRPr lang="es-AR" dirty="0"/>
          </a:p>
        </p:txBody>
      </p:sp>
      <p:sp>
        <p:nvSpPr>
          <p:cNvPr id="57" name="Rounded Rectangle 56"/>
          <p:cNvSpPr/>
          <p:nvPr/>
        </p:nvSpPr>
        <p:spPr bwMode="auto">
          <a:xfrm>
            <a:off x="119336" y="1436811"/>
            <a:ext cx="11860092" cy="14146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36" y="1727652"/>
            <a:ext cx="677108" cy="97719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WEB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67610" y="1484206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796444" y="152854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Silverlight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89472" y="1926755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2"/>
              </a:rPr>
              <a:t>Smooth Streaming Player Framework</a:t>
            </a:r>
            <a:endParaRPr lang="en-US" sz="1600" dirty="0"/>
          </a:p>
          <a:p>
            <a:pPr lvl="0"/>
            <a:r>
              <a:rPr lang="en-US" sz="1600" dirty="0">
                <a:hlinkClick r:id="rId3"/>
              </a:rPr>
              <a:t>Smooth Streaming Client SDK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 bwMode="auto">
          <a:xfrm>
            <a:off x="4671222" y="152854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Flash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7686" y="1926754"/>
            <a:ext cx="337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4"/>
              </a:rPr>
              <a:t>OSMF </a:t>
            </a:r>
            <a:r>
              <a:rPr lang="en-US" sz="1600" dirty="0">
                <a:hlinkClick r:id="rId4"/>
              </a:rPr>
              <a:t>plugin for smooth streaming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8720686" y="1524717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HTML5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720686" y="1914901"/>
            <a:ext cx="2492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5"/>
              </a:rPr>
              <a:t>HTML5 Player Framework</a:t>
            </a:r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119336" y="3050530"/>
            <a:ext cx="11860092" cy="1414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9336" y="3362701"/>
            <a:ext cx="677108" cy="111985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APPS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67610" y="3097925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796444" y="3142268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Windows 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9472" y="3540474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6"/>
              </a:rPr>
              <a:t>Smooth Streaming Player </a:t>
            </a:r>
            <a:r>
              <a:rPr lang="en-US" sz="1600" dirty="0">
                <a:hlinkClick r:id="rId6"/>
              </a:rPr>
              <a:t>Framework</a:t>
            </a:r>
            <a:endParaRPr lang="en-US" sz="1600" dirty="0"/>
          </a:p>
          <a:p>
            <a:pPr lvl="0"/>
            <a:r>
              <a:rPr lang="en-US" sz="1600" dirty="0">
                <a:hlinkClick r:id="rId7"/>
              </a:rPr>
              <a:t>Smooth Streaming Client </a:t>
            </a:r>
            <a:r>
              <a:rPr lang="en-US" sz="1600" dirty="0">
                <a:hlinkClick r:id="rId7"/>
              </a:rPr>
              <a:t>SDK</a:t>
            </a:r>
            <a:endParaRPr lang="en-US" sz="1600" dirty="0"/>
          </a:p>
        </p:txBody>
      </p:sp>
      <p:sp>
        <p:nvSpPr>
          <p:cNvPr id="74" name="Rounded Rectangle 73"/>
          <p:cNvSpPr/>
          <p:nvPr/>
        </p:nvSpPr>
        <p:spPr bwMode="auto">
          <a:xfrm>
            <a:off x="4671222" y="3142268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XBox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7686" y="3540474"/>
            <a:ext cx="3528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8"/>
              </a:rPr>
              <a:t>Smooth Streaming Player </a:t>
            </a:r>
            <a:r>
              <a:rPr lang="en-US" sz="1600" dirty="0">
                <a:hlinkClick r:id="rId8"/>
              </a:rPr>
              <a:t>Framework</a:t>
            </a:r>
            <a:endParaRPr lang="en-US" sz="1600" dirty="0"/>
          </a:p>
          <a:p>
            <a:pPr lvl="0"/>
            <a:r>
              <a:rPr lang="en-US" sz="1600" dirty="0">
                <a:hlinkClick r:id="rId8"/>
              </a:rPr>
              <a:t>Smooth Streaming Client </a:t>
            </a:r>
            <a:r>
              <a:rPr lang="en-US" sz="1600" dirty="0">
                <a:hlinkClick r:id="rId8"/>
              </a:rPr>
              <a:t>SDK</a:t>
            </a:r>
            <a:endParaRPr lang="en-US" sz="1600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8720686" y="3138436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TV/STBs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720686" y="3528621"/>
            <a:ext cx="2874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9"/>
              </a:rPr>
              <a:t>Smooth Streaming Porting Kit</a:t>
            </a:r>
            <a:endParaRPr lang="en-US" sz="1600" dirty="0"/>
          </a:p>
          <a:p>
            <a:pPr lvl="0"/>
            <a:r>
              <a:rPr lang="en-US" sz="1600" dirty="0"/>
              <a:t>Partner integrations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99803" y="4609401"/>
            <a:ext cx="11860092" cy="1453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1358" y="4853654"/>
            <a:ext cx="553998" cy="12096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MOBILE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348077" y="4656796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776911" y="470113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WinPhone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9939" y="5099345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10"/>
              </a:rPr>
              <a:t>Player Framework for </a:t>
            </a:r>
            <a:r>
              <a:rPr lang="en-US" sz="1600" dirty="0">
                <a:hlinkClick r:id="rId10"/>
              </a:rPr>
              <a:t>WinPhone </a:t>
            </a:r>
            <a:r>
              <a:rPr lang="en-US" sz="1600" dirty="0">
                <a:hlinkClick r:id="rId10"/>
              </a:rPr>
              <a:t>8</a:t>
            </a:r>
            <a:endParaRPr lang="en-US" sz="1600" dirty="0"/>
          </a:p>
          <a:p>
            <a:pPr lvl="0"/>
            <a:r>
              <a:rPr lang="en-US" sz="1600" dirty="0">
                <a:hlinkClick r:id="rId3"/>
              </a:rPr>
              <a:t>Smooth Streaming Client </a:t>
            </a:r>
            <a:r>
              <a:rPr lang="en-US" sz="1600" dirty="0">
                <a:hlinkClick r:id="rId3"/>
              </a:rPr>
              <a:t>SDK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 bwMode="auto">
          <a:xfrm>
            <a:off x="4651689" y="470113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Android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28153" y="5099345"/>
            <a:ext cx="3371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Partner SDKs </a:t>
            </a:r>
            <a:r>
              <a:rPr lang="en-US" sz="1600" dirty="0"/>
              <a:t>and </a:t>
            </a:r>
            <a:r>
              <a:rPr lang="en-US" sz="1600" dirty="0"/>
              <a:t>Frameworks</a:t>
            </a:r>
          </a:p>
          <a:p>
            <a:r>
              <a:rPr lang="en-US" sz="1600" dirty="0">
                <a:hlinkClick r:id="rId4"/>
              </a:rPr>
              <a:t>OSMF plugin for smooth </a:t>
            </a:r>
            <a:r>
              <a:rPr lang="en-US" sz="1600" dirty="0">
                <a:hlinkClick r:id="rId4"/>
              </a:rPr>
              <a:t>streaming</a:t>
            </a:r>
            <a:endParaRPr lang="en-US" sz="1600" dirty="0"/>
          </a:p>
        </p:txBody>
      </p:sp>
      <p:sp>
        <p:nvSpPr>
          <p:cNvPr id="91" name="Rounded Rectangle 90"/>
          <p:cNvSpPr/>
          <p:nvPr/>
        </p:nvSpPr>
        <p:spPr bwMode="auto">
          <a:xfrm>
            <a:off x="8701153" y="4697307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iOS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701154" y="5087492"/>
            <a:ext cx="3143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9"/>
              </a:rPr>
              <a:t>Player </a:t>
            </a:r>
            <a:r>
              <a:rPr lang="en-US" sz="1600" dirty="0">
                <a:hlinkClick r:id="rId9"/>
              </a:rPr>
              <a:t>Framework </a:t>
            </a:r>
            <a:r>
              <a:rPr lang="en-US" sz="1600" dirty="0">
                <a:hlinkClick r:id="rId9"/>
              </a:rPr>
              <a:t>for smooth streaming with PlayReady</a:t>
            </a:r>
            <a:endParaRPr lang="en-US" sz="1600" dirty="0"/>
          </a:p>
          <a:p>
            <a:pPr lvl="0"/>
            <a:r>
              <a:rPr lang="en-US" sz="1600" dirty="0">
                <a:hlinkClick r:id="rId11"/>
              </a:rPr>
              <a:t>Player Framework for </a:t>
            </a:r>
            <a:r>
              <a:rPr lang="en-US" sz="1600" dirty="0">
                <a:hlinkClick r:id="rId11"/>
              </a:rPr>
              <a:t>HLS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8701153" y="6149775"/>
            <a:ext cx="3374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Para mas información leer </a:t>
            </a:r>
            <a:r>
              <a:rPr lang="es-AR" dirty="0" err="1" smtClean="0">
                <a:hlinkClick r:id="rId12"/>
              </a:rPr>
              <a:t>aca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0" name="Rectangle 99"/>
          <p:cNvSpPr/>
          <p:nvPr/>
        </p:nvSpPr>
        <p:spPr>
          <a:xfrm>
            <a:off x="367609" y="6112855"/>
            <a:ext cx="493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Soporte para MPEG-DASH esta en el road map</a:t>
            </a:r>
            <a:endParaRPr lang="es-AR" dirty="0"/>
          </a:p>
        </p:txBody>
      </p:sp>
      <p:sp>
        <p:nvSpPr>
          <p:cNvPr id="101" name="6-Point Star 100"/>
          <p:cNvSpPr/>
          <p:nvPr/>
        </p:nvSpPr>
        <p:spPr bwMode="auto">
          <a:xfrm>
            <a:off x="167644" y="6163515"/>
            <a:ext cx="253620" cy="286175"/>
          </a:xfrm>
          <a:prstGeom prst="star6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279576" y="1497310"/>
            <a:ext cx="410525" cy="410525"/>
            <a:chOff x="1106074" y="2130481"/>
            <a:chExt cx="2569999" cy="2569999"/>
          </a:xfrm>
        </p:grpSpPr>
        <p:pic>
          <p:nvPicPr>
            <p:cNvPr id="103" name="Picture 102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2279576" y="3106538"/>
            <a:ext cx="410525" cy="410525"/>
            <a:chOff x="1106074" y="2130481"/>
            <a:chExt cx="2569999" cy="2569999"/>
          </a:xfrm>
        </p:grpSpPr>
        <p:pic>
          <p:nvPicPr>
            <p:cNvPr id="107" name="Picture 106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8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9" name="Group 108"/>
          <p:cNvGrpSpPr/>
          <p:nvPr/>
        </p:nvGrpSpPr>
        <p:grpSpPr>
          <a:xfrm>
            <a:off x="2279576" y="4656796"/>
            <a:ext cx="410525" cy="410525"/>
            <a:chOff x="1106074" y="2130481"/>
            <a:chExt cx="2569999" cy="2569999"/>
          </a:xfrm>
        </p:grpSpPr>
        <p:pic>
          <p:nvPicPr>
            <p:cNvPr id="110" name="Picture 109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1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2" name="Group 111"/>
          <p:cNvGrpSpPr/>
          <p:nvPr/>
        </p:nvGrpSpPr>
        <p:grpSpPr>
          <a:xfrm>
            <a:off x="6159629" y="3103087"/>
            <a:ext cx="410525" cy="410525"/>
            <a:chOff x="1106074" y="2130481"/>
            <a:chExt cx="2569999" cy="2569999"/>
          </a:xfrm>
        </p:grpSpPr>
        <p:pic>
          <p:nvPicPr>
            <p:cNvPr id="113" name="Picture 112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5" name="Group 114"/>
          <p:cNvGrpSpPr/>
          <p:nvPr/>
        </p:nvGrpSpPr>
        <p:grpSpPr>
          <a:xfrm>
            <a:off x="6147419" y="4676967"/>
            <a:ext cx="410525" cy="410525"/>
            <a:chOff x="1106074" y="2130481"/>
            <a:chExt cx="2569999" cy="2569999"/>
          </a:xfrm>
        </p:grpSpPr>
        <p:pic>
          <p:nvPicPr>
            <p:cNvPr id="116" name="Picture 115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7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10219634" y="3103483"/>
            <a:ext cx="410525" cy="410525"/>
            <a:chOff x="1106074" y="2130481"/>
            <a:chExt cx="2569999" cy="2569999"/>
          </a:xfrm>
        </p:grpSpPr>
        <p:pic>
          <p:nvPicPr>
            <p:cNvPr id="119" name="Picture 118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0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10212627" y="4660917"/>
            <a:ext cx="410525" cy="410525"/>
            <a:chOff x="1106074" y="2130481"/>
            <a:chExt cx="2569999" cy="2569999"/>
          </a:xfrm>
        </p:grpSpPr>
        <p:pic>
          <p:nvPicPr>
            <p:cNvPr id="122" name="Picture 121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60" grpId="0" animBg="1"/>
      <p:bldP spid="61" grpId="0"/>
      <p:bldP spid="62" grpId="0" animBg="1"/>
      <p:bldP spid="63" grpId="0"/>
      <p:bldP spid="67" grpId="0" animBg="1"/>
      <p:bldP spid="68" grpId="0"/>
      <p:bldP spid="69" grpId="0" animBg="1"/>
      <p:bldP spid="70" grpId="0"/>
      <p:bldP spid="71" grpId="0" animBg="1"/>
      <p:bldP spid="72" grpId="0" animBg="1"/>
      <p:bldP spid="73" grpId="0"/>
      <p:bldP spid="74" grpId="0" animBg="1"/>
      <p:bldP spid="75" grpId="0"/>
      <p:bldP spid="79" grpId="0" animBg="1"/>
      <p:bldP spid="80" grpId="0"/>
      <p:bldP spid="81" grpId="0" animBg="1"/>
      <p:bldP spid="82" grpId="0"/>
      <p:bldP spid="83" grpId="0" animBg="1"/>
      <p:bldP spid="84" grpId="0" animBg="1"/>
      <p:bldP spid="85" grpId="0"/>
      <p:bldP spid="86" grpId="0" animBg="1"/>
      <p:bldP spid="87" grpId="0"/>
      <p:bldP spid="91" grpId="0" animBg="1"/>
      <p:bldP spid="92" grpId="0"/>
      <p:bldP spid="99" grpId="0"/>
      <p:bldP spid="100" grpId="0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rved Right Arrow 19"/>
          <p:cNvSpPr/>
          <p:nvPr/>
        </p:nvSpPr>
        <p:spPr bwMode="auto">
          <a:xfrm rot="10950685">
            <a:off x="8485648" y="1884870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6520011" y="2005103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800000">
            <a:off x="8282242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>
            <a:off x="6553091" y="2257596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Desafíos</a:t>
            </a: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2" y="3474445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385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179384" y="3745489"/>
            <a:ext cx="1751976" cy="1281132"/>
            <a:chOff x="3957124" y="2500381"/>
            <a:chExt cx="4101527" cy="2999242"/>
          </a:xfrm>
        </p:grpSpPr>
        <p:pic>
          <p:nvPicPr>
            <p:cNvPr id="64516" name="Picture 4" descr="http://www.xda-developers.com/wp-content/uploads/2012/06/microsoft-surface-pro-windows-8-tbalet-0.jpg?f39ce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40" b="93162" l="5625" r="954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124" y="2500381"/>
              <a:ext cx="4101527" cy="299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514" name="Picture 2" descr="http://mingfeiy.com/wp-content/uploads/2012/08/Ad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8494">
              <a:off x="5309854" y="2818842"/>
              <a:ext cx="1948525" cy="131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518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9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89029" y="5037868"/>
            <a:ext cx="3159391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Múltiples formatos, múltiples bitrates</a:t>
            </a:r>
            <a:endParaRPr lang="es-AR" sz="150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1767" y="3089793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5013177"/>
            <a:ext cx="1088740" cy="25669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79215" y="3285064"/>
            <a:ext cx="8928000" cy="720000"/>
            <a:chOff x="398388" y="2543304"/>
            <a:chExt cx="8014651" cy="720000"/>
          </a:xfrm>
        </p:grpSpPr>
        <p:pic>
          <p:nvPicPr>
            <p:cNvPr id="2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Derechos digitales (DRM)</a:t>
              </a:r>
              <a:endParaRPr lang="es-AR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376" y="2132936"/>
            <a:ext cx="8928000" cy="720000"/>
            <a:chOff x="398388" y="2543304"/>
            <a:chExt cx="8014651" cy="720000"/>
          </a:xfrm>
        </p:grpSpPr>
        <p:pic>
          <p:nvPicPr>
            <p:cNvPr id="3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Costos de operaciones</a:t>
              </a:r>
              <a:endParaRPr lang="es-AR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9376" y="2709000"/>
            <a:ext cx="8928000" cy="720000"/>
            <a:chOff x="398388" y="2543304"/>
            <a:chExt cx="8014651" cy="720000"/>
          </a:xfrm>
        </p:grpSpPr>
        <p:pic>
          <p:nvPicPr>
            <p:cNvPr id="3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Monetización de contenido</a:t>
              </a:r>
              <a:endParaRPr lang="es-AR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9376" y="1538601"/>
            <a:ext cx="8928000" cy="720000"/>
            <a:chOff x="398388" y="2543304"/>
            <a:chExt cx="8014651" cy="720000"/>
          </a:xfrm>
        </p:grpSpPr>
        <p:pic>
          <p:nvPicPr>
            <p:cNvPr id="36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Costos de infraestructura</a:t>
              </a:r>
              <a:endParaRPr lang="es-AR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9215" y="3861128"/>
            <a:ext cx="8928000" cy="720000"/>
            <a:chOff x="398388" y="2543304"/>
            <a:chExt cx="8014651" cy="720000"/>
          </a:xfrm>
        </p:grpSpPr>
        <p:pic>
          <p:nvPicPr>
            <p:cNvPr id="39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Seguridad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54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7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¿Cómo nos puede ayudar Windows Azure Media Services?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19619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2908" y="4025153"/>
            <a:ext cx="684349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Pre-cifrado de archivos antes de subirlos (AES 256)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Subida de archivos segura utilizando HTTPS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Subida de archivos muy rápida vía UDP utilizando Aspera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subir archivos masivamente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85995" y="4571261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46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47" name="TextBox 46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Ingestion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92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8" grpId="0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1.3|53.3|48.8|2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them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2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Icons.Calendar" RevisionId="05cd6d03-c0b2-488e-98a7-d68de69a2cfc" Stencil="System.Storyboarding.Icons" StencilRevisionId="05cd6d03-c0b2-488e-98a7-d68de69a2cfc" StencilVersion="0.1"/>
</Control>
</file>

<file path=customXml/item4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Icons.Paste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">
  <Id Name="System.Storyboarding.Icons.WiFi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7C02861A-927D-43AD-9F4D-F91F9940836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DC2811-BB43-4682-9896-41C1B420753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AB441A-2E45-4B1C-9012-250459F32BE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41B9029-2A9E-4B70-8892-A68EFAAABBD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2A9CA1-FC91-42C4-BA33-CBAF66B0509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60156C-2B7F-42C4-9B2A-A12956B8581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37EF1E1-8A22-40D2-8C34-536459112B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1217</Words>
  <Application>Microsoft Office PowerPoint</Application>
  <PresentationFormat>Widescreen</PresentationFormat>
  <Paragraphs>293</Paragraphs>
  <Slides>25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Gulim</vt:lpstr>
      <vt:lpstr>Arial</vt:lpstr>
      <vt:lpstr>Calibri</vt:lpstr>
      <vt:lpstr>Kozuka Gothic Pro B</vt:lpstr>
      <vt:lpstr>Lucida Handwriting</vt:lpstr>
      <vt:lpstr>Mongolian Baiti</vt:lpstr>
      <vt:lpstr>Segoe UI</vt:lpstr>
      <vt:lpstr>Segoe UI Light</vt:lpstr>
      <vt:lpstr>Wingdings</vt:lpstr>
      <vt:lpstr>Office Theme</vt:lpstr>
      <vt:lpstr>think-cell Slide</vt:lpstr>
      <vt:lpstr>Serie Azure</vt:lpstr>
      <vt:lpstr>http://blogs.southworks.net/about-us</vt:lpstr>
      <vt:lpstr>Agenda</vt:lpstr>
      <vt:lpstr>¿Qué cambio para la industria de Media?</vt:lpstr>
      <vt:lpstr>Fragmentación</vt:lpstr>
      <vt:lpstr>Filosofía</vt:lpstr>
      <vt:lpstr>Alcance - Players</vt:lpstr>
      <vt:lpstr>Desafíos</vt:lpstr>
      <vt:lpstr>¿Cómo nos puede ayudar Windows Azure Media Services?</vt:lpstr>
      <vt:lpstr>¿Cómo nos puede ayudar Windows Azure Media Services?</vt:lpstr>
      <vt:lpstr>¿Cómo nos puede ayudar Windows Azure Media Services?</vt:lpstr>
      <vt:lpstr>¿Cómo nos puede ayudar Windows Azure Media Services?</vt:lpstr>
      <vt:lpstr>Arquitectura</vt:lpstr>
      <vt:lpstr>Portal de Windows Azure para Media Services</vt:lpstr>
      <vt:lpstr>Media Services APIs and SDKs</vt:lpstr>
      <vt:lpstr>Mi primer VOD workflow en C# </vt:lpstr>
      <vt:lpstr>Dynamic packaging Permite reutilizar el contenido ya encodeado y llevarlo a varios formatos de streaming sin repackagear el contenido  .</vt:lpstr>
      <vt:lpstr>¿Qué es MPEG-DASH?</vt:lpstr>
      <vt:lpstr>¿Qué clientes soportan MPEG-DASH?</vt:lpstr>
      <vt:lpstr>Player Frameworks</vt:lpstr>
      <vt:lpstr>Windows 8 Features</vt:lpstr>
      <vt:lpstr>Flash Client</vt:lpstr>
      <vt:lpstr>iOS Player Framework (HLS) </vt:lpstr>
      <vt:lpstr>Dynamic Packaging y Players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aplicaciones Media con Windows Azure Media Services</dc:title>
  <dc:creator>Ezequiel Jadib; Mariano Converti</dc:creator>
  <cp:keywords>Windows Azure Media Services</cp:keywords>
  <cp:lastModifiedBy>Ezequiel Jadib</cp:lastModifiedBy>
  <cp:revision>625</cp:revision>
  <dcterms:created xsi:type="dcterms:W3CDTF">2012-09-21T14:38:26Z</dcterms:created>
  <dcterms:modified xsi:type="dcterms:W3CDTF">2013-08-29T12:35:44Z</dcterms:modified>
</cp:coreProperties>
</file>