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8"/>
  </p:sldMasterIdLst>
  <p:notesMasterIdLst>
    <p:notesMasterId r:id="rId35"/>
  </p:notesMasterIdLst>
  <p:handoutMasterIdLst>
    <p:handoutMasterId r:id="rId36"/>
  </p:handoutMasterIdLst>
  <p:sldIdLst>
    <p:sldId id="256" r:id="rId9"/>
    <p:sldId id="278" r:id="rId10"/>
    <p:sldId id="279" r:id="rId11"/>
    <p:sldId id="281" r:id="rId12"/>
    <p:sldId id="282" r:id="rId13"/>
    <p:sldId id="289" r:id="rId14"/>
    <p:sldId id="291" r:id="rId15"/>
    <p:sldId id="283" r:id="rId16"/>
    <p:sldId id="284" r:id="rId17"/>
    <p:sldId id="285" r:id="rId18"/>
    <p:sldId id="286" r:id="rId19"/>
    <p:sldId id="287" r:id="rId20"/>
    <p:sldId id="294" r:id="rId21"/>
    <p:sldId id="290" r:id="rId22"/>
    <p:sldId id="293" r:id="rId23"/>
    <p:sldId id="295" r:id="rId24"/>
    <p:sldId id="296" r:id="rId25"/>
    <p:sldId id="303" r:id="rId26"/>
    <p:sldId id="304" r:id="rId27"/>
    <p:sldId id="299" r:id="rId28"/>
    <p:sldId id="300" r:id="rId29"/>
    <p:sldId id="301" r:id="rId30"/>
    <p:sldId id="302" r:id="rId31"/>
    <p:sldId id="297" r:id="rId32"/>
    <p:sldId id="305" r:id="rId33"/>
    <p:sldId id="292" r:id="rId3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5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434" autoAdjust="0"/>
  </p:normalViewPr>
  <p:slideViewPr>
    <p:cSldViewPr>
      <p:cViewPr varScale="1">
        <p:scale>
          <a:sx n="70" d="100"/>
          <a:sy n="70" d="100"/>
        </p:scale>
        <p:origin x="168" y="72"/>
      </p:cViewPr>
      <p:guideLst>
        <p:guide orient="horz" pos="2115"/>
        <p:guide pos="513"/>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86" d="100"/>
          <a:sy n="86" d="100"/>
        </p:scale>
        <p:origin x="376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8" Type="http://schemas.openxmlformats.org/officeDocument/2006/relationships/slideMaster" Target="slideMasters/slide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3A14B3-8559-4970-90EE-E59DB1155D6D}" type="datetimeFigureOut">
              <a:rPr lang="es-AR" smtClean="0"/>
              <a:t>29/08/2013</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D68755-BD87-4419-8546-F748D1E8B3FE}" type="slidenum">
              <a:rPr lang="es-AR" smtClean="0"/>
              <a:t>‹#›</a:t>
            </a:fld>
            <a:endParaRPr lang="es-AR"/>
          </a:p>
        </p:txBody>
      </p:sp>
    </p:spTree>
    <p:extLst>
      <p:ext uri="{BB962C8B-B14F-4D97-AF65-F5344CB8AC3E}">
        <p14:creationId xmlns:p14="http://schemas.microsoft.com/office/powerpoint/2010/main" val="1116062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AE345-DC7A-4A21-AE56-67BAE98EA3BD}" type="datetimeFigureOut">
              <a:rPr lang="es-AR" smtClean="0"/>
              <a:t>29/08/2013</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709C8-04EC-40BE-9695-6E6380B2A9CC}" type="slidenum">
              <a:rPr lang="es-AR" smtClean="0"/>
              <a:t>‹#›</a:t>
            </a:fld>
            <a:endParaRPr lang="es-AR"/>
          </a:p>
        </p:txBody>
      </p:sp>
    </p:spTree>
    <p:extLst>
      <p:ext uri="{BB962C8B-B14F-4D97-AF65-F5344CB8AC3E}">
        <p14:creationId xmlns:p14="http://schemas.microsoft.com/office/powerpoint/2010/main" val="87694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CD0709C8-04EC-40BE-9695-6E6380B2A9CC}" type="slidenum">
              <a:rPr lang="es-AR" smtClean="0"/>
              <a:t>1</a:t>
            </a:fld>
            <a:endParaRPr lang="es-AR"/>
          </a:p>
        </p:txBody>
      </p:sp>
    </p:spTree>
    <p:extLst>
      <p:ext uri="{BB962C8B-B14F-4D97-AF65-F5344CB8AC3E}">
        <p14:creationId xmlns:p14="http://schemas.microsoft.com/office/powerpoint/2010/main" val="885388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CD0709C8-04EC-40BE-9695-6E6380B2A9CC}" type="slidenum">
              <a:rPr lang="es-AR" smtClean="0"/>
              <a:t>13</a:t>
            </a:fld>
            <a:endParaRPr lang="es-AR"/>
          </a:p>
        </p:txBody>
      </p:sp>
    </p:spTree>
    <p:extLst>
      <p:ext uri="{BB962C8B-B14F-4D97-AF65-F5344CB8AC3E}">
        <p14:creationId xmlns:p14="http://schemas.microsoft.com/office/powerpoint/2010/main" val="729798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14"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179947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723663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443356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283961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a:endParaRPr lang="en-US" sz="1200" kern="1200" dirty="0" smtClean="0">
              <a:solidFill>
                <a:schemeClr val="tx1"/>
              </a:solidFill>
              <a:latin typeface="Segoe UI" pitchFamily="34" charset="0"/>
              <a:ea typeface="+mn-ea"/>
              <a:cs typeface="+mn-cs"/>
            </a:endParaRPr>
          </a:p>
        </p:txBody>
      </p:sp>
      <p:sp>
        <p:nvSpPr>
          <p:cNvPr id="8" name="Date Placeholder 7"/>
          <p:cNvSpPr>
            <a:spLocks noGrp="1"/>
          </p:cNvSpPr>
          <p:nvPr>
            <p:ph type="dt" idx="10"/>
          </p:nvPr>
        </p:nvSpPr>
        <p:spPr/>
        <p:txBody>
          <a:bodyPr/>
          <a:lstStyle/>
          <a:p>
            <a:fld id="{2EC64DE5-4A80-4049-BDC7-E36CCA811281}" type="datetime1">
              <a:rPr lang="en-US" smtClean="0">
                <a:solidFill>
                  <a:prstClr val="black"/>
                </a:solidFill>
              </a:rPr>
              <a:pPr/>
              <a:t>8/29/2013</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err="1" smtClean="0">
                <a:solidFill>
                  <a:prstClr val="black"/>
                </a:solidFill>
              </a:rPr>
              <a:t>TechReady</a:t>
            </a:r>
            <a:r>
              <a:rPr lang="en-US" dirty="0" smtClean="0">
                <a:solidFill>
                  <a:prstClr val="black"/>
                </a:solidFill>
              </a:rPr>
              <a:t> 14</a:t>
            </a:r>
          </a:p>
        </p:txBody>
      </p:sp>
    </p:spTree>
    <p:extLst>
      <p:ext uri="{BB962C8B-B14F-4D97-AF65-F5344CB8AC3E}">
        <p14:creationId xmlns:p14="http://schemas.microsoft.com/office/powerpoint/2010/main" val="41960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CD0709C8-04EC-40BE-9695-6E6380B2A9CC}" type="slidenum">
              <a:rPr lang="es-AR" smtClean="0"/>
              <a:t>2</a:t>
            </a:fld>
            <a:endParaRPr lang="es-AR"/>
          </a:p>
        </p:txBody>
      </p:sp>
    </p:spTree>
    <p:extLst>
      <p:ext uri="{BB962C8B-B14F-4D97-AF65-F5344CB8AC3E}">
        <p14:creationId xmlns:p14="http://schemas.microsoft.com/office/powerpoint/2010/main" val="237931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13591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s-AR" noProof="0" dirty="0"/>
          </a:p>
        </p:txBody>
      </p:sp>
      <p:sp>
        <p:nvSpPr>
          <p:cNvPr id="4" name="Slide Number Placeholder 3"/>
          <p:cNvSpPr>
            <a:spLocks noGrp="1"/>
          </p:cNvSpPr>
          <p:nvPr>
            <p:ph type="sldNum" sz="quarter" idx="10"/>
          </p:nvPr>
        </p:nvSpPr>
        <p:spPr/>
        <p:txBody>
          <a:bodyPr/>
          <a:lstStyle/>
          <a:p>
            <a:fld id="{CD0709C8-04EC-40BE-9695-6E6380B2A9CC}" type="slidenum">
              <a:rPr lang="es-AR" smtClean="0"/>
              <a:t>6</a:t>
            </a:fld>
            <a:endParaRPr lang="es-AR"/>
          </a:p>
        </p:txBody>
      </p:sp>
    </p:spTree>
    <p:extLst>
      <p:ext uri="{BB962C8B-B14F-4D97-AF65-F5344CB8AC3E}">
        <p14:creationId xmlns:p14="http://schemas.microsoft.com/office/powerpoint/2010/main" val="203626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kumimoji="0" lang="en-US" sz="800" b="0" i="0" u="none" strike="noStrike" kern="1200" cap="none" spc="0" normalizeH="0" baseline="0" noProof="0" dirty="0" smtClean="0">
              <a:ln>
                <a:noFill/>
              </a:ln>
              <a:gradFill>
                <a:gsLst>
                  <a:gs pos="0">
                    <a:srgbClr val="595959"/>
                  </a:gs>
                  <a:gs pos="86000">
                    <a:srgbClr val="595959"/>
                  </a:gs>
                </a:gsLst>
                <a:lin ang="5400000" scaled="0"/>
              </a:gradFill>
              <a:effectLst/>
              <a:uLnTx/>
              <a:uFillTx/>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50832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39841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84379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97827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16207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381051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00742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071810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1"/>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580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47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41" y="2084173"/>
            <a:ext cx="11653521" cy="894996"/>
          </a:xfrm>
        </p:spPr>
        <p:txBody>
          <a:bodyPr/>
          <a:lstStyle>
            <a:lvl1pPr>
              <a:defRPr sz="3971"/>
            </a:lvl1pPr>
          </a:lstStyle>
          <a:p>
            <a:r>
              <a:rPr lang="en-US" dirty="0" smtClean="0"/>
              <a:t>Click to edit master title style</a:t>
            </a:r>
            <a:endParaRPr lang="en-US" dirty="0"/>
          </a:p>
        </p:txBody>
      </p:sp>
    </p:spTree>
    <p:extLst>
      <p:ext uri="{BB962C8B-B14F-4D97-AF65-F5344CB8AC3E}">
        <p14:creationId xmlns:p14="http://schemas.microsoft.com/office/powerpoint/2010/main" val="369270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50496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1"/>
            <a:ext cx="11151917" cy="747897"/>
          </a:xfrm>
        </p:spPr>
        <p:txBody>
          <a:bodyPr/>
          <a:lstStyle>
            <a:lvl1pPr>
              <a:defRPr sz="5399"/>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1"/>
            <a:ext cx="11151917" cy="1038746"/>
          </a:xfrm>
        </p:spPr>
        <p:txBody>
          <a:bodyPr/>
          <a:lstStyle>
            <a:lvl1pPr marL="3174"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646" indent="-4031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655" indent="-34600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140" indent="-3364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7667331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73069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F3FB16-FEC0-49EF-85A3-AE2C6C7BE21E}" type="datetimeFigureOut">
              <a:rPr lang="es-AR" smtClean="0"/>
              <a:t>29/08/2013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76912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7DF3FB16-FEC0-49EF-85A3-AE2C6C7BE21E}" type="datetimeFigureOut">
              <a:rPr lang="es-AR" smtClean="0"/>
              <a:t>29/08/2013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163717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6193374" y="1535117"/>
            <a:ext cx="5389033" cy="639763"/>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7DF3FB16-FEC0-49EF-85A3-AE2C6C7BE21E}" type="datetimeFigureOut">
              <a:rPr lang="es-AR" smtClean="0"/>
              <a:t>29/08/2013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381646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7DF3FB16-FEC0-49EF-85A3-AE2C6C7BE21E}" type="datetimeFigureOut">
              <a:rPr lang="es-AR" smtClean="0"/>
              <a:t>29/08/2013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117825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3FB16-FEC0-49EF-85A3-AE2C6C7BE21E}" type="datetimeFigureOut">
              <a:rPr lang="es-AR" smtClean="0"/>
              <a:t>29/08/2013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322968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3"/>
            <a:ext cx="4011084" cy="1162051"/>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609606" y="1435104"/>
            <a:ext cx="4011084"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3FB16-FEC0-49EF-85A3-AE2C6C7BE21E}" type="datetimeFigureOut">
              <a:rPr lang="es-AR" smtClean="0"/>
              <a:t>29/08/2013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41629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9"/>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s-AR"/>
          </a:p>
        </p:txBody>
      </p:sp>
      <p:sp>
        <p:nvSpPr>
          <p:cNvPr id="4" name="Text Placeholder 3"/>
          <p:cNvSpPr>
            <a:spLocks noGrp="1"/>
          </p:cNvSpPr>
          <p:nvPr>
            <p:ph type="body" sz="half" idx="2"/>
          </p:nvPr>
        </p:nvSpPr>
        <p:spPr>
          <a:xfrm>
            <a:off x="2389717" y="5367343"/>
            <a:ext cx="7315200" cy="8048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3FB16-FEC0-49EF-85A3-AE2C6C7BE21E}" type="datetimeFigureOut">
              <a:rPr lang="es-AR" smtClean="0"/>
              <a:t>29/08/2013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56C35B4-C8DF-4652-96AC-82356BEE8161}" type="slidenum">
              <a:rPr lang="es-AR" smtClean="0"/>
              <a:t>‹#›</a:t>
            </a:fld>
            <a:endParaRPr lang="es-AR"/>
          </a:p>
        </p:txBody>
      </p:sp>
    </p:spTree>
    <p:extLst>
      <p:ext uri="{BB962C8B-B14F-4D97-AF65-F5344CB8AC3E}">
        <p14:creationId xmlns:p14="http://schemas.microsoft.com/office/powerpoint/2010/main" val="271135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latin typeface="Segoe UI" pitchFamily="34" charset="0"/>
                <a:ea typeface="Segoe UI" pitchFamily="34" charset="0"/>
                <a:cs typeface="Segoe UI" pitchFamily="34" charset="0"/>
              </a:defRPr>
            </a:lvl1pPr>
          </a:lstStyle>
          <a:p>
            <a:fld id="{7DF3FB16-FEC0-49EF-85A3-AE2C6C7BE21E}" type="datetimeFigureOut">
              <a:rPr lang="es-AR" smtClean="0"/>
              <a:pPr/>
              <a:t>29/08/2013</a:t>
            </a:fld>
            <a:endParaRPr lang="es-AR"/>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latin typeface="Segoe UI" pitchFamily="34" charset="0"/>
                <a:ea typeface="Segoe UI" pitchFamily="34" charset="0"/>
                <a:cs typeface="Segoe UI" pitchFamily="34" charset="0"/>
              </a:defRPr>
            </a:lvl1pPr>
          </a:lstStyle>
          <a:p>
            <a:endParaRPr lang="es-AR"/>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556C35B4-C8DF-4652-96AC-82356BEE8161}" type="slidenum">
              <a:rPr lang="es-AR" smtClean="0"/>
              <a:pPr/>
              <a:t>‹#›</a:t>
            </a:fld>
            <a:endParaRPr lang="es-AR"/>
          </a:p>
        </p:txBody>
      </p:sp>
    </p:spTree>
    <p:extLst>
      <p:ext uri="{BB962C8B-B14F-4D97-AF65-F5344CB8AC3E}">
        <p14:creationId xmlns:p14="http://schemas.microsoft.com/office/powerpoint/2010/main" val="3509922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354" rtl="0" eaLnBrk="1" latinLnBrk="0" hangingPunct="1">
        <a:spcBef>
          <a:spcPct val="0"/>
        </a:spcBef>
        <a:buNone/>
        <a:defRPr sz="4400" kern="1200">
          <a:solidFill>
            <a:srgbClr val="00B0F0"/>
          </a:solidFill>
          <a:latin typeface="+mj-lt"/>
          <a:ea typeface="Segoe UI" pitchFamily="34" charset="0"/>
          <a:cs typeface="Segoe UI"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5.xml"/><Relationship Id="rId7"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customXml" Target="../../customXml/item6.xml"/><Relationship Id="rId11" Type="http://schemas.openxmlformats.org/officeDocument/2006/relationships/image" Target="../media/image44.png"/><Relationship Id="rId5" Type="http://schemas.openxmlformats.org/officeDocument/2006/relationships/customXml" Target="../../customXml/item2.xml"/><Relationship Id="rId10" Type="http://schemas.openxmlformats.org/officeDocument/2006/relationships/image" Target="../media/image43.emf"/><Relationship Id="rId4" Type="http://schemas.openxmlformats.org/officeDocument/2006/relationships/tags" Target="../tags/tag6.xml"/><Relationship Id="rId9"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8.xml"/><Relationship Id="rId7" Type="http://schemas.openxmlformats.org/officeDocument/2006/relationships/notesSlide" Target="../notesSlides/notesSlide8.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slideLayout" Target="../slideLayouts/slideLayout6.xml"/><Relationship Id="rId5" Type="http://schemas.openxmlformats.org/officeDocument/2006/relationships/customXml" Target="../../customXml/item1.xml"/><Relationship Id="rId10" Type="http://schemas.openxmlformats.org/officeDocument/2006/relationships/image" Target="../media/image44.png"/><Relationship Id="rId4" Type="http://schemas.openxmlformats.org/officeDocument/2006/relationships/tags" Target="../tags/tag9.xml"/><Relationship Id="rId9" Type="http://schemas.openxmlformats.org/officeDocument/2006/relationships/image" Target="../media/image43.emf"/></Relationships>
</file>

<file path=ppt/slides/_rels/slide12.xml.rels><?xml version="1.0" encoding="UTF-8" standalone="yes"?>
<Relationships xmlns="http://schemas.openxmlformats.org/package/2006/relationships"><Relationship Id="rId8" Type="http://schemas.openxmlformats.org/officeDocument/2006/relationships/customXml" Target="../../customXml/item3.xml"/><Relationship Id="rId13" Type="http://schemas.openxmlformats.org/officeDocument/2006/relationships/image" Target="../media/image44.png"/><Relationship Id="rId3" Type="http://schemas.openxmlformats.org/officeDocument/2006/relationships/tags" Target="../tags/tag11.xml"/><Relationship Id="rId7" Type="http://schemas.openxmlformats.org/officeDocument/2006/relationships/customXml" Target="../../customXml/item5.xml"/><Relationship Id="rId12" Type="http://schemas.openxmlformats.org/officeDocument/2006/relationships/image" Target="../media/image43.emf"/><Relationship Id="rId17" Type="http://schemas.openxmlformats.org/officeDocument/2006/relationships/image" Target="../media/image48.png"/><Relationship Id="rId2" Type="http://schemas.openxmlformats.org/officeDocument/2006/relationships/tags" Target="../tags/tag10.xml"/><Relationship Id="rId16" Type="http://schemas.openxmlformats.org/officeDocument/2006/relationships/image" Target="../media/image47.png"/><Relationship Id="rId1" Type="http://schemas.openxmlformats.org/officeDocument/2006/relationships/vmlDrawing" Target="../drawings/vmlDrawing4.vml"/><Relationship Id="rId6" Type="http://schemas.openxmlformats.org/officeDocument/2006/relationships/customXml" Target="../../customXml/item4.xml"/><Relationship Id="rId11" Type="http://schemas.openxmlformats.org/officeDocument/2006/relationships/oleObject" Target="../embeddings/oleObject4.bin"/><Relationship Id="rId5" Type="http://schemas.openxmlformats.org/officeDocument/2006/relationships/customXml" Target="../../customXml/item7.xml"/><Relationship Id="rId15" Type="http://schemas.openxmlformats.org/officeDocument/2006/relationships/image" Target="../media/image46.png"/><Relationship Id="rId10" Type="http://schemas.openxmlformats.org/officeDocument/2006/relationships/notesSlide" Target="../notesSlides/notesSlide9.xml"/><Relationship Id="rId4" Type="http://schemas.openxmlformats.org/officeDocument/2006/relationships/tags" Target="../tags/tag12.xml"/><Relationship Id="rId9" Type="http://schemas.openxmlformats.org/officeDocument/2006/relationships/slideLayout" Target="../slideLayouts/slideLayout6.xml"/><Relationship Id="rId1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hyperlink" Target="http://www.windowsazure.com/en-us/develop/java/java-home" TargetMode="External"/><Relationship Id="rId7" Type="http://schemas.openxmlformats.org/officeDocument/2006/relationships/hyperlink" Target="https://github.com/windowsazure/azure-sdk-for-java/"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github.com/WindowsAzure/azure-sdk-for-media-services" TargetMode="External"/><Relationship Id="rId5" Type="http://schemas.openxmlformats.org/officeDocument/2006/relationships/hyperlink" Target="http://msdn.microsoft.com/en-us/library/hh973618" TargetMode="External"/><Relationship Id="rId4" Type="http://schemas.openxmlformats.org/officeDocument/2006/relationships/hyperlink" Target="https://nuget.org/packages/windowsazure.mediaservic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image" Target="../media/image59.emf"/><Relationship Id="rId1" Type="http://schemas.openxmlformats.org/officeDocument/2006/relationships/slideLayout" Target="../slideLayouts/slideLayout6.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emf"/><Relationship Id="rId10" Type="http://schemas.openxmlformats.org/officeDocument/2006/relationships/image" Target="../media/image67.WMF"/><Relationship Id="rId4" Type="http://schemas.openxmlformats.org/officeDocument/2006/relationships/image" Target="../media/image61.WMF"/><Relationship Id="rId9"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g"/><Relationship Id="rId1" Type="http://schemas.openxmlformats.org/officeDocument/2006/relationships/slideLayout" Target="../slideLayouts/slideLayout2.xml"/><Relationship Id="rId6" Type="http://schemas.openxmlformats.org/officeDocument/2006/relationships/hyperlink" Target="http://dashpg.com/" TargetMode="External"/><Relationship Id="rId5" Type="http://schemas.openxmlformats.org/officeDocument/2006/relationships/image" Target="../media/image73.jpg"/><Relationship Id="rId4" Type="http://schemas.openxmlformats.org/officeDocument/2006/relationships/image" Target="../media/image7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ash-Industry-Forum/dash.js" TargetMode="External"/><Relationship Id="rId2" Type="http://schemas.openxmlformats.org/officeDocument/2006/relationships/image" Target="../media/image74.jpg"/><Relationship Id="rId1" Type="http://schemas.openxmlformats.org/officeDocument/2006/relationships/slideLayout" Target="../slideLayouts/slideLayout2.xml"/><Relationship Id="rId4" Type="http://schemas.openxmlformats.org/officeDocument/2006/relationships/hyperlink" Target="http://playerframework.codepl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6.png"/><Relationship Id="rId2" Type="http://schemas.openxmlformats.org/officeDocument/2006/relationships/slideLayout" Target="../slideLayouts/slideLayout14.xml"/><Relationship Id="rId1" Type="http://schemas.openxmlformats.org/officeDocument/2006/relationships/tags" Target="../tags/tag13.xml"/><Relationship Id="rId6" Type="http://schemas.openxmlformats.org/officeDocument/2006/relationships/hyperlink" Target="http://playerframework.codeplex.com/" TargetMode="External"/><Relationship Id="rId5" Type="http://schemas.openxmlformats.org/officeDocument/2006/relationships/image" Target="../media/image6.png"/><Relationship Id="rId4" Type="http://schemas.openxmlformats.org/officeDocument/2006/relationships/image" Target="../media/image75.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www.opensourcemediaframework.com/" TargetMode="External"/><Relationship Id="rId7" Type="http://schemas.openxmlformats.org/officeDocument/2006/relationships/hyperlink" Target="http://techedmedia.blob.core.windows.net/flash/setup.html"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77.png"/><Relationship Id="rId5" Type="http://schemas.openxmlformats.org/officeDocument/2006/relationships/hyperlink" Target="http://www.microsoft.com/en-us/download/details.aspx?id=36057" TargetMode="External"/><Relationship Id="rId4" Type="http://schemas.openxmlformats.org/officeDocument/2006/relationships/hyperlink" Target="http://osmf.org/strobe_mediaplayback.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github.com/WindowsAzure/azure-media-player-framework"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17.png"/><Relationship Id="rId1" Type="http://schemas.openxmlformats.org/officeDocument/2006/relationships/slideLayout" Target="../slideLayouts/slideLayout6.xml"/><Relationship Id="rId6" Type="http://schemas.microsoft.com/office/2007/relationships/hdphoto" Target="../media/hdphoto1.wdp"/><Relationship Id="rId11" Type="http://schemas.openxmlformats.org/officeDocument/2006/relationships/image" Target="../media/image13.png"/><Relationship Id="rId5" Type="http://schemas.openxmlformats.org/officeDocument/2006/relationships/image" Target="../media/image9.png"/><Relationship Id="rId15" Type="http://schemas.openxmlformats.org/officeDocument/2006/relationships/image" Target="../media/image16.png"/><Relationship Id="rId10" Type="http://schemas.microsoft.com/office/2007/relationships/hdphoto" Target="../media/hdphoto2.wdp"/><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27.png"/><Relationship Id="rId1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23.png"/><Relationship Id="rId12" Type="http://schemas.openxmlformats.org/officeDocument/2006/relationships/image" Target="../media/image26.png"/><Relationship Id="rId17"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8.png"/><Relationship Id="rId10" Type="http://schemas.microsoft.com/office/2007/relationships/hdphoto" Target="../media/hdphoto5.wdp"/><Relationship Id="rId4" Type="http://schemas.openxmlformats.org/officeDocument/2006/relationships/image" Target="../media/image20.png"/><Relationship Id="rId9" Type="http://schemas.openxmlformats.org/officeDocument/2006/relationships/image" Target="../media/image24.png"/><Relationship Id="rId14" Type="http://schemas.microsoft.com/office/2007/relationships/hdphoto" Target="../media/hdphoto6.wdp"/></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microsoft.com/office/2007/relationships/hdphoto" Target="../media/hdphoto7.wdp"/><Relationship Id="rId4" Type="http://schemas.openxmlformats.org/officeDocument/2006/relationships/image" Target="../media/image3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hyperlink" Target="http://msdn.microsoft.com/en-us/centrum-xna.aspx" TargetMode="External"/><Relationship Id="rId13" Type="http://schemas.openxmlformats.org/officeDocument/2006/relationships/image" Target="../media/image38.png"/><Relationship Id="rId3" Type="http://schemas.openxmlformats.org/officeDocument/2006/relationships/hyperlink" Target="http://www.iis.net/downloads/microsoft/smooth-streaming-client-sdk" TargetMode="External"/><Relationship Id="rId7" Type="http://schemas.openxmlformats.org/officeDocument/2006/relationships/hyperlink" Target="http://visualstudiogallery.msdn.microsoft.com/04423d13-3b3e-4741-a01c-1ae29e84fea6" TargetMode="External"/><Relationship Id="rId12" Type="http://schemas.openxmlformats.org/officeDocument/2006/relationships/hyperlink" Target="http://mingfeiy.com/client-ecosystem-for-windows-azure-media-services/" TargetMode="External"/><Relationship Id="rId2" Type="http://schemas.openxmlformats.org/officeDocument/2006/relationships/hyperlink" Target="http://smf.codeplex.com/" TargetMode="External"/><Relationship Id="rId1" Type="http://schemas.openxmlformats.org/officeDocument/2006/relationships/slideLayout" Target="../slideLayouts/slideLayout2.xml"/><Relationship Id="rId6" Type="http://schemas.openxmlformats.org/officeDocument/2006/relationships/hyperlink" Target="http://playerframework.codeplex.com/releases/view/97333" TargetMode="External"/><Relationship Id="rId11" Type="http://schemas.openxmlformats.org/officeDocument/2006/relationships/hyperlink" Target="https://github.com/WindowsAzure/azure-media-player-framework/tree/master/src/iOS" TargetMode="External"/><Relationship Id="rId5" Type="http://schemas.openxmlformats.org/officeDocument/2006/relationships/hyperlink" Target="https://github.com/WindowsAzure/azure-media-player-framework/tree/master/src/HTML" TargetMode="External"/><Relationship Id="rId10" Type="http://schemas.openxmlformats.org/officeDocument/2006/relationships/hyperlink" Target="http://playerframework.codeplex.com/releases/view/98528" TargetMode="External"/><Relationship Id="rId4" Type="http://schemas.openxmlformats.org/officeDocument/2006/relationships/hyperlink" Target="http://www.microsoft.com/en-us/download/details.aspx?id=36057" TargetMode="External"/><Relationship Id="rId9" Type="http://schemas.openxmlformats.org/officeDocument/2006/relationships/hyperlink" Target="http://www.microsoft.com/en-us/mediaplatform/sspk.aspx" TargetMode="External"/><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4.png"/><Relationship Id="rId7" Type="http://schemas.microsoft.com/office/2007/relationships/hdphoto" Target="../media/hdphoto8.wdp"/><Relationship Id="rId12"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0.png"/><Relationship Id="rId11" Type="http://schemas.openxmlformats.org/officeDocument/2006/relationships/image" Target="../media/image42.png"/><Relationship Id="rId5" Type="http://schemas.openxmlformats.org/officeDocument/2006/relationships/image" Target="../media/image36.png"/><Relationship Id="rId10" Type="http://schemas.microsoft.com/office/2007/relationships/hdphoto" Target="../media/hdphoto7.wdp"/><Relationship Id="rId4" Type="http://schemas.openxmlformats.org/officeDocument/2006/relationships/image" Target="../media/image35.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3.xml"/><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1544" y="146354"/>
            <a:ext cx="8208912" cy="1470025"/>
          </a:xfrm>
        </p:spPr>
        <p:txBody>
          <a:bodyPr>
            <a:normAutofit/>
          </a:bodyPr>
          <a:lstStyle/>
          <a:p>
            <a:r>
              <a:rPr lang="es-AR" sz="8000" dirty="0"/>
              <a:t>Serie Azure</a:t>
            </a:r>
            <a:endParaRPr lang="es-AR" sz="6600" dirty="0">
              <a:solidFill>
                <a:schemeClr val="tx1"/>
              </a:solidFill>
            </a:endParaRPr>
          </a:p>
        </p:txBody>
      </p:sp>
      <p:sp>
        <p:nvSpPr>
          <p:cNvPr id="3" name="Subtitle 2"/>
          <p:cNvSpPr>
            <a:spLocks noGrp="1"/>
          </p:cNvSpPr>
          <p:nvPr>
            <p:ph type="subTitle" idx="1"/>
          </p:nvPr>
        </p:nvSpPr>
        <p:spPr>
          <a:xfrm>
            <a:off x="5943312" y="5034323"/>
            <a:ext cx="4257149" cy="1152128"/>
          </a:xfrm>
        </p:spPr>
        <p:txBody>
          <a:bodyPr>
            <a:noAutofit/>
          </a:bodyPr>
          <a:lstStyle/>
          <a:p>
            <a:pPr algn="l">
              <a:spcBef>
                <a:spcPts val="0"/>
              </a:spcBef>
            </a:pPr>
            <a:r>
              <a:rPr lang="en-US" sz="2800" dirty="0">
                <a:solidFill>
                  <a:schemeClr val="tx1"/>
                </a:solidFill>
              </a:rPr>
              <a:t>Mariano Converti</a:t>
            </a:r>
          </a:p>
          <a:p>
            <a:pPr algn="l">
              <a:spcBef>
                <a:spcPts val="0"/>
              </a:spcBef>
            </a:pPr>
            <a:r>
              <a:rPr lang="en-US" sz="2800" i="1" dirty="0">
                <a:solidFill>
                  <a:schemeClr val="tx1"/>
                </a:solidFill>
              </a:rPr>
              <a:t>    </a:t>
            </a:r>
            <a:r>
              <a:rPr lang="en-US" sz="2000" dirty="0">
                <a:solidFill>
                  <a:schemeClr val="tx1"/>
                </a:solidFill>
              </a:rPr>
              <a:t>mconverti</a:t>
            </a:r>
            <a:endParaRPr lang="es-AR" sz="2000" dirty="0">
              <a:solidFill>
                <a:schemeClr val="tx1"/>
              </a:solidFill>
            </a:endParaRPr>
          </a:p>
        </p:txBody>
      </p:sp>
      <p:sp>
        <p:nvSpPr>
          <p:cNvPr id="4" name="Rectangle 3"/>
          <p:cNvSpPr/>
          <p:nvPr/>
        </p:nvSpPr>
        <p:spPr>
          <a:xfrm>
            <a:off x="1991544" y="2599595"/>
            <a:ext cx="8208912" cy="1200329"/>
          </a:xfrm>
          <a:prstGeom prst="rect">
            <a:avLst/>
          </a:prstGeom>
        </p:spPr>
        <p:txBody>
          <a:bodyPr wrap="square">
            <a:spAutoFit/>
          </a:bodyPr>
          <a:lstStyle/>
          <a:p>
            <a:pPr algn="r"/>
            <a:r>
              <a:rPr lang="es-AR" sz="3600" dirty="0"/>
              <a:t>Creando aplicaciones Media con Windows Azure Media Services</a:t>
            </a:r>
          </a:p>
        </p:txBody>
      </p:sp>
      <p:pic>
        <p:nvPicPr>
          <p:cNvPr id="5124" name="Picture 4" descr="http://pip.southworks.net/theme/southworks/sw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264" y="6265891"/>
            <a:ext cx="2057400" cy="2095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5566" y="2492902"/>
            <a:ext cx="1247401" cy="1413721"/>
          </a:xfrm>
          <a:prstGeom prst="rect">
            <a:avLst/>
          </a:prstGeom>
        </p:spPr>
      </p:pic>
      <p:sp>
        <p:nvSpPr>
          <p:cNvPr id="12" name="Subtitle 2"/>
          <p:cNvSpPr txBox="1">
            <a:spLocks/>
          </p:cNvSpPr>
          <p:nvPr/>
        </p:nvSpPr>
        <p:spPr>
          <a:xfrm>
            <a:off x="1986588" y="5013176"/>
            <a:ext cx="4257149" cy="115212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Segoe UI" pitchFamily="34" charset="0"/>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2800" dirty="0">
                <a:solidFill>
                  <a:schemeClr val="tx1"/>
                </a:solidFill>
              </a:rPr>
              <a:t>Ezequiel Jadib</a:t>
            </a:r>
          </a:p>
          <a:p>
            <a:pPr algn="l">
              <a:spcBef>
                <a:spcPts val="0"/>
              </a:spcBef>
            </a:pPr>
            <a:r>
              <a:rPr lang="en-US" sz="2800" i="1" dirty="0">
                <a:solidFill>
                  <a:schemeClr val="tx1"/>
                </a:solidFill>
              </a:rPr>
              <a:t>    </a:t>
            </a:r>
            <a:r>
              <a:rPr lang="en-US" sz="2000" dirty="0">
                <a:solidFill>
                  <a:schemeClr val="tx1"/>
                </a:solidFill>
              </a:rPr>
              <a:t>ejadib</a:t>
            </a:r>
            <a:endParaRPr lang="es-AR" sz="2400" dirty="0">
              <a:solidFill>
                <a:schemeClr val="tx1"/>
              </a:solidFill>
            </a:endParaRPr>
          </a:p>
        </p:txBody>
      </p:sp>
      <p:pic>
        <p:nvPicPr>
          <p:cNvPr id="14" name="Picture 243" descr="https://twitter.com/images/resources/twitter-bird-light-bg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5967" y="5417927"/>
            <a:ext cx="638436" cy="6384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3" descr="https://twitter.com/images/resources/twitter-bird-light-bg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4515" y="5445262"/>
            <a:ext cx="638436" cy="6384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5941" y="6114994"/>
            <a:ext cx="2524125" cy="504825"/>
          </a:xfrm>
          <a:prstGeom prst="rect">
            <a:avLst/>
          </a:prstGeom>
        </p:spPr>
      </p:pic>
    </p:spTree>
    <p:extLst>
      <p:ext uri="{BB962C8B-B14F-4D97-AF65-F5344CB8AC3E}">
        <p14:creationId xmlns:p14="http://schemas.microsoft.com/office/powerpoint/2010/main" val="180387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25840" y="857616"/>
          <a:ext cx="119045" cy="119045"/>
        </p:xfrm>
        <a:graphic>
          <a:graphicData uri="http://schemas.openxmlformats.org/presentationml/2006/ole">
            <mc:AlternateContent xmlns:mc="http://schemas.openxmlformats.org/markup-compatibility/2006">
              <mc:Choice xmlns:v="urn:schemas-microsoft-com:vml" Requires="v">
                <p:oleObj spid="_x0000_s220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5840" y="857616"/>
                        <a:ext cx="119045" cy="119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s-AR" dirty="0"/>
              <a:t>¿Cómo nos puede ayudar Windows Azure Media Services?</a:t>
            </a:r>
            <a:endParaRPr lang="en-US" dirty="0"/>
          </a:p>
        </p:txBody>
      </p:sp>
      <p:sp>
        <p:nvSpPr>
          <p:cNvPr id="5" name="Rectangle 4"/>
          <p:cNvSpPr/>
          <p:nvPr/>
        </p:nvSpPr>
        <p:spPr>
          <a:xfrm>
            <a:off x="1525840" y="1868336"/>
            <a:ext cx="9140322" cy="413205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4" name="Cloud large"/>
          <p:cNvSpPr>
            <a:spLocks/>
          </p:cNvSpPr>
          <p:nvPr/>
        </p:nvSpPr>
        <p:spPr bwMode="black">
          <a:xfrm flipH="1">
            <a:off x="2088082" y="1861215"/>
            <a:ext cx="8160236" cy="2644195"/>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endParaRPr lang="en-US" sz="1200">
              <a:solidFill>
                <a:srgbClr val="292929"/>
              </a:solidFill>
            </a:endParaRPr>
          </a:p>
        </p:txBody>
      </p:sp>
      <p:grpSp>
        <p:nvGrpSpPr>
          <p:cNvPr id="45" name="Group 44"/>
          <p:cNvGrpSpPr/>
          <p:nvPr/>
        </p:nvGrpSpPr>
        <p:grpSpPr>
          <a:xfrm>
            <a:off x="3649161" y="2716791"/>
            <a:ext cx="1294280" cy="938966"/>
            <a:chOff x="2512802" y="3138566"/>
            <a:chExt cx="1725952" cy="1252132"/>
          </a:xfrm>
          <a:solidFill>
            <a:srgbClr val="00B0F0"/>
          </a:solidFill>
        </p:grpSpPr>
        <p:sp>
          <p:nvSpPr>
            <p:cNvPr id="103" name="Freeform 133"/>
            <p:cNvSpPr>
              <a:spLocks/>
            </p:cNvSpPr>
            <p:nvPr>
              <p:custDataLst>
                <p:custData r:id="rId6"/>
              </p:custDataLst>
            </p:nvPr>
          </p:nvSpPr>
          <p:spPr bwMode="black">
            <a:xfrm>
              <a:off x="2988006" y="3138566"/>
              <a:ext cx="691095" cy="652698"/>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grpFill/>
            <a:ln>
              <a:noFill/>
            </a:ln>
          </p:spPr>
          <p:txBody>
            <a:bodyPr vert="horz" wrap="square" lIns="61720" tIns="30860" rIns="61720" bIns="30860" numCol="1" anchor="t" anchorCtr="0" compatLnSpc="1">
              <a:prstTxWarp prst="textNoShape">
                <a:avLst/>
              </a:prstTxWarp>
            </a:bodyPr>
            <a:lstStyle/>
            <a:p>
              <a:endParaRPr lang="en-US" sz="1200">
                <a:solidFill>
                  <a:srgbClr val="292929"/>
                </a:solidFill>
              </a:endParaRPr>
            </a:p>
          </p:txBody>
        </p:sp>
        <p:sp>
          <p:nvSpPr>
            <p:cNvPr id="104" name="TextBox 103"/>
            <p:cNvSpPr txBox="1"/>
            <p:nvPr/>
          </p:nvSpPr>
          <p:spPr>
            <a:xfrm>
              <a:off x="2512802" y="3898186"/>
              <a:ext cx="1725952" cy="492512"/>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Encoding</a:t>
              </a:r>
            </a:p>
            <a:p>
              <a:pPr algn="ctr">
                <a:lnSpc>
                  <a:spcPct val="90000"/>
                </a:lnSpc>
                <a:spcBef>
                  <a:spcPct val="20000"/>
                </a:spcBef>
                <a:buSzPct val="80000"/>
              </a:pPr>
              <a:r>
                <a:rPr lang="en-US" sz="1200" dirty="0">
                  <a:solidFill>
                    <a:schemeClr val="tx1">
                      <a:alpha val="99000"/>
                    </a:schemeClr>
                  </a:solidFill>
                </a:rPr>
                <a:t>&amp; Conversion</a:t>
              </a:r>
            </a:p>
          </p:txBody>
        </p:sp>
      </p:grpSp>
      <p:sp>
        <p:nvSpPr>
          <p:cNvPr id="78" name="TextBox 77"/>
          <p:cNvSpPr txBox="1"/>
          <p:nvPr/>
        </p:nvSpPr>
        <p:spPr>
          <a:xfrm>
            <a:off x="4149162" y="2249316"/>
            <a:ext cx="3490420" cy="249299"/>
          </a:xfrm>
          <a:prstGeom prst="rect">
            <a:avLst/>
          </a:prstGeom>
          <a:noFill/>
        </p:spPr>
        <p:txBody>
          <a:bodyPr wrap="square" lIns="0" tIns="0" rIns="0" bIns="0" rtlCol="0">
            <a:spAutoFit/>
          </a:bodyPr>
          <a:lstStyle>
            <a:defPPr>
              <a:defRPr lang="en-US"/>
            </a:defPPr>
            <a:lvl1pPr marL="460375" indent="-460375" algn="ctr">
              <a:lnSpc>
                <a:spcPct val="90000"/>
              </a:lnSpc>
              <a:spcBef>
                <a:spcPct val="20000"/>
              </a:spcBef>
              <a:buSzPct val="80000"/>
              <a:defRPr sz="2400" spc="-100">
                <a:solidFill>
                  <a:schemeClr val="tx1">
                    <a:lumMod val="50000"/>
                    <a:lumOff val="50000"/>
                    <a:alpha val="99000"/>
                  </a:schemeClr>
                </a:solidFill>
              </a:defRPr>
            </a:lvl1pPr>
          </a:lstStyle>
          <a:p>
            <a:r>
              <a:rPr lang="en-US" sz="1800" dirty="0">
                <a:solidFill>
                  <a:schemeClr val="bg2">
                    <a:lumMod val="25000"/>
                    <a:alpha val="99000"/>
                  </a:schemeClr>
                </a:solidFill>
              </a:rPr>
              <a:t>Windows Azure Media Services</a:t>
            </a:r>
          </a:p>
        </p:txBody>
      </p:sp>
      <p:grpSp>
        <p:nvGrpSpPr>
          <p:cNvPr id="84" name="Group 83"/>
          <p:cNvGrpSpPr/>
          <p:nvPr/>
        </p:nvGrpSpPr>
        <p:grpSpPr>
          <a:xfrm>
            <a:off x="2895936" y="2730435"/>
            <a:ext cx="675207" cy="749047"/>
            <a:chOff x="1388404" y="3156759"/>
            <a:chExt cx="900404" cy="998872"/>
          </a:xfrm>
          <a:solidFill>
            <a:srgbClr val="00B0F0"/>
          </a:solidFill>
        </p:grpSpPr>
        <p:pic>
          <p:nvPicPr>
            <p:cNvPr id="85" name="Picture 12" descr="Cloud upload 512x512.png"/>
            <p:cNvPicPr>
              <a:picLocks noChangeAspect="1"/>
            </p:cNvPicPr>
            <p:nvPr/>
          </p:nvPicPr>
          <p:blipFill>
            <a:blip r:embed="rId11"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86" name="TextBox 85"/>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Ingestion</a:t>
              </a:r>
            </a:p>
          </p:txBody>
        </p:sp>
      </p:grpSp>
      <p:sp>
        <p:nvSpPr>
          <p:cNvPr id="40" name="Rectangle 39"/>
          <p:cNvSpPr/>
          <p:nvPr/>
        </p:nvSpPr>
        <p:spPr>
          <a:xfrm>
            <a:off x="1525840" y="3741105"/>
            <a:ext cx="9140322" cy="22373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5"/>
          <p:cNvSpPr/>
          <p:nvPr/>
        </p:nvSpPr>
        <p:spPr bwMode="auto">
          <a:xfrm>
            <a:off x="1777264" y="3966134"/>
            <a:ext cx="8685568" cy="188849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TextBox 6"/>
          <p:cNvSpPr txBox="1"/>
          <p:nvPr/>
        </p:nvSpPr>
        <p:spPr>
          <a:xfrm>
            <a:off x="3026010" y="4050349"/>
            <a:ext cx="6454366" cy="2008242"/>
          </a:xfrm>
          <a:prstGeom prst="rect">
            <a:avLst/>
          </a:prstGeom>
          <a:noFill/>
        </p:spPr>
        <p:txBody>
          <a:bodyPr wrap="square" lIns="0" tIns="0" rIns="0" bIns="0" rtlCol="0">
            <a:spAutoFit/>
          </a:bodyPr>
          <a:lstStyle/>
          <a:p>
            <a:pPr>
              <a:buClr>
                <a:schemeClr val="accent2"/>
              </a:buClr>
              <a:buSzPct val="110000"/>
            </a:pPr>
            <a:r>
              <a:rPr lang="es-AR" b="1" dirty="0">
                <a:solidFill>
                  <a:srgbClr val="00B0F0"/>
                </a:solidFill>
              </a:rPr>
              <a:t>Windows Azure Media Encoder</a:t>
            </a:r>
          </a:p>
          <a:p>
            <a:pPr>
              <a:lnSpc>
                <a:spcPct val="150000"/>
              </a:lnSpc>
              <a:buClr>
                <a:schemeClr val="accent2"/>
              </a:buClr>
              <a:buSzPct val="110000"/>
            </a:pPr>
            <a:r>
              <a:rPr lang="es-AR" sz="1500" b="1" dirty="0">
                <a:solidFill>
                  <a:schemeClr val="bg1"/>
                </a:solidFill>
                <a:latin typeface="+mj-lt"/>
              </a:rPr>
              <a:t>Soporta encoding de video a H.264 o VC-1</a:t>
            </a:r>
          </a:p>
          <a:p>
            <a:pPr>
              <a:lnSpc>
                <a:spcPct val="150000"/>
              </a:lnSpc>
              <a:buClr>
                <a:schemeClr val="accent2"/>
              </a:buClr>
              <a:buSzPct val="110000"/>
            </a:pPr>
            <a:r>
              <a:rPr lang="es-AR" sz="1500" b="1" i="1" dirty="0">
                <a:solidFill>
                  <a:schemeClr val="bg1"/>
                </a:solidFill>
                <a:latin typeface="+mj-lt"/>
              </a:rPr>
              <a:t>Encodea</a:t>
            </a:r>
            <a:r>
              <a:rPr lang="es-AR" sz="1500" b="1" dirty="0">
                <a:solidFill>
                  <a:schemeClr val="bg1"/>
                </a:solidFill>
                <a:latin typeface="+mj-lt"/>
              </a:rPr>
              <a:t> audio a AAC-LC, HE-AAC, Dolby DD+, WMA</a:t>
            </a:r>
          </a:p>
          <a:p>
            <a:pPr>
              <a:lnSpc>
                <a:spcPct val="150000"/>
              </a:lnSpc>
              <a:buClr>
                <a:schemeClr val="accent2"/>
              </a:buClr>
              <a:buSzPct val="110000"/>
            </a:pPr>
            <a:r>
              <a:rPr lang="es-AR" sz="1500" b="1" dirty="0">
                <a:solidFill>
                  <a:schemeClr val="bg1"/>
                </a:solidFill>
                <a:latin typeface="+mj-lt"/>
              </a:rPr>
              <a:t>Empaqueta Smooth Streaming, HLS, MPEG-DASH, HDS </a:t>
            </a:r>
            <a:r>
              <a:rPr lang="es-AR" sz="1500" b="1" dirty="0" smtClean="0">
                <a:solidFill>
                  <a:schemeClr val="bg1"/>
                </a:solidFill>
                <a:latin typeface="+mj-lt"/>
              </a:rPr>
              <a:t>(road map)</a:t>
            </a:r>
            <a:endParaRPr lang="es-AR" sz="1500" b="1" dirty="0">
              <a:solidFill>
                <a:schemeClr val="bg1"/>
              </a:solidFill>
              <a:latin typeface="+mj-lt"/>
            </a:endParaRPr>
          </a:p>
          <a:p>
            <a:pPr>
              <a:lnSpc>
                <a:spcPct val="150000"/>
              </a:lnSpc>
              <a:buClr>
                <a:schemeClr val="accent2"/>
              </a:buClr>
              <a:buSzPct val="110000"/>
            </a:pPr>
            <a:r>
              <a:rPr lang="es-AR" sz="1500" b="1" dirty="0">
                <a:solidFill>
                  <a:schemeClr val="bg1"/>
                </a:solidFill>
                <a:latin typeface="+mj-lt"/>
              </a:rPr>
              <a:t>Partner SDK permite ‘integrar’ 3rd parties encoders</a:t>
            </a:r>
          </a:p>
          <a:p>
            <a:pPr>
              <a:lnSpc>
                <a:spcPct val="150000"/>
              </a:lnSpc>
              <a:buClr>
                <a:schemeClr val="accent2"/>
              </a:buClr>
              <a:buSzPct val="110000"/>
            </a:pPr>
            <a:endParaRPr lang="es-AR" sz="1500" dirty="0">
              <a:solidFill>
                <a:schemeClr val="bg1"/>
              </a:solidFill>
            </a:endParaRPr>
          </a:p>
        </p:txBody>
      </p:sp>
      <p:grpSp>
        <p:nvGrpSpPr>
          <p:cNvPr id="38" name="Group 37"/>
          <p:cNvGrpSpPr/>
          <p:nvPr/>
        </p:nvGrpSpPr>
        <p:grpSpPr>
          <a:xfrm>
            <a:off x="1720136" y="4390312"/>
            <a:ext cx="1294280" cy="938966"/>
            <a:chOff x="2512802" y="3138566"/>
            <a:chExt cx="1725952" cy="1252132"/>
          </a:xfrm>
          <a:solidFill>
            <a:srgbClr val="00B0F0"/>
          </a:solidFill>
        </p:grpSpPr>
        <p:sp>
          <p:nvSpPr>
            <p:cNvPr id="39" name="Freeform 133"/>
            <p:cNvSpPr>
              <a:spLocks/>
            </p:cNvSpPr>
            <p:nvPr>
              <p:custDataLst>
                <p:custData r:id="rId5"/>
              </p:custDataLst>
            </p:nvPr>
          </p:nvSpPr>
          <p:spPr bwMode="black">
            <a:xfrm>
              <a:off x="2988006" y="3138566"/>
              <a:ext cx="691095" cy="652698"/>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grpFill/>
            <a:ln>
              <a:noFill/>
            </a:ln>
          </p:spPr>
          <p:txBody>
            <a:bodyPr vert="horz" wrap="square" lIns="61720" tIns="30860" rIns="61720" bIns="30860" numCol="1" anchor="t" anchorCtr="0" compatLnSpc="1">
              <a:prstTxWarp prst="textNoShape">
                <a:avLst/>
              </a:prstTxWarp>
            </a:bodyPr>
            <a:lstStyle/>
            <a:p>
              <a:endParaRPr lang="en-US" sz="1200">
                <a:solidFill>
                  <a:srgbClr val="292929"/>
                </a:solidFill>
              </a:endParaRPr>
            </a:p>
          </p:txBody>
        </p:sp>
        <p:sp>
          <p:nvSpPr>
            <p:cNvPr id="41" name="TextBox 40"/>
            <p:cNvSpPr txBox="1"/>
            <p:nvPr/>
          </p:nvSpPr>
          <p:spPr>
            <a:xfrm>
              <a:off x="2512802" y="3898186"/>
              <a:ext cx="1725952" cy="492512"/>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bg1">
                      <a:alpha val="99000"/>
                    </a:schemeClr>
                  </a:solidFill>
                </a:rPr>
                <a:t>Encoding</a:t>
              </a:r>
            </a:p>
            <a:p>
              <a:pPr algn="ctr">
                <a:lnSpc>
                  <a:spcPct val="90000"/>
                </a:lnSpc>
                <a:spcBef>
                  <a:spcPct val="20000"/>
                </a:spcBef>
                <a:buSzPct val="80000"/>
              </a:pPr>
              <a:r>
                <a:rPr lang="en-US" sz="1200" dirty="0">
                  <a:solidFill>
                    <a:schemeClr val="bg1">
                      <a:alpha val="99000"/>
                    </a:schemeClr>
                  </a:solidFill>
                </a:rPr>
                <a:t>&amp; Conversion</a:t>
              </a:r>
            </a:p>
          </p:txBody>
        </p:sp>
      </p:grpSp>
      <p:sp>
        <p:nvSpPr>
          <p:cNvPr id="20" name="Content Placeholder 2"/>
          <p:cNvSpPr txBox="1">
            <a:spLocks/>
          </p:cNvSpPr>
          <p:nvPr>
            <p:custDataLst>
              <p:tags r:id="rId4"/>
            </p:custDataLst>
          </p:nvPr>
        </p:nvSpPr>
        <p:spPr>
          <a:xfrm>
            <a:off x="1619619" y="1569388"/>
            <a:ext cx="8948798" cy="276999"/>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AR" sz="1800" dirty="0">
                <a:ln>
                  <a:solidFill>
                    <a:srgbClr val="FFFFFF">
                      <a:alpha val="0"/>
                    </a:srgbClr>
                  </a:solidFill>
                </a:ln>
                <a:solidFill>
                  <a:schemeClr val="tx1">
                    <a:alpha val="99000"/>
                  </a:schemeClr>
                </a:solidFill>
                <a:latin typeface="Segoe UI Light" pitchFamily="34" charset="0"/>
              </a:rPr>
              <a:t>Tu elección de componentes para la creación de media workflows personalizados en la nube</a:t>
            </a:r>
            <a:endParaRPr lang="es-AR" sz="2100" dirty="0">
              <a:ln>
                <a:solidFill>
                  <a:srgbClr val="FFFFFF">
                    <a:alpha val="0"/>
                  </a:srgbClr>
                </a:solidFill>
              </a:ln>
              <a:solidFill>
                <a:schemeClr val="tx1">
                  <a:alpha val="99000"/>
                </a:schemeClr>
              </a:solidFill>
              <a:latin typeface="Segoe UI Light" pitchFamily="34" charset="0"/>
            </a:endParaRPr>
          </a:p>
        </p:txBody>
      </p:sp>
    </p:spTree>
    <p:extLst>
      <p:ext uri="{BB962C8B-B14F-4D97-AF65-F5344CB8AC3E}">
        <p14:creationId xmlns:p14="http://schemas.microsoft.com/office/powerpoint/2010/main" val="2486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25840" y="857616"/>
          <a:ext cx="119045" cy="119045"/>
        </p:xfrm>
        <a:graphic>
          <a:graphicData uri="http://schemas.openxmlformats.org/presentationml/2006/ole">
            <mc:AlternateContent xmlns:mc="http://schemas.openxmlformats.org/markup-compatibility/2006">
              <mc:Choice xmlns:v="urn:schemas-microsoft-com:vml" Requires="v">
                <p:oleObj spid="_x0000_s3227"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5840" y="857616"/>
                        <a:ext cx="119045" cy="119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s-AR" dirty="0"/>
              <a:t>¿Cómo nos puede ayudar Windows Azure Media Services?</a:t>
            </a:r>
            <a:endParaRPr lang="en-US" dirty="0"/>
          </a:p>
        </p:txBody>
      </p:sp>
      <p:sp>
        <p:nvSpPr>
          <p:cNvPr id="5" name="Rectangle 4"/>
          <p:cNvSpPr/>
          <p:nvPr/>
        </p:nvSpPr>
        <p:spPr>
          <a:xfrm>
            <a:off x="1525840" y="1868336"/>
            <a:ext cx="9140322" cy="413205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4" name="Cloud large"/>
          <p:cNvSpPr>
            <a:spLocks/>
          </p:cNvSpPr>
          <p:nvPr/>
        </p:nvSpPr>
        <p:spPr bwMode="black">
          <a:xfrm flipH="1">
            <a:off x="2088082" y="1861215"/>
            <a:ext cx="8160236" cy="2644195"/>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endParaRPr lang="en-US" sz="1200">
              <a:solidFill>
                <a:srgbClr val="292929"/>
              </a:solidFill>
            </a:endParaRPr>
          </a:p>
        </p:txBody>
      </p:sp>
      <p:grpSp>
        <p:nvGrpSpPr>
          <p:cNvPr id="45" name="Group 44"/>
          <p:cNvGrpSpPr/>
          <p:nvPr/>
        </p:nvGrpSpPr>
        <p:grpSpPr>
          <a:xfrm>
            <a:off x="3649161" y="2716791"/>
            <a:ext cx="1294280" cy="938966"/>
            <a:chOff x="2512802" y="3138566"/>
            <a:chExt cx="1725952" cy="1252132"/>
          </a:xfrm>
          <a:solidFill>
            <a:srgbClr val="00B0F0"/>
          </a:solidFill>
        </p:grpSpPr>
        <p:sp>
          <p:nvSpPr>
            <p:cNvPr id="103" name="Freeform 133"/>
            <p:cNvSpPr>
              <a:spLocks/>
            </p:cNvSpPr>
            <p:nvPr>
              <p:custDataLst>
                <p:custData r:id="rId5"/>
              </p:custDataLst>
            </p:nvPr>
          </p:nvSpPr>
          <p:spPr bwMode="black">
            <a:xfrm>
              <a:off x="2988006" y="3138566"/>
              <a:ext cx="691095" cy="652698"/>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grpFill/>
            <a:ln>
              <a:noFill/>
            </a:ln>
          </p:spPr>
          <p:txBody>
            <a:bodyPr vert="horz" wrap="square" lIns="61720" tIns="30860" rIns="61720" bIns="30860" numCol="1" anchor="t" anchorCtr="0" compatLnSpc="1">
              <a:prstTxWarp prst="textNoShape">
                <a:avLst/>
              </a:prstTxWarp>
            </a:bodyPr>
            <a:lstStyle/>
            <a:p>
              <a:endParaRPr lang="en-US" sz="1200">
                <a:solidFill>
                  <a:srgbClr val="292929"/>
                </a:solidFill>
              </a:endParaRPr>
            </a:p>
          </p:txBody>
        </p:sp>
        <p:sp>
          <p:nvSpPr>
            <p:cNvPr id="104" name="TextBox 103"/>
            <p:cNvSpPr txBox="1"/>
            <p:nvPr/>
          </p:nvSpPr>
          <p:spPr>
            <a:xfrm>
              <a:off x="2512802" y="3898186"/>
              <a:ext cx="1725952" cy="492512"/>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Encoding</a:t>
              </a:r>
            </a:p>
            <a:p>
              <a:pPr algn="ctr">
                <a:lnSpc>
                  <a:spcPct val="90000"/>
                </a:lnSpc>
                <a:spcBef>
                  <a:spcPct val="20000"/>
                </a:spcBef>
                <a:buSzPct val="80000"/>
              </a:pPr>
              <a:r>
                <a:rPr lang="en-US" sz="1200" dirty="0">
                  <a:solidFill>
                    <a:schemeClr val="tx1">
                      <a:alpha val="99000"/>
                    </a:schemeClr>
                  </a:solidFill>
                </a:rPr>
                <a:t>&amp; Conversion</a:t>
              </a:r>
            </a:p>
          </p:txBody>
        </p:sp>
      </p:grpSp>
      <p:sp>
        <p:nvSpPr>
          <p:cNvPr id="78" name="TextBox 77"/>
          <p:cNvSpPr txBox="1"/>
          <p:nvPr/>
        </p:nvSpPr>
        <p:spPr>
          <a:xfrm>
            <a:off x="4149162" y="2249316"/>
            <a:ext cx="3490420" cy="249299"/>
          </a:xfrm>
          <a:prstGeom prst="rect">
            <a:avLst/>
          </a:prstGeom>
          <a:noFill/>
        </p:spPr>
        <p:txBody>
          <a:bodyPr wrap="square" lIns="0" tIns="0" rIns="0" bIns="0" rtlCol="0">
            <a:spAutoFit/>
          </a:bodyPr>
          <a:lstStyle>
            <a:defPPr>
              <a:defRPr lang="en-US"/>
            </a:defPPr>
            <a:lvl1pPr marL="460375" indent="-460375" algn="ctr">
              <a:lnSpc>
                <a:spcPct val="90000"/>
              </a:lnSpc>
              <a:spcBef>
                <a:spcPct val="20000"/>
              </a:spcBef>
              <a:buSzPct val="80000"/>
              <a:defRPr sz="2400" spc="-100">
                <a:solidFill>
                  <a:schemeClr val="tx1">
                    <a:lumMod val="50000"/>
                    <a:lumOff val="50000"/>
                    <a:alpha val="99000"/>
                  </a:schemeClr>
                </a:solidFill>
              </a:defRPr>
            </a:lvl1pPr>
          </a:lstStyle>
          <a:p>
            <a:r>
              <a:rPr lang="en-US" sz="1800" dirty="0">
                <a:solidFill>
                  <a:schemeClr val="bg2">
                    <a:lumMod val="25000"/>
                    <a:alpha val="99000"/>
                  </a:schemeClr>
                </a:solidFill>
              </a:rPr>
              <a:t>Windows Azure Media Services</a:t>
            </a:r>
          </a:p>
        </p:txBody>
      </p:sp>
      <p:grpSp>
        <p:nvGrpSpPr>
          <p:cNvPr id="81" name="Group 80"/>
          <p:cNvGrpSpPr/>
          <p:nvPr/>
        </p:nvGrpSpPr>
        <p:grpSpPr>
          <a:xfrm>
            <a:off x="4996965" y="2730437"/>
            <a:ext cx="758620" cy="906855"/>
            <a:chOff x="4550037" y="3156759"/>
            <a:chExt cx="1011637" cy="1209311"/>
          </a:xfrm>
          <a:solidFill>
            <a:srgbClr val="00B0F0"/>
          </a:solidFill>
        </p:grpSpPr>
        <p:sp>
          <p:nvSpPr>
            <p:cNvPr id="91" name="TextBox 90"/>
            <p:cNvSpPr txBox="1"/>
            <p:nvPr/>
          </p:nvSpPr>
          <p:spPr>
            <a:xfrm>
              <a:off x="4550037" y="3922809"/>
              <a:ext cx="1011637" cy="443261"/>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r>
                <a:rPr lang="en-US" sz="1200" dirty="0">
                  <a:solidFill>
                    <a:schemeClr val="tx1">
                      <a:alpha val="99000"/>
                    </a:schemeClr>
                  </a:solidFill>
                </a:rPr>
                <a:t>Content Protection</a:t>
              </a:r>
            </a:p>
          </p:txBody>
        </p:sp>
        <p:sp>
          <p:nvSpPr>
            <p:cNvPr id="92" name="Freeform 92"/>
            <p:cNvSpPr>
              <a:spLocks noEditPoints="1"/>
            </p:cNvSpPr>
            <p:nvPr/>
          </p:nvSpPr>
          <p:spPr bwMode="black">
            <a:xfrm>
              <a:off x="4853964" y="3156759"/>
              <a:ext cx="424981" cy="57903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grpSp>
        <p:nvGrpSpPr>
          <p:cNvPr id="84" name="Group 83"/>
          <p:cNvGrpSpPr/>
          <p:nvPr/>
        </p:nvGrpSpPr>
        <p:grpSpPr>
          <a:xfrm>
            <a:off x="2895936" y="2730435"/>
            <a:ext cx="675207" cy="749047"/>
            <a:chOff x="1388404" y="3156759"/>
            <a:chExt cx="900404" cy="998872"/>
          </a:xfrm>
          <a:solidFill>
            <a:srgbClr val="00B0F0"/>
          </a:solidFill>
        </p:grpSpPr>
        <p:pic>
          <p:nvPicPr>
            <p:cNvPr id="85" name="Picture 12" descr="Cloud upload 512x512.png"/>
            <p:cNvPicPr>
              <a:picLocks noChangeAspect="1"/>
            </p:cNvPicPr>
            <p:nvPr/>
          </p:nvPicPr>
          <p:blipFill>
            <a:blip r:embed="rId10"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86" name="TextBox 85"/>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Ingestion</a:t>
              </a:r>
            </a:p>
          </p:txBody>
        </p:sp>
      </p:grpSp>
      <p:sp>
        <p:nvSpPr>
          <p:cNvPr id="40" name="Rectangle 39"/>
          <p:cNvSpPr/>
          <p:nvPr/>
        </p:nvSpPr>
        <p:spPr>
          <a:xfrm>
            <a:off x="1525840" y="3741105"/>
            <a:ext cx="9140322" cy="22373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5"/>
          <p:cNvSpPr/>
          <p:nvPr/>
        </p:nvSpPr>
        <p:spPr bwMode="auto">
          <a:xfrm>
            <a:off x="1777264" y="3966134"/>
            <a:ext cx="8685568" cy="188849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TextBox 6"/>
          <p:cNvSpPr txBox="1"/>
          <p:nvPr/>
        </p:nvSpPr>
        <p:spPr>
          <a:xfrm>
            <a:off x="3026010" y="4047888"/>
            <a:ext cx="5800436" cy="1346522"/>
          </a:xfrm>
          <a:prstGeom prst="rect">
            <a:avLst/>
          </a:prstGeom>
          <a:noFill/>
        </p:spPr>
        <p:txBody>
          <a:bodyPr wrap="square" lIns="0" tIns="0" rIns="0" bIns="0" rtlCol="0">
            <a:spAutoFit/>
          </a:bodyPr>
          <a:lstStyle/>
          <a:p>
            <a:pPr>
              <a:buClr>
                <a:schemeClr val="accent2"/>
              </a:buClr>
              <a:buSzPct val="110000"/>
            </a:pPr>
            <a:r>
              <a:rPr lang="es-AR" b="1" dirty="0">
                <a:solidFill>
                  <a:srgbClr val="00B0F0"/>
                </a:solidFill>
              </a:rPr>
              <a:t>Windows Azure Media Encryptor</a:t>
            </a:r>
          </a:p>
          <a:p>
            <a:pPr>
              <a:lnSpc>
                <a:spcPct val="150000"/>
              </a:lnSpc>
              <a:buClr>
                <a:schemeClr val="accent2"/>
              </a:buClr>
              <a:buSzPct val="110000"/>
            </a:pPr>
            <a:r>
              <a:rPr lang="es-AR" sz="1500" b="1" dirty="0">
                <a:solidFill>
                  <a:schemeClr val="bg1"/>
                </a:solidFill>
                <a:latin typeface="+mj-lt"/>
              </a:rPr>
              <a:t>Smooth Streaming o Apple HLS</a:t>
            </a:r>
          </a:p>
          <a:p>
            <a:pPr>
              <a:lnSpc>
                <a:spcPct val="150000"/>
              </a:lnSpc>
              <a:buClr>
                <a:schemeClr val="accent2"/>
              </a:buClr>
              <a:buSzPct val="110000"/>
            </a:pPr>
            <a:r>
              <a:rPr lang="es-AR" sz="1500" b="1" i="1" dirty="0">
                <a:solidFill>
                  <a:schemeClr val="bg1"/>
                </a:solidFill>
                <a:latin typeface="+mj-lt"/>
              </a:rPr>
              <a:t>Encripta</a:t>
            </a:r>
            <a:r>
              <a:rPr lang="es-AR" sz="1500" b="1" dirty="0">
                <a:solidFill>
                  <a:schemeClr val="bg1"/>
                </a:solidFill>
                <a:latin typeface="+mj-lt"/>
              </a:rPr>
              <a:t> con </a:t>
            </a:r>
            <a:r>
              <a:rPr lang="es-AR" sz="1500" b="1" dirty="0" err="1">
                <a:solidFill>
                  <a:schemeClr val="bg1"/>
                </a:solidFill>
                <a:latin typeface="+mj-lt"/>
              </a:rPr>
              <a:t>PlayReady</a:t>
            </a:r>
            <a:r>
              <a:rPr lang="es-AR" sz="1500" b="1" dirty="0">
                <a:solidFill>
                  <a:schemeClr val="bg1"/>
                </a:solidFill>
                <a:latin typeface="+mj-lt"/>
              </a:rPr>
              <a:t>, </a:t>
            </a:r>
            <a:r>
              <a:rPr lang="es-AR" sz="1500" b="1" dirty="0" err="1">
                <a:solidFill>
                  <a:schemeClr val="bg1"/>
                </a:solidFill>
                <a:latin typeface="+mj-lt"/>
              </a:rPr>
              <a:t>Common</a:t>
            </a:r>
            <a:r>
              <a:rPr lang="es-AR" sz="1500" b="1" dirty="0">
                <a:solidFill>
                  <a:schemeClr val="bg1"/>
                </a:solidFill>
                <a:latin typeface="+mj-lt"/>
              </a:rPr>
              <a:t> </a:t>
            </a:r>
            <a:r>
              <a:rPr lang="es-AR" sz="1500" b="1" dirty="0" err="1">
                <a:solidFill>
                  <a:schemeClr val="bg1"/>
                </a:solidFill>
                <a:latin typeface="+mj-lt"/>
              </a:rPr>
              <a:t>Encryption</a:t>
            </a:r>
            <a:r>
              <a:rPr lang="es-AR" sz="1500" b="1" dirty="0">
                <a:solidFill>
                  <a:schemeClr val="bg1"/>
                </a:solidFill>
                <a:latin typeface="+mj-lt"/>
              </a:rPr>
              <a:t>, AES</a:t>
            </a:r>
          </a:p>
          <a:p>
            <a:pPr>
              <a:lnSpc>
                <a:spcPct val="150000"/>
              </a:lnSpc>
              <a:buClr>
                <a:schemeClr val="accent2"/>
              </a:buClr>
              <a:buSzPct val="110000"/>
            </a:pPr>
            <a:endParaRPr lang="es-AR" sz="1500" dirty="0">
              <a:solidFill>
                <a:schemeClr val="bg1"/>
              </a:solidFill>
              <a:latin typeface="+mj-lt"/>
            </a:endParaRPr>
          </a:p>
        </p:txBody>
      </p:sp>
      <p:grpSp>
        <p:nvGrpSpPr>
          <p:cNvPr id="35" name="Group 34"/>
          <p:cNvGrpSpPr/>
          <p:nvPr/>
        </p:nvGrpSpPr>
        <p:grpSpPr>
          <a:xfrm>
            <a:off x="2022327" y="4406368"/>
            <a:ext cx="758620" cy="906855"/>
            <a:chOff x="4550037" y="3156759"/>
            <a:chExt cx="1011637" cy="1209311"/>
          </a:xfrm>
          <a:solidFill>
            <a:srgbClr val="00B0F0"/>
          </a:solidFill>
        </p:grpSpPr>
        <p:sp>
          <p:nvSpPr>
            <p:cNvPr id="36" name="TextBox 35"/>
            <p:cNvSpPr txBox="1"/>
            <p:nvPr/>
          </p:nvSpPr>
          <p:spPr>
            <a:xfrm>
              <a:off x="4550037" y="3922809"/>
              <a:ext cx="1011637" cy="443261"/>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r>
                <a:rPr lang="en-US" sz="1200" dirty="0">
                  <a:solidFill>
                    <a:schemeClr val="bg1">
                      <a:alpha val="99000"/>
                    </a:schemeClr>
                  </a:solidFill>
                </a:rPr>
                <a:t>Content Protection</a:t>
              </a:r>
            </a:p>
          </p:txBody>
        </p:sp>
        <p:sp>
          <p:nvSpPr>
            <p:cNvPr id="37" name="Freeform 92"/>
            <p:cNvSpPr>
              <a:spLocks noEditPoints="1"/>
            </p:cNvSpPr>
            <p:nvPr/>
          </p:nvSpPr>
          <p:spPr bwMode="black">
            <a:xfrm>
              <a:off x="4853964" y="3156759"/>
              <a:ext cx="424981" cy="57903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sp>
        <p:nvSpPr>
          <p:cNvPr id="24" name="Content Placeholder 2"/>
          <p:cNvSpPr txBox="1">
            <a:spLocks/>
          </p:cNvSpPr>
          <p:nvPr>
            <p:custDataLst>
              <p:tags r:id="rId4"/>
            </p:custDataLst>
          </p:nvPr>
        </p:nvSpPr>
        <p:spPr>
          <a:xfrm>
            <a:off x="1628672" y="1569388"/>
            <a:ext cx="8948798" cy="276999"/>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AR" sz="1800" dirty="0">
                <a:ln>
                  <a:solidFill>
                    <a:srgbClr val="FFFFFF">
                      <a:alpha val="0"/>
                    </a:srgbClr>
                  </a:solidFill>
                </a:ln>
                <a:solidFill>
                  <a:schemeClr val="tx1">
                    <a:alpha val="99000"/>
                  </a:schemeClr>
                </a:solidFill>
                <a:latin typeface="Segoe UI Light" pitchFamily="34" charset="0"/>
              </a:rPr>
              <a:t>Tu elección de componentes para la creación de media workflows personalizados en la nube</a:t>
            </a:r>
            <a:endParaRPr lang="es-AR" sz="2100" dirty="0">
              <a:ln>
                <a:solidFill>
                  <a:srgbClr val="FFFFFF">
                    <a:alpha val="0"/>
                  </a:srgbClr>
                </a:solidFill>
              </a:ln>
              <a:solidFill>
                <a:schemeClr val="tx1">
                  <a:alpha val="99000"/>
                </a:schemeClr>
              </a:solidFill>
              <a:latin typeface="Segoe UI Light" pitchFamily="34" charset="0"/>
            </a:endParaRPr>
          </a:p>
        </p:txBody>
      </p:sp>
    </p:spTree>
    <p:extLst>
      <p:ext uri="{BB962C8B-B14F-4D97-AF65-F5344CB8AC3E}">
        <p14:creationId xmlns:p14="http://schemas.microsoft.com/office/powerpoint/2010/main" val="2221607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25840" y="857616"/>
          <a:ext cx="119045" cy="119045"/>
        </p:xfrm>
        <a:graphic>
          <a:graphicData uri="http://schemas.openxmlformats.org/presentationml/2006/ole">
            <mc:AlternateContent xmlns:mc="http://schemas.openxmlformats.org/markup-compatibility/2006">
              <mc:Choice xmlns:v="urn:schemas-microsoft-com:vml" Requires="v">
                <p:oleObj spid="_x0000_s425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5840" y="857616"/>
                        <a:ext cx="119045" cy="119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s-AR" dirty="0"/>
              <a:t>¿Cómo nos puede ayudar Windows Azure Media Services?</a:t>
            </a:r>
            <a:endParaRPr lang="en-US" dirty="0"/>
          </a:p>
        </p:txBody>
      </p:sp>
      <p:sp>
        <p:nvSpPr>
          <p:cNvPr id="5" name="Rectangle 4"/>
          <p:cNvSpPr/>
          <p:nvPr/>
        </p:nvSpPr>
        <p:spPr>
          <a:xfrm>
            <a:off x="1525840" y="1868336"/>
            <a:ext cx="9140322" cy="413205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4" name="Cloud large"/>
          <p:cNvSpPr>
            <a:spLocks/>
          </p:cNvSpPr>
          <p:nvPr/>
        </p:nvSpPr>
        <p:spPr bwMode="black">
          <a:xfrm flipH="1">
            <a:off x="2088082" y="1861215"/>
            <a:ext cx="8160236" cy="2644195"/>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endParaRPr lang="en-US" sz="1200">
              <a:solidFill>
                <a:srgbClr val="292929"/>
              </a:solidFill>
            </a:endParaRPr>
          </a:p>
        </p:txBody>
      </p:sp>
      <p:grpSp>
        <p:nvGrpSpPr>
          <p:cNvPr id="45" name="Group 44"/>
          <p:cNvGrpSpPr/>
          <p:nvPr/>
        </p:nvGrpSpPr>
        <p:grpSpPr>
          <a:xfrm>
            <a:off x="3649161" y="2716791"/>
            <a:ext cx="1294280" cy="938966"/>
            <a:chOff x="2512802" y="3138566"/>
            <a:chExt cx="1725952" cy="1252132"/>
          </a:xfrm>
          <a:solidFill>
            <a:srgbClr val="00B0F0"/>
          </a:solidFill>
        </p:grpSpPr>
        <p:sp>
          <p:nvSpPr>
            <p:cNvPr id="103" name="Freeform 133"/>
            <p:cNvSpPr>
              <a:spLocks/>
            </p:cNvSpPr>
            <p:nvPr>
              <p:custDataLst>
                <p:custData r:id="rId8"/>
              </p:custDataLst>
            </p:nvPr>
          </p:nvSpPr>
          <p:spPr bwMode="black">
            <a:xfrm>
              <a:off x="2988006" y="3138566"/>
              <a:ext cx="691095" cy="652698"/>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grpFill/>
            <a:ln>
              <a:noFill/>
            </a:ln>
          </p:spPr>
          <p:txBody>
            <a:bodyPr vert="horz" wrap="square" lIns="61720" tIns="30860" rIns="61720" bIns="30860" numCol="1" anchor="t" anchorCtr="0" compatLnSpc="1">
              <a:prstTxWarp prst="textNoShape">
                <a:avLst/>
              </a:prstTxWarp>
            </a:bodyPr>
            <a:lstStyle/>
            <a:p>
              <a:endParaRPr lang="en-US" sz="1200">
                <a:solidFill>
                  <a:srgbClr val="292929"/>
                </a:solidFill>
              </a:endParaRPr>
            </a:p>
          </p:txBody>
        </p:sp>
        <p:sp>
          <p:nvSpPr>
            <p:cNvPr id="104" name="TextBox 103"/>
            <p:cNvSpPr txBox="1"/>
            <p:nvPr/>
          </p:nvSpPr>
          <p:spPr>
            <a:xfrm>
              <a:off x="2512802" y="3898186"/>
              <a:ext cx="1725952" cy="492512"/>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Encoding</a:t>
              </a:r>
            </a:p>
            <a:p>
              <a:pPr algn="ctr">
                <a:lnSpc>
                  <a:spcPct val="90000"/>
                </a:lnSpc>
                <a:spcBef>
                  <a:spcPct val="20000"/>
                </a:spcBef>
                <a:buSzPct val="80000"/>
              </a:pPr>
              <a:r>
                <a:rPr lang="en-US" sz="1200" dirty="0">
                  <a:solidFill>
                    <a:schemeClr val="tx1">
                      <a:alpha val="99000"/>
                    </a:schemeClr>
                  </a:solidFill>
                </a:rPr>
                <a:t>&amp; Conversion</a:t>
              </a:r>
            </a:p>
          </p:txBody>
        </p:sp>
      </p:grpSp>
      <p:sp>
        <p:nvSpPr>
          <p:cNvPr id="78" name="TextBox 77"/>
          <p:cNvSpPr txBox="1"/>
          <p:nvPr/>
        </p:nvSpPr>
        <p:spPr>
          <a:xfrm>
            <a:off x="4149162" y="2249316"/>
            <a:ext cx="3490420" cy="249299"/>
          </a:xfrm>
          <a:prstGeom prst="rect">
            <a:avLst/>
          </a:prstGeom>
          <a:noFill/>
        </p:spPr>
        <p:txBody>
          <a:bodyPr wrap="square" lIns="0" tIns="0" rIns="0" bIns="0" rtlCol="0">
            <a:spAutoFit/>
          </a:bodyPr>
          <a:lstStyle>
            <a:defPPr>
              <a:defRPr lang="en-US"/>
            </a:defPPr>
            <a:lvl1pPr marL="460375" indent="-460375" algn="ctr">
              <a:lnSpc>
                <a:spcPct val="90000"/>
              </a:lnSpc>
              <a:spcBef>
                <a:spcPct val="20000"/>
              </a:spcBef>
              <a:buSzPct val="80000"/>
              <a:defRPr sz="2400" spc="-100">
                <a:solidFill>
                  <a:schemeClr val="tx1">
                    <a:lumMod val="50000"/>
                    <a:lumOff val="50000"/>
                    <a:alpha val="99000"/>
                  </a:schemeClr>
                </a:solidFill>
              </a:defRPr>
            </a:lvl1pPr>
          </a:lstStyle>
          <a:p>
            <a:r>
              <a:rPr lang="en-US" sz="1800" dirty="0">
                <a:solidFill>
                  <a:schemeClr val="bg2">
                    <a:lumMod val="25000"/>
                    <a:alpha val="99000"/>
                  </a:schemeClr>
                </a:solidFill>
              </a:rPr>
              <a:t>Windows Azure Media Services</a:t>
            </a:r>
          </a:p>
        </p:txBody>
      </p:sp>
      <p:grpSp>
        <p:nvGrpSpPr>
          <p:cNvPr id="81" name="Group 80"/>
          <p:cNvGrpSpPr/>
          <p:nvPr/>
        </p:nvGrpSpPr>
        <p:grpSpPr>
          <a:xfrm>
            <a:off x="4996965" y="2730437"/>
            <a:ext cx="758620" cy="906855"/>
            <a:chOff x="4550037" y="3156759"/>
            <a:chExt cx="1011637" cy="1209311"/>
          </a:xfrm>
          <a:solidFill>
            <a:srgbClr val="00B0F0"/>
          </a:solidFill>
        </p:grpSpPr>
        <p:sp>
          <p:nvSpPr>
            <p:cNvPr id="91" name="TextBox 90"/>
            <p:cNvSpPr txBox="1"/>
            <p:nvPr/>
          </p:nvSpPr>
          <p:spPr>
            <a:xfrm>
              <a:off x="4550037" y="3922809"/>
              <a:ext cx="1011637" cy="443261"/>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r>
                <a:rPr lang="en-US" sz="1200" dirty="0">
                  <a:solidFill>
                    <a:schemeClr val="tx1">
                      <a:alpha val="99000"/>
                    </a:schemeClr>
                  </a:solidFill>
                </a:rPr>
                <a:t>Content Protection</a:t>
              </a:r>
            </a:p>
          </p:txBody>
        </p:sp>
        <p:sp>
          <p:nvSpPr>
            <p:cNvPr id="92" name="Freeform 92"/>
            <p:cNvSpPr>
              <a:spLocks noEditPoints="1"/>
            </p:cNvSpPr>
            <p:nvPr/>
          </p:nvSpPr>
          <p:spPr bwMode="black">
            <a:xfrm>
              <a:off x="4853964" y="3156759"/>
              <a:ext cx="424981" cy="57903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grpSp>
        <p:nvGrpSpPr>
          <p:cNvPr id="82" name="Group 81"/>
          <p:cNvGrpSpPr/>
          <p:nvPr/>
        </p:nvGrpSpPr>
        <p:grpSpPr>
          <a:xfrm>
            <a:off x="5950869" y="2762482"/>
            <a:ext cx="1035332" cy="856036"/>
            <a:chOff x="5942043" y="3199495"/>
            <a:chExt cx="1380638" cy="1141544"/>
          </a:xfrm>
          <a:solidFill>
            <a:srgbClr val="00B0F0"/>
          </a:solidFill>
        </p:grpSpPr>
        <p:sp>
          <p:nvSpPr>
            <p:cNvPr id="89" name="TextBox 88"/>
            <p:cNvSpPr txBox="1"/>
            <p:nvPr/>
          </p:nvSpPr>
          <p:spPr>
            <a:xfrm>
              <a:off x="5942043" y="3983967"/>
              <a:ext cx="1380638" cy="357072"/>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lnSpc>
                  <a:spcPts val="900"/>
                </a:lnSpc>
              </a:pPr>
              <a:r>
                <a:rPr lang="en-US" sz="1200" dirty="0">
                  <a:solidFill>
                    <a:schemeClr val="tx1">
                      <a:alpha val="99000"/>
                    </a:schemeClr>
                  </a:solidFill>
                </a:rPr>
                <a:t>On-Demand</a:t>
              </a:r>
            </a:p>
            <a:p>
              <a:pPr algn="ctr">
                <a:lnSpc>
                  <a:spcPts val="900"/>
                </a:lnSpc>
              </a:pPr>
              <a:r>
                <a:rPr lang="en-US" sz="1200" dirty="0">
                  <a:solidFill>
                    <a:schemeClr val="tx1">
                      <a:alpha val="99000"/>
                    </a:schemeClr>
                  </a:solidFill>
                </a:rPr>
                <a:t>Streaming</a:t>
              </a:r>
            </a:p>
          </p:txBody>
        </p:sp>
        <p:sp>
          <p:nvSpPr>
            <p:cNvPr id="90" name="Freeform 101"/>
            <p:cNvSpPr>
              <a:spLocks/>
            </p:cNvSpPr>
            <p:nvPr/>
          </p:nvSpPr>
          <p:spPr bwMode="black">
            <a:xfrm flipH="1">
              <a:off x="6581785" y="3199495"/>
              <a:ext cx="322350" cy="483518"/>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grpSp>
        <p:nvGrpSpPr>
          <p:cNvPr id="84" name="Group 83"/>
          <p:cNvGrpSpPr/>
          <p:nvPr/>
        </p:nvGrpSpPr>
        <p:grpSpPr>
          <a:xfrm>
            <a:off x="2895936" y="2730435"/>
            <a:ext cx="675207" cy="749047"/>
            <a:chOff x="1388404" y="3156759"/>
            <a:chExt cx="900404" cy="998872"/>
          </a:xfrm>
          <a:solidFill>
            <a:srgbClr val="00B0F0"/>
          </a:solidFill>
        </p:grpSpPr>
        <p:pic>
          <p:nvPicPr>
            <p:cNvPr id="85" name="Picture 12" descr="Cloud upload 512x512.png"/>
            <p:cNvPicPr>
              <a:picLocks noChangeAspect="1"/>
            </p:cNvPicPr>
            <p:nvPr/>
          </p:nvPicPr>
          <p:blipFill>
            <a:blip r:embed="rId13"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86" name="TextBox 85"/>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Ingestion</a:t>
              </a:r>
            </a:p>
          </p:txBody>
        </p:sp>
      </p:grpSp>
      <p:sp>
        <p:nvSpPr>
          <p:cNvPr id="40" name="Rectangle 39"/>
          <p:cNvSpPr/>
          <p:nvPr/>
        </p:nvSpPr>
        <p:spPr>
          <a:xfrm>
            <a:off x="1525840" y="3741105"/>
            <a:ext cx="9140322" cy="22373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5"/>
          <p:cNvSpPr/>
          <p:nvPr/>
        </p:nvSpPr>
        <p:spPr bwMode="auto">
          <a:xfrm>
            <a:off x="1777264" y="3966134"/>
            <a:ext cx="8685568" cy="188849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TextBox 6"/>
          <p:cNvSpPr txBox="1"/>
          <p:nvPr/>
        </p:nvSpPr>
        <p:spPr>
          <a:xfrm>
            <a:off x="3026010" y="4050350"/>
            <a:ext cx="7222308" cy="1846659"/>
          </a:xfrm>
          <a:prstGeom prst="rect">
            <a:avLst/>
          </a:prstGeom>
          <a:noFill/>
        </p:spPr>
        <p:txBody>
          <a:bodyPr wrap="square" lIns="0" tIns="0" rIns="0" bIns="0" rtlCol="0">
            <a:spAutoFit/>
          </a:bodyPr>
          <a:lstStyle/>
          <a:p>
            <a:pPr>
              <a:buClr>
                <a:schemeClr val="accent2"/>
              </a:buClr>
              <a:buSzPct val="110000"/>
            </a:pPr>
            <a:r>
              <a:rPr lang="es-AR" b="1" dirty="0">
                <a:solidFill>
                  <a:srgbClr val="00B0F0"/>
                </a:solidFill>
              </a:rPr>
              <a:t>Windows Azure Media </a:t>
            </a:r>
            <a:r>
              <a:rPr lang="es-AR" b="1" dirty="0" err="1">
                <a:solidFill>
                  <a:srgbClr val="00B0F0"/>
                </a:solidFill>
              </a:rPr>
              <a:t>Origin</a:t>
            </a:r>
            <a:endParaRPr lang="es-AR" b="1" dirty="0">
              <a:solidFill>
                <a:srgbClr val="00B0F0"/>
              </a:solidFill>
            </a:endParaRPr>
          </a:p>
          <a:p>
            <a:pPr>
              <a:lnSpc>
                <a:spcPct val="150000"/>
              </a:lnSpc>
              <a:buClr>
                <a:schemeClr val="accent2"/>
              </a:buClr>
              <a:buSzPct val="110000"/>
            </a:pPr>
            <a:r>
              <a:rPr lang="es-AR" sz="1500" b="1" dirty="0">
                <a:solidFill>
                  <a:schemeClr val="bg1"/>
                </a:solidFill>
                <a:latin typeface="+mj-lt"/>
              </a:rPr>
              <a:t>Servicio de streaming… simplemente funciona!</a:t>
            </a:r>
          </a:p>
          <a:p>
            <a:pPr>
              <a:lnSpc>
                <a:spcPct val="150000"/>
              </a:lnSpc>
              <a:buClr>
                <a:schemeClr val="accent2"/>
              </a:buClr>
              <a:buSzPct val="110000"/>
            </a:pPr>
            <a:r>
              <a:rPr lang="es-AR" sz="1500" b="1" spc="-75" dirty="0">
                <a:solidFill>
                  <a:schemeClr val="bg1"/>
                </a:solidFill>
                <a:latin typeface="+mj-lt"/>
              </a:rPr>
              <a:t>Ancho de banda garantizado. Recuperación / redundancia automática. Alta disponibilidad</a:t>
            </a:r>
          </a:p>
          <a:p>
            <a:pPr>
              <a:lnSpc>
                <a:spcPct val="150000"/>
              </a:lnSpc>
              <a:buClr>
                <a:schemeClr val="accent2"/>
              </a:buClr>
              <a:buSzPct val="110000"/>
            </a:pPr>
            <a:r>
              <a:rPr lang="es-AR" sz="1500" b="1" dirty="0">
                <a:solidFill>
                  <a:schemeClr val="bg1"/>
                </a:solidFill>
                <a:latin typeface="+mj-lt"/>
              </a:rPr>
              <a:t>Soporte para </a:t>
            </a:r>
            <a:r>
              <a:rPr lang="es-AR" sz="1500" b="1" dirty="0" err="1">
                <a:solidFill>
                  <a:schemeClr val="bg1"/>
                </a:solidFill>
                <a:latin typeface="+mj-lt"/>
              </a:rPr>
              <a:t>Azure</a:t>
            </a:r>
            <a:r>
              <a:rPr lang="es-AR" sz="1500" b="1" dirty="0">
                <a:solidFill>
                  <a:schemeClr val="bg1"/>
                </a:solidFill>
                <a:latin typeface="+mj-lt"/>
              </a:rPr>
              <a:t> CDN y 3rd </a:t>
            </a:r>
            <a:r>
              <a:rPr lang="es-AR" sz="1500" b="1" dirty="0" err="1">
                <a:solidFill>
                  <a:schemeClr val="bg1"/>
                </a:solidFill>
                <a:latin typeface="+mj-lt"/>
              </a:rPr>
              <a:t>parties</a:t>
            </a:r>
            <a:r>
              <a:rPr lang="es-AR" sz="1500" b="1" dirty="0">
                <a:solidFill>
                  <a:schemeClr val="bg1"/>
                </a:solidFill>
                <a:latin typeface="+mj-lt"/>
              </a:rPr>
              <a:t> </a:t>
            </a:r>
            <a:r>
              <a:rPr lang="es-AR" sz="1500" b="1" dirty="0" err="1">
                <a:solidFill>
                  <a:schemeClr val="bg1"/>
                </a:solidFill>
                <a:latin typeface="+mj-lt"/>
              </a:rPr>
              <a:t>CDNs</a:t>
            </a:r>
            <a:endParaRPr lang="es-AR" sz="1500" b="1" dirty="0">
              <a:solidFill>
                <a:schemeClr val="bg1"/>
              </a:solidFill>
              <a:latin typeface="+mj-lt"/>
            </a:endParaRPr>
          </a:p>
          <a:p>
            <a:pPr>
              <a:lnSpc>
                <a:spcPct val="150000"/>
              </a:lnSpc>
              <a:buClr>
                <a:schemeClr val="accent2"/>
              </a:buClr>
              <a:buSzPct val="110000"/>
            </a:pPr>
            <a:r>
              <a:rPr lang="es-AR" sz="1500" b="1" dirty="0">
                <a:solidFill>
                  <a:schemeClr val="bg1"/>
                </a:solidFill>
                <a:latin typeface="+mj-lt"/>
              </a:rPr>
              <a:t>Soporte para </a:t>
            </a:r>
            <a:r>
              <a:rPr lang="es-AR" sz="1500" b="1" i="1" dirty="0">
                <a:solidFill>
                  <a:schemeClr val="bg1"/>
                </a:solidFill>
                <a:latin typeface="+mj-lt"/>
              </a:rPr>
              <a:t>Dynamic Packaging</a:t>
            </a:r>
            <a:r>
              <a:rPr lang="es-AR" sz="1500" b="1" dirty="0">
                <a:solidFill>
                  <a:schemeClr val="bg1"/>
                </a:solidFill>
                <a:latin typeface="+mj-lt"/>
              </a:rPr>
              <a:t> (</a:t>
            </a:r>
            <a:r>
              <a:rPr lang="es-AR" sz="1500" b="1" dirty="0" err="1">
                <a:solidFill>
                  <a:schemeClr val="bg1"/>
                </a:solidFill>
                <a:latin typeface="+mj-lt"/>
              </a:rPr>
              <a:t>dynamic</a:t>
            </a:r>
            <a:r>
              <a:rPr lang="es-AR" sz="1500" b="1" dirty="0">
                <a:solidFill>
                  <a:schemeClr val="bg1"/>
                </a:solidFill>
                <a:latin typeface="+mj-lt"/>
              </a:rPr>
              <a:t> </a:t>
            </a:r>
            <a:r>
              <a:rPr lang="es-AR" sz="1500" b="1" dirty="0" err="1">
                <a:solidFill>
                  <a:schemeClr val="bg1"/>
                </a:solidFill>
                <a:latin typeface="+mj-lt"/>
              </a:rPr>
              <a:t>muxing</a:t>
            </a:r>
            <a:r>
              <a:rPr lang="es-AR" sz="1500" b="1" dirty="0">
                <a:solidFill>
                  <a:schemeClr val="bg1"/>
                </a:solidFill>
                <a:latin typeface="+mj-lt"/>
              </a:rPr>
              <a:t>) para MP4 y Smooth Streaming </a:t>
            </a:r>
          </a:p>
          <a:p>
            <a:pPr>
              <a:buClr>
                <a:schemeClr val="accent2"/>
              </a:buClr>
              <a:buSzPct val="110000"/>
            </a:pPr>
            <a:endParaRPr lang="es-AR" sz="1200" dirty="0">
              <a:solidFill>
                <a:schemeClr val="bg1"/>
              </a:solidFill>
              <a:latin typeface="+mj-lt"/>
            </a:endParaRPr>
          </a:p>
        </p:txBody>
      </p:sp>
      <p:grpSp>
        <p:nvGrpSpPr>
          <p:cNvPr id="35" name="Group 34"/>
          <p:cNvGrpSpPr/>
          <p:nvPr/>
        </p:nvGrpSpPr>
        <p:grpSpPr>
          <a:xfrm>
            <a:off x="1860603" y="4512858"/>
            <a:ext cx="1035332" cy="856036"/>
            <a:chOff x="5942043" y="3199495"/>
            <a:chExt cx="1380638" cy="1141544"/>
          </a:xfrm>
          <a:solidFill>
            <a:srgbClr val="00B0F0"/>
          </a:solidFill>
        </p:grpSpPr>
        <p:sp>
          <p:nvSpPr>
            <p:cNvPr id="36" name="TextBox 35"/>
            <p:cNvSpPr txBox="1"/>
            <p:nvPr/>
          </p:nvSpPr>
          <p:spPr>
            <a:xfrm>
              <a:off x="5942043" y="3983967"/>
              <a:ext cx="1380638" cy="357072"/>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lnSpc>
                  <a:spcPts val="900"/>
                </a:lnSpc>
              </a:pPr>
              <a:r>
                <a:rPr lang="en-US" sz="1200" dirty="0">
                  <a:solidFill>
                    <a:schemeClr val="bg1">
                      <a:alpha val="99000"/>
                    </a:schemeClr>
                  </a:solidFill>
                </a:rPr>
                <a:t>On-Demand</a:t>
              </a:r>
            </a:p>
            <a:p>
              <a:pPr algn="ctr">
                <a:lnSpc>
                  <a:spcPts val="900"/>
                </a:lnSpc>
              </a:pPr>
              <a:r>
                <a:rPr lang="en-US" sz="1200" dirty="0">
                  <a:solidFill>
                    <a:schemeClr val="bg1">
                      <a:alpha val="99000"/>
                    </a:schemeClr>
                  </a:solidFill>
                </a:rPr>
                <a:t>Streaming</a:t>
              </a:r>
            </a:p>
          </p:txBody>
        </p:sp>
        <p:sp>
          <p:nvSpPr>
            <p:cNvPr id="37" name="Freeform 101"/>
            <p:cNvSpPr>
              <a:spLocks/>
            </p:cNvSpPr>
            <p:nvPr/>
          </p:nvSpPr>
          <p:spPr bwMode="black">
            <a:xfrm flipH="1">
              <a:off x="6581785" y="3199495"/>
              <a:ext cx="322350" cy="483518"/>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grpFill/>
            <a:ln>
              <a:noFill/>
            </a:ln>
            <a:extLst/>
          </p:spPr>
          <p:txBody>
            <a:bodyPr vert="horz" wrap="square" lIns="68570" tIns="34285" rIns="68570" bIns="34285" numCol="1" anchor="t" anchorCtr="0" compatLnSpc="1">
              <a:prstTxWarp prst="textNoShape">
                <a:avLst/>
              </a:prstTxWarp>
            </a:bodyPr>
            <a:lstStyle/>
            <a:p>
              <a:endParaRPr lang="en-US" sz="1350">
                <a:solidFill>
                  <a:srgbClr val="292929"/>
                </a:solidFill>
              </a:endParaRPr>
            </a:p>
          </p:txBody>
        </p:sp>
      </p:grpSp>
      <p:grpSp>
        <p:nvGrpSpPr>
          <p:cNvPr id="42" name="Group 41"/>
          <p:cNvGrpSpPr/>
          <p:nvPr/>
        </p:nvGrpSpPr>
        <p:grpSpPr>
          <a:xfrm>
            <a:off x="8118265" y="2732341"/>
            <a:ext cx="1161691" cy="950896"/>
            <a:chOff x="9072221" y="3159300"/>
            <a:chExt cx="1549141" cy="1268041"/>
          </a:xfrm>
        </p:grpSpPr>
        <p:pic>
          <p:nvPicPr>
            <p:cNvPr id="43" name="Picture 2" descr="C:\Users\t-dantay\Documents\Placeholders\paste.png"/>
            <p:cNvPicPr>
              <a:picLocks noChangeAspect="1" noChangeArrowheads="1"/>
            </p:cNvPicPr>
            <p:nvPr>
              <p:custDataLst>
                <p:custData r:id="rId7"/>
              </p:custDataLst>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00406" y="3159300"/>
              <a:ext cx="561698" cy="61874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9072221" y="3934828"/>
              <a:ext cx="1549141" cy="492513"/>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r>
                <a:rPr lang="en-US" sz="1200" dirty="0">
                  <a:solidFill>
                    <a:schemeClr val="tx1">
                      <a:alpha val="99000"/>
                    </a:schemeClr>
                  </a:solidFill>
                </a:rPr>
                <a:t>Analytics &amp; </a:t>
              </a:r>
            </a:p>
            <a:p>
              <a:pPr algn="ctr"/>
              <a:r>
                <a:rPr lang="en-US" sz="1200" dirty="0">
                  <a:solidFill>
                    <a:schemeClr val="tx1">
                      <a:alpha val="99000"/>
                    </a:schemeClr>
                  </a:solidFill>
                </a:rPr>
                <a:t>Advertising</a:t>
              </a:r>
            </a:p>
          </p:txBody>
        </p:sp>
      </p:grpSp>
      <p:grpSp>
        <p:nvGrpSpPr>
          <p:cNvPr id="47" name="Group 46"/>
          <p:cNvGrpSpPr/>
          <p:nvPr/>
        </p:nvGrpSpPr>
        <p:grpSpPr>
          <a:xfrm>
            <a:off x="7221058" y="2713743"/>
            <a:ext cx="809744" cy="903730"/>
            <a:chOff x="7755823" y="3134499"/>
            <a:chExt cx="1079812" cy="1205145"/>
          </a:xfrm>
        </p:grpSpPr>
        <p:grpSp>
          <p:nvGrpSpPr>
            <p:cNvPr id="48" name="Group 47"/>
            <p:cNvGrpSpPr/>
            <p:nvPr/>
          </p:nvGrpSpPr>
          <p:grpSpPr>
            <a:xfrm>
              <a:off x="8051590" y="3134499"/>
              <a:ext cx="545509" cy="632150"/>
              <a:chOff x="8147527" y="3077391"/>
              <a:chExt cx="545509" cy="632150"/>
            </a:xfrm>
          </p:grpSpPr>
          <p:pic>
            <p:nvPicPr>
              <p:cNvPr id="50" name="Picture 2" descr="C:\Users\t-dantay\Documents\First24\calendar1.png"/>
              <p:cNvPicPr>
                <a:picLocks noChangeAspect="1" noChangeArrowheads="1"/>
              </p:cNvPicPr>
              <p:nvPr>
                <p:custDataLst>
                  <p:custData r:id="rId5"/>
                </p:custDataLst>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147527" y="3077391"/>
                <a:ext cx="438831" cy="44568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t-dantay\Documents\Placeholders\WiFi.png"/>
              <p:cNvPicPr>
                <a:picLocks noChangeAspect="1" noChangeArrowheads="1"/>
              </p:cNvPicPr>
              <p:nvPr>
                <p:custDataLst>
                  <p:custData r:id="rId6"/>
                </p:custDataLst>
              </p:nvPr>
            </p:nvPicPr>
            <p:blipFill>
              <a:blip r:embed="rId1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8183154" y="3199659"/>
                <a:ext cx="509882" cy="509882"/>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TextBox 48"/>
            <p:cNvSpPr txBox="1"/>
            <p:nvPr/>
          </p:nvSpPr>
          <p:spPr>
            <a:xfrm>
              <a:off x="7755823" y="3982572"/>
              <a:ext cx="1079812" cy="357072"/>
            </a:xfrm>
            <a:prstGeom prst="rect">
              <a:avLst/>
            </a:prstGeom>
            <a:noFill/>
          </p:spPr>
          <p:txBody>
            <a:bodyPr wrap="square" lIns="0" tIns="0" rIns="0" bIns="0" rtlCol="0">
              <a:spAutoFit/>
            </a:bodyPr>
            <a:lstStyle>
              <a:defPPr>
                <a:defRPr lang="en-US"/>
              </a:defPPr>
              <a:lvl1pPr>
                <a:lnSpc>
                  <a:spcPct val="90000"/>
                </a:lnSpc>
                <a:spcBef>
                  <a:spcPct val="20000"/>
                </a:spcBef>
                <a:buSzPct val="80000"/>
                <a:defRPr sz="1400">
                  <a:solidFill>
                    <a:schemeClr val="tx1">
                      <a:lumMod val="50000"/>
                      <a:lumOff val="50000"/>
                      <a:alpha val="99000"/>
                    </a:schemeClr>
                  </a:solidFill>
                </a:defRPr>
              </a:lvl1pPr>
            </a:lstStyle>
            <a:p>
              <a:pPr algn="ctr">
                <a:lnSpc>
                  <a:spcPts val="900"/>
                </a:lnSpc>
              </a:pPr>
              <a:r>
                <a:rPr lang="en-US" sz="1200" dirty="0">
                  <a:solidFill>
                    <a:schemeClr val="tx1">
                      <a:alpha val="99000"/>
                    </a:schemeClr>
                  </a:solidFill>
                </a:rPr>
                <a:t>Live</a:t>
              </a:r>
            </a:p>
            <a:p>
              <a:pPr algn="ctr">
                <a:lnSpc>
                  <a:spcPts val="900"/>
                </a:lnSpc>
              </a:pPr>
              <a:r>
                <a:rPr lang="en-US" sz="1200" dirty="0">
                  <a:solidFill>
                    <a:schemeClr val="tx1">
                      <a:alpha val="99000"/>
                    </a:schemeClr>
                  </a:solidFill>
                </a:rPr>
                <a:t>Streaming</a:t>
              </a:r>
            </a:p>
          </p:txBody>
        </p:sp>
      </p:grpSp>
      <p:pic>
        <p:nvPicPr>
          <p:cNvPr id="52" name="Picture 35" descr="Eye 512x512.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826447" y="2695388"/>
            <a:ext cx="317553" cy="317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 name="Content Placeholder 2"/>
          <p:cNvSpPr txBox="1">
            <a:spLocks/>
          </p:cNvSpPr>
          <p:nvPr>
            <p:custDataLst>
              <p:tags r:id="rId4"/>
            </p:custDataLst>
          </p:nvPr>
        </p:nvSpPr>
        <p:spPr>
          <a:xfrm>
            <a:off x="1628672" y="1569388"/>
            <a:ext cx="8948798" cy="276999"/>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AR" sz="1800" dirty="0">
                <a:ln>
                  <a:solidFill>
                    <a:srgbClr val="FFFFFF">
                      <a:alpha val="0"/>
                    </a:srgbClr>
                  </a:solidFill>
                </a:ln>
                <a:solidFill>
                  <a:schemeClr val="tx1">
                    <a:alpha val="99000"/>
                  </a:schemeClr>
                </a:solidFill>
                <a:latin typeface="Segoe UI Light" pitchFamily="34" charset="0"/>
              </a:rPr>
              <a:t>Tu elección de componentes para la creación de media workflows personalizados en la nube</a:t>
            </a:r>
            <a:endParaRPr lang="es-AR" sz="2100" dirty="0">
              <a:ln>
                <a:solidFill>
                  <a:srgbClr val="FFFFFF">
                    <a:alpha val="0"/>
                  </a:srgbClr>
                </a:solidFill>
              </a:ln>
              <a:solidFill>
                <a:schemeClr val="tx1">
                  <a:alpha val="99000"/>
                </a:schemeClr>
              </a:solidFill>
              <a:latin typeface="Segoe UI Light" pitchFamily="34" charset="0"/>
            </a:endParaRPr>
          </a:p>
        </p:txBody>
      </p:sp>
    </p:spTree>
    <p:extLst>
      <p:ext uri="{BB962C8B-B14F-4D97-AF65-F5344CB8AC3E}">
        <p14:creationId xmlns:p14="http://schemas.microsoft.com/office/powerpoint/2010/main" val="1474119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1490663"/>
            <a:ext cx="8420100" cy="38766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188" y="5342732"/>
            <a:ext cx="8334375" cy="39052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6972" y="5329901"/>
            <a:ext cx="209550" cy="400050"/>
          </a:xfrm>
          <a:prstGeom prst="rect">
            <a:avLst/>
          </a:prstGeom>
        </p:spPr>
      </p:pic>
    </p:spTree>
    <p:extLst>
      <p:ext uri="{BB962C8B-B14F-4D97-AF65-F5344CB8AC3E}">
        <p14:creationId xmlns:p14="http://schemas.microsoft.com/office/powerpoint/2010/main" val="3256962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Subtitle 4"/>
          <p:cNvSpPr>
            <a:spLocks noGrp="1"/>
          </p:cNvSpPr>
          <p:nvPr>
            <p:ph type="subTitle" idx="11"/>
          </p:nvPr>
        </p:nvSpPr>
        <p:spPr/>
        <p:txBody>
          <a:bodyPr/>
          <a:lstStyle/>
          <a:p>
            <a:pPr marL="0" indent="0">
              <a:buNone/>
            </a:pPr>
            <a:r>
              <a:rPr lang="en-US" dirty="0" smtClean="0">
                <a:solidFill>
                  <a:schemeClr val="bg1"/>
                </a:solidFill>
              </a:rPr>
              <a:t>Demo: Windows Azure Media Services workflow</a:t>
            </a:r>
            <a:endParaRPr lang="en-US" dirty="0">
              <a:solidFill>
                <a:schemeClr val="bg1"/>
              </a:solidFill>
            </a:endParaRPr>
          </a:p>
        </p:txBody>
      </p:sp>
      <p:sp>
        <p:nvSpPr>
          <p:cNvPr id="8" name="Title 7"/>
          <p:cNvSpPr>
            <a:spLocks noGrp="1"/>
          </p:cNvSpPr>
          <p:nvPr>
            <p:ph type="title"/>
          </p:nvPr>
        </p:nvSpPr>
        <p:spPr/>
        <p:txBody>
          <a:bodyPr>
            <a:noAutofit/>
          </a:bodyPr>
          <a:lstStyle/>
          <a:p>
            <a:r>
              <a:rPr lang="en-US" sz="4400" dirty="0">
                <a:solidFill>
                  <a:schemeClr val="bg1"/>
                </a:solidFill>
              </a:rPr>
              <a:t>Portal de Windows </a:t>
            </a:r>
            <a:r>
              <a:rPr lang="en-US" sz="4400" dirty="0" smtClean="0">
                <a:solidFill>
                  <a:schemeClr val="bg1"/>
                </a:solidFill>
              </a:rPr>
              <a:t>Azure para </a:t>
            </a:r>
            <a:r>
              <a:rPr lang="en-US" sz="4400" dirty="0">
                <a:solidFill>
                  <a:schemeClr val="bg1"/>
                </a:solidFill>
              </a:rPr>
              <a:t>Media Services</a:t>
            </a:r>
          </a:p>
        </p:txBody>
      </p:sp>
    </p:spTree>
    <p:extLst>
      <p:ext uri="{BB962C8B-B14F-4D97-AF65-F5344CB8AC3E}">
        <p14:creationId xmlns:p14="http://schemas.microsoft.com/office/powerpoint/2010/main" val="485908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Media Services APIs and SDKs</a:t>
            </a:r>
            <a:endParaRPr lang="es-AR" dirty="0"/>
          </a:p>
        </p:txBody>
      </p:sp>
      <p:grpSp>
        <p:nvGrpSpPr>
          <p:cNvPr id="33" name="Group 32"/>
          <p:cNvGrpSpPr/>
          <p:nvPr/>
        </p:nvGrpSpPr>
        <p:grpSpPr>
          <a:xfrm>
            <a:off x="552376" y="3920530"/>
            <a:ext cx="8928000" cy="1336057"/>
            <a:chOff x="398388" y="2530778"/>
            <a:chExt cx="8014651" cy="1336058"/>
          </a:xfrm>
        </p:grpSpPr>
        <p:pic>
          <p:nvPicPr>
            <p:cNvPr id="34"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30778"/>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118388" y="2635729"/>
              <a:ext cx="7294651" cy="1231107"/>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Librería JAVA</a:t>
              </a:r>
            </a:p>
            <a:p>
              <a:pPr marL="342900" lvl="1" indent="-342900">
                <a:spcBef>
                  <a:spcPts val="1200"/>
                </a:spcBef>
                <a:buFont typeface="Arial" panose="020B0604020202020204" pitchFamily="34" charset="0"/>
                <a:buChar char="•"/>
              </a:pPr>
              <a:r>
                <a:rPr lang="en-US" sz="2000" dirty="0">
                  <a:solidFill>
                    <a:schemeClr val="tx1">
                      <a:lumMod val="90000"/>
                      <a:lumOff val="10000"/>
                    </a:schemeClr>
                  </a:solidFill>
                  <a:hlinkClick r:id="rId3"/>
                </a:rPr>
                <a:t>http://</a:t>
              </a:r>
              <a:r>
                <a:rPr lang="en-US" sz="2000" dirty="0" smtClean="0">
                  <a:solidFill>
                    <a:schemeClr val="tx1">
                      <a:lumMod val="90000"/>
                      <a:lumOff val="10000"/>
                    </a:schemeClr>
                  </a:solidFill>
                  <a:hlinkClick r:id="rId3"/>
                </a:rPr>
                <a:t>www.windowsazure.com/en-us/develop/java/java-home</a:t>
              </a:r>
              <a:r>
                <a:rPr lang="en-US" sz="2000" dirty="0" smtClean="0">
                  <a:solidFill>
                    <a:schemeClr val="tx1">
                      <a:lumMod val="90000"/>
                      <a:lumOff val="10000"/>
                    </a:schemeClr>
                  </a:solidFill>
                </a:rPr>
                <a:t> (Windows/ Mac/ Linux)</a:t>
              </a:r>
              <a:endParaRPr lang="es-AR" sz="2000" dirty="0">
                <a:latin typeface="Segoe UI" pitchFamily="34" charset="0"/>
                <a:cs typeface="Segoe UI" pitchFamily="34" charset="0"/>
              </a:endParaRPr>
            </a:p>
          </p:txBody>
        </p:sp>
      </p:grpSp>
      <p:grpSp>
        <p:nvGrpSpPr>
          <p:cNvPr id="36" name="Group 35"/>
          <p:cNvGrpSpPr/>
          <p:nvPr/>
        </p:nvGrpSpPr>
        <p:grpSpPr>
          <a:xfrm>
            <a:off x="552376" y="2899892"/>
            <a:ext cx="8928000" cy="1040807"/>
            <a:chOff x="398388" y="2518252"/>
            <a:chExt cx="8014651" cy="1040807"/>
          </a:xfrm>
        </p:grpSpPr>
        <p:pic>
          <p:nvPicPr>
            <p:cNvPr id="37"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1825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18388" y="2635729"/>
              <a:ext cx="7294651" cy="923330"/>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Librería .NET </a:t>
              </a:r>
            </a:p>
            <a:p>
              <a:pPr marL="342900" lvl="1" indent="-342900">
                <a:spcBef>
                  <a:spcPts val="1200"/>
                </a:spcBef>
                <a:buFont typeface="Arial" panose="020B0604020202020204" pitchFamily="34" charset="0"/>
                <a:buChar char="•"/>
              </a:pPr>
              <a:r>
                <a:rPr lang="en-US" sz="2000" dirty="0">
                  <a:solidFill>
                    <a:schemeClr val="tx1">
                      <a:lumMod val="90000"/>
                      <a:lumOff val="10000"/>
                    </a:schemeClr>
                  </a:solidFill>
                  <a:hlinkClick r:id="rId4"/>
                </a:rPr>
                <a:t>https://nuget.org/packages/windowsazure.mediaservices</a:t>
              </a:r>
              <a:r>
                <a:rPr lang="en-US" sz="2000" dirty="0">
                  <a:solidFill>
                    <a:schemeClr val="tx1">
                      <a:lumMod val="90000"/>
                      <a:lumOff val="10000"/>
                    </a:schemeClr>
                  </a:solidFill>
                </a:rPr>
                <a:t> </a:t>
              </a:r>
            </a:p>
          </p:txBody>
        </p:sp>
      </p:grpSp>
      <p:grpSp>
        <p:nvGrpSpPr>
          <p:cNvPr id="39" name="Group 38"/>
          <p:cNvGrpSpPr/>
          <p:nvPr/>
        </p:nvGrpSpPr>
        <p:grpSpPr>
          <a:xfrm>
            <a:off x="527324" y="1234330"/>
            <a:ext cx="9504064" cy="1665740"/>
            <a:chOff x="398388" y="2508874"/>
            <a:chExt cx="8014651" cy="1665740"/>
          </a:xfrm>
        </p:grpSpPr>
        <p:pic>
          <p:nvPicPr>
            <p:cNvPr id="40"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0887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118388" y="2635731"/>
              <a:ext cx="7294651" cy="1538883"/>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REST API para todas las plataformas, usando ODATA 3.0</a:t>
              </a:r>
            </a:p>
            <a:p>
              <a:pPr marL="342900" lvl="1" indent="-342900">
                <a:spcBef>
                  <a:spcPts val="1200"/>
                </a:spcBef>
                <a:buFont typeface="Arial" panose="020B0604020202020204" pitchFamily="34" charset="0"/>
                <a:buChar char="•"/>
              </a:pPr>
              <a:r>
                <a:rPr lang="es-AR" sz="2000" dirty="0" smtClean="0">
                  <a:latin typeface="Segoe UI" pitchFamily="34" charset="0"/>
                  <a:cs typeface="Segoe UI" pitchFamily="34" charset="0"/>
                </a:rPr>
                <a:t>Muy fácil de escribir tus propias librerías cliente usando la REST API y los verbos HTTP standard (GET, POST, PUT, DELETE) </a:t>
              </a:r>
              <a:r>
                <a:rPr lang="en-US" sz="2000" i="1" dirty="0" smtClean="0">
                  <a:solidFill>
                    <a:schemeClr val="tx1">
                      <a:lumMod val="90000"/>
                      <a:lumOff val="10000"/>
                    </a:schemeClr>
                  </a:solidFill>
                  <a:hlinkClick r:id="rId5"/>
                </a:rPr>
                <a:t>http://msdn.microsoft.com/en-us/library/hh973618</a:t>
              </a:r>
              <a:endParaRPr lang="en-US" sz="2000" i="1" dirty="0">
                <a:solidFill>
                  <a:schemeClr val="tx1">
                    <a:lumMod val="90000"/>
                    <a:lumOff val="10000"/>
                  </a:schemeClr>
                </a:solidFill>
              </a:endParaRPr>
            </a:p>
          </p:txBody>
        </p:sp>
      </p:grpSp>
      <p:grpSp>
        <p:nvGrpSpPr>
          <p:cNvPr id="42" name="Group 41"/>
          <p:cNvGrpSpPr/>
          <p:nvPr/>
        </p:nvGrpSpPr>
        <p:grpSpPr>
          <a:xfrm>
            <a:off x="552376" y="5216673"/>
            <a:ext cx="8928000" cy="1489946"/>
            <a:chOff x="398388" y="2530778"/>
            <a:chExt cx="8014651" cy="1489947"/>
          </a:xfrm>
        </p:grpSpPr>
        <p:pic>
          <p:nvPicPr>
            <p:cNvPr id="43"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30778"/>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1118388" y="2635729"/>
              <a:ext cx="7294651" cy="1384996"/>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Código fuente disponible en GitHub =)</a:t>
              </a:r>
            </a:p>
            <a:p>
              <a:pPr marL="342900" lvl="1" indent="-342900">
                <a:spcBef>
                  <a:spcPts val="1200"/>
                </a:spcBef>
                <a:buFont typeface="Arial" panose="020B0604020202020204" pitchFamily="34" charset="0"/>
                <a:buChar char="•"/>
              </a:pPr>
              <a:r>
                <a:rPr lang="en-US" sz="2000" dirty="0">
                  <a:solidFill>
                    <a:schemeClr val="tx1">
                      <a:lumMod val="90000"/>
                      <a:lumOff val="10000"/>
                    </a:schemeClr>
                  </a:solidFill>
                  <a:hlinkClick r:id="rId6"/>
                </a:rPr>
                <a:t>https://github.com/WindowsAzure/azure-sdk-for-media-services</a:t>
              </a:r>
              <a:endParaRPr lang="en-US" sz="2000" dirty="0">
                <a:solidFill>
                  <a:schemeClr val="tx1">
                    <a:lumMod val="90000"/>
                    <a:lumOff val="10000"/>
                  </a:schemeClr>
                </a:solidFill>
              </a:endParaRPr>
            </a:p>
            <a:p>
              <a:pPr marL="342900" lvl="1" indent="-342900">
                <a:spcBef>
                  <a:spcPts val="1200"/>
                </a:spcBef>
                <a:buFont typeface="Arial" panose="020B0604020202020204" pitchFamily="34" charset="0"/>
                <a:buChar char="•"/>
              </a:pPr>
              <a:r>
                <a:rPr lang="en-US" sz="2000" dirty="0">
                  <a:solidFill>
                    <a:schemeClr val="tx1">
                      <a:lumMod val="90000"/>
                      <a:lumOff val="10000"/>
                    </a:schemeClr>
                  </a:solidFill>
                  <a:hlinkClick r:id="rId7"/>
                </a:rPr>
                <a:t>https://github.com/windowsazure/azure-sdk-for-java/</a:t>
              </a:r>
              <a:r>
                <a:rPr lang="en-US" sz="2000" dirty="0">
                  <a:solidFill>
                    <a:schemeClr val="tx1">
                      <a:lumMod val="90000"/>
                      <a:lumOff val="10000"/>
                    </a:schemeClr>
                  </a:solidFill>
                </a:rPr>
                <a:t> </a:t>
              </a:r>
            </a:p>
          </p:txBody>
        </p:sp>
      </p:grpSp>
      <p:pic>
        <p:nvPicPr>
          <p:cNvPr id="15" name="Picture 2" descr="http://matthewhartman.github.io/base/images/githu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6440" y="452524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05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Subtitle 4"/>
          <p:cNvSpPr>
            <a:spLocks noGrp="1"/>
          </p:cNvSpPr>
          <p:nvPr>
            <p:ph type="subTitle" idx="11"/>
          </p:nvPr>
        </p:nvSpPr>
        <p:spPr/>
        <p:txBody>
          <a:bodyPr/>
          <a:lstStyle/>
          <a:p>
            <a:pPr marL="0" indent="0">
              <a:buNone/>
            </a:pPr>
            <a:r>
              <a:rPr lang="en-US" dirty="0" smtClean="0">
                <a:solidFill>
                  <a:schemeClr val="bg1"/>
                </a:solidFill>
              </a:rPr>
              <a:t>Demo: Windows Azure Media Services workflow con .NET SDK</a:t>
            </a:r>
            <a:endParaRPr lang="en-US" dirty="0">
              <a:solidFill>
                <a:schemeClr val="bg1"/>
              </a:solidFill>
            </a:endParaRPr>
          </a:p>
        </p:txBody>
      </p:sp>
      <p:sp>
        <p:nvSpPr>
          <p:cNvPr id="8" name="Title 7"/>
          <p:cNvSpPr>
            <a:spLocks noGrp="1"/>
          </p:cNvSpPr>
          <p:nvPr>
            <p:ph type="title"/>
          </p:nvPr>
        </p:nvSpPr>
        <p:spPr>
          <a:xfrm>
            <a:off x="269240" y="2636912"/>
            <a:ext cx="11653521" cy="894996"/>
          </a:xfrm>
        </p:spPr>
        <p:txBody>
          <a:bodyPr>
            <a:noAutofit/>
          </a:bodyPr>
          <a:lstStyle/>
          <a:p>
            <a:r>
              <a:rPr lang="en-US" sz="4400" dirty="0" smtClean="0">
                <a:solidFill>
                  <a:schemeClr val="bg1"/>
                </a:solidFill>
              </a:rPr>
              <a:t>Mi primer VOD workflow en C# </a:t>
            </a:r>
            <a:endParaRPr lang="en-US" sz="4400" dirty="0">
              <a:solidFill>
                <a:schemeClr val="bg1"/>
              </a:solidFill>
            </a:endParaRPr>
          </a:p>
        </p:txBody>
      </p:sp>
      <p:sp>
        <p:nvSpPr>
          <p:cNvPr id="4" name="Content Placeholder 2"/>
          <p:cNvSpPr txBox="1">
            <a:spLocks/>
          </p:cNvSpPr>
          <p:nvPr/>
        </p:nvSpPr>
        <p:spPr>
          <a:xfrm>
            <a:off x="10043559" y="764704"/>
            <a:ext cx="3541273" cy="4776484"/>
          </a:xfrm>
          <a:prstGeom prst="rect">
            <a:avLst/>
          </a:prstGeom>
        </p:spPr>
        <p:txBody>
          <a:bodyPr vert="horz" wrap="square" lIns="93260" tIns="93260" rIns="146304" bIns="9144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Clr>
                <a:schemeClr val="accent2"/>
              </a:buClr>
              <a:buSzPct val="110000"/>
              <a:buNone/>
            </a:pPr>
            <a:r>
              <a:rPr lang="en-US" dirty="0" smtClean="0">
                <a:solidFill>
                  <a:schemeClr val="bg1"/>
                </a:solidFill>
              </a:rPr>
              <a:t>Ingest</a:t>
            </a:r>
          </a:p>
          <a:p>
            <a:pPr marL="0" indent="0">
              <a:lnSpc>
                <a:spcPct val="150000"/>
              </a:lnSpc>
              <a:buClr>
                <a:schemeClr val="accent2"/>
              </a:buClr>
              <a:buSzPct val="110000"/>
              <a:buNone/>
            </a:pPr>
            <a:r>
              <a:rPr lang="en-US" dirty="0" smtClean="0">
                <a:solidFill>
                  <a:schemeClr val="bg1"/>
                </a:solidFill>
              </a:rPr>
              <a:t>Encode</a:t>
            </a:r>
          </a:p>
          <a:p>
            <a:pPr marL="0" indent="0">
              <a:lnSpc>
                <a:spcPct val="150000"/>
              </a:lnSpc>
              <a:buClr>
                <a:schemeClr val="accent2"/>
              </a:buClr>
              <a:buSzPct val="110000"/>
              <a:buNone/>
            </a:pPr>
            <a:r>
              <a:rPr lang="en-US" dirty="0" smtClean="0">
                <a:solidFill>
                  <a:schemeClr val="bg1"/>
                </a:solidFill>
              </a:rPr>
              <a:t>Package</a:t>
            </a:r>
          </a:p>
          <a:p>
            <a:pPr marL="0" indent="0">
              <a:lnSpc>
                <a:spcPct val="150000"/>
              </a:lnSpc>
              <a:buClr>
                <a:schemeClr val="accent2"/>
              </a:buClr>
              <a:buSzPct val="110000"/>
              <a:buNone/>
            </a:pPr>
            <a:r>
              <a:rPr lang="en-US" dirty="0" smtClean="0">
                <a:solidFill>
                  <a:schemeClr val="bg1"/>
                </a:solidFill>
              </a:rPr>
              <a:t>Encrypt</a:t>
            </a:r>
          </a:p>
          <a:p>
            <a:pPr marL="0" indent="0">
              <a:lnSpc>
                <a:spcPct val="150000"/>
              </a:lnSpc>
              <a:buClr>
                <a:schemeClr val="accent2"/>
              </a:buClr>
              <a:buSzPct val="110000"/>
              <a:buNone/>
            </a:pPr>
            <a:r>
              <a:rPr lang="en-US" dirty="0" smtClean="0">
                <a:solidFill>
                  <a:schemeClr val="bg1"/>
                </a:solidFill>
              </a:rPr>
              <a:t>Deliver</a:t>
            </a:r>
          </a:p>
          <a:p>
            <a:pPr>
              <a:buClr>
                <a:schemeClr val="accent2"/>
              </a:buClr>
              <a:buSzPct val="110000"/>
            </a:pPr>
            <a:endParaRPr lang="en-US" dirty="0" smtClean="0">
              <a:solidFill>
                <a:schemeClr val="bg1"/>
              </a:solidFill>
            </a:endParaRPr>
          </a:p>
        </p:txBody>
      </p:sp>
      <p:pic>
        <p:nvPicPr>
          <p:cNvPr id="6" name="Picture 12" descr="Cloud upload 512x512.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4237" y="1064646"/>
            <a:ext cx="660469" cy="660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5401" y="2170951"/>
            <a:ext cx="536238" cy="536238"/>
          </a:xfrm>
          <a:prstGeom prst="rect">
            <a:avLst/>
          </a:prstGeom>
        </p:spPr>
      </p:pic>
      <p:grpSp>
        <p:nvGrpSpPr>
          <p:cNvPr id="9" name="Group 8"/>
          <p:cNvGrpSpPr/>
          <p:nvPr/>
        </p:nvGrpSpPr>
        <p:grpSpPr>
          <a:xfrm>
            <a:off x="9318658" y="4127517"/>
            <a:ext cx="656048" cy="656048"/>
            <a:chOff x="1106074" y="2130481"/>
            <a:chExt cx="2569999" cy="2569999"/>
          </a:xfrm>
        </p:grpSpPr>
        <p:pic>
          <p:nvPicPr>
            <p:cNvPr id="10" name="Picture 9" descr="Shield 512x51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31" descr="Key 512x5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12" name="Picture 21" descr="Movie 512x512.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87302" y="5205552"/>
            <a:ext cx="514337" cy="5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1" descr="3d 512x512.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39882" y="3070000"/>
            <a:ext cx="635530" cy="635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2641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17" y="151346"/>
            <a:ext cx="11655840" cy="899537"/>
          </a:xfrm>
        </p:spPr>
        <p:txBody>
          <a:bodyPr>
            <a:normAutofit fontScale="90000"/>
          </a:bodyPr>
          <a:lstStyle/>
          <a:p>
            <a:r>
              <a:rPr lang="es-AR" dirty="0" smtClean="0"/>
              <a:t>Dynamic packaging</a:t>
            </a:r>
            <a:r>
              <a:rPr lang="es-AR" sz="1961" dirty="0" smtClean="0"/>
              <a:t/>
            </a:r>
            <a:br>
              <a:rPr lang="es-AR" sz="1961" dirty="0" smtClean="0"/>
            </a:br>
            <a:r>
              <a:rPr lang="es-AR" sz="1961" dirty="0" smtClean="0">
                <a:solidFill>
                  <a:schemeClr val="tx1"/>
                </a:solidFill>
              </a:rPr>
              <a:t>Permite reutilizar el contenido ya </a:t>
            </a:r>
            <a:r>
              <a:rPr lang="es-AR" sz="1961" i="1" dirty="0" smtClean="0">
                <a:solidFill>
                  <a:schemeClr val="tx1"/>
                </a:solidFill>
              </a:rPr>
              <a:t>encodeado </a:t>
            </a:r>
            <a:r>
              <a:rPr lang="es-AR" sz="1961" dirty="0" smtClean="0">
                <a:solidFill>
                  <a:schemeClr val="tx1"/>
                </a:solidFill>
              </a:rPr>
              <a:t>y llevarlo a varios formatos de streaming sin </a:t>
            </a:r>
            <a:r>
              <a:rPr lang="es-AR" sz="1961" i="1" dirty="0" err="1" smtClean="0">
                <a:solidFill>
                  <a:schemeClr val="tx1"/>
                </a:solidFill>
              </a:rPr>
              <a:t>repackagear</a:t>
            </a:r>
            <a:r>
              <a:rPr lang="es-AR" sz="1961" dirty="0" smtClean="0">
                <a:solidFill>
                  <a:schemeClr val="tx1"/>
                </a:solidFill>
              </a:rPr>
              <a:t> el contenido  .</a:t>
            </a:r>
            <a:endParaRPr lang="es-AR" sz="1961" dirty="0">
              <a:solidFill>
                <a:schemeClr val="tx1"/>
              </a:solidFill>
            </a:endParaRPr>
          </a:p>
        </p:txBody>
      </p:sp>
      <p:pic>
        <p:nvPicPr>
          <p:cNvPr id="3" name="Picture 2"/>
          <p:cNvPicPr>
            <a:picLocks noChangeAspect="1"/>
          </p:cNvPicPr>
          <p:nvPr/>
        </p:nvPicPr>
        <p:blipFill>
          <a:blip r:embed="rId2"/>
          <a:stretch>
            <a:fillRect/>
          </a:stretch>
        </p:blipFill>
        <p:spPr>
          <a:xfrm>
            <a:off x="7125670" y="2386019"/>
            <a:ext cx="412508" cy="336623"/>
          </a:xfrm>
          <a:prstGeom prst="rect">
            <a:avLst/>
          </a:prstGeom>
        </p:spPr>
      </p:pic>
      <p:pic>
        <p:nvPicPr>
          <p:cNvPr id="4" name="Picture 3"/>
          <p:cNvPicPr>
            <a:picLocks noChangeAspect="1"/>
          </p:cNvPicPr>
          <p:nvPr/>
        </p:nvPicPr>
        <p:blipFill>
          <a:blip r:embed="rId2"/>
          <a:stretch>
            <a:fillRect/>
          </a:stretch>
        </p:blipFill>
        <p:spPr>
          <a:xfrm>
            <a:off x="7162289" y="1411191"/>
            <a:ext cx="412508" cy="336623"/>
          </a:xfrm>
          <a:prstGeom prst="rect">
            <a:avLst/>
          </a:prstGeom>
        </p:spPr>
      </p:pic>
      <p:pic>
        <p:nvPicPr>
          <p:cNvPr id="5" name="Picture 4"/>
          <p:cNvPicPr>
            <a:picLocks noChangeAspect="1"/>
          </p:cNvPicPr>
          <p:nvPr/>
        </p:nvPicPr>
        <p:blipFill>
          <a:blip r:embed="rId2"/>
          <a:stretch>
            <a:fillRect/>
          </a:stretch>
        </p:blipFill>
        <p:spPr>
          <a:xfrm>
            <a:off x="4872615" y="1482426"/>
            <a:ext cx="825016" cy="6732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59" y="1682540"/>
            <a:ext cx="1072881" cy="107288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5716" y="1636676"/>
            <a:ext cx="873854" cy="1184984"/>
          </a:xfrm>
          <a:prstGeom prst="rect">
            <a:avLst/>
          </a:prstGeom>
        </p:spPr>
      </p:pic>
      <p:sp>
        <p:nvSpPr>
          <p:cNvPr id="8" name="TextBox 7"/>
          <p:cNvSpPr txBox="1"/>
          <p:nvPr/>
        </p:nvSpPr>
        <p:spPr>
          <a:xfrm>
            <a:off x="2016596" y="2755421"/>
            <a:ext cx="1496756" cy="333617"/>
          </a:xfrm>
          <a:prstGeom prst="rect">
            <a:avLst/>
          </a:prstGeom>
          <a:noFill/>
        </p:spPr>
        <p:txBody>
          <a:bodyPr wrap="none" rtlCol="0">
            <a:spAutoFit/>
          </a:bodyPr>
          <a:lstStyle>
            <a:defPPr>
              <a:defRPr lang="en-US"/>
            </a:defPPr>
            <a:lvl1pPr>
              <a:defRPr sz="1600" b="1">
                <a:latin typeface="Trebuchet MS" panose="020B0603020202020204" pitchFamily="34" charset="0"/>
              </a:defRPr>
            </a:lvl1pPr>
          </a:lstStyle>
          <a:p>
            <a:r>
              <a:rPr lang="en-US" sz="1568" dirty="0">
                <a:solidFill>
                  <a:schemeClr val="tx1">
                    <a:lumMod val="65000"/>
                    <a:lumOff val="35000"/>
                  </a:schemeClr>
                </a:solidFill>
                <a:latin typeface="+mn-lt"/>
              </a:rPr>
              <a:t>Video sources</a:t>
            </a:r>
          </a:p>
        </p:txBody>
      </p:sp>
      <p:cxnSp>
        <p:nvCxnSpPr>
          <p:cNvPr id="9" name="Straight Arrow Connector 8"/>
          <p:cNvCxnSpPr/>
          <p:nvPr/>
        </p:nvCxnSpPr>
        <p:spPr>
          <a:xfrm flipV="1">
            <a:off x="3347447" y="2216631"/>
            <a:ext cx="815271" cy="1253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10" name="TextBox 9"/>
          <p:cNvSpPr txBox="1"/>
          <p:nvPr/>
        </p:nvSpPr>
        <p:spPr>
          <a:xfrm>
            <a:off x="4009918" y="2755421"/>
            <a:ext cx="1987275" cy="333617"/>
          </a:xfrm>
          <a:prstGeom prst="rect">
            <a:avLst/>
          </a:prstGeom>
          <a:noFill/>
        </p:spPr>
        <p:txBody>
          <a:bodyPr wrap="none" rtlCol="0">
            <a:spAutoFit/>
          </a:bodyPr>
          <a:lstStyle/>
          <a:p>
            <a:r>
              <a:rPr lang="en-US" sz="1568" b="1" dirty="0">
                <a:solidFill>
                  <a:schemeClr val="tx1">
                    <a:lumMod val="65000"/>
                    <a:lumOff val="35000"/>
                  </a:schemeClr>
                </a:solidFill>
              </a:rPr>
              <a:t>Multi-bitrates Mp4</a:t>
            </a:r>
          </a:p>
        </p:txBody>
      </p:sp>
      <p:sp>
        <p:nvSpPr>
          <p:cNvPr id="13" name="TextBox 12"/>
          <p:cNvSpPr txBox="1"/>
          <p:nvPr/>
        </p:nvSpPr>
        <p:spPr>
          <a:xfrm>
            <a:off x="8624681" y="2894976"/>
            <a:ext cx="1453411" cy="333617"/>
          </a:xfrm>
          <a:prstGeom prst="rect">
            <a:avLst/>
          </a:prstGeom>
          <a:noFill/>
        </p:spPr>
        <p:txBody>
          <a:bodyPr wrap="none" rtlCol="0">
            <a:spAutoFit/>
          </a:bodyPr>
          <a:lstStyle/>
          <a:p>
            <a:r>
              <a:rPr lang="en-US" sz="1568" b="1" dirty="0">
                <a:solidFill>
                  <a:schemeClr val="tx1">
                    <a:lumMod val="65000"/>
                    <a:lumOff val="35000"/>
                  </a:schemeClr>
                </a:solidFill>
              </a:rPr>
              <a:t>Origin Server</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127" y="1446986"/>
            <a:ext cx="617416" cy="61741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537" y="2409382"/>
            <a:ext cx="617416" cy="617416"/>
          </a:xfrm>
          <a:prstGeom prst="rect">
            <a:avLst/>
          </a:prstGeom>
        </p:spPr>
      </p:pic>
      <p:sp>
        <p:nvSpPr>
          <p:cNvPr id="16" name="TextBox 15"/>
          <p:cNvSpPr txBox="1"/>
          <p:nvPr/>
        </p:nvSpPr>
        <p:spPr>
          <a:xfrm>
            <a:off x="7244035" y="1747813"/>
            <a:ext cx="437940" cy="258212"/>
          </a:xfrm>
          <a:prstGeom prst="rect">
            <a:avLst/>
          </a:prstGeom>
          <a:noFill/>
        </p:spPr>
        <p:txBody>
          <a:bodyPr wrap="none" rtlCol="0">
            <a:spAutoFit/>
          </a:bodyPr>
          <a:lstStyle/>
          <a:p>
            <a:r>
              <a:rPr lang="en-US" sz="1078" b="1" dirty="0">
                <a:solidFill>
                  <a:schemeClr val="tx1">
                    <a:lumMod val="65000"/>
                    <a:lumOff val="35000"/>
                  </a:schemeClr>
                </a:solidFill>
              </a:rPr>
              <a:t>HLS</a:t>
            </a:r>
          </a:p>
        </p:txBody>
      </p:sp>
      <p:sp>
        <p:nvSpPr>
          <p:cNvPr id="17" name="TextBox 16"/>
          <p:cNvSpPr txBox="1"/>
          <p:nvPr/>
        </p:nvSpPr>
        <p:spPr>
          <a:xfrm>
            <a:off x="7150422" y="2675963"/>
            <a:ext cx="824265" cy="409086"/>
          </a:xfrm>
          <a:prstGeom prst="rect">
            <a:avLst/>
          </a:prstGeom>
          <a:noFill/>
        </p:spPr>
        <p:txBody>
          <a:bodyPr wrap="none" rtlCol="0">
            <a:spAutoFit/>
          </a:bodyPr>
          <a:lstStyle/>
          <a:p>
            <a:r>
              <a:rPr lang="en-US" sz="1029" b="1" dirty="0">
                <a:solidFill>
                  <a:schemeClr val="tx1">
                    <a:lumMod val="65000"/>
                    <a:lumOff val="35000"/>
                  </a:schemeClr>
                </a:solidFill>
              </a:rPr>
              <a:t>Smooth </a:t>
            </a:r>
          </a:p>
          <a:p>
            <a:r>
              <a:rPr lang="en-US" sz="1029" b="1" dirty="0">
                <a:solidFill>
                  <a:schemeClr val="tx1">
                    <a:lumMod val="65000"/>
                    <a:lumOff val="35000"/>
                  </a:schemeClr>
                </a:solidFill>
              </a:rPr>
              <a:t>Streaming</a:t>
            </a:r>
          </a:p>
        </p:txBody>
      </p:sp>
      <p:sp>
        <p:nvSpPr>
          <p:cNvPr id="19" name="Rectangle 18"/>
          <p:cNvSpPr/>
          <p:nvPr/>
        </p:nvSpPr>
        <p:spPr>
          <a:xfrm>
            <a:off x="3402482" y="1927441"/>
            <a:ext cx="753732" cy="303481"/>
          </a:xfrm>
          <a:prstGeom prst="rect">
            <a:avLst/>
          </a:prstGeom>
        </p:spPr>
        <p:txBody>
          <a:bodyPr wrap="none">
            <a:spAutoFit/>
          </a:bodyPr>
          <a:lstStyle/>
          <a:p>
            <a:r>
              <a:rPr lang="en-US" sz="1372" dirty="0">
                <a:solidFill>
                  <a:schemeClr val="tx1">
                    <a:lumMod val="65000"/>
                    <a:lumOff val="35000"/>
                  </a:schemeClr>
                </a:solidFill>
              </a:rPr>
              <a:t>Encode</a:t>
            </a:r>
            <a:endParaRPr lang="en-US" sz="1372" dirty="0"/>
          </a:p>
        </p:txBody>
      </p:sp>
      <p:sp>
        <p:nvSpPr>
          <p:cNvPr id="20" name="Rectangle 19"/>
          <p:cNvSpPr/>
          <p:nvPr/>
        </p:nvSpPr>
        <p:spPr>
          <a:xfrm rot="20153923">
            <a:off x="5864566" y="1712039"/>
            <a:ext cx="813970" cy="301727"/>
          </a:xfrm>
          <a:prstGeom prst="rect">
            <a:avLst/>
          </a:prstGeom>
        </p:spPr>
        <p:txBody>
          <a:bodyPr wrap="none">
            <a:spAutoFit/>
          </a:bodyPr>
          <a:lstStyle/>
          <a:p>
            <a:r>
              <a:rPr lang="en-US" sz="1372" dirty="0">
                <a:solidFill>
                  <a:schemeClr val="tx1">
                    <a:lumMod val="65000"/>
                    <a:lumOff val="35000"/>
                  </a:schemeClr>
                </a:solidFill>
              </a:rPr>
              <a:t>Package</a:t>
            </a:r>
            <a:endParaRPr lang="en-US" sz="1372" dirty="0"/>
          </a:p>
        </p:txBody>
      </p:sp>
      <p:pic>
        <p:nvPicPr>
          <p:cNvPr id="21" name="Picture 20"/>
          <p:cNvPicPr>
            <a:picLocks noChangeAspect="1"/>
          </p:cNvPicPr>
          <p:nvPr/>
        </p:nvPicPr>
        <p:blipFill>
          <a:blip r:embed="rId2"/>
          <a:stretch>
            <a:fillRect/>
          </a:stretch>
        </p:blipFill>
        <p:spPr>
          <a:xfrm>
            <a:off x="4824378" y="3520163"/>
            <a:ext cx="825016" cy="673246"/>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822" y="3720277"/>
            <a:ext cx="1072881" cy="1072881"/>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7479" y="3674413"/>
            <a:ext cx="873854" cy="1184984"/>
          </a:xfrm>
          <a:prstGeom prst="rect">
            <a:avLst/>
          </a:prstGeom>
        </p:spPr>
      </p:pic>
      <p:sp>
        <p:nvSpPr>
          <p:cNvPr id="24" name="TextBox 23"/>
          <p:cNvSpPr txBox="1"/>
          <p:nvPr/>
        </p:nvSpPr>
        <p:spPr>
          <a:xfrm>
            <a:off x="1968359" y="4793158"/>
            <a:ext cx="1496756" cy="333617"/>
          </a:xfrm>
          <a:prstGeom prst="rect">
            <a:avLst/>
          </a:prstGeom>
          <a:noFill/>
        </p:spPr>
        <p:txBody>
          <a:bodyPr wrap="none" rtlCol="0">
            <a:spAutoFit/>
          </a:bodyPr>
          <a:lstStyle>
            <a:defPPr>
              <a:defRPr lang="en-US"/>
            </a:defPPr>
            <a:lvl1pPr>
              <a:defRPr sz="1600" b="1">
                <a:latin typeface="Trebuchet MS" panose="020B0603020202020204" pitchFamily="34" charset="0"/>
              </a:defRPr>
            </a:lvl1pPr>
          </a:lstStyle>
          <a:p>
            <a:r>
              <a:rPr lang="en-US" sz="1568" dirty="0">
                <a:solidFill>
                  <a:schemeClr val="tx1">
                    <a:lumMod val="65000"/>
                    <a:lumOff val="35000"/>
                  </a:schemeClr>
                </a:solidFill>
                <a:latin typeface="+mn-lt"/>
              </a:rPr>
              <a:t>Video sources</a:t>
            </a:r>
          </a:p>
        </p:txBody>
      </p:sp>
      <p:sp>
        <p:nvSpPr>
          <p:cNvPr id="26" name="TextBox 25"/>
          <p:cNvSpPr txBox="1"/>
          <p:nvPr/>
        </p:nvSpPr>
        <p:spPr>
          <a:xfrm>
            <a:off x="3961681" y="4793158"/>
            <a:ext cx="1987275" cy="333617"/>
          </a:xfrm>
          <a:prstGeom prst="rect">
            <a:avLst/>
          </a:prstGeom>
          <a:noFill/>
        </p:spPr>
        <p:txBody>
          <a:bodyPr wrap="none" rtlCol="0">
            <a:spAutoFit/>
          </a:bodyPr>
          <a:lstStyle/>
          <a:p>
            <a:r>
              <a:rPr lang="en-US" sz="1568" b="1" dirty="0">
                <a:solidFill>
                  <a:schemeClr val="tx1">
                    <a:lumMod val="65000"/>
                    <a:lumOff val="35000"/>
                  </a:schemeClr>
                </a:solidFill>
              </a:rPr>
              <a:t>Multi-bitrates Mp4</a:t>
            </a:r>
          </a:p>
        </p:txBody>
      </p:sp>
      <p:pic>
        <p:nvPicPr>
          <p:cNvPr id="27" name="Picture 26"/>
          <p:cNvPicPr>
            <a:picLocks noChangeAspect="1"/>
          </p:cNvPicPr>
          <p:nvPr/>
        </p:nvPicPr>
        <p:blipFill>
          <a:blip r:embed="rId5"/>
          <a:stretch>
            <a:fillRect/>
          </a:stretch>
        </p:blipFill>
        <p:spPr>
          <a:xfrm>
            <a:off x="6766876" y="3475587"/>
            <a:ext cx="720346" cy="1033533"/>
          </a:xfrm>
          <a:prstGeom prst="rect">
            <a:avLst/>
          </a:prstGeom>
        </p:spPr>
      </p:pic>
      <p:sp>
        <p:nvSpPr>
          <p:cNvPr id="29" name="TextBox 28"/>
          <p:cNvSpPr txBox="1"/>
          <p:nvPr/>
        </p:nvSpPr>
        <p:spPr>
          <a:xfrm>
            <a:off x="6722148" y="5229200"/>
            <a:ext cx="1298176" cy="333617"/>
          </a:xfrm>
          <a:prstGeom prst="rect">
            <a:avLst/>
          </a:prstGeom>
          <a:noFill/>
        </p:spPr>
        <p:txBody>
          <a:bodyPr wrap="none" rtlCol="0">
            <a:spAutoFit/>
          </a:bodyPr>
          <a:lstStyle/>
          <a:p>
            <a:r>
              <a:rPr lang="en-US" sz="1568" b="1" dirty="0">
                <a:solidFill>
                  <a:schemeClr val="tx1">
                    <a:lumMod val="65000"/>
                    <a:lumOff val="35000"/>
                  </a:schemeClr>
                </a:solidFill>
                <a:latin typeface="+mj-lt"/>
              </a:rPr>
              <a:t>Origin Server</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819" y="3356992"/>
            <a:ext cx="617416" cy="617416"/>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819" y="4035884"/>
            <a:ext cx="617416" cy="617416"/>
          </a:xfrm>
          <a:prstGeom prst="rect">
            <a:avLst/>
          </a:prstGeom>
        </p:spPr>
      </p:pic>
      <p:sp>
        <p:nvSpPr>
          <p:cNvPr id="32" name="TextBox 31"/>
          <p:cNvSpPr txBox="1"/>
          <p:nvPr/>
        </p:nvSpPr>
        <p:spPr>
          <a:xfrm>
            <a:off x="8021726" y="3657819"/>
            <a:ext cx="437940" cy="258212"/>
          </a:xfrm>
          <a:prstGeom prst="rect">
            <a:avLst/>
          </a:prstGeom>
          <a:noFill/>
        </p:spPr>
        <p:txBody>
          <a:bodyPr wrap="none" rtlCol="0">
            <a:spAutoFit/>
          </a:bodyPr>
          <a:lstStyle/>
          <a:p>
            <a:r>
              <a:rPr lang="en-US" sz="1078" b="1" dirty="0">
                <a:solidFill>
                  <a:schemeClr val="tx1">
                    <a:lumMod val="65000"/>
                    <a:lumOff val="35000"/>
                  </a:schemeClr>
                </a:solidFill>
              </a:rPr>
              <a:t>HLS</a:t>
            </a:r>
          </a:p>
        </p:txBody>
      </p:sp>
      <p:sp>
        <p:nvSpPr>
          <p:cNvPr id="33" name="TextBox 32"/>
          <p:cNvSpPr txBox="1"/>
          <p:nvPr/>
        </p:nvSpPr>
        <p:spPr>
          <a:xfrm>
            <a:off x="7967704" y="4302465"/>
            <a:ext cx="824265" cy="409086"/>
          </a:xfrm>
          <a:prstGeom prst="rect">
            <a:avLst/>
          </a:prstGeom>
          <a:noFill/>
        </p:spPr>
        <p:txBody>
          <a:bodyPr wrap="none" rtlCol="0">
            <a:spAutoFit/>
          </a:bodyPr>
          <a:lstStyle/>
          <a:p>
            <a:r>
              <a:rPr lang="en-US" sz="1029" b="1" dirty="0">
                <a:solidFill>
                  <a:schemeClr val="tx1">
                    <a:lumMod val="65000"/>
                    <a:lumOff val="35000"/>
                  </a:schemeClr>
                </a:solidFill>
              </a:rPr>
              <a:t>Smooth </a:t>
            </a:r>
          </a:p>
          <a:p>
            <a:r>
              <a:rPr lang="en-US" sz="1029" b="1" dirty="0">
                <a:solidFill>
                  <a:schemeClr val="tx1">
                    <a:lumMod val="65000"/>
                    <a:lumOff val="35000"/>
                  </a:schemeClr>
                </a:solidFill>
              </a:rPr>
              <a:t>Streaming</a:t>
            </a:r>
          </a:p>
        </p:txBody>
      </p:sp>
      <p:sp>
        <p:nvSpPr>
          <p:cNvPr id="34" name="Rectangle 33"/>
          <p:cNvSpPr/>
          <p:nvPr/>
        </p:nvSpPr>
        <p:spPr>
          <a:xfrm>
            <a:off x="6651325" y="3351844"/>
            <a:ext cx="2148012" cy="2223190"/>
          </a:xfrm>
          <a:prstGeom prst="rect">
            <a:avLst/>
          </a:pr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5" name="Rectangle 34"/>
          <p:cNvSpPr/>
          <p:nvPr/>
        </p:nvSpPr>
        <p:spPr>
          <a:xfrm>
            <a:off x="3402844" y="3961259"/>
            <a:ext cx="753732" cy="303481"/>
          </a:xfrm>
          <a:prstGeom prst="rect">
            <a:avLst/>
          </a:prstGeom>
        </p:spPr>
        <p:txBody>
          <a:bodyPr wrap="none">
            <a:spAutoFit/>
          </a:bodyPr>
          <a:lstStyle/>
          <a:p>
            <a:r>
              <a:rPr lang="en-US" sz="1372" dirty="0">
                <a:solidFill>
                  <a:schemeClr val="tx1">
                    <a:lumMod val="65000"/>
                    <a:lumOff val="35000"/>
                  </a:schemeClr>
                </a:solidFill>
              </a:rPr>
              <a:t>Encode</a:t>
            </a:r>
            <a:endParaRPr lang="en-US" sz="1372" dirty="0"/>
          </a:p>
        </p:txBody>
      </p:sp>
      <p:sp>
        <p:nvSpPr>
          <p:cNvPr id="36" name="Rectangle 35"/>
          <p:cNvSpPr/>
          <p:nvPr/>
        </p:nvSpPr>
        <p:spPr>
          <a:xfrm>
            <a:off x="5675985" y="3704295"/>
            <a:ext cx="977320" cy="514628"/>
          </a:xfrm>
          <a:prstGeom prst="rect">
            <a:avLst/>
          </a:prstGeom>
        </p:spPr>
        <p:txBody>
          <a:bodyPr wrap="none">
            <a:spAutoFit/>
          </a:bodyPr>
          <a:lstStyle/>
          <a:p>
            <a:pPr algn="ctr"/>
            <a:r>
              <a:rPr lang="en-US" sz="1372" dirty="0">
                <a:solidFill>
                  <a:schemeClr val="tx1">
                    <a:lumMod val="65000"/>
                    <a:lumOff val="35000"/>
                  </a:schemeClr>
                </a:solidFill>
              </a:rPr>
              <a:t>Dynamic</a:t>
            </a:r>
          </a:p>
          <a:p>
            <a:pPr algn="ctr"/>
            <a:r>
              <a:rPr lang="en-US" sz="1372" dirty="0">
                <a:solidFill>
                  <a:schemeClr val="tx1">
                    <a:lumMod val="65000"/>
                    <a:lumOff val="35000"/>
                  </a:schemeClr>
                </a:solidFill>
              </a:rPr>
              <a:t>Packaging</a:t>
            </a:r>
            <a:endParaRPr lang="en-US" sz="1372" dirty="0"/>
          </a:p>
        </p:txBody>
      </p:sp>
      <p:sp>
        <p:nvSpPr>
          <p:cNvPr id="37" name="TextBox 36"/>
          <p:cNvSpPr txBox="1"/>
          <p:nvPr/>
        </p:nvSpPr>
        <p:spPr>
          <a:xfrm>
            <a:off x="329196" y="1228975"/>
            <a:ext cx="4075731" cy="333617"/>
          </a:xfrm>
          <a:prstGeom prst="rect">
            <a:avLst/>
          </a:prstGeom>
          <a:noFill/>
        </p:spPr>
        <p:txBody>
          <a:bodyPr wrap="none" rtlCol="0">
            <a:spAutoFit/>
          </a:bodyPr>
          <a:lstStyle/>
          <a:p>
            <a:r>
              <a:rPr lang="es-AR" sz="1568" dirty="0" err="1" smtClean="0"/>
              <a:t>Encode</a:t>
            </a:r>
            <a:r>
              <a:rPr lang="es-AR" sz="1568" dirty="0" smtClean="0"/>
              <a:t> and </a:t>
            </a:r>
            <a:r>
              <a:rPr lang="es-AR" sz="1568" dirty="0" err="1" smtClean="0"/>
              <a:t>Package</a:t>
            </a:r>
            <a:r>
              <a:rPr lang="es-AR" sz="1568" dirty="0" smtClean="0"/>
              <a:t> – Workflow tradicional</a:t>
            </a:r>
            <a:endParaRPr lang="es-AR" sz="1568" dirty="0"/>
          </a:p>
        </p:txBody>
      </p:sp>
      <p:sp>
        <p:nvSpPr>
          <p:cNvPr id="38" name="TextBox 37"/>
          <p:cNvSpPr txBox="1"/>
          <p:nvPr/>
        </p:nvSpPr>
        <p:spPr>
          <a:xfrm>
            <a:off x="329195" y="3325937"/>
            <a:ext cx="2793329" cy="333617"/>
          </a:xfrm>
          <a:prstGeom prst="rect">
            <a:avLst/>
          </a:prstGeom>
          <a:noFill/>
        </p:spPr>
        <p:txBody>
          <a:bodyPr wrap="none" rtlCol="0">
            <a:spAutoFit/>
          </a:bodyPr>
          <a:lstStyle/>
          <a:p>
            <a:r>
              <a:rPr lang="en-US" sz="1568" dirty="0"/>
              <a:t>Dynamic </a:t>
            </a:r>
            <a:r>
              <a:rPr lang="en-US" sz="1568" dirty="0" smtClean="0"/>
              <a:t>Packaging Workflow</a:t>
            </a:r>
            <a:endParaRPr lang="en-US" sz="1568" dirty="0"/>
          </a:p>
        </p:txBody>
      </p:sp>
      <p:cxnSp>
        <p:nvCxnSpPr>
          <p:cNvPr id="39" name="Straight Arrow Connector 38"/>
          <p:cNvCxnSpPr/>
          <p:nvPr/>
        </p:nvCxnSpPr>
        <p:spPr>
          <a:xfrm rot="20153923" flipV="1">
            <a:off x="5869029" y="1988184"/>
            <a:ext cx="815271" cy="1253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3382034" y="4250449"/>
            <a:ext cx="815271" cy="1253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a:endCxn id="34" idx="1"/>
          </p:cNvCxnSpPr>
          <p:nvPr/>
        </p:nvCxnSpPr>
        <p:spPr>
          <a:xfrm>
            <a:off x="5736636" y="4250450"/>
            <a:ext cx="914689" cy="212989"/>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44" name="Rectangle 43"/>
          <p:cNvSpPr/>
          <p:nvPr/>
        </p:nvSpPr>
        <p:spPr>
          <a:xfrm rot="2351307">
            <a:off x="5754216" y="2390961"/>
            <a:ext cx="813970" cy="301727"/>
          </a:xfrm>
          <a:prstGeom prst="rect">
            <a:avLst/>
          </a:prstGeom>
        </p:spPr>
        <p:txBody>
          <a:bodyPr wrap="none">
            <a:spAutoFit/>
          </a:bodyPr>
          <a:lstStyle/>
          <a:p>
            <a:r>
              <a:rPr lang="en-US" sz="1372" dirty="0">
                <a:solidFill>
                  <a:schemeClr val="tx1">
                    <a:lumMod val="65000"/>
                    <a:lumOff val="35000"/>
                  </a:schemeClr>
                </a:solidFill>
              </a:rPr>
              <a:t>Package</a:t>
            </a:r>
            <a:endParaRPr lang="en-US" sz="1372" dirty="0"/>
          </a:p>
        </p:txBody>
      </p:sp>
      <p:cxnSp>
        <p:nvCxnSpPr>
          <p:cNvPr id="45" name="Straight Arrow Connector 44"/>
          <p:cNvCxnSpPr/>
          <p:nvPr/>
        </p:nvCxnSpPr>
        <p:spPr>
          <a:xfrm rot="2351307" flipV="1">
            <a:off x="5821305" y="2410672"/>
            <a:ext cx="815271" cy="1253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a:off x="7698992" y="1802495"/>
            <a:ext cx="2592342" cy="168535"/>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a:off x="329196" y="5374957"/>
            <a:ext cx="7603043" cy="646331"/>
          </a:xfrm>
          <a:prstGeom prst="rect">
            <a:avLst/>
          </a:prstGeom>
          <a:noFill/>
        </p:spPr>
        <p:txBody>
          <a:bodyPr wrap="none" rtlCol="0">
            <a:spAutoFit/>
          </a:bodyPr>
          <a:lstStyle/>
          <a:p>
            <a:r>
              <a:rPr lang="es-AR" dirty="0" smtClean="0">
                <a:latin typeface="+mj-lt"/>
              </a:rPr>
              <a:t>Formato de Entrada: Mp4 o Smooth Streaming </a:t>
            </a:r>
          </a:p>
          <a:p>
            <a:r>
              <a:rPr lang="es-AR" dirty="0" smtClean="0">
                <a:latin typeface="+mj-lt"/>
              </a:rPr>
              <a:t>Formato de Salida: Smooth Streaming, Http-Live-Streaming v4 y MPEG-</a:t>
            </a:r>
            <a:r>
              <a:rPr lang="es-AR" dirty="0" err="1" smtClean="0">
                <a:latin typeface="+mj-lt"/>
              </a:rPr>
              <a:t>Dash</a:t>
            </a:r>
            <a:endParaRPr lang="es-AR" dirty="0">
              <a:latin typeface="+mj-lt"/>
            </a:endParaRPr>
          </a:p>
        </p:txBody>
      </p:sp>
      <p:pic>
        <p:nvPicPr>
          <p:cNvPr id="1026" name="Picture 2" descr="http://upload.wikimedia.org/wikipedia/commons/6/6c/I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10207" y="1376883"/>
            <a:ext cx="503074" cy="3306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6/66/Android_robo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0672210" y="1760404"/>
            <a:ext cx="341527" cy="406229"/>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p:nvPr/>
        </p:nvCxnSpPr>
        <p:spPr>
          <a:xfrm flipV="1">
            <a:off x="7698992" y="1570516"/>
            <a:ext cx="2611536" cy="218915"/>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pic>
        <p:nvPicPr>
          <p:cNvPr id="1030" name="Picture 6" descr="http://images.wikia.com/darksouls/images/9/91/Icon_xbox36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72209" y="2355849"/>
            <a:ext cx="361129" cy="3611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pload.wikimedia.org/wikipedia/commons/c/c7/Windows_logo_-_20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29217" y="2821659"/>
            <a:ext cx="285501" cy="313008"/>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Straight Arrow Connector 61"/>
          <p:cNvCxnSpPr>
            <a:stCxn id="32" idx="3"/>
          </p:cNvCxnSpPr>
          <p:nvPr/>
        </p:nvCxnSpPr>
        <p:spPr>
          <a:xfrm flipV="1">
            <a:off x="8459666" y="3615027"/>
            <a:ext cx="1919708" cy="171898"/>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63" name="Straight Arrow Connector 62"/>
          <p:cNvCxnSpPr>
            <a:stCxn id="32" idx="3"/>
          </p:cNvCxnSpPr>
          <p:nvPr/>
        </p:nvCxnSpPr>
        <p:spPr>
          <a:xfrm>
            <a:off x="8459666" y="3786925"/>
            <a:ext cx="1900513" cy="221147"/>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pic>
        <p:nvPicPr>
          <p:cNvPr id="61" name="Picture 60"/>
          <p:cNvPicPr>
            <a:picLocks noChangeAspect="1"/>
          </p:cNvPicPr>
          <p:nvPr/>
        </p:nvPicPr>
        <p:blipFill>
          <a:blip r:embed="rId10"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17898" y="6082397"/>
            <a:ext cx="586370" cy="586963"/>
          </a:xfrm>
          <a:prstGeom prst="rect">
            <a:avLst/>
          </a:prstGeom>
        </p:spPr>
      </p:pic>
      <p:sp>
        <p:nvSpPr>
          <p:cNvPr id="1024" name="Rectangle 1023"/>
          <p:cNvSpPr/>
          <p:nvPr/>
        </p:nvSpPr>
        <p:spPr>
          <a:xfrm>
            <a:off x="1081542" y="6133327"/>
            <a:ext cx="10832004" cy="454420"/>
          </a:xfrm>
          <a:prstGeom prst="rect">
            <a:avLst/>
          </a:prstGeom>
        </p:spPr>
        <p:txBody>
          <a:bodyPr wrap="none">
            <a:spAutoFit/>
          </a:bodyPr>
          <a:lstStyle/>
          <a:p>
            <a:r>
              <a:rPr lang="es-AR" sz="2353" dirty="0" smtClean="0">
                <a:solidFill>
                  <a:srgbClr val="FF0000"/>
                </a:solidFill>
                <a:latin typeface="Calibri" panose="020F0502020204030204" pitchFamily="34" charset="0"/>
              </a:rPr>
              <a:t>Se necesita tener al menos 1 ‘</a:t>
            </a:r>
            <a:r>
              <a:rPr lang="es-AR" sz="2353" dirty="0" err="1" smtClean="0">
                <a:solidFill>
                  <a:srgbClr val="FF0000"/>
                </a:solidFill>
                <a:latin typeface="Calibri" panose="020F0502020204030204" pitchFamily="34" charset="0"/>
              </a:rPr>
              <a:t>Reserved</a:t>
            </a:r>
            <a:r>
              <a:rPr lang="es-AR" sz="2353" dirty="0" smtClean="0">
                <a:solidFill>
                  <a:srgbClr val="FF0000"/>
                </a:solidFill>
                <a:latin typeface="Calibri" panose="020F0502020204030204" pitchFamily="34" charset="0"/>
              </a:rPr>
              <a:t> Streaming </a:t>
            </a:r>
            <a:r>
              <a:rPr lang="es-AR" sz="2353" dirty="0" err="1" smtClean="0">
                <a:solidFill>
                  <a:srgbClr val="FF0000"/>
                </a:solidFill>
                <a:latin typeface="Calibri" panose="020F0502020204030204" pitchFamily="34" charset="0"/>
              </a:rPr>
              <a:t>unit</a:t>
            </a:r>
            <a:r>
              <a:rPr lang="es-AR" sz="2353" dirty="0" smtClean="0">
                <a:solidFill>
                  <a:srgbClr val="FF0000"/>
                </a:solidFill>
                <a:latin typeface="Calibri" panose="020F0502020204030204" pitchFamily="34" charset="0"/>
              </a:rPr>
              <a:t>’ para utilizar </a:t>
            </a:r>
            <a:r>
              <a:rPr lang="es-AR" sz="2353" dirty="0" err="1" smtClean="0">
                <a:solidFill>
                  <a:srgbClr val="FF0000"/>
                </a:solidFill>
                <a:latin typeface="Calibri" panose="020F0502020204030204" pitchFamily="34" charset="0"/>
              </a:rPr>
              <a:t>dynamic</a:t>
            </a:r>
            <a:r>
              <a:rPr lang="es-AR" sz="2353" dirty="0" smtClean="0">
                <a:solidFill>
                  <a:srgbClr val="FF0000"/>
                </a:solidFill>
                <a:latin typeface="Calibri" panose="020F0502020204030204" pitchFamily="34" charset="0"/>
              </a:rPr>
              <a:t> packaging</a:t>
            </a:r>
            <a:endParaRPr lang="es-AR" sz="2353" dirty="0">
              <a:solidFill>
                <a:srgbClr val="FF0000"/>
              </a:solidFill>
            </a:endParaRPr>
          </a:p>
        </p:txBody>
      </p:sp>
      <p:pic>
        <p:nvPicPr>
          <p:cNvPr id="69" name="Picture 2" descr="http://upload.wikimedia.org/wikipedia/commons/6/6c/I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33486" y="3443079"/>
            <a:ext cx="503074" cy="33067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http://upload.wikimedia.org/wikipedia/commons/6/66/Android_robo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0695489" y="3826601"/>
            <a:ext cx="341527" cy="40622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http://images.wikia.com/darksouls/images/9/91/Icon_xbox36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95488" y="4422045"/>
            <a:ext cx="361129" cy="361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8" descr="http://upload.wikimedia.org/wikipedia/commons/c/c7/Windows_logo_-_20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52496" y="4887856"/>
            <a:ext cx="285501" cy="313008"/>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Arrow Connector 75"/>
          <p:cNvCxnSpPr/>
          <p:nvPr/>
        </p:nvCxnSpPr>
        <p:spPr>
          <a:xfrm flipV="1">
            <a:off x="7767838" y="2513084"/>
            <a:ext cx="2611536" cy="218915"/>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77" name="Straight Arrow Connector 76"/>
          <p:cNvCxnSpPr/>
          <p:nvPr/>
        </p:nvCxnSpPr>
        <p:spPr>
          <a:xfrm>
            <a:off x="7767837" y="2745196"/>
            <a:ext cx="2592342" cy="168535"/>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pic>
        <p:nvPicPr>
          <p:cNvPr id="11" name="Picture 10"/>
          <p:cNvPicPr>
            <a:picLocks noChangeAspect="1"/>
          </p:cNvPicPr>
          <p:nvPr/>
        </p:nvPicPr>
        <p:blipFill>
          <a:blip r:embed="rId5"/>
          <a:stretch>
            <a:fillRect/>
          </a:stretch>
        </p:blipFill>
        <p:spPr>
          <a:xfrm>
            <a:off x="8978025" y="1517700"/>
            <a:ext cx="628185" cy="1444777"/>
          </a:xfrm>
          <a:prstGeom prst="rect">
            <a:avLst/>
          </a:prstGeom>
        </p:spPr>
      </p:pic>
      <p:cxnSp>
        <p:nvCxnSpPr>
          <p:cNvPr id="81" name="Straight Arrow Connector 80"/>
          <p:cNvCxnSpPr/>
          <p:nvPr/>
        </p:nvCxnSpPr>
        <p:spPr>
          <a:xfrm>
            <a:off x="8627399" y="4435733"/>
            <a:ext cx="1663935" cy="123957"/>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a:off x="8632584" y="4446185"/>
            <a:ext cx="1776237" cy="567087"/>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634" y="4614008"/>
            <a:ext cx="617416" cy="617416"/>
          </a:xfrm>
          <a:prstGeom prst="rect">
            <a:avLst/>
          </a:prstGeom>
        </p:spPr>
      </p:pic>
      <p:sp>
        <p:nvSpPr>
          <p:cNvPr id="65" name="TextBox 64"/>
          <p:cNvSpPr txBox="1"/>
          <p:nvPr/>
        </p:nvSpPr>
        <p:spPr>
          <a:xfrm>
            <a:off x="7962519" y="4880589"/>
            <a:ext cx="550151" cy="250710"/>
          </a:xfrm>
          <a:prstGeom prst="rect">
            <a:avLst/>
          </a:prstGeom>
          <a:noFill/>
        </p:spPr>
        <p:txBody>
          <a:bodyPr wrap="none" rtlCol="0">
            <a:spAutoFit/>
          </a:bodyPr>
          <a:lstStyle/>
          <a:p>
            <a:r>
              <a:rPr lang="en-US" sz="1029" b="1" dirty="0" smtClean="0">
                <a:solidFill>
                  <a:schemeClr val="tx1">
                    <a:lumMod val="65000"/>
                    <a:lumOff val="35000"/>
                  </a:schemeClr>
                </a:solidFill>
              </a:rPr>
              <a:t>DASH</a:t>
            </a:r>
            <a:endParaRPr lang="en-US" sz="1029" b="1" dirty="0">
              <a:solidFill>
                <a:schemeClr val="tx1">
                  <a:lumMod val="65000"/>
                  <a:lumOff val="35000"/>
                </a:schemeClr>
              </a:solidFill>
            </a:endParaRPr>
          </a:p>
        </p:txBody>
      </p:sp>
      <p:pic>
        <p:nvPicPr>
          <p:cNvPr id="25" name="Picture 24"/>
          <p:cNvPicPr>
            <a:picLocks noChangeAspect="1"/>
          </p:cNvPicPr>
          <p:nvPr/>
        </p:nvPicPr>
        <p:blipFill>
          <a:blip r:embed="rId11"/>
          <a:stretch>
            <a:fillRect/>
          </a:stretch>
        </p:blipFill>
        <p:spPr>
          <a:xfrm>
            <a:off x="10723796" y="5748161"/>
            <a:ext cx="342900" cy="314325"/>
          </a:xfrm>
          <a:prstGeom prst="rect">
            <a:avLst/>
          </a:prstGeom>
        </p:spPr>
      </p:pic>
      <p:pic>
        <p:nvPicPr>
          <p:cNvPr id="28" name="Picture 27"/>
          <p:cNvPicPr>
            <a:picLocks noChangeAspect="1"/>
          </p:cNvPicPr>
          <p:nvPr/>
        </p:nvPicPr>
        <p:blipFill>
          <a:blip r:embed="rId12"/>
          <a:stretch>
            <a:fillRect/>
          </a:stretch>
        </p:blipFill>
        <p:spPr>
          <a:xfrm>
            <a:off x="10713604" y="5321797"/>
            <a:ext cx="371475" cy="314325"/>
          </a:xfrm>
          <a:prstGeom prst="rect">
            <a:avLst/>
          </a:prstGeom>
        </p:spPr>
      </p:pic>
      <p:cxnSp>
        <p:nvCxnSpPr>
          <p:cNvPr id="66" name="Straight Arrow Connector 65"/>
          <p:cNvCxnSpPr>
            <a:stCxn id="65" idx="3"/>
          </p:cNvCxnSpPr>
          <p:nvPr/>
        </p:nvCxnSpPr>
        <p:spPr>
          <a:xfrm>
            <a:off x="8512670" y="5005944"/>
            <a:ext cx="1866704" cy="433534"/>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a:stCxn id="65" idx="3"/>
          </p:cNvCxnSpPr>
          <p:nvPr/>
        </p:nvCxnSpPr>
        <p:spPr>
          <a:xfrm>
            <a:off x="8512670" y="5005944"/>
            <a:ext cx="1847509" cy="894136"/>
          </a:xfrm>
          <a:prstGeom prst="straightConnector1">
            <a:avLst/>
          </a:prstGeom>
          <a:ln>
            <a:solidFill>
              <a:schemeClr val="tx1"/>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39786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22" presetClass="entr" presetSubtype="8"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500"/>
                                        <p:tgtEl>
                                          <p:spTgt spid="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wipe(left)">
                                      <p:cBhvr>
                                        <p:cTn id="79" dur="500"/>
                                        <p:tgtEl>
                                          <p:spTgt spid="50"/>
                                        </p:tgtEl>
                                      </p:cBhvr>
                                    </p:animEffect>
                                  </p:childTnLst>
                                </p:cTn>
                              </p:par>
                              <p:par>
                                <p:cTn id="80" presetID="22" presetClass="entr" presetSubtype="8" fill="hold"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par>
                                <p:cTn id="83" presetID="22" presetClass="entr" presetSubtype="8" fill="hold"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wipe(left)">
                                      <p:cBhvr>
                                        <p:cTn id="85" dur="500"/>
                                        <p:tgtEl>
                                          <p:spTgt spid="76"/>
                                        </p:tgtEl>
                                      </p:cBhvr>
                                    </p:animEffect>
                                  </p:childTnLst>
                                </p:cTn>
                              </p:par>
                              <p:par>
                                <p:cTn id="86" presetID="22" presetClass="entr" presetSubtype="8" fill="hold"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wipe(left)">
                                      <p:cBhvr>
                                        <p:cTn id="88" dur="500"/>
                                        <p:tgtEl>
                                          <p:spTgt spid="77"/>
                                        </p:tgtEl>
                                      </p:cBhvr>
                                    </p:animEffect>
                                  </p:childTnLst>
                                </p:cTn>
                              </p:par>
                            </p:childTnLst>
                          </p:cTn>
                        </p:par>
                        <p:par>
                          <p:cTn id="89" fill="hold">
                            <p:stCondLst>
                              <p:cond delay="1000"/>
                            </p:stCondLst>
                            <p:childTnLst>
                              <p:par>
                                <p:cTn id="90" presetID="10" presetClass="entr" presetSubtype="0" fill="hold" nodeType="afterEffect">
                                  <p:stCondLst>
                                    <p:cond delay="0"/>
                                  </p:stCondLst>
                                  <p:childTnLst>
                                    <p:set>
                                      <p:cBhvr>
                                        <p:cTn id="91" dur="1" fill="hold">
                                          <p:stCondLst>
                                            <p:cond delay="0"/>
                                          </p:stCondLst>
                                        </p:cTn>
                                        <p:tgtEl>
                                          <p:spTgt spid="1026"/>
                                        </p:tgtEl>
                                        <p:attrNameLst>
                                          <p:attrName>style.visibility</p:attrName>
                                        </p:attrNameLst>
                                      </p:cBhvr>
                                      <p:to>
                                        <p:strVal val="visible"/>
                                      </p:to>
                                    </p:set>
                                    <p:animEffect transition="in" filter="fade">
                                      <p:cBhvr>
                                        <p:cTn id="92" dur="500"/>
                                        <p:tgtEl>
                                          <p:spTgt spid="1026"/>
                                        </p:tgtEl>
                                      </p:cBhvr>
                                    </p:animEffect>
                                  </p:childTnLst>
                                </p:cTn>
                              </p:par>
                              <p:par>
                                <p:cTn id="93" presetID="10" presetClass="entr" presetSubtype="0" fill="hold" nodeType="withEffect">
                                  <p:stCondLst>
                                    <p:cond delay="0"/>
                                  </p:stCondLst>
                                  <p:childTnLst>
                                    <p:set>
                                      <p:cBhvr>
                                        <p:cTn id="94" dur="1" fill="hold">
                                          <p:stCondLst>
                                            <p:cond delay="0"/>
                                          </p:stCondLst>
                                        </p:cTn>
                                        <p:tgtEl>
                                          <p:spTgt spid="1028"/>
                                        </p:tgtEl>
                                        <p:attrNameLst>
                                          <p:attrName>style.visibility</p:attrName>
                                        </p:attrNameLst>
                                      </p:cBhvr>
                                      <p:to>
                                        <p:strVal val="visible"/>
                                      </p:to>
                                    </p:set>
                                    <p:animEffect transition="in" filter="fade">
                                      <p:cBhvr>
                                        <p:cTn id="95" dur="500"/>
                                        <p:tgtEl>
                                          <p:spTgt spid="1028"/>
                                        </p:tgtEl>
                                      </p:cBhvr>
                                    </p:animEffect>
                                  </p:childTnLst>
                                </p:cTn>
                              </p:par>
                              <p:par>
                                <p:cTn id="96" presetID="10" presetClass="entr" presetSubtype="0" fill="hold" nodeType="withEffect">
                                  <p:stCondLst>
                                    <p:cond delay="0"/>
                                  </p:stCondLst>
                                  <p:childTnLst>
                                    <p:set>
                                      <p:cBhvr>
                                        <p:cTn id="97" dur="1" fill="hold">
                                          <p:stCondLst>
                                            <p:cond delay="0"/>
                                          </p:stCondLst>
                                        </p:cTn>
                                        <p:tgtEl>
                                          <p:spTgt spid="1030"/>
                                        </p:tgtEl>
                                        <p:attrNameLst>
                                          <p:attrName>style.visibility</p:attrName>
                                        </p:attrNameLst>
                                      </p:cBhvr>
                                      <p:to>
                                        <p:strVal val="visible"/>
                                      </p:to>
                                    </p:set>
                                    <p:animEffect transition="in" filter="fade">
                                      <p:cBhvr>
                                        <p:cTn id="98" dur="500"/>
                                        <p:tgtEl>
                                          <p:spTgt spid="1030"/>
                                        </p:tgtEl>
                                      </p:cBhvr>
                                    </p:animEffect>
                                  </p:childTnLst>
                                </p:cTn>
                              </p:par>
                              <p:par>
                                <p:cTn id="99" presetID="10" presetClass="entr" presetSubtype="0" fill="hold" nodeType="withEffect">
                                  <p:stCondLst>
                                    <p:cond delay="0"/>
                                  </p:stCondLst>
                                  <p:childTnLst>
                                    <p:set>
                                      <p:cBhvr>
                                        <p:cTn id="100" dur="1" fill="hold">
                                          <p:stCondLst>
                                            <p:cond delay="0"/>
                                          </p:stCondLst>
                                        </p:cTn>
                                        <p:tgtEl>
                                          <p:spTgt spid="1032"/>
                                        </p:tgtEl>
                                        <p:attrNameLst>
                                          <p:attrName>style.visibility</p:attrName>
                                        </p:attrNameLst>
                                      </p:cBhvr>
                                      <p:to>
                                        <p:strVal val="visible"/>
                                      </p:to>
                                    </p:set>
                                    <p:animEffect transition="in" filter="fade">
                                      <p:cBhvr>
                                        <p:cTn id="101" dur="500"/>
                                        <p:tgtEl>
                                          <p:spTgt spid="103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fade">
                                      <p:cBhvr>
                                        <p:cTn id="111" dur="500"/>
                                        <p:tgtEl>
                                          <p:spTgt spid="2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500"/>
                                        <p:tgtEl>
                                          <p:spTgt spid="2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left)">
                                      <p:cBhvr>
                                        <p:cTn id="119" dur="500"/>
                                        <p:tgtEl>
                                          <p:spTgt spid="4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500"/>
                                        <p:tgtEl>
                                          <p:spTgt spid="3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fade">
                                      <p:cBhvr>
                                        <p:cTn id="127" dur="500"/>
                                        <p:tgtEl>
                                          <p:spTgt spid="22"/>
                                        </p:tgtEl>
                                      </p:cBhvr>
                                    </p:animEffect>
                                  </p:childTnLst>
                                </p:cTn>
                              </p:par>
                              <p:par>
                                <p:cTn id="128" presetID="10" presetClass="entr" presetSubtype="0" fill="hold" nodeType="withEffect">
                                  <p:stCondLst>
                                    <p:cond delay="0"/>
                                  </p:stCondLst>
                                  <p:childTnLst>
                                    <p:set>
                                      <p:cBhvr>
                                        <p:cTn id="129" dur="1" fill="hold">
                                          <p:stCondLst>
                                            <p:cond delay="0"/>
                                          </p:stCondLst>
                                        </p:cTn>
                                        <p:tgtEl>
                                          <p:spTgt spid="21"/>
                                        </p:tgtEl>
                                        <p:attrNameLst>
                                          <p:attrName>style.visibility</p:attrName>
                                        </p:attrNameLst>
                                      </p:cBhvr>
                                      <p:to>
                                        <p:strVal val="visible"/>
                                      </p:to>
                                    </p:set>
                                    <p:animEffect transition="in" filter="fade">
                                      <p:cBhvr>
                                        <p:cTn id="130" dur="500"/>
                                        <p:tgtEl>
                                          <p:spTgt spid="21"/>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fade">
                                      <p:cBhvr>
                                        <p:cTn id="133" dur="500"/>
                                        <p:tgtEl>
                                          <p:spTgt spid="26"/>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27"/>
                                        </p:tgtEl>
                                        <p:attrNameLst>
                                          <p:attrName>style.visibility</p:attrName>
                                        </p:attrNameLst>
                                      </p:cBhvr>
                                      <p:to>
                                        <p:strVal val="visible"/>
                                      </p:to>
                                    </p:set>
                                    <p:animEffect transition="in" filter="fade">
                                      <p:cBhvr>
                                        <p:cTn id="138" dur="500"/>
                                        <p:tgtEl>
                                          <p:spTgt spid="2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fade">
                                      <p:cBhvr>
                                        <p:cTn id="141" dur="500"/>
                                        <p:tgtEl>
                                          <p:spTgt spid="2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fade">
                                      <p:cBhvr>
                                        <p:cTn id="144" dur="500"/>
                                        <p:tgtEl>
                                          <p:spTgt spid="3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ipe(left)">
                                      <p:cBhvr>
                                        <p:cTn id="149" dur="500"/>
                                        <p:tgtEl>
                                          <p:spTgt spid="41"/>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30"/>
                                        </p:tgtEl>
                                        <p:attrNameLst>
                                          <p:attrName>style.visibility</p:attrName>
                                        </p:attrNameLst>
                                      </p:cBhvr>
                                      <p:to>
                                        <p:strVal val="visible"/>
                                      </p:to>
                                    </p:set>
                                    <p:animEffect transition="in" filter="fade">
                                      <p:cBhvr>
                                        <p:cTn id="157" dur="500"/>
                                        <p:tgtEl>
                                          <p:spTgt spid="30"/>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2"/>
                                        </p:tgtEl>
                                        <p:attrNameLst>
                                          <p:attrName>style.visibility</p:attrName>
                                        </p:attrNameLst>
                                      </p:cBhvr>
                                      <p:to>
                                        <p:strVal val="visible"/>
                                      </p:to>
                                    </p:set>
                                    <p:animEffect transition="in" filter="fade">
                                      <p:cBhvr>
                                        <p:cTn id="160" dur="500"/>
                                        <p:tgtEl>
                                          <p:spTgt spid="3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3"/>
                                        </p:tgtEl>
                                        <p:attrNameLst>
                                          <p:attrName>style.visibility</p:attrName>
                                        </p:attrNameLst>
                                      </p:cBhvr>
                                      <p:to>
                                        <p:strVal val="visible"/>
                                      </p:to>
                                    </p:set>
                                    <p:animEffect transition="in" filter="fade">
                                      <p:cBhvr>
                                        <p:cTn id="163" dur="500"/>
                                        <p:tgtEl>
                                          <p:spTgt spid="33"/>
                                        </p:tgtEl>
                                      </p:cBhvr>
                                    </p:animEffect>
                                  </p:childTnLst>
                                </p:cTn>
                              </p:par>
                              <p:par>
                                <p:cTn id="164" presetID="10" presetClass="entr" presetSubtype="0" fill="hold" nodeType="withEffect">
                                  <p:stCondLst>
                                    <p:cond delay="0"/>
                                  </p:stCondLst>
                                  <p:childTnLst>
                                    <p:set>
                                      <p:cBhvr>
                                        <p:cTn id="165" dur="1" fill="hold">
                                          <p:stCondLst>
                                            <p:cond delay="0"/>
                                          </p:stCondLst>
                                        </p:cTn>
                                        <p:tgtEl>
                                          <p:spTgt spid="31"/>
                                        </p:tgtEl>
                                        <p:attrNameLst>
                                          <p:attrName>style.visibility</p:attrName>
                                        </p:attrNameLst>
                                      </p:cBhvr>
                                      <p:to>
                                        <p:strVal val="visible"/>
                                      </p:to>
                                    </p:set>
                                    <p:animEffect transition="in" filter="fade">
                                      <p:cBhvr>
                                        <p:cTn id="166" dur="500"/>
                                        <p:tgtEl>
                                          <p:spTgt spid="31"/>
                                        </p:tgtEl>
                                      </p:cBhvr>
                                    </p:animEffect>
                                  </p:childTnLst>
                                </p:cTn>
                              </p:par>
                            </p:childTnLst>
                          </p:cTn>
                        </p:par>
                        <p:par>
                          <p:cTn id="167" fill="hold">
                            <p:stCondLst>
                              <p:cond delay="500"/>
                            </p:stCondLst>
                            <p:childTnLst>
                              <p:par>
                                <p:cTn id="168" presetID="22" presetClass="entr" presetSubtype="8" fill="hold" nodeType="afterEffect">
                                  <p:stCondLst>
                                    <p:cond delay="0"/>
                                  </p:stCondLst>
                                  <p:childTnLst>
                                    <p:set>
                                      <p:cBhvr>
                                        <p:cTn id="169" dur="1" fill="hold">
                                          <p:stCondLst>
                                            <p:cond delay="0"/>
                                          </p:stCondLst>
                                        </p:cTn>
                                        <p:tgtEl>
                                          <p:spTgt spid="62"/>
                                        </p:tgtEl>
                                        <p:attrNameLst>
                                          <p:attrName>style.visibility</p:attrName>
                                        </p:attrNameLst>
                                      </p:cBhvr>
                                      <p:to>
                                        <p:strVal val="visible"/>
                                      </p:to>
                                    </p:set>
                                    <p:animEffect transition="in" filter="wipe(left)">
                                      <p:cBhvr>
                                        <p:cTn id="170" dur="500"/>
                                        <p:tgtEl>
                                          <p:spTgt spid="62"/>
                                        </p:tgtEl>
                                      </p:cBhvr>
                                    </p:animEffect>
                                  </p:childTnLst>
                                </p:cTn>
                              </p:par>
                              <p:par>
                                <p:cTn id="171" presetID="22" presetClass="entr" presetSubtype="8" fill="hold" nodeType="withEffect">
                                  <p:stCondLst>
                                    <p:cond delay="0"/>
                                  </p:stCondLst>
                                  <p:childTnLst>
                                    <p:set>
                                      <p:cBhvr>
                                        <p:cTn id="172" dur="1" fill="hold">
                                          <p:stCondLst>
                                            <p:cond delay="0"/>
                                          </p:stCondLst>
                                        </p:cTn>
                                        <p:tgtEl>
                                          <p:spTgt spid="63"/>
                                        </p:tgtEl>
                                        <p:attrNameLst>
                                          <p:attrName>style.visibility</p:attrName>
                                        </p:attrNameLst>
                                      </p:cBhvr>
                                      <p:to>
                                        <p:strVal val="visible"/>
                                      </p:to>
                                    </p:set>
                                    <p:animEffect transition="in" filter="wipe(left)">
                                      <p:cBhvr>
                                        <p:cTn id="173" dur="500"/>
                                        <p:tgtEl>
                                          <p:spTgt spid="63"/>
                                        </p:tgtEl>
                                      </p:cBhvr>
                                    </p:animEffect>
                                  </p:childTnLst>
                                </p:cTn>
                              </p:par>
                              <p:par>
                                <p:cTn id="174" presetID="22" presetClass="entr" presetSubtype="8" fill="hold" nodeType="withEffect">
                                  <p:stCondLst>
                                    <p:cond delay="0"/>
                                  </p:stCondLst>
                                  <p:childTnLst>
                                    <p:set>
                                      <p:cBhvr>
                                        <p:cTn id="175" dur="1" fill="hold">
                                          <p:stCondLst>
                                            <p:cond delay="0"/>
                                          </p:stCondLst>
                                        </p:cTn>
                                        <p:tgtEl>
                                          <p:spTgt spid="81"/>
                                        </p:tgtEl>
                                        <p:attrNameLst>
                                          <p:attrName>style.visibility</p:attrName>
                                        </p:attrNameLst>
                                      </p:cBhvr>
                                      <p:to>
                                        <p:strVal val="visible"/>
                                      </p:to>
                                    </p:set>
                                    <p:animEffect transition="in" filter="wipe(left)">
                                      <p:cBhvr>
                                        <p:cTn id="176" dur="500"/>
                                        <p:tgtEl>
                                          <p:spTgt spid="81"/>
                                        </p:tgtEl>
                                      </p:cBhvr>
                                    </p:animEffect>
                                  </p:childTnLst>
                                </p:cTn>
                              </p:par>
                              <p:par>
                                <p:cTn id="177" presetID="22" presetClass="entr" presetSubtype="8" fill="hold" nodeType="withEffect">
                                  <p:stCondLst>
                                    <p:cond delay="0"/>
                                  </p:stCondLst>
                                  <p:childTnLst>
                                    <p:set>
                                      <p:cBhvr>
                                        <p:cTn id="178" dur="1" fill="hold">
                                          <p:stCondLst>
                                            <p:cond delay="0"/>
                                          </p:stCondLst>
                                        </p:cTn>
                                        <p:tgtEl>
                                          <p:spTgt spid="83"/>
                                        </p:tgtEl>
                                        <p:attrNameLst>
                                          <p:attrName>style.visibility</p:attrName>
                                        </p:attrNameLst>
                                      </p:cBhvr>
                                      <p:to>
                                        <p:strVal val="visible"/>
                                      </p:to>
                                    </p:set>
                                    <p:animEffect transition="in" filter="wipe(left)">
                                      <p:cBhvr>
                                        <p:cTn id="179" dur="500"/>
                                        <p:tgtEl>
                                          <p:spTgt spid="83"/>
                                        </p:tgtEl>
                                      </p:cBhvr>
                                    </p:animEffect>
                                  </p:childTnLst>
                                </p:cTn>
                              </p:par>
                            </p:childTnLst>
                          </p:cTn>
                        </p:par>
                        <p:par>
                          <p:cTn id="180" fill="hold">
                            <p:stCondLst>
                              <p:cond delay="1000"/>
                            </p:stCondLst>
                            <p:childTnLst>
                              <p:par>
                                <p:cTn id="181" presetID="10" presetClass="entr" presetSubtype="0" fill="hold" nodeType="afterEffect">
                                  <p:stCondLst>
                                    <p:cond delay="0"/>
                                  </p:stCondLst>
                                  <p:childTnLst>
                                    <p:set>
                                      <p:cBhvr>
                                        <p:cTn id="182" dur="1" fill="hold">
                                          <p:stCondLst>
                                            <p:cond delay="0"/>
                                          </p:stCondLst>
                                        </p:cTn>
                                        <p:tgtEl>
                                          <p:spTgt spid="69"/>
                                        </p:tgtEl>
                                        <p:attrNameLst>
                                          <p:attrName>style.visibility</p:attrName>
                                        </p:attrNameLst>
                                      </p:cBhvr>
                                      <p:to>
                                        <p:strVal val="visible"/>
                                      </p:to>
                                    </p:set>
                                    <p:animEffect transition="in" filter="fade">
                                      <p:cBhvr>
                                        <p:cTn id="183" dur="500"/>
                                        <p:tgtEl>
                                          <p:spTgt spid="69"/>
                                        </p:tgtEl>
                                      </p:cBhvr>
                                    </p:animEffect>
                                  </p:childTnLst>
                                </p:cTn>
                              </p:par>
                              <p:par>
                                <p:cTn id="184" presetID="10" presetClass="entr" presetSubtype="0" fill="hold" nodeType="withEffect">
                                  <p:stCondLst>
                                    <p:cond delay="0"/>
                                  </p:stCondLst>
                                  <p:childTnLst>
                                    <p:set>
                                      <p:cBhvr>
                                        <p:cTn id="185" dur="1" fill="hold">
                                          <p:stCondLst>
                                            <p:cond delay="0"/>
                                          </p:stCondLst>
                                        </p:cTn>
                                        <p:tgtEl>
                                          <p:spTgt spid="70"/>
                                        </p:tgtEl>
                                        <p:attrNameLst>
                                          <p:attrName>style.visibility</p:attrName>
                                        </p:attrNameLst>
                                      </p:cBhvr>
                                      <p:to>
                                        <p:strVal val="visible"/>
                                      </p:to>
                                    </p:set>
                                    <p:animEffect transition="in" filter="fade">
                                      <p:cBhvr>
                                        <p:cTn id="186" dur="500"/>
                                        <p:tgtEl>
                                          <p:spTgt spid="70"/>
                                        </p:tgtEl>
                                      </p:cBhvr>
                                    </p:animEffect>
                                  </p:childTnLst>
                                </p:cTn>
                              </p:par>
                              <p:par>
                                <p:cTn id="187" presetID="10" presetClass="entr" presetSubtype="0" fill="hold" nodeType="withEffect">
                                  <p:stCondLst>
                                    <p:cond delay="0"/>
                                  </p:stCondLst>
                                  <p:childTnLst>
                                    <p:set>
                                      <p:cBhvr>
                                        <p:cTn id="188" dur="1" fill="hold">
                                          <p:stCondLst>
                                            <p:cond delay="0"/>
                                          </p:stCondLst>
                                        </p:cTn>
                                        <p:tgtEl>
                                          <p:spTgt spid="71"/>
                                        </p:tgtEl>
                                        <p:attrNameLst>
                                          <p:attrName>style.visibility</p:attrName>
                                        </p:attrNameLst>
                                      </p:cBhvr>
                                      <p:to>
                                        <p:strVal val="visible"/>
                                      </p:to>
                                    </p:set>
                                    <p:animEffect transition="in" filter="fade">
                                      <p:cBhvr>
                                        <p:cTn id="189" dur="500"/>
                                        <p:tgtEl>
                                          <p:spTgt spid="71"/>
                                        </p:tgtEl>
                                      </p:cBhvr>
                                    </p:animEffect>
                                  </p:childTnLst>
                                </p:cTn>
                              </p:par>
                              <p:par>
                                <p:cTn id="190" presetID="10" presetClass="entr" presetSubtype="0" fill="hold" nodeType="withEffect">
                                  <p:stCondLst>
                                    <p:cond delay="0"/>
                                  </p:stCondLst>
                                  <p:childTnLst>
                                    <p:set>
                                      <p:cBhvr>
                                        <p:cTn id="191" dur="1" fill="hold">
                                          <p:stCondLst>
                                            <p:cond delay="0"/>
                                          </p:stCondLst>
                                        </p:cTn>
                                        <p:tgtEl>
                                          <p:spTgt spid="72"/>
                                        </p:tgtEl>
                                        <p:attrNameLst>
                                          <p:attrName>style.visibility</p:attrName>
                                        </p:attrNameLst>
                                      </p:cBhvr>
                                      <p:to>
                                        <p:strVal val="visible"/>
                                      </p:to>
                                    </p:set>
                                    <p:animEffect transition="in" filter="fade">
                                      <p:cBhvr>
                                        <p:cTn id="192" dur="500"/>
                                        <p:tgtEl>
                                          <p:spTgt spid="72"/>
                                        </p:tgtEl>
                                      </p:cBhvr>
                                    </p:animEffect>
                                  </p:childTnLst>
                                </p:cTn>
                              </p:par>
                              <p:par>
                                <p:cTn id="193" presetID="10" presetClass="entr" presetSubtype="0" fill="hold" nodeType="with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fade">
                                      <p:cBhvr>
                                        <p:cTn id="195" dur="500"/>
                                        <p:tgtEl>
                                          <p:spTgt spid="28"/>
                                        </p:tgtEl>
                                      </p:cBhvr>
                                    </p:animEffect>
                                  </p:childTnLst>
                                </p:cTn>
                              </p:par>
                              <p:par>
                                <p:cTn id="196" presetID="10" presetClass="entr" presetSubtype="0" fill="hold" nodeType="withEffect">
                                  <p:stCondLst>
                                    <p:cond delay="0"/>
                                  </p:stCondLst>
                                  <p:childTnLst>
                                    <p:set>
                                      <p:cBhvr>
                                        <p:cTn id="197" dur="1" fill="hold">
                                          <p:stCondLst>
                                            <p:cond delay="0"/>
                                          </p:stCondLst>
                                        </p:cTn>
                                        <p:tgtEl>
                                          <p:spTgt spid="25"/>
                                        </p:tgtEl>
                                        <p:attrNameLst>
                                          <p:attrName>style.visibility</p:attrName>
                                        </p:attrNameLst>
                                      </p:cBhvr>
                                      <p:to>
                                        <p:strVal val="visible"/>
                                      </p:to>
                                    </p:set>
                                    <p:animEffect transition="in" filter="fade">
                                      <p:cBhvr>
                                        <p:cTn id="198" dur="500"/>
                                        <p:tgtEl>
                                          <p:spTgt spid="25"/>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65"/>
                                        </p:tgtEl>
                                        <p:attrNameLst>
                                          <p:attrName>style.visibility</p:attrName>
                                        </p:attrNameLst>
                                      </p:cBhvr>
                                      <p:to>
                                        <p:strVal val="visible"/>
                                      </p:to>
                                    </p:set>
                                    <p:animEffect transition="in" filter="fade">
                                      <p:cBhvr>
                                        <p:cTn id="201" dur="500"/>
                                        <p:tgtEl>
                                          <p:spTgt spid="65"/>
                                        </p:tgtEl>
                                      </p:cBhvr>
                                    </p:animEffect>
                                  </p:childTnLst>
                                </p:cTn>
                              </p:par>
                              <p:par>
                                <p:cTn id="202" presetID="10" presetClass="entr" presetSubtype="0" fill="hold" nodeType="withEffect">
                                  <p:stCondLst>
                                    <p:cond delay="0"/>
                                  </p:stCondLst>
                                  <p:childTnLst>
                                    <p:set>
                                      <p:cBhvr>
                                        <p:cTn id="203" dur="1" fill="hold">
                                          <p:stCondLst>
                                            <p:cond delay="0"/>
                                          </p:stCondLst>
                                        </p:cTn>
                                        <p:tgtEl>
                                          <p:spTgt spid="64"/>
                                        </p:tgtEl>
                                        <p:attrNameLst>
                                          <p:attrName>style.visibility</p:attrName>
                                        </p:attrNameLst>
                                      </p:cBhvr>
                                      <p:to>
                                        <p:strVal val="visible"/>
                                      </p:to>
                                    </p:set>
                                    <p:animEffect transition="in" filter="fade">
                                      <p:cBhvr>
                                        <p:cTn id="204" dur="500"/>
                                        <p:tgtEl>
                                          <p:spTgt spid="64"/>
                                        </p:tgtEl>
                                      </p:cBhvr>
                                    </p:animEffect>
                                  </p:childTnLst>
                                </p:cTn>
                              </p:par>
                              <p:par>
                                <p:cTn id="205" presetID="22" presetClass="entr" presetSubtype="8" fill="hold" nodeType="withEffect">
                                  <p:stCondLst>
                                    <p:cond delay="0"/>
                                  </p:stCondLst>
                                  <p:childTnLst>
                                    <p:set>
                                      <p:cBhvr>
                                        <p:cTn id="206" dur="1" fill="hold">
                                          <p:stCondLst>
                                            <p:cond delay="0"/>
                                          </p:stCondLst>
                                        </p:cTn>
                                        <p:tgtEl>
                                          <p:spTgt spid="66"/>
                                        </p:tgtEl>
                                        <p:attrNameLst>
                                          <p:attrName>style.visibility</p:attrName>
                                        </p:attrNameLst>
                                      </p:cBhvr>
                                      <p:to>
                                        <p:strVal val="visible"/>
                                      </p:to>
                                    </p:set>
                                    <p:animEffect transition="in" filter="wipe(left)">
                                      <p:cBhvr>
                                        <p:cTn id="207" dur="500"/>
                                        <p:tgtEl>
                                          <p:spTgt spid="66"/>
                                        </p:tgtEl>
                                      </p:cBhvr>
                                    </p:animEffect>
                                  </p:childTnLst>
                                </p:cTn>
                              </p:par>
                              <p:par>
                                <p:cTn id="208" presetID="22" presetClass="entr" presetSubtype="8" fill="hold" nodeType="withEffect">
                                  <p:stCondLst>
                                    <p:cond delay="0"/>
                                  </p:stCondLst>
                                  <p:childTnLst>
                                    <p:set>
                                      <p:cBhvr>
                                        <p:cTn id="209" dur="1" fill="hold">
                                          <p:stCondLst>
                                            <p:cond delay="0"/>
                                          </p:stCondLst>
                                        </p:cTn>
                                        <p:tgtEl>
                                          <p:spTgt spid="67"/>
                                        </p:tgtEl>
                                        <p:attrNameLst>
                                          <p:attrName>style.visibility</p:attrName>
                                        </p:attrNameLst>
                                      </p:cBhvr>
                                      <p:to>
                                        <p:strVal val="visible"/>
                                      </p:to>
                                    </p:set>
                                    <p:animEffect transition="in" filter="wipe(left)">
                                      <p:cBhvr>
                                        <p:cTn id="210" dur="500"/>
                                        <p:tgtEl>
                                          <p:spTgt spid="67"/>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grpId="0" nodeType="clickEffect">
                                  <p:stCondLst>
                                    <p:cond delay="0"/>
                                  </p:stCondLst>
                                  <p:childTnLst>
                                    <p:set>
                                      <p:cBhvr>
                                        <p:cTn id="214" dur="1" fill="hold">
                                          <p:stCondLst>
                                            <p:cond delay="0"/>
                                          </p:stCondLst>
                                        </p:cTn>
                                        <p:tgtEl>
                                          <p:spTgt spid="52"/>
                                        </p:tgtEl>
                                        <p:attrNameLst>
                                          <p:attrName>style.visibility</p:attrName>
                                        </p:attrNameLst>
                                      </p:cBhvr>
                                      <p:to>
                                        <p:strVal val="visible"/>
                                      </p:to>
                                    </p:set>
                                    <p:animEffect transition="in" filter="fade">
                                      <p:cBhvr>
                                        <p:cTn id="215" dur="500"/>
                                        <p:tgtEl>
                                          <p:spTgt spid="52"/>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fade">
                                      <p:cBhvr>
                                        <p:cTn id="220" dur="500"/>
                                        <p:tgtEl>
                                          <p:spTgt spid="61"/>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024"/>
                                        </p:tgtEl>
                                        <p:attrNameLst>
                                          <p:attrName>style.visibility</p:attrName>
                                        </p:attrNameLst>
                                      </p:cBhvr>
                                      <p:to>
                                        <p:strVal val="visible"/>
                                      </p:to>
                                    </p:set>
                                    <p:animEffect transition="in" filter="fade">
                                      <p:cBhvr>
                                        <p:cTn id="223" dur="500"/>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P spid="16" grpId="0"/>
      <p:bldP spid="17" grpId="0"/>
      <p:bldP spid="19" grpId="0"/>
      <p:bldP spid="20" grpId="0"/>
      <p:bldP spid="24" grpId="0"/>
      <p:bldP spid="26" grpId="0"/>
      <p:bldP spid="29" grpId="0"/>
      <p:bldP spid="32" grpId="0"/>
      <p:bldP spid="33" grpId="0"/>
      <p:bldP spid="34" grpId="0" animBg="1"/>
      <p:bldP spid="35" grpId="0"/>
      <p:bldP spid="36" grpId="0"/>
      <p:bldP spid="37" grpId="0"/>
      <p:bldP spid="38" grpId="0"/>
      <p:bldP spid="44" grpId="0"/>
      <p:bldP spid="52" grpId="0"/>
      <p:bldP spid="1024"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¿Qué es MPEG</a:t>
            </a:r>
            <a:r>
              <a:rPr lang="en-US" dirty="0" smtClean="0"/>
              <a:t>-DASH?</a:t>
            </a:r>
            <a:endParaRPr lang="es-AR" dirty="0"/>
          </a:p>
        </p:txBody>
      </p:sp>
      <p:sp>
        <p:nvSpPr>
          <p:cNvPr id="16" name="Rectangle 15"/>
          <p:cNvSpPr/>
          <p:nvPr/>
        </p:nvSpPr>
        <p:spPr>
          <a:xfrm>
            <a:off x="695873" y="1234718"/>
            <a:ext cx="10392140" cy="369332"/>
          </a:xfrm>
          <a:prstGeom prst="rect">
            <a:avLst/>
          </a:prstGeom>
        </p:spPr>
        <p:txBody>
          <a:bodyPr wrap="none">
            <a:spAutoFit/>
          </a:bodyPr>
          <a:lstStyle/>
          <a:p>
            <a:r>
              <a:rPr lang="es-AR" dirty="0" smtClean="0"/>
              <a:t>Actualmente hay tres grandes formatos de streaming propietarios (todos aceptan H.264 como input)</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21576" b="31055"/>
          <a:stretch/>
        </p:blipFill>
        <p:spPr>
          <a:xfrm>
            <a:off x="1747971" y="1941182"/>
            <a:ext cx="2432270" cy="64807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212" y="1914848"/>
            <a:ext cx="587560" cy="68392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9452" b="30915"/>
          <a:stretch/>
        </p:blipFill>
        <p:spPr>
          <a:xfrm>
            <a:off x="8263743" y="1941182"/>
            <a:ext cx="2180285" cy="648072"/>
          </a:xfrm>
          <a:prstGeom prst="rect">
            <a:avLst/>
          </a:prstGeom>
        </p:spPr>
      </p:pic>
      <p:sp>
        <p:nvSpPr>
          <p:cNvPr id="20" name="Rectangle 19"/>
          <p:cNvSpPr/>
          <p:nvPr/>
        </p:nvSpPr>
        <p:spPr>
          <a:xfrm>
            <a:off x="1987936" y="2598768"/>
            <a:ext cx="1864934" cy="338554"/>
          </a:xfrm>
          <a:prstGeom prst="rect">
            <a:avLst/>
          </a:prstGeom>
        </p:spPr>
        <p:txBody>
          <a:bodyPr wrap="none">
            <a:spAutoFit/>
          </a:bodyPr>
          <a:lstStyle/>
          <a:p>
            <a:r>
              <a:rPr lang="es-AR" sz="1600" dirty="0" smtClean="0"/>
              <a:t>Smooth Streaming</a:t>
            </a:r>
          </a:p>
        </p:txBody>
      </p:sp>
      <p:sp>
        <p:nvSpPr>
          <p:cNvPr id="21" name="Rectangle 20"/>
          <p:cNvSpPr/>
          <p:nvPr/>
        </p:nvSpPr>
        <p:spPr>
          <a:xfrm>
            <a:off x="5239639" y="2580256"/>
            <a:ext cx="1964705" cy="338554"/>
          </a:xfrm>
          <a:prstGeom prst="rect">
            <a:avLst/>
          </a:prstGeom>
        </p:spPr>
        <p:txBody>
          <a:bodyPr wrap="none">
            <a:spAutoFit/>
          </a:bodyPr>
          <a:lstStyle/>
          <a:p>
            <a:r>
              <a:rPr lang="es-AR" sz="1600" dirty="0" smtClean="0"/>
              <a:t>Http Live Streaming</a:t>
            </a:r>
          </a:p>
        </p:txBody>
      </p:sp>
      <p:sp>
        <p:nvSpPr>
          <p:cNvPr id="22" name="Rectangle 21"/>
          <p:cNvSpPr/>
          <p:nvPr/>
        </p:nvSpPr>
        <p:spPr>
          <a:xfrm>
            <a:off x="8154518" y="2598768"/>
            <a:ext cx="2398734" cy="338554"/>
          </a:xfrm>
          <a:prstGeom prst="rect">
            <a:avLst/>
          </a:prstGeom>
        </p:spPr>
        <p:txBody>
          <a:bodyPr wrap="none">
            <a:spAutoFit/>
          </a:bodyPr>
          <a:lstStyle/>
          <a:p>
            <a:r>
              <a:rPr lang="es-AR" sz="1600" dirty="0" smtClean="0"/>
              <a:t>Http Dynamic Streaming</a:t>
            </a:r>
          </a:p>
        </p:txBody>
      </p:sp>
      <p:sp>
        <p:nvSpPr>
          <p:cNvPr id="23" name="Rectangle 22"/>
          <p:cNvSpPr/>
          <p:nvPr/>
        </p:nvSpPr>
        <p:spPr>
          <a:xfrm>
            <a:off x="732142" y="3380794"/>
            <a:ext cx="10808665" cy="461665"/>
          </a:xfrm>
          <a:prstGeom prst="rect">
            <a:avLst/>
          </a:prstGeom>
        </p:spPr>
        <p:txBody>
          <a:bodyPr wrap="none">
            <a:spAutoFit/>
          </a:bodyPr>
          <a:lstStyle/>
          <a:p>
            <a:r>
              <a:rPr lang="es-AR" sz="2400" i="1" dirty="0" smtClean="0"/>
              <a:t>Dynamic Adaptive Streaming over HTTP (DASH) también llamado MPEG-DASH </a:t>
            </a:r>
          </a:p>
        </p:txBody>
      </p:sp>
      <p:sp>
        <p:nvSpPr>
          <p:cNvPr id="24" name="Rectangle 23"/>
          <p:cNvSpPr/>
          <p:nvPr/>
        </p:nvSpPr>
        <p:spPr>
          <a:xfrm>
            <a:off x="714574" y="4280055"/>
            <a:ext cx="10905358" cy="830997"/>
          </a:xfrm>
          <a:prstGeom prst="rect">
            <a:avLst/>
          </a:prstGeom>
        </p:spPr>
        <p:txBody>
          <a:bodyPr wrap="none">
            <a:spAutoFit/>
          </a:bodyPr>
          <a:lstStyle/>
          <a:p>
            <a:r>
              <a:rPr lang="es-AR" sz="2400" dirty="0" smtClean="0"/>
              <a:t>MPEG-DASH es el primera solución de adaptive bit-</a:t>
            </a:r>
            <a:r>
              <a:rPr lang="es-AR" sz="2400" dirty="0" err="1" smtClean="0"/>
              <a:t>rate</a:t>
            </a:r>
            <a:r>
              <a:rPr lang="es-AR" sz="2400" dirty="0" smtClean="0"/>
              <a:t> streaming sobre HTTP </a:t>
            </a:r>
          </a:p>
          <a:p>
            <a:r>
              <a:rPr lang="es-AR" sz="2400" dirty="0" smtClean="0"/>
              <a:t>que </a:t>
            </a:r>
            <a:r>
              <a:rPr lang="es-AR" sz="2400" dirty="0" smtClean="0">
                <a:solidFill>
                  <a:srgbClr val="00B0F0"/>
                </a:solidFill>
              </a:rPr>
              <a:t>es un standard internacional (ISO/IEC 23009-1) </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6363" y="5304302"/>
            <a:ext cx="1819275" cy="581025"/>
          </a:xfrm>
          <a:prstGeom prst="rect">
            <a:avLst/>
          </a:prstGeom>
        </p:spPr>
      </p:pic>
      <p:sp>
        <p:nvSpPr>
          <p:cNvPr id="7" name="Rectangle 6"/>
          <p:cNvSpPr/>
          <p:nvPr/>
        </p:nvSpPr>
        <p:spPr>
          <a:xfrm>
            <a:off x="5105339" y="5885327"/>
            <a:ext cx="2233304" cy="369332"/>
          </a:xfrm>
          <a:prstGeom prst="rect">
            <a:avLst/>
          </a:prstGeom>
        </p:spPr>
        <p:txBody>
          <a:bodyPr wrap="none">
            <a:spAutoFit/>
          </a:bodyPr>
          <a:lstStyle/>
          <a:p>
            <a:r>
              <a:rPr lang="en-US" dirty="0">
                <a:hlinkClick r:id="rId6"/>
              </a:rPr>
              <a:t>http://dashpg.com</a:t>
            </a:r>
            <a:r>
              <a:rPr lang="en-US" dirty="0" smtClean="0">
                <a:hlinkClick r:id="rId6"/>
              </a:rPr>
              <a:t>/</a:t>
            </a:r>
            <a:endParaRPr lang="en-US" dirty="0"/>
          </a:p>
        </p:txBody>
      </p:sp>
    </p:spTree>
    <p:extLst>
      <p:ext uri="{BB962C8B-B14F-4D97-AF65-F5344CB8AC3E}">
        <p14:creationId xmlns:p14="http://schemas.microsoft.com/office/powerpoint/2010/main" val="840763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¿Qué clientes soportan MPEG</a:t>
            </a:r>
            <a:r>
              <a:rPr lang="en-US" dirty="0" smtClean="0"/>
              <a:t>-DASH?</a:t>
            </a:r>
            <a:endParaRPr lang="es-AR"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9308" t="11499" r="22695" b="19511"/>
          <a:stretch/>
        </p:blipFill>
        <p:spPr>
          <a:xfrm>
            <a:off x="606424" y="1916832"/>
            <a:ext cx="1656184" cy="1296144"/>
          </a:xfrm>
          <a:prstGeom prst="rect">
            <a:avLst/>
          </a:prstGeom>
        </p:spPr>
      </p:pic>
      <p:sp>
        <p:nvSpPr>
          <p:cNvPr id="9" name="Rounded Rectangle 8"/>
          <p:cNvSpPr/>
          <p:nvPr/>
        </p:nvSpPr>
        <p:spPr>
          <a:xfrm>
            <a:off x="2215158" y="2132856"/>
            <a:ext cx="145447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chemeClr val="accent1">
                    <a:lumMod val="75000"/>
                  </a:schemeClr>
                </a:solidFill>
              </a:rPr>
              <a:t>&lt;video&gt;</a:t>
            </a:r>
            <a:endParaRPr lang="en-US" sz="2400" dirty="0">
              <a:solidFill>
                <a:schemeClr val="accent1">
                  <a:lumMod val="75000"/>
                </a:schemeClr>
              </a:solidFill>
            </a:endParaRPr>
          </a:p>
        </p:txBody>
      </p:sp>
      <p:cxnSp>
        <p:nvCxnSpPr>
          <p:cNvPr id="11" name="Straight Arrow Connector 10"/>
          <p:cNvCxnSpPr/>
          <p:nvPr/>
        </p:nvCxnSpPr>
        <p:spPr>
          <a:xfrm>
            <a:off x="3804270" y="2336354"/>
            <a:ext cx="1296144" cy="0"/>
          </a:xfrm>
          <a:prstGeom prst="straightConnector1">
            <a:avLst/>
          </a:prstGeom>
          <a:ln w="19050">
            <a:solidFill>
              <a:srgbClr val="00B0F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804270" y="2768402"/>
            <a:ext cx="1296144" cy="0"/>
          </a:xfrm>
          <a:prstGeom prst="straightConnector1">
            <a:avLst/>
          </a:prstGeom>
          <a:ln w="19050">
            <a:solidFill>
              <a:srgbClr val="00B0F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58328" y="2124378"/>
            <a:ext cx="7206140" cy="369332"/>
          </a:xfrm>
          <a:prstGeom prst="rect">
            <a:avLst/>
          </a:prstGeom>
        </p:spPr>
        <p:txBody>
          <a:bodyPr wrap="none">
            <a:spAutoFit/>
          </a:bodyPr>
          <a:lstStyle/>
          <a:p>
            <a:r>
              <a:rPr lang="es-AR" dirty="0" smtClean="0">
                <a:solidFill>
                  <a:srgbClr val="00B0F0"/>
                </a:solidFill>
              </a:rPr>
              <a:t>Media Source Extension (MSE) API</a:t>
            </a:r>
            <a:r>
              <a:rPr lang="es-AR" dirty="0" smtClean="0"/>
              <a:t>: Permite DASH adaptive streaming</a:t>
            </a:r>
          </a:p>
        </p:txBody>
      </p:sp>
      <p:sp>
        <p:nvSpPr>
          <p:cNvPr id="25" name="Rectangle 24"/>
          <p:cNvSpPr/>
          <p:nvPr/>
        </p:nvSpPr>
        <p:spPr>
          <a:xfrm>
            <a:off x="5058328" y="2583735"/>
            <a:ext cx="6985438" cy="369332"/>
          </a:xfrm>
          <a:prstGeom prst="rect">
            <a:avLst/>
          </a:prstGeom>
        </p:spPr>
        <p:txBody>
          <a:bodyPr wrap="none">
            <a:spAutoFit/>
          </a:bodyPr>
          <a:lstStyle/>
          <a:p>
            <a:r>
              <a:rPr lang="es-AR" dirty="0" smtClean="0">
                <a:solidFill>
                  <a:srgbClr val="00B0F0"/>
                </a:solidFill>
              </a:rPr>
              <a:t>Encrypted Media Extension (EME) API</a:t>
            </a:r>
            <a:r>
              <a:rPr lang="es-AR" dirty="0" smtClean="0"/>
              <a:t>: Adquisición de licencia DRM</a:t>
            </a:r>
          </a:p>
        </p:txBody>
      </p:sp>
      <p:sp>
        <p:nvSpPr>
          <p:cNvPr id="12" name="Rectangle 11"/>
          <p:cNvSpPr/>
          <p:nvPr/>
        </p:nvSpPr>
        <p:spPr>
          <a:xfrm>
            <a:off x="606424" y="1461613"/>
            <a:ext cx="3484031" cy="563231"/>
          </a:xfrm>
          <a:prstGeom prst="rect">
            <a:avLst/>
          </a:prstGeom>
        </p:spPr>
        <p:txBody>
          <a:bodyPr wrap="none">
            <a:spAutoFit/>
          </a:bodyPr>
          <a:lstStyle/>
          <a:p>
            <a:pPr marL="0" lvl="1" indent="0">
              <a:lnSpc>
                <a:spcPct val="85000"/>
              </a:lnSpc>
              <a:spcBef>
                <a:spcPts val="900"/>
              </a:spcBef>
              <a:buNone/>
            </a:pPr>
            <a:r>
              <a:rPr lang="es-AR" sz="3600" dirty="0" smtClean="0">
                <a:solidFill>
                  <a:schemeClr val="accent6"/>
                </a:solidFill>
                <a:latin typeface="Segoe UI Light" pitchFamily="34" charset="0"/>
              </a:rPr>
              <a:t>Browser (HTML5)</a:t>
            </a:r>
            <a:endParaRPr lang="es-AR" sz="3600" dirty="0"/>
          </a:p>
        </p:txBody>
      </p:sp>
      <p:sp>
        <p:nvSpPr>
          <p:cNvPr id="26" name="Rectangle 25"/>
          <p:cNvSpPr/>
          <p:nvPr/>
        </p:nvSpPr>
        <p:spPr>
          <a:xfrm>
            <a:off x="660406" y="3445101"/>
            <a:ext cx="7583871" cy="369332"/>
          </a:xfrm>
          <a:prstGeom prst="rect">
            <a:avLst/>
          </a:prstGeom>
        </p:spPr>
        <p:txBody>
          <a:bodyPr wrap="none">
            <a:spAutoFit/>
          </a:bodyPr>
          <a:lstStyle/>
          <a:p>
            <a:r>
              <a:rPr lang="es-AR" dirty="0" smtClean="0">
                <a:hlinkClick r:id="rId3"/>
              </a:rPr>
              <a:t>DASH.JS</a:t>
            </a:r>
            <a:r>
              <a:rPr lang="es-AR" dirty="0" smtClean="0"/>
              <a:t>: Una librería JavaScript que permite reproducir DASH vía HTML5</a:t>
            </a:r>
          </a:p>
        </p:txBody>
      </p:sp>
      <p:sp>
        <p:nvSpPr>
          <p:cNvPr id="27" name="Rectangle 26"/>
          <p:cNvSpPr/>
          <p:nvPr/>
        </p:nvSpPr>
        <p:spPr>
          <a:xfrm>
            <a:off x="669054" y="4005064"/>
            <a:ext cx="3908634" cy="563231"/>
          </a:xfrm>
          <a:prstGeom prst="rect">
            <a:avLst/>
          </a:prstGeom>
        </p:spPr>
        <p:txBody>
          <a:bodyPr wrap="none">
            <a:spAutoFit/>
          </a:bodyPr>
          <a:lstStyle/>
          <a:p>
            <a:pPr marL="0" lvl="1" indent="0">
              <a:lnSpc>
                <a:spcPct val="85000"/>
              </a:lnSpc>
              <a:spcBef>
                <a:spcPts val="900"/>
              </a:spcBef>
              <a:buNone/>
            </a:pPr>
            <a:r>
              <a:rPr lang="es-AR" sz="3600" dirty="0" smtClean="0">
                <a:solidFill>
                  <a:schemeClr val="accent6"/>
                </a:solidFill>
                <a:latin typeface="Segoe UI Light" pitchFamily="34" charset="0"/>
              </a:rPr>
              <a:t>Windows 8 y DASH</a:t>
            </a:r>
            <a:endParaRPr lang="es-AR" sz="3600" dirty="0"/>
          </a:p>
        </p:txBody>
      </p:sp>
      <p:sp>
        <p:nvSpPr>
          <p:cNvPr id="28" name="Rectangle 27"/>
          <p:cNvSpPr/>
          <p:nvPr/>
        </p:nvSpPr>
        <p:spPr>
          <a:xfrm>
            <a:off x="727030" y="5302247"/>
            <a:ext cx="5368970" cy="563231"/>
          </a:xfrm>
          <a:prstGeom prst="rect">
            <a:avLst/>
          </a:prstGeom>
        </p:spPr>
        <p:txBody>
          <a:bodyPr wrap="none">
            <a:spAutoFit/>
          </a:bodyPr>
          <a:lstStyle/>
          <a:p>
            <a:pPr marL="0" lvl="1" indent="0">
              <a:lnSpc>
                <a:spcPct val="85000"/>
              </a:lnSpc>
              <a:spcBef>
                <a:spcPts val="900"/>
              </a:spcBef>
              <a:buNone/>
            </a:pPr>
            <a:r>
              <a:rPr lang="es-AR" sz="3600" dirty="0" smtClean="0">
                <a:solidFill>
                  <a:schemeClr val="accent6"/>
                </a:solidFill>
                <a:latin typeface="Segoe UI Light" pitchFamily="34" charset="0"/>
              </a:rPr>
              <a:t>Flash OSMF Plugin y DASH</a:t>
            </a:r>
            <a:endParaRPr lang="es-AR" sz="3600" dirty="0"/>
          </a:p>
        </p:txBody>
      </p:sp>
      <p:sp>
        <p:nvSpPr>
          <p:cNvPr id="29" name="Rectangle 28"/>
          <p:cNvSpPr/>
          <p:nvPr/>
        </p:nvSpPr>
        <p:spPr>
          <a:xfrm>
            <a:off x="760884" y="4576138"/>
            <a:ext cx="6963894" cy="369332"/>
          </a:xfrm>
          <a:prstGeom prst="rect">
            <a:avLst/>
          </a:prstGeom>
        </p:spPr>
        <p:txBody>
          <a:bodyPr wrap="none">
            <a:spAutoFit/>
          </a:bodyPr>
          <a:lstStyle/>
          <a:p>
            <a:r>
              <a:rPr lang="es-AR" dirty="0" smtClean="0"/>
              <a:t>Microsoft Player Framework: </a:t>
            </a:r>
            <a:r>
              <a:rPr lang="es-AR" dirty="0" smtClean="0">
                <a:hlinkClick r:id="rId4"/>
              </a:rPr>
              <a:t>http://playerframework.codeplex.com</a:t>
            </a:r>
            <a:r>
              <a:rPr lang="es-AR" dirty="0" smtClean="0"/>
              <a:t> </a:t>
            </a:r>
          </a:p>
        </p:txBody>
      </p:sp>
      <p:sp>
        <p:nvSpPr>
          <p:cNvPr id="30" name="Rectangle 29"/>
          <p:cNvSpPr/>
          <p:nvPr/>
        </p:nvSpPr>
        <p:spPr>
          <a:xfrm>
            <a:off x="767408" y="5861549"/>
            <a:ext cx="1712713" cy="369332"/>
          </a:xfrm>
          <a:prstGeom prst="rect">
            <a:avLst/>
          </a:prstGeom>
        </p:spPr>
        <p:txBody>
          <a:bodyPr wrap="none">
            <a:spAutoFit/>
          </a:bodyPr>
          <a:lstStyle/>
          <a:p>
            <a:r>
              <a:rPr lang="es-AR" dirty="0" err="1" smtClean="0"/>
              <a:t>Proximamente</a:t>
            </a:r>
            <a:r>
              <a:rPr lang="es-AR" dirty="0" smtClean="0"/>
              <a:t>!</a:t>
            </a:r>
          </a:p>
        </p:txBody>
      </p:sp>
    </p:spTree>
    <p:extLst>
      <p:ext uri="{BB962C8B-B14F-4D97-AF65-F5344CB8AC3E}">
        <p14:creationId xmlns:p14="http://schemas.microsoft.com/office/powerpoint/2010/main" val="2342960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857500"/>
            <a:ext cx="10513168" cy="1143000"/>
          </a:xfrm>
        </p:spPr>
        <p:txBody>
          <a:bodyPr>
            <a:noAutofit/>
          </a:bodyPr>
          <a:lstStyle/>
          <a:p>
            <a:r>
              <a:rPr lang="en-US" dirty="0" smtClean="0"/>
              <a:t>http://</a:t>
            </a:r>
            <a:r>
              <a:rPr lang="en-US" sz="5400" dirty="0" smtClean="0"/>
              <a:t>blogs.southworks.net/about-us</a:t>
            </a:r>
            <a:endParaRPr lang="es-AR" dirty="0"/>
          </a:p>
        </p:txBody>
      </p:sp>
    </p:spTree>
    <p:extLst>
      <p:ext uri="{BB962C8B-B14F-4D97-AF65-F5344CB8AC3E}">
        <p14:creationId xmlns:p14="http://schemas.microsoft.com/office/powerpoint/2010/main" val="2565305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Frameworks</a:t>
            </a:r>
            <a:endParaRPr lang="en-US" dirty="0"/>
          </a:p>
        </p:txBody>
      </p:sp>
      <p:pic>
        <p:nvPicPr>
          <p:cNvPr id="10" name="Picture 9"/>
          <p:cNvPicPr>
            <a:picLocks noChangeAspect="1"/>
          </p:cNvPicPr>
          <p:nvPr/>
        </p:nvPicPr>
        <p:blipFill>
          <a:blip r:embed="rId4"/>
          <a:stretch>
            <a:fillRect/>
          </a:stretch>
        </p:blipFill>
        <p:spPr>
          <a:xfrm>
            <a:off x="9376898" y="186384"/>
            <a:ext cx="2580908" cy="790463"/>
          </a:xfrm>
          <a:prstGeom prst="rect">
            <a:avLst/>
          </a:prstGeom>
        </p:spPr>
      </p:pic>
      <p:grpSp>
        <p:nvGrpSpPr>
          <p:cNvPr id="3" name="Group 2"/>
          <p:cNvGrpSpPr/>
          <p:nvPr/>
        </p:nvGrpSpPr>
        <p:grpSpPr>
          <a:xfrm>
            <a:off x="7766927" y="2510604"/>
            <a:ext cx="4188370" cy="3607879"/>
            <a:chOff x="6095966" y="1371600"/>
            <a:chExt cx="5678522" cy="4891500"/>
          </a:xfrm>
        </p:grpSpPr>
        <p:sp>
          <p:nvSpPr>
            <p:cNvPr id="5" name="Rounded Rectangle 26"/>
            <p:cNvSpPr/>
            <p:nvPr/>
          </p:nvSpPr>
          <p:spPr>
            <a:xfrm>
              <a:off x="6095966" y="1371600"/>
              <a:ext cx="5678522" cy="920338"/>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678522"/>
                <a:gd name="connsiteY0" fmla="*/ 0 h 920338"/>
                <a:gd name="connsiteX1" fmla="*/ 5678522 w 5678522"/>
                <a:gd name="connsiteY1" fmla="*/ 0 h 920338"/>
                <a:gd name="connsiteX2" fmla="*/ 5138195 w 5678522"/>
                <a:gd name="connsiteY2" fmla="*/ 920338 h 920338"/>
                <a:gd name="connsiteX3" fmla="*/ 0 w 5678522"/>
                <a:gd name="connsiteY3" fmla="*/ 914400 h 920338"/>
                <a:gd name="connsiteX4" fmla="*/ 0 w 5678522"/>
                <a:gd name="connsiteY4" fmla="*/ 0 h 920338"/>
                <a:gd name="connsiteX0" fmla="*/ 0 w 5678522"/>
                <a:gd name="connsiteY0" fmla="*/ 0 h 920338"/>
                <a:gd name="connsiteX1" fmla="*/ 5678522 w 5678522"/>
                <a:gd name="connsiteY1" fmla="*/ 0 h 920338"/>
                <a:gd name="connsiteX2" fmla="*/ 5138195 w 5678522"/>
                <a:gd name="connsiteY2" fmla="*/ 920338 h 920338"/>
                <a:gd name="connsiteX3" fmla="*/ 552202 w 5678522"/>
                <a:gd name="connsiteY3" fmla="*/ 920338 h 920338"/>
                <a:gd name="connsiteX4" fmla="*/ 0 w 5678522"/>
                <a:gd name="connsiteY4" fmla="*/ 0 h 920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8522" h="920338">
                  <a:moveTo>
                    <a:pt x="0" y="0"/>
                  </a:moveTo>
                  <a:lnTo>
                    <a:pt x="5678522" y="0"/>
                  </a:lnTo>
                  <a:lnTo>
                    <a:pt x="5138195" y="920338"/>
                  </a:lnTo>
                  <a:lnTo>
                    <a:pt x="552202" y="920338"/>
                  </a:lnTo>
                  <a:lnTo>
                    <a:pt x="0" y="0"/>
                  </a:lnTo>
                  <a:close/>
                </a:path>
              </a:pathLst>
            </a:custGeom>
            <a:solidFill>
              <a:schemeClr val="tx1">
                <a:lumMod val="50000"/>
                <a:lumOff val="5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60952" rIns="60952" bIns="60952" numCol="1" spcCol="1270" anchor="ctr" anchorCtr="0">
              <a:noAutofit/>
            </a:bodyPr>
            <a:lstStyle/>
            <a:p>
              <a:pPr algn="ctr" defTabSz="711064">
                <a:lnSpc>
                  <a:spcPct val="90000"/>
                </a:lnSpc>
                <a:spcBef>
                  <a:spcPct val="0"/>
                </a:spcBef>
                <a:spcAft>
                  <a:spcPct val="35000"/>
                </a:spcAft>
              </a:pPr>
              <a:r>
                <a:rPr lang="en-US" sz="1200" dirty="0">
                  <a:solidFill>
                    <a:srgbClr val="FFFFFF">
                      <a:alpha val="99000"/>
                    </a:srgbClr>
                  </a:solidFill>
                </a:rPr>
                <a:t>Player Applications</a:t>
              </a:r>
              <a:br>
                <a:rPr lang="en-US" sz="1200" dirty="0">
                  <a:solidFill>
                    <a:srgbClr val="FFFFFF">
                      <a:alpha val="99000"/>
                    </a:srgbClr>
                  </a:solidFill>
                </a:rPr>
              </a:br>
              <a:r>
                <a:rPr lang="en-US" sz="1100" dirty="0">
                  <a:solidFill>
                    <a:srgbClr val="FFFFFF">
                      <a:alpha val="99000"/>
                    </a:srgbClr>
                  </a:solidFill>
                </a:rPr>
                <a:t>(e.g., NBC, Comcast)</a:t>
              </a:r>
            </a:p>
          </p:txBody>
        </p:sp>
        <p:sp>
          <p:nvSpPr>
            <p:cNvPr id="6" name="Rounded Rectangle 26"/>
            <p:cNvSpPr/>
            <p:nvPr/>
          </p:nvSpPr>
          <p:spPr>
            <a:xfrm>
              <a:off x="6689731" y="2367360"/>
              <a:ext cx="4508803" cy="914400"/>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678522"/>
                <a:gd name="connsiteY0" fmla="*/ 0 h 914400"/>
                <a:gd name="connsiteX1" fmla="*/ 5102569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102569"/>
                <a:gd name="connsiteY0" fmla="*/ 0 h 914400"/>
                <a:gd name="connsiteX1" fmla="*/ 5102569 w 5102569"/>
                <a:gd name="connsiteY1" fmla="*/ 0 h 914400"/>
                <a:gd name="connsiteX2" fmla="*/ 4562242 w 5102569"/>
                <a:gd name="connsiteY2" fmla="*/ 914400 h 914400"/>
                <a:gd name="connsiteX3" fmla="*/ 0 w 5102569"/>
                <a:gd name="connsiteY3" fmla="*/ 914400 h 914400"/>
                <a:gd name="connsiteX4" fmla="*/ 0 w 5102569"/>
                <a:gd name="connsiteY4" fmla="*/ 0 h 914400"/>
                <a:gd name="connsiteX0" fmla="*/ 593766 w 5102569"/>
                <a:gd name="connsiteY0" fmla="*/ 0 h 914400"/>
                <a:gd name="connsiteX1" fmla="*/ 5102569 w 5102569"/>
                <a:gd name="connsiteY1" fmla="*/ 0 h 914400"/>
                <a:gd name="connsiteX2" fmla="*/ 4562242 w 5102569"/>
                <a:gd name="connsiteY2" fmla="*/ 914400 h 914400"/>
                <a:gd name="connsiteX3" fmla="*/ 0 w 5102569"/>
                <a:gd name="connsiteY3" fmla="*/ 914400 h 914400"/>
                <a:gd name="connsiteX4" fmla="*/ 593766 w 5102569"/>
                <a:gd name="connsiteY4" fmla="*/ 0 h 914400"/>
                <a:gd name="connsiteX0" fmla="*/ 0 w 4508803"/>
                <a:gd name="connsiteY0" fmla="*/ 0 h 914400"/>
                <a:gd name="connsiteX1" fmla="*/ 4508803 w 4508803"/>
                <a:gd name="connsiteY1" fmla="*/ 0 h 914400"/>
                <a:gd name="connsiteX2" fmla="*/ 3968476 w 4508803"/>
                <a:gd name="connsiteY2" fmla="*/ 914400 h 914400"/>
                <a:gd name="connsiteX3" fmla="*/ 534390 w 4508803"/>
                <a:gd name="connsiteY3" fmla="*/ 914400 h 914400"/>
                <a:gd name="connsiteX4" fmla="*/ 0 w 4508803"/>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8803" h="914400">
                  <a:moveTo>
                    <a:pt x="0" y="0"/>
                  </a:moveTo>
                  <a:lnTo>
                    <a:pt x="4508803" y="0"/>
                  </a:lnTo>
                  <a:lnTo>
                    <a:pt x="3968476" y="914400"/>
                  </a:lnTo>
                  <a:lnTo>
                    <a:pt x="534390" y="914400"/>
                  </a:lnTo>
                  <a:lnTo>
                    <a:pt x="0" y="0"/>
                  </a:lnTo>
                  <a:close/>
                </a:path>
              </a:pathLst>
            </a:custGeom>
            <a:solidFill>
              <a:srgbClr val="00B0F0"/>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60952" rIns="60952" bIns="60952" numCol="1" spcCol="1270" anchor="ctr" anchorCtr="0">
              <a:noAutofit/>
            </a:bodyPr>
            <a:lstStyle/>
            <a:p>
              <a:pPr algn="ctr" defTabSz="711064">
                <a:lnSpc>
                  <a:spcPct val="90000"/>
                </a:lnSpc>
                <a:spcBef>
                  <a:spcPct val="0"/>
                </a:spcBef>
                <a:spcAft>
                  <a:spcPct val="35000"/>
                </a:spcAft>
              </a:pPr>
              <a:r>
                <a:rPr lang="en-US" sz="1200" dirty="0">
                  <a:solidFill>
                    <a:srgbClr val="FFFFFF">
                      <a:alpha val="99000"/>
                    </a:srgbClr>
                  </a:solidFill>
                </a:rPr>
                <a:t>Player Frameworks</a:t>
              </a:r>
              <a:br>
                <a:rPr lang="en-US" sz="1200" dirty="0">
                  <a:solidFill>
                    <a:srgbClr val="FFFFFF">
                      <a:alpha val="99000"/>
                    </a:srgbClr>
                  </a:solidFill>
                </a:rPr>
              </a:br>
              <a:r>
                <a:rPr lang="en-US" sz="1100" dirty="0">
                  <a:solidFill>
                    <a:srgbClr val="FFFFFF">
                      <a:alpha val="99000"/>
                    </a:srgbClr>
                  </a:solidFill>
                </a:rPr>
                <a:t>(e.g., MMPPF, HTML5 framework)</a:t>
              </a:r>
            </a:p>
          </p:txBody>
        </p:sp>
        <p:sp>
          <p:nvSpPr>
            <p:cNvPr id="7" name="Rounded Rectangle 26"/>
            <p:cNvSpPr/>
            <p:nvPr/>
          </p:nvSpPr>
          <p:spPr>
            <a:xfrm>
              <a:off x="7277559" y="3357182"/>
              <a:ext cx="3333147" cy="920337"/>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678522"/>
                <a:gd name="connsiteY0" fmla="*/ 5937 h 920337"/>
                <a:gd name="connsiteX1" fmla="*/ 4514741 w 5678522"/>
                <a:gd name="connsiteY1" fmla="*/ 0 h 920337"/>
                <a:gd name="connsiteX2" fmla="*/ 5678522 w 5678522"/>
                <a:gd name="connsiteY2" fmla="*/ 920337 h 920337"/>
                <a:gd name="connsiteX3" fmla="*/ 0 w 5678522"/>
                <a:gd name="connsiteY3" fmla="*/ 920337 h 920337"/>
                <a:gd name="connsiteX4" fmla="*/ 0 w 5678522"/>
                <a:gd name="connsiteY4" fmla="*/ 5937 h 920337"/>
                <a:gd name="connsiteX0" fmla="*/ 0 w 4514741"/>
                <a:gd name="connsiteY0" fmla="*/ 5937 h 920337"/>
                <a:gd name="connsiteX1" fmla="*/ 4514741 w 4514741"/>
                <a:gd name="connsiteY1" fmla="*/ 0 h 920337"/>
                <a:gd name="connsiteX2" fmla="*/ 3986289 w 4514741"/>
                <a:gd name="connsiteY2" fmla="*/ 920337 h 920337"/>
                <a:gd name="connsiteX3" fmla="*/ 0 w 4514741"/>
                <a:gd name="connsiteY3" fmla="*/ 920337 h 920337"/>
                <a:gd name="connsiteX4" fmla="*/ 0 w 4514741"/>
                <a:gd name="connsiteY4" fmla="*/ 5937 h 920337"/>
                <a:gd name="connsiteX0" fmla="*/ 1181594 w 4514741"/>
                <a:gd name="connsiteY0" fmla="*/ 5937 h 920337"/>
                <a:gd name="connsiteX1" fmla="*/ 4514741 w 4514741"/>
                <a:gd name="connsiteY1" fmla="*/ 0 h 920337"/>
                <a:gd name="connsiteX2" fmla="*/ 3986289 w 4514741"/>
                <a:gd name="connsiteY2" fmla="*/ 920337 h 920337"/>
                <a:gd name="connsiteX3" fmla="*/ 0 w 4514741"/>
                <a:gd name="connsiteY3" fmla="*/ 920337 h 920337"/>
                <a:gd name="connsiteX4" fmla="*/ 1181594 w 4514741"/>
                <a:gd name="connsiteY4" fmla="*/ 5937 h 920337"/>
                <a:gd name="connsiteX0" fmla="*/ 0 w 3333147"/>
                <a:gd name="connsiteY0" fmla="*/ 5937 h 920337"/>
                <a:gd name="connsiteX1" fmla="*/ 3333147 w 3333147"/>
                <a:gd name="connsiteY1" fmla="*/ 0 h 920337"/>
                <a:gd name="connsiteX2" fmla="*/ 2804695 w 3333147"/>
                <a:gd name="connsiteY2" fmla="*/ 920337 h 920337"/>
                <a:gd name="connsiteX3" fmla="*/ 522515 w 3333147"/>
                <a:gd name="connsiteY3" fmla="*/ 920337 h 920337"/>
                <a:gd name="connsiteX4" fmla="*/ 0 w 3333147"/>
                <a:gd name="connsiteY4" fmla="*/ 5937 h 920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147" h="920337">
                  <a:moveTo>
                    <a:pt x="0" y="5937"/>
                  </a:moveTo>
                  <a:lnTo>
                    <a:pt x="3333147" y="0"/>
                  </a:lnTo>
                  <a:lnTo>
                    <a:pt x="2804695" y="920337"/>
                  </a:lnTo>
                  <a:lnTo>
                    <a:pt x="522515" y="920337"/>
                  </a:lnTo>
                  <a:lnTo>
                    <a:pt x="0" y="5937"/>
                  </a:lnTo>
                  <a:close/>
                </a:path>
              </a:pathLst>
            </a:custGeom>
            <a:solidFill>
              <a:schemeClr val="tx1">
                <a:lumMod val="50000"/>
                <a:lumOff val="5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60952" rIns="60952" bIns="60952" numCol="1" spcCol="1270" anchor="ctr" anchorCtr="0">
              <a:noAutofit/>
            </a:bodyPr>
            <a:lstStyle/>
            <a:p>
              <a:pPr algn="ctr" defTabSz="711064">
                <a:lnSpc>
                  <a:spcPct val="90000"/>
                </a:lnSpc>
                <a:spcBef>
                  <a:spcPct val="0"/>
                </a:spcBef>
                <a:spcAft>
                  <a:spcPct val="35000"/>
                </a:spcAft>
              </a:pPr>
              <a:r>
                <a:rPr lang="en-US" sz="1200" dirty="0">
                  <a:solidFill>
                    <a:srgbClr val="FFFFFF">
                      <a:alpha val="99000"/>
                    </a:srgbClr>
                  </a:solidFill>
                </a:rPr>
                <a:t>Client SDK / Porting Kits</a:t>
              </a:r>
              <a:br>
                <a:rPr lang="en-US" sz="1200" dirty="0">
                  <a:solidFill>
                    <a:srgbClr val="FFFFFF">
                      <a:alpha val="99000"/>
                    </a:srgbClr>
                  </a:solidFill>
                </a:rPr>
              </a:br>
              <a:r>
                <a:rPr lang="en-US" sz="1100" dirty="0">
                  <a:solidFill>
                    <a:srgbClr val="FFFFFF">
                      <a:alpha val="99000"/>
                    </a:srgbClr>
                  </a:solidFill>
                </a:rPr>
                <a:t>(e.g., SSME, SSPK)</a:t>
              </a:r>
            </a:p>
          </p:txBody>
        </p:sp>
        <p:sp>
          <p:nvSpPr>
            <p:cNvPr id="8" name="Rounded Rectangle 26"/>
            <p:cNvSpPr/>
            <p:nvPr/>
          </p:nvSpPr>
          <p:spPr>
            <a:xfrm>
              <a:off x="7853514" y="4358880"/>
              <a:ext cx="2175302" cy="908462"/>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0 w 5678522"/>
                <a:gd name="connsiteY0" fmla="*/ 0 h 914400"/>
                <a:gd name="connsiteX1" fmla="*/ 3932850 w 5678522"/>
                <a:gd name="connsiteY1" fmla="*/ 5937 h 914400"/>
                <a:gd name="connsiteX2" fmla="*/ 5678522 w 5678522"/>
                <a:gd name="connsiteY2" fmla="*/ 914400 h 914400"/>
                <a:gd name="connsiteX3" fmla="*/ 0 w 5678522"/>
                <a:gd name="connsiteY3" fmla="*/ 914400 h 914400"/>
                <a:gd name="connsiteX4" fmla="*/ 0 w 5678522"/>
                <a:gd name="connsiteY4" fmla="*/ 0 h 914400"/>
                <a:gd name="connsiteX0" fmla="*/ 0 w 3932850"/>
                <a:gd name="connsiteY0" fmla="*/ 0 h 914400"/>
                <a:gd name="connsiteX1" fmla="*/ 3932850 w 3932850"/>
                <a:gd name="connsiteY1" fmla="*/ 5937 h 914400"/>
                <a:gd name="connsiteX2" fmla="*/ 3416273 w 3932850"/>
                <a:gd name="connsiteY2" fmla="*/ 908462 h 914400"/>
                <a:gd name="connsiteX3" fmla="*/ 0 w 3932850"/>
                <a:gd name="connsiteY3" fmla="*/ 914400 h 914400"/>
                <a:gd name="connsiteX4" fmla="*/ 0 w 3932850"/>
                <a:gd name="connsiteY4" fmla="*/ 0 h 914400"/>
                <a:gd name="connsiteX0" fmla="*/ 1757548 w 3932850"/>
                <a:gd name="connsiteY0" fmla="*/ 0 h 914400"/>
                <a:gd name="connsiteX1" fmla="*/ 3932850 w 3932850"/>
                <a:gd name="connsiteY1" fmla="*/ 5937 h 914400"/>
                <a:gd name="connsiteX2" fmla="*/ 3416273 w 3932850"/>
                <a:gd name="connsiteY2" fmla="*/ 908462 h 914400"/>
                <a:gd name="connsiteX3" fmla="*/ 0 w 3932850"/>
                <a:gd name="connsiteY3" fmla="*/ 914400 h 914400"/>
                <a:gd name="connsiteX4" fmla="*/ 1757548 w 3932850"/>
                <a:gd name="connsiteY4" fmla="*/ 0 h 914400"/>
                <a:gd name="connsiteX0" fmla="*/ 0 w 2175302"/>
                <a:gd name="connsiteY0" fmla="*/ 0 h 908462"/>
                <a:gd name="connsiteX1" fmla="*/ 2175302 w 2175302"/>
                <a:gd name="connsiteY1" fmla="*/ 5937 h 908462"/>
                <a:gd name="connsiteX2" fmla="*/ 1658725 w 2175302"/>
                <a:gd name="connsiteY2" fmla="*/ 908462 h 908462"/>
                <a:gd name="connsiteX3" fmla="*/ 522515 w 2175302"/>
                <a:gd name="connsiteY3" fmla="*/ 908462 h 908462"/>
                <a:gd name="connsiteX4" fmla="*/ 0 w 2175302"/>
                <a:gd name="connsiteY4" fmla="*/ 0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5302" h="908462">
                  <a:moveTo>
                    <a:pt x="0" y="0"/>
                  </a:moveTo>
                  <a:lnTo>
                    <a:pt x="2175302" y="5937"/>
                  </a:lnTo>
                  <a:lnTo>
                    <a:pt x="1658725" y="908462"/>
                  </a:lnTo>
                  <a:lnTo>
                    <a:pt x="522515" y="908462"/>
                  </a:lnTo>
                  <a:lnTo>
                    <a:pt x="0" y="0"/>
                  </a:lnTo>
                  <a:close/>
                </a:path>
              </a:pathLst>
            </a:custGeom>
            <a:solidFill>
              <a:schemeClr val="tx1">
                <a:lumMod val="50000"/>
                <a:lumOff val="5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60952" rIns="60952" bIns="60952" numCol="1" spcCol="1270" anchor="ctr" anchorCtr="0">
              <a:noAutofit/>
            </a:bodyPr>
            <a:lstStyle/>
            <a:p>
              <a:pPr algn="ctr" defTabSz="711064">
                <a:lnSpc>
                  <a:spcPct val="90000"/>
                </a:lnSpc>
                <a:spcBef>
                  <a:spcPct val="0"/>
                </a:spcBef>
                <a:spcAft>
                  <a:spcPct val="35000"/>
                </a:spcAft>
              </a:pPr>
              <a:r>
                <a:rPr lang="en-US" sz="1200" dirty="0">
                  <a:solidFill>
                    <a:srgbClr val="FFFFFF">
                      <a:alpha val="99000"/>
                    </a:srgbClr>
                  </a:solidFill>
                </a:rPr>
                <a:t>Media Pipeline</a:t>
              </a:r>
              <a:br>
                <a:rPr lang="en-US" sz="1200" dirty="0">
                  <a:solidFill>
                    <a:srgbClr val="FFFFFF">
                      <a:alpha val="99000"/>
                    </a:srgbClr>
                  </a:solidFill>
                </a:rPr>
              </a:br>
              <a:r>
                <a:rPr lang="en-US" sz="1100" dirty="0">
                  <a:solidFill>
                    <a:srgbClr val="FFFFFF">
                      <a:alpha val="99000"/>
                    </a:srgbClr>
                  </a:solidFill>
                </a:rPr>
                <a:t>(e.g., Silverlight, </a:t>
              </a:r>
              <a:r>
                <a:rPr lang="en-US" sz="1100" dirty="0" err="1">
                  <a:solidFill>
                    <a:srgbClr val="FFFFFF">
                      <a:alpha val="99000"/>
                    </a:srgbClr>
                  </a:solidFill>
                </a:rPr>
                <a:t>GStreamer</a:t>
              </a:r>
              <a:r>
                <a:rPr lang="en-US" sz="1100" dirty="0">
                  <a:solidFill>
                    <a:srgbClr val="FFFFFF">
                      <a:alpha val="99000"/>
                    </a:srgbClr>
                  </a:solidFill>
                </a:rPr>
                <a:t>)</a:t>
              </a:r>
            </a:p>
          </p:txBody>
        </p:sp>
        <p:sp>
          <p:nvSpPr>
            <p:cNvPr id="9" name="Rounded Rectangle 26"/>
            <p:cNvSpPr/>
            <p:nvPr/>
          </p:nvSpPr>
          <p:spPr>
            <a:xfrm>
              <a:off x="8423530" y="5354638"/>
              <a:ext cx="1023394" cy="908462"/>
            </a:xfrm>
            <a:custGeom>
              <a:avLst/>
              <a:gdLst>
                <a:gd name="connsiteX0" fmla="*/ 0 w 5678522"/>
                <a:gd name="connsiteY0" fmla="*/ 0 h 914400"/>
                <a:gd name="connsiteX1" fmla="*/ 5678522 w 5678522"/>
                <a:gd name="connsiteY1" fmla="*/ 0 h 914400"/>
                <a:gd name="connsiteX2" fmla="*/ 5678522 w 5678522"/>
                <a:gd name="connsiteY2" fmla="*/ 914400 h 914400"/>
                <a:gd name="connsiteX3" fmla="*/ 0 w 5678522"/>
                <a:gd name="connsiteY3" fmla="*/ 914400 h 914400"/>
                <a:gd name="connsiteX4" fmla="*/ 0 w 5678522"/>
                <a:gd name="connsiteY4" fmla="*/ 0 h 914400"/>
                <a:gd name="connsiteX0" fmla="*/ 2327564 w 5678522"/>
                <a:gd name="connsiteY0" fmla="*/ 5938 h 914400"/>
                <a:gd name="connsiteX1" fmla="*/ 5678522 w 5678522"/>
                <a:gd name="connsiteY1" fmla="*/ 0 h 914400"/>
                <a:gd name="connsiteX2" fmla="*/ 5678522 w 5678522"/>
                <a:gd name="connsiteY2" fmla="*/ 914400 h 914400"/>
                <a:gd name="connsiteX3" fmla="*/ 0 w 5678522"/>
                <a:gd name="connsiteY3" fmla="*/ 914400 h 914400"/>
                <a:gd name="connsiteX4" fmla="*/ 2327564 w 5678522"/>
                <a:gd name="connsiteY4" fmla="*/ 5938 h 914400"/>
                <a:gd name="connsiteX0" fmla="*/ 2327564 w 5678522"/>
                <a:gd name="connsiteY0" fmla="*/ 5938 h 914400"/>
                <a:gd name="connsiteX1" fmla="*/ 3350958 w 5678522"/>
                <a:gd name="connsiteY1" fmla="*/ 0 h 914400"/>
                <a:gd name="connsiteX2" fmla="*/ 5678522 w 5678522"/>
                <a:gd name="connsiteY2" fmla="*/ 914400 h 914400"/>
                <a:gd name="connsiteX3" fmla="*/ 0 w 5678522"/>
                <a:gd name="connsiteY3" fmla="*/ 914400 h 914400"/>
                <a:gd name="connsiteX4" fmla="*/ 2327564 w 5678522"/>
                <a:gd name="connsiteY4" fmla="*/ 5938 h 914400"/>
                <a:gd name="connsiteX0" fmla="*/ 2327564 w 3350958"/>
                <a:gd name="connsiteY0" fmla="*/ 5938 h 914400"/>
                <a:gd name="connsiteX1" fmla="*/ 3350958 w 3350958"/>
                <a:gd name="connsiteY1" fmla="*/ 0 h 914400"/>
                <a:gd name="connsiteX2" fmla="*/ 2448434 w 3350958"/>
                <a:gd name="connsiteY2" fmla="*/ 914400 h 914400"/>
                <a:gd name="connsiteX3" fmla="*/ 0 w 3350958"/>
                <a:gd name="connsiteY3" fmla="*/ 914400 h 914400"/>
                <a:gd name="connsiteX4" fmla="*/ 2327564 w 3350958"/>
                <a:gd name="connsiteY4" fmla="*/ 5938 h 914400"/>
                <a:gd name="connsiteX0" fmla="*/ 2327564 w 3350958"/>
                <a:gd name="connsiteY0" fmla="*/ 5938 h 914400"/>
                <a:gd name="connsiteX1" fmla="*/ 3350958 w 3350958"/>
                <a:gd name="connsiteY1" fmla="*/ 0 h 914400"/>
                <a:gd name="connsiteX2" fmla="*/ 2840320 w 3350958"/>
                <a:gd name="connsiteY2" fmla="*/ 908462 h 914400"/>
                <a:gd name="connsiteX3" fmla="*/ 0 w 3350958"/>
                <a:gd name="connsiteY3" fmla="*/ 914400 h 914400"/>
                <a:gd name="connsiteX4" fmla="*/ 2327564 w 3350958"/>
                <a:gd name="connsiteY4" fmla="*/ 5938 h 914400"/>
                <a:gd name="connsiteX0" fmla="*/ 0 w 1023394"/>
                <a:gd name="connsiteY0" fmla="*/ 5938 h 908462"/>
                <a:gd name="connsiteX1" fmla="*/ 1023394 w 1023394"/>
                <a:gd name="connsiteY1" fmla="*/ 0 h 908462"/>
                <a:gd name="connsiteX2" fmla="*/ 512756 w 1023394"/>
                <a:gd name="connsiteY2" fmla="*/ 908462 h 908462"/>
                <a:gd name="connsiteX3" fmla="*/ 0 w 1023394"/>
                <a:gd name="connsiteY3" fmla="*/ 5938 h 908462"/>
              </a:gdLst>
              <a:ahLst/>
              <a:cxnLst>
                <a:cxn ang="0">
                  <a:pos x="connsiteX0" y="connsiteY0"/>
                </a:cxn>
                <a:cxn ang="0">
                  <a:pos x="connsiteX1" y="connsiteY1"/>
                </a:cxn>
                <a:cxn ang="0">
                  <a:pos x="connsiteX2" y="connsiteY2"/>
                </a:cxn>
                <a:cxn ang="0">
                  <a:pos x="connsiteX3" y="connsiteY3"/>
                </a:cxn>
              </a:cxnLst>
              <a:rect l="l" t="t" r="r" b="b"/>
              <a:pathLst>
                <a:path w="1023394" h="908462">
                  <a:moveTo>
                    <a:pt x="0" y="5938"/>
                  </a:moveTo>
                  <a:lnTo>
                    <a:pt x="1023394" y="0"/>
                  </a:lnTo>
                  <a:lnTo>
                    <a:pt x="512756" y="908462"/>
                  </a:lnTo>
                  <a:lnTo>
                    <a:pt x="0" y="5938"/>
                  </a:lnTo>
                  <a:close/>
                </a:path>
              </a:pathLst>
            </a:custGeom>
            <a:solidFill>
              <a:schemeClr val="tx1">
                <a:lumMod val="50000"/>
                <a:lumOff val="5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52" tIns="0" rIns="60952" bIns="0" numCol="1" spcCol="1270" anchor="t" anchorCtr="0">
              <a:noAutofit/>
            </a:bodyPr>
            <a:lstStyle/>
            <a:p>
              <a:pPr algn="ctr" defTabSz="711064">
                <a:lnSpc>
                  <a:spcPct val="85000"/>
                </a:lnSpc>
                <a:spcBef>
                  <a:spcPct val="0"/>
                </a:spcBef>
              </a:pPr>
              <a:r>
                <a:rPr lang="en-US" sz="1100" dirty="0">
                  <a:solidFill>
                    <a:srgbClr val="FFFFFF">
                      <a:alpha val="99000"/>
                    </a:srgbClr>
                  </a:solidFill>
                </a:rPr>
                <a:t>Platform</a:t>
              </a:r>
              <a:br>
                <a:rPr lang="en-US" sz="1100" dirty="0">
                  <a:solidFill>
                    <a:srgbClr val="FFFFFF">
                      <a:alpha val="99000"/>
                    </a:srgbClr>
                  </a:solidFill>
                </a:rPr>
              </a:br>
              <a:r>
                <a:rPr lang="en-US" sz="800" dirty="0">
                  <a:solidFill>
                    <a:srgbClr val="FFFFFF">
                      <a:alpha val="99000"/>
                    </a:srgbClr>
                  </a:solidFill>
                </a:rPr>
                <a:t>(e.g., </a:t>
              </a:r>
              <a:br>
                <a:rPr lang="en-US" sz="800" dirty="0">
                  <a:solidFill>
                    <a:srgbClr val="FFFFFF">
                      <a:alpha val="99000"/>
                    </a:srgbClr>
                  </a:solidFill>
                </a:rPr>
              </a:br>
              <a:r>
                <a:rPr lang="en-US" sz="800" dirty="0">
                  <a:solidFill>
                    <a:srgbClr val="FFFFFF">
                      <a:alpha val="99000"/>
                    </a:srgbClr>
                  </a:solidFill>
                </a:rPr>
                <a:t>Windows/ Linux)</a:t>
              </a:r>
            </a:p>
          </p:txBody>
        </p:sp>
      </p:grpSp>
      <p:grpSp>
        <p:nvGrpSpPr>
          <p:cNvPr id="12" name="Group 11"/>
          <p:cNvGrpSpPr/>
          <p:nvPr/>
        </p:nvGrpSpPr>
        <p:grpSpPr>
          <a:xfrm>
            <a:off x="527324" y="1234330"/>
            <a:ext cx="9504064" cy="720000"/>
            <a:chOff x="398388" y="2508874"/>
            <a:chExt cx="8014651" cy="720000"/>
          </a:xfrm>
        </p:grpSpPr>
        <p:pic>
          <p:nvPicPr>
            <p:cNvPr id="13" name="Picture 2" descr="\\w7-hmeydac\Share\WindowsPhone\light\appbar.control.play.png"/>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0887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118388" y="2635731"/>
              <a:ext cx="7294651" cy="461665"/>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Código fuente disponible en </a:t>
              </a:r>
              <a:r>
                <a:rPr lang="en-US" sz="2400" dirty="0" smtClean="0">
                  <a:solidFill>
                    <a:srgbClr val="292929">
                      <a:lumMod val="75000"/>
                      <a:lumOff val="25000"/>
                    </a:srgbClr>
                  </a:solidFill>
                  <a:hlinkClick r:id="rId6"/>
                </a:rPr>
                <a:t>playerframework.codeplex.com</a:t>
              </a:r>
              <a:endParaRPr lang="es-AR" sz="2400" dirty="0" smtClean="0">
                <a:latin typeface="Segoe UI" pitchFamily="34" charset="0"/>
                <a:cs typeface="Segoe UI" pitchFamily="34" charset="0"/>
              </a:endParaRPr>
            </a:p>
          </p:txBody>
        </p:sp>
      </p:grpSp>
      <p:grpSp>
        <p:nvGrpSpPr>
          <p:cNvPr id="24" name="Group 23"/>
          <p:cNvGrpSpPr/>
          <p:nvPr/>
        </p:nvGrpSpPr>
        <p:grpSpPr>
          <a:xfrm>
            <a:off x="504632" y="2305152"/>
            <a:ext cx="10140398" cy="3204623"/>
            <a:chOff x="398388" y="2508874"/>
            <a:chExt cx="8014651" cy="3204623"/>
          </a:xfrm>
        </p:grpSpPr>
        <p:pic>
          <p:nvPicPr>
            <p:cNvPr id="25" name="Picture 2" descr="\\w7-hmeydac\Share\WindowsPhone\light\appbar.control.play.png"/>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0887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118388" y="2635731"/>
              <a:ext cx="7294651" cy="3077766"/>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Disponible para múltiples plataformas</a:t>
              </a:r>
            </a:p>
            <a:p>
              <a:pPr marL="342900" lvl="1" indent="-342900">
                <a:spcBef>
                  <a:spcPts val="1200"/>
                </a:spcBef>
                <a:buFont typeface="Wingdings" panose="05000000000000000000" pitchFamily="2" charset="2"/>
                <a:buChar char="q"/>
              </a:pPr>
              <a:r>
                <a:rPr lang="es-AR" sz="2400" dirty="0" smtClean="0">
                  <a:latin typeface="Segoe UI" pitchFamily="34" charset="0"/>
                  <a:cs typeface="Segoe UI" pitchFamily="34" charset="0"/>
                </a:rPr>
                <a:t>Windows 8 Player</a:t>
              </a:r>
            </a:p>
            <a:p>
              <a:pPr marL="800100" lvl="2" indent="-342900">
                <a:spcBef>
                  <a:spcPts val="1200"/>
                </a:spcBef>
                <a:buFont typeface="Arial" panose="020B0604020202020204" pitchFamily="34" charset="0"/>
                <a:buChar char="•"/>
              </a:pPr>
              <a:r>
                <a:rPr lang="es-AR" sz="2400" dirty="0" smtClean="0">
                  <a:latin typeface="Segoe UI" pitchFamily="34" charset="0"/>
                  <a:cs typeface="Segoe UI" pitchFamily="34" charset="0"/>
                </a:rPr>
                <a:t>HTML/JavaScript Aplicaciones Modernas</a:t>
              </a:r>
            </a:p>
            <a:p>
              <a:pPr marL="800100" lvl="2" indent="-342900">
                <a:spcBef>
                  <a:spcPts val="1200"/>
                </a:spcBef>
                <a:buFont typeface="Arial" panose="020B0604020202020204" pitchFamily="34" charset="0"/>
                <a:buChar char="•"/>
              </a:pPr>
              <a:r>
                <a:rPr lang="es-AR" sz="2400" dirty="0" smtClean="0">
                  <a:latin typeface="Segoe UI" pitchFamily="34" charset="0"/>
                  <a:cs typeface="Segoe UI" pitchFamily="34" charset="0"/>
                </a:rPr>
                <a:t>XAML/C# Aplicaciones Modernas</a:t>
              </a:r>
              <a:endParaRPr lang="es-AR" sz="2400" dirty="0">
                <a:latin typeface="Segoe UI" pitchFamily="34" charset="0"/>
                <a:cs typeface="Segoe UI" pitchFamily="34" charset="0"/>
              </a:endParaRPr>
            </a:p>
            <a:p>
              <a:pPr marL="342900" lvl="1" indent="-342900">
                <a:spcBef>
                  <a:spcPts val="1200"/>
                </a:spcBef>
                <a:buFont typeface="Wingdings" panose="05000000000000000000" pitchFamily="2" charset="2"/>
                <a:buChar char="q"/>
              </a:pPr>
              <a:r>
                <a:rPr lang="es-AR" sz="2400" dirty="0" smtClean="0">
                  <a:latin typeface="Segoe UI" pitchFamily="34" charset="0"/>
                  <a:cs typeface="Segoe UI" pitchFamily="34" charset="0"/>
                </a:rPr>
                <a:t>HTML 5 player</a:t>
              </a:r>
              <a:r>
                <a:rPr lang="es-AR" sz="2400" dirty="0">
                  <a:latin typeface="Segoe UI" pitchFamily="34" charset="0"/>
                  <a:cs typeface="Segoe UI" pitchFamily="34" charset="0"/>
                </a:rPr>
                <a:t> </a:t>
              </a:r>
              <a:r>
                <a:rPr lang="es-AR" sz="2400" dirty="0" smtClean="0">
                  <a:latin typeface="Segoe UI" pitchFamily="34" charset="0"/>
                  <a:cs typeface="Segoe UI" pitchFamily="34" charset="0"/>
                </a:rPr>
                <a:t>(para el browser)</a:t>
              </a:r>
            </a:p>
            <a:p>
              <a:pPr marL="342900" lvl="1" indent="-342900">
                <a:spcBef>
                  <a:spcPts val="1200"/>
                </a:spcBef>
                <a:buFont typeface="Wingdings" panose="05000000000000000000" pitchFamily="2" charset="2"/>
                <a:buChar char="q"/>
              </a:pPr>
              <a:r>
                <a:rPr lang="es-AR" sz="2400" dirty="0" smtClean="0">
                  <a:latin typeface="Segoe UI" pitchFamily="34" charset="0"/>
                  <a:cs typeface="Segoe UI" pitchFamily="34" charset="0"/>
                </a:rPr>
                <a:t>Silverlight y Windows </a:t>
              </a:r>
              <a:r>
                <a:rPr lang="es-AR" sz="2400" dirty="0" err="1" smtClean="0">
                  <a:latin typeface="Segoe UI" pitchFamily="34" charset="0"/>
                  <a:cs typeface="Segoe UI" pitchFamily="34" charset="0"/>
                </a:rPr>
                <a:t>Phone</a:t>
              </a:r>
              <a:r>
                <a:rPr lang="es-AR" sz="2400" dirty="0" smtClean="0">
                  <a:latin typeface="Segoe UI" pitchFamily="34" charset="0"/>
                  <a:cs typeface="Segoe UI" pitchFamily="34" charset="0"/>
                </a:rPr>
                <a:t> player</a:t>
              </a:r>
            </a:p>
          </p:txBody>
        </p:sp>
      </p:grpSp>
      <p:grpSp>
        <p:nvGrpSpPr>
          <p:cNvPr id="27" name="Group 26"/>
          <p:cNvGrpSpPr/>
          <p:nvPr/>
        </p:nvGrpSpPr>
        <p:grpSpPr>
          <a:xfrm>
            <a:off x="527324" y="5473504"/>
            <a:ext cx="9504064" cy="957854"/>
            <a:chOff x="398388" y="2508874"/>
            <a:chExt cx="8014651" cy="957854"/>
          </a:xfrm>
        </p:grpSpPr>
        <p:pic>
          <p:nvPicPr>
            <p:cNvPr id="28" name="Picture 2" descr="\\w7-hmeydac\Share\WindowsPhone\light\appbar.control.play.png"/>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0887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1118388" y="2635731"/>
              <a:ext cx="7294651" cy="830997"/>
            </a:xfrm>
            <a:prstGeom prst="rect">
              <a:avLst/>
            </a:prstGeom>
            <a:noFill/>
          </p:spPr>
          <p:txBody>
            <a:bodyPr wrap="square" rtlCol="0">
              <a:spAutoFit/>
            </a:bodyPr>
            <a:lstStyle/>
            <a:p>
              <a:pPr marL="0" lvl="1">
                <a:spcBef>
                  <a:spcPts val="1200"/>
                </a:spcBef>
              </a:pPr>
              <a:r>
                <a:rPr lang="es-AR" sz="2400" dirty="0" smtClean="0">
                  <a:latin typeface="Segoe UI" pitchFamily="34" charset="0"/>
                  <a:cs typeface="Segoe UI" pitchFamily="34" charset="0"/>
                </a:rPr>
                <a:t>Arquitectura a base de plugins – Importas solo lo que necesitas usar </a:t>
              </a:r>
            </a:p>
          </p:txBody>
        </p:sp>
      </p:gr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632" y="1763146"/>
            <a:ext cx="10778662" cy="957155"/>
          </a:xfrm>
          <a:prstGeom prst="rect">
            <a:avLst/>
          </a:prstGeom>
        </p:spPr>
      </p:pic>
    </p:spTree>
    <p:custDataLst>
      <p:tags r:id="rId1"/>
    </p:custDataLst>
    <p:extLst>
      <p:ext uri="{BB962C8B-B14F-4D97-AF65-F5344CB8AC3E}">
        <p14:creationId xmlns:p14="http://schemas.microsoft.com/office/powerpoint/2010/main" val="1262525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loud large"/>
          <p:cNvSpPr>
            <a:spLocks/>
          </p:cNvSpPr>
          <p:nvPr/>
        </p:nvSpPr>
        <p:spPr bwMode="black">
          <a:xfrm>
            <a:off x="140128" y="829425"/>
            <a:ext cx="11528796" cy="566567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solidFill>
              <a:srgbClr val="00B0F0"/>
            </a:solidFill>
          </a:ln>
          <a:effectLst>
            <a:outerShdw blurRad="50800" dist="38100" dir="5400000" algn="t" rotWithShape="0">
              <a:prstClr val="black">
                <a:alpha val="40000"/>
              </a:prstClr>
            </a:outerShdw>
          </a:effectLst>
          <a:extLst/>
        </p:spPr>
        <p:txBody>
          <a:bodyPr vert="horz" wrap="square" lIns="91427" tIns="45713" rIns="91427" bIns="45713" numCol="1" anchor="t" anchorCtr="0" compatLnSpc="1">
            <a:prstTxWarp prst="textNoShape">
              <a:avLst/>
            </a:prstTxWarp>
          </a:bodyPr>
          <a:lstStyle/>
          <a:p>
            <a:pPr defTabSz="914039"/>
            <a:endParaRPr lang="en-US" sz="1600">
              <a:solidFill>
                <a:srgbClr val="292929"/>
              </a:solidFill>
            </a:endParaRPr>
          </a:p>
        </p:txBody>
      </p:sp>
      <p:sp>
        <p:nvSpPr>
          <p:cNvPr id="2" name="Title 1"/>
          <p:cNvSpPr>
            <a:spLocks noGrp="1"/>
          </p:cNvSpPr>
          <p:nvPr>
            <p:ph type="title"/>
          </p:nvPr>
        </p:nvSpPr>
        <p:spPr/>
        <p:txBody>
          <a:bodyPr/>
          <a:lstStyle/>
          <a:p>
            <a:r>
              <a:rPr lang="en-US" dirty="0" smtClean="0"/>
              <a:t>Windows 8 Features</a:t>
            </a:r>
            <a:endParaRPr lang="en-US" dirty="0"/>
          </a:p>
        </p:txBody>
      </p:sp>
      <p:pic>
        <p:nvPicPr>
          <p:cNvPr id="10" name="Picture 9"/>
          <p:cNvPicPr>
            <a:picLocks noChangeAspect="1"/>
          </p:cNvPicPr>
          <p:nvPr/>
        </p:nvPicPr>
        <p:blipFill>
          <a:blip r:embed="rId3"/>
          <a:stretch>
            <a:fillRect/>
          </a:stretch>
        </p:blipFill>
        <p:spPr>
          <a:xfrm>
            <a:off x="9376898" y="186384"/>
            <a:ext cx="2580908" cy="790463"/>
          </a:xfrm>
          <a:prstGeom prst="rect">
            <a:avLst/>
          </a:prstGeom>
        </p:spPr>
      </p:pic>
      <p:sp>
        <p:nvSpPr>
          <p:cNvPr id="5" name="TextBox 3"/>
          <p:cNvSpPr txBox="1"/>
          <p:nvPr/>
        </p:nvSpPr>
        <p:spPr>
          <a:xfrm>
            <a:off x="2539933" y="2933744"/>
            <a:ext cx="8367419" cy="677108"/>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4400" dirty="0">
                <a:solidFill>
                  <a:srgbClr val="FF0000">
                    <a:lumMod val="40000"/>
                    <a:lumOff val="60000"/>
                  </a:srgbClr>
                </a:solidFill>
              </a:rPr>
              <a:t>Smooth Streaming (VOD and live)</a:t>
            </a:r>
          </a:p>
        </p:txBody>
      </p:sp>
      <p:sp>
        <p:nvSpPr>
          <p:cNvPr id="6" name="TextBox 4"/>
          <p:cNvSpPr txBox="1"/>
          <p:nvPr/>
        </p:nvSpPr>
        <p:spPr>
          <a:xfrm>
            <a:off x="2998157" y="1593636"/>
            <a:ext cx="3263714"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FF0000">
                    <a:lumMod val="40000"/>
                    <a:lumOff val="60000"/>
                  </a:srgbClr>
                </a:solidFill>
              </a:rPr>
              <a:t>Closed captioning</a:t>
            </a:r>
          </a:p>
        </p:txBody>
      </p:sp>
      <p:sp>
        <p:nvSpPr>
          <p:cNvPr id="7" name="TextBox 8"/>
          <p:cNvSpPr txBox="1"/>
          <p:nvPr/>
        </p:nvSpPr>
        <p:spPr>
          <a:xfrm>
            <a:off x="4407499" y="2257151"/>
            <a:ext cx="2566921" cy="61555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4000" dirty="0">
                <a:solidFill>
                  <a:srgbClr val="FF0000">
                    <a:lumMod val="40000"/>
                    <a:lumOff val="60000"/>
                  </a:srgbClr>
                </a:solidFill>
              </a:rPr>
              <a:t>Advertising</a:t>
            </a:r>
          </a:p>
        </p:txBody>
      </p:sp>
      <p:sp>
        <p:nvSpPr>
          <p:cNvPr id="8" name="TextBox 13"/>
          <p:cNvSpPr txBox="1"/>
          <p:nvPr/>
        </p:nvSpPr>
        <p:spPr>
          <a:xfrm>
            <a:off x="9643247" y="3986847"/>
            <a:ext cx="1492396"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Logging</a:t>
            </a:r>
          </a:p>
        </p:txBody>
      </p:sp>
      <p:sp>
        <p:nvSpPr>
          <p:cNvPr id="9" name="TextBox 17"/>
          <p:cNvSpPr txBox="1"/>
          <p:nvPr/>
        </p:nvSpPr>
        <p:spPr>
          <a:xfrm>
            <a:off x="1199276" y="3740662"/>
            <a:ext cx="3223255"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Progressive Video</a:t>
            </a:r>
          </a:p>
        </p:txBody>
      </p:sp>
      <p:sp>
        <p:nvSpPr>
          <p:cNvPr id="12" name="TextBox 17"/>
          <p:cNvSpPr txBox="1"/>
          <p:nvPr/>
        </p:nvSpPr>
        <p:spPr>
          <a:xfrm>
            <a:off x="7972305" y="2301786"/>
            <a:ext cx="2389693"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Player styling</a:t>
            </a:r>
          </a:p>
        </p:txBody>
      </p:sp>
      <p:sp>
        <p:nvSpPr>
          <p:cNvPr id="13" name="TextBox 17"/>
          <p:cNvSpPr txBox="1"/>
          <p:nvPr/>
        </p:nvSpPr>
        <p:spPr>
          <a:xfrm>
            <a:off x="5546097" y="3947316"/>
            <a:ext cx="2354234"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DVR controls</a:t>
            </a:r>
          </a:p>
        </p:txBody>
      </p:sp>
      <p:sp>
        <p:nvSpPr>
          <p:cNvPr id="14" name="TextBox 17"/>
          <p:cNvSpPr txBox="1"/>
          <p:nvPr/>
        </p:nvSpPr>
        <p:spPr>
          <a:xfrm>
            <a:off x="4683425" y="5083007"/>
            <a:ext cx="2848344"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PlayReady DRM</a:t>
            </a:r>
          </a:p>
        </p:txBody>
      </p:sp>
      <p:sp>
        <p:nvSpPr>
          <p:cNvPr id="3" name="Rectangle 2"/>
          <p:cNvSpPr/>
          <p:nvPr/>
        </p:nvSpPr>
        <p:spPr>
          <a:xfrm>
            <a:off x="5330621" y="5771064"/>
            <a:ext cx="1411660" cy="487821"/>
          </a:xfrm>
          <a:prstGeom prst="rect">
            <a:avLst/>
          </a:prstGeom>
        </p:spPr>
        <p:txBody>
          <a:bodyPr wrap="none">
            <a:spAutoFit/>
          </a:bodyPr>
          <a:lstStyle/>
          <a:p>
            <a:pPr marL="0" lvl="1" defTabSz="914039">
              <a:lnSpc>
                <a:spcPct val="105000"/>
              </a:lnSpc>
              <a:spcBef>
                <a:spcPts val="900"/>
              </a:spcBef>
            </a:pPr>
            <a:r>
              <a:rPr lang="en-US" sz="2400" dirty="0">
                <a:solidFill>
                  <a:srgbClr val="00B0F0"/>
                </a:solidFill>
              </a:rPr>
              <a:t>Analytics</a:t>
            </a:r>
          </a:p>
        </p:txBody>
      </p:sp>
      <p:sp>
        <p:nvSpPr>
          <p:cNvPr id="15" name="TextBox 17"/>
          <p:cNvSpPr txBox="1"/>
          <p:nvPr/>
        </p:nvSpPr>
        <p:spPr>
          <a:xfrm>
            <a:off x="2038518" y="2311467"/>
            <a:ext cx="1211870"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Offline</a:t>
            </a:r>
          </a:p>
        </p:txBody>
      </p:sp>
      <p:sp>
        <p:nvSpPr>
          <p:cNvPr id="16" name="TextBox 17"/>
          <p:cNvSpPr txBox="1"/>
          <p:nvPr/>
        </p:nvSpPr>
        <p:spPr>
          <a:xfrm>
            <a:off x="2644369" y="4492792"/>
            <a:ext cx="2686633"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FF0000">
                    <a:lumMod val="40000"/>
                    <a:lumOff val="60000"/>
                  </a:srgbClr>
                </a:solidFill>
              </a:rPr>
              <a:t>Multiple Audio</a:t>
            </a:r>
          </a:p>
        </p:txBody>
      </p:sp>
      <p:sp>
        <p:nvSpPr>
          <p:cNvPr id="17" name="TextBox 17"/>
          <p:cNvSpPr txBox="1"/>
          <p:nvPr/>
        </p:nvSpPr>
        <p:spPr>
          <a:xfrm>
            <a:off x="7057450" y="4638255"/>
            <a:ext cx="2308132"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MPEG-DASH</a:t>
            </a:r>
          </a:p>
        </p:txBody>
      </p:sp>
      <p:sp>
        <p:nvSpPr>
          <p:cNvPr id="18" name="TextBox 17"/>
          <p:cNvSpPr txBox="1"/>
          <p:nvPr/>
        </p:nvSpPr>
        <p:spPr>
          <a:xfrm>
            <a:off x="7284344" y="1434652"/>
            <a:ext cx="1661930" cy="492443"/>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rgbClr val="00B0F0"/>
                </a:solidFill>
              </a:rPr>
              <a:t>Trick Play</a:t>
            </a:r>
          </a:p>
        </p:txBody>
      </p:sp>
    </p:spTree>
    <p:extLst>
      <p:ext uri="{BB962C8B-B14F-4D97-AF65-F5344CB8AC3E}">
        <p14:creationId xmlns:p14="http://schemas.microsoft.com/office/powerpoint/2010/main" val="319181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Client</a:t>
            </a:r>
            <a:endParaRPr lang="en-US" dirty="0"/>
          </a:p>
        </p:txBody>
      </p:sp>
      <p:sp>
        <p:nvSpPr>
          <p:cNvPr id="62" name="Content Placeholder 7"/>
          <p:cNvSpPr txBox="1">
            <a:spLocks/>
          </p:cNvSpPr>
          <p:nvPr/>
        </p:nvSpPr>
        <p:spPr>
          <a:xfrm>
            <a:off x="709383" y="1328877"/>
            <a:ext cx="11216917" cy="4836427"/>
          </a:xfrm>
          <a:prstGeom prst="rect">
            <a:avLst/>
          </a:prstGeom>
        </p:spPr>
        <p:txBody>
          <a:bodyPr vert="horz" wrap="square" lIns="0" tIns="0" rIns="0" bIns="0" rtlCol="0">
            <a:noAutofit/>
          </a:bodyPr>
          <a:lstStyle>
            <a:lvl1pPr marL="460323" indent="-460323" algn="l" defTabSz="91425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66" indent="-395243" algn="l" defTabSz="91425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45" indent="-403180" algn="l" defTabSz="91425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781" indent="-346036" algn="l" defTabSz="91425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293" indent="-336512" algn="l" defTabSz="91425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1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4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7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04"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85000"/>
              </a:lnSpc>
              <a:spcBef>
                <a:spcPts val="900"/>
              </a:spcBef>
              <a:buNone/>
            </a:pPr>
            <a:r>
              <a:rPr lang="es-AR" sz="3600" dirty="0" smtClean="0">
                <a:solidFill>
                  <a:schemeClr val="accent6"/>
                </a:solidFill>
                <a:latin typeface="Segoe UI Light" pitchFamily="34" charset="0"/>
              </a:rPr>
              <a:t>OSMF Plugin</a:t>
            </a:r>
            <a:endParaRPr lang="es-AR" sz="3600" dirty="0" smtClean="0"/>
          </a:p>
          <a:p>
            <a:pPr marL="342900" lvl="1" indent="-342900">
              <a:lnSpc>
                <a:spcPct val="85000"/>
              </a:lnSpc>
              <a:spcBef>
                <a:spcPts val="900"/>
              </a:spcBef>
            </a:pPr>
            <a:r>
              <a:rPr lang="es-AR" sz="2000" dirty="0" smtClean="0"/>
              <a:t>Open </a:t>
            </a:r>
            <a:r>
              <a:rPr lang="es-AR" sz="2000" dirty="0" err="1"/>
              <a:t>source</a:t>
            </a:r>
            <a:r>
              <a:rPr lang="es-AR" sz="2000" dirty="0"/>
              <a:t> Media Framework: </a:t>
            </a:r>
            <a:r>
              <a:rPr lang="es-AR" sz="2000" dirty="0">
                <a:hlinkClick r:id="rId3"/>
              </a:rPr>
              <a:t>http://www.opensourcemediaframework.com/</a:t>
            </a:r>
            <a:endParaRPr lang="es-AR" sz="2000" dirty="0"/>
          </a:p>
          <a:p>
            <a:pPr marL="342900" lvl="1" indent="-342900">
              <a:lnSpc>
                <a:spcPct val="85000"/>
              </a:lnSpc>
              <a:spcBef>
                <a:spcPts val="900"/>
              </a:spcBef>
            </a:pPr>
            <a:r>
              <a:rPr lang="es-AR" sz="2000" dirty="0"/>
              <a:t>Players existentes pueden ser migrados y de esa manera utilizar el plugin de Smooth Streaming (pueden </a:t>
            </a:r>
            <a:r>
              <a:rPr lang="es-AR" sz="2000" dirty="0" smtClean="0"/>
              <a:t>utilizar </a:t>
            </a:r>
            <a:r>
              <a:rPr lang="es-AR" sz="2000" dirty="0"/>
              <a:t>el </a:t>
            </a:r>
            <a:r>
              <a:rPr lang="es-AR" sz="2000" dirty="0">
                <a:hlinkClick r:id="rId4"/>
              </a:rPr>
              <a:t>strobe media player</a:t>
            </a:r>
            <a:r>
              <a:rPr lang="es-AR" sz="2000" dirty="0"/>
              <a:t>)</a:t>
            </a:r>
          </a:p>
          <a:p>
            <a:pPr marL="342900" lvl="1" indent="-342900">
              <a:lnSpc>
                <a:spcPct val="85000"/>
              </a:lnSpc>
              <a:spcBef>
                <a:spcPts val="900"/>
              </a:spcBef>
            </a:pPr>
            <a:r>
              <a:rPr lang="es-AR" sz="2000" dirty="0"/>
              <a:t>Soporte para video-</a:t>
            </a:r>
            <a:r>
              <a:rPr lang="es-AR" sz="2000" dirty="0" err="1"/>
              <a:t>on</a:t>
            </a:r>
            <a:r>
              <a:rPr lang="es-AR" sz="2000" dirty="0"/>
              <a:t>-</a:t>
            </a:r>
            <a:r>
              <a:rPr lang="es-AR" sz="2000" dirty="0" err="1"/>
              <a:t>demand</a:t>
            </a:r>
            <a:r>
              <a:rPr lang="es-AR" sz="2000" dirty="0"/>
              <a:t> y </a:t>
            </a:r>
            <a:r>
              <a:rPr lang="es-AR" sz="2000" dirty="0" err="1"/>
              <a:t>live</a:t>
            </a:r>
            <a:r>
              <a:rPr lang="es-AR" sz="2000" dirty="0"/>
              <a:t> streaming </a:t>
            </a:r>
            <a:endParaRPr lang="es-AR" sz="2000" dirty="0">
              <a:solidFill>
                <a:schemeClr val="accent6"/>
              </a:solidFill>
              <a:latin typeface="Segoe UI Light" pitchFamily="34" charset="0"/>
            </a:endParaRPr>
          </a:p>
          <a:p>
            <a:pPr marL="0" indent="0">
              <a:spcBef>
                <a:spcPts val="1200"/>
              </a:spcBef>
              <a:buNone/>
            </a:pPr>
            <a:endParaRPr lang="es-AR" sz="3600" dirty="0">
              <a:solidFill>
                <a:schemeClr val="accent6"/>
              </a:solidFill>
              <a:latin typeface="Segoe UI Light" pitchFamily="34" charset="0"/>
            </a:endParaRPr>
          </a:p>
          <a:p>
            <a:pPr marL="0" indent="0">
              <a:spcBef>
                <a:spcPts val="1200"/>
              </a:spcBef>
              <a:buNone/>
            </a:pPr>
            <a:r>
              <a:rPr lang="es-AR" sz="3600" dirty="0" smtClean="0">
                <a:solidFill>
                  <a:schemeClr val="accent6"/>
                </a:solidFill>
                <a:latin typeface="Segoe UI Light" pitchFamily="34" charset="0"/>
              </a:rPr>
              <a:t>Soporte para Monetización</a:t>
            </a:r>
          </a:p>
          <a:p>
            <a:pPr marL="342900" lvl="1" indent="-342900">
              <a:lnSpc>
                <a:spcPct val="85000"/>
              </a:lnSpc>
              <a:spcBef>
                <a:spcPts val="900"/>
              </a:spcBef>
            </a:pPr>
            <a:r>
              <a:rPr lang="es-AR" sz="2000" dirty="0" smtClean="0">
                <a:solidFill>
                  <a:schemeClr val="tx1"/>
                </a:solidFill>
              </a:rPr>
              <a:t>OSMF Ad / </a:t>
            </a:r>
            <a:r>
              <a:rPr lang="es-AR" sz="2000" dirty="0" err="1" smtClean="0">
                <a:solidFill>
                  <a:schemeClr val="tx1"/>
                </a:solidFill>
              </a:rPr>
              <a:t>Analytics</a:t>
            </a:r>
            <a:r>
              <a:rPr lang="es-AR" sz="2000" dirty="0" smtClean="0">
                <a:solidFill>
                  <a:schemeClr val="tx1"/>
                </a:solidFill>
              </a:rPr>
              <a:t> Plugins </a:t>
            </a:r>
          </a:p>
          <a:p>
            <a:pPr marL="342900" lvl="1" indent="-342900">
              <a:lnSpc>
                <a:spcPct val="85000"/>
              </a:lnSpc>
              <a:spcBef>
                <a:spcPts val="900"/>
              </a:spcBef>
            </a:pPr>
            <a:r>
              <a:rPr lang="es-AR" sz="2000" dirty="0" smtClean="0">
                <a:solidFill>
                  <a:schemeClr val="tx1"/>
                </a:solidFill>
              </a:rPr>
              <a:t>Soporte para otros standards como VMAP</a:t>
            </a:r>
          </a:p>
          <a:p>
            <a:pPr marL="0" lvl="1" indent="0">
              <a:lnSpc>
                <a:spcPct val="85000"/>
              </a:lnSpc>
              <a:spcBef>
                <a:spcPts val="900"/>
              </a:spcBef>
              <a:buNone/>
            </a:pPr>
            <a:endParaRPr lang="es-AR" sz="2000" dirty="0" smtClean="0">
              <a:solidFill>
                <a:schemeClr val="tx1"/>
              </a:solidFill>
            </a:endParaRPr>
          </a:p>
          <a:p>
            <a:pPr marL="0" indent="0">
              <a:spcBef>
                <a:spcPts val="1200"/>
              </a:spcBef>
              <a:buNone/>
            </a:pPr>
            <a:endParaRPr lang="es-AR" sz="2800" dirty="0">
              <a:solidFill>
                <a:schemeClr val="tx1"/>
              </a:solidFill>
              <a:latin typeface="Segoe UI Light" pitchFamily="34" charset="0"/>
            </a:endParaRPr>
          </a:p>
        </p:txBody>
      </p:sp>
      <p:sp>
        <p:nvSpPr>
          <p:cNvPr id="3" name="Rectangle 2"/>
          <p:cNvSpPr/>
          <p:nvPr/>
        </p:nvSpPr>
        <p:spPr>
          <a:xfrm>
            <a:off x="8607827" y="6292206"/>
            <a:ext cx="3318473" cy="424732"/>
          </a:xfrm>
          <a:prstGeom prst="rect">
            <a:avLst/>
          </a:prstGeom>
        </p:spPr>
        <p:txBody>
          <a:bodyPr wrap="none">
            <a:spAutoFit/>
          </a:bodyPr>
          <a:lstStyle/>
          <a:p>
            <a:pPr>
              <a:lnSpc>
                <a:spcPct val="90000"/>
              </a:lnSpc>
              <a:spcBef>
                <a:spcPct val="20000"/>
              </a:spcBef>
              <a:buSzPct val="80000"/>
            </a:pPr>
            <a:r>
              <a:rPr lang="es-AR" sz="2400" dirty="0" smtClean="0">
                <a:ea typeface="Gulim" panose="020B0600000101010101" pitchFamily="34" charset="-127"/>
                <a:hlinkClick r:id="rId5"/>
              </a:rPr>
              <a:t>Descargar</a:t>
            </a:r>
            <a:r>
              <a:rPr lang="es-AR" sz="2400" dirty="0" smtClean="0">
                <a:ea typeface="Gulim" panose="020B0600000101010101" pitchFamily="34" charset="-127"/>
              </a:rPr>
              <a:t> cliente flash</a:t>
            </a:r>
            <a:endParaRPr lang="es-AR" sz="2400" dirty="0">
              <a:ea typeface="Gulim" panose="020B0600000101010101" pitchFamily="34" charset="-127"/>
            </a:endParaRP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6196"/>
          <a:stretch/>
        </p:blipFill>
        <p:spPr bwMode="auto">
          <a:xfrm>
            <a:off x="6546792" y="2717769"/>
            <a:ext cx="5325456" cy="312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txBox="1">
            <a:spLocks/>
          </p:cNvSpPr>
          <p:nvPr/>
        </p:nvSpPr>
        <p:spPr>
          <a:xfrm>
            <a:off x="609600" y="5944112"/>
            <a:ext cx="8708604" cy="470856"/>
          </a:xfrm>
          <a:prstGeom prst="rect">
            <a:avLst/>
          </a:prstGeom>
        </p:spPr>
        <p:txBody>
          <a:bodyPr/>
          <a:lstStyle>
            <a:lvl1pPr marL="342882" indent="-342882" algn="l" defTabSz="914354"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AR" sz="2000" dirty="0" smtClean="0"/>
              <a:t>Ejemplo: Flash player para Smooth Streaming</a:t>
            </a:r>
          </a:p>
          <a:p>
            <a:pPr marL="0" indent="0">
              <a:buNone/>
            </a:pPr>
            <a:r>
              <a:rPr lang="es-AR" sz="2000" dirty="0" smtClean="0">
                <a:hlinkClick r:id="rId7"/>
              </a:rPr>
              <a:t>http://techedmedia.blob.core.windows.net/flash/setup.html</a:t>
            </a:r>
            <a:endParaRPr lang="es-AR" sz="2000" dirty="0"/>
          </a:p>
        </p:txBody>
      </p:sp>
    </p:spTree>
    <p:extLst>
      <p:ext uri="{BB962C8B-B14F-4D97-AF65-F5344CB8AC3E}">
        <p14:creationId xmlns:p14="http://schemas.microsoft.com/office/powerpoint/2010/main" val="1296547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 </a:t>
            </a:r>
            <a:r>
              <a:rPr lang="en-US" dirty="0" smtClean="0"/>
              <a:t>Player Framework (HLS) </a:t>
            </a:r>
            <a:endParaRPr lang="en-US" dirty="0"/>
          </a:p>
        </p:txBody>
      </p:sp>
      <p:pic>
        <p:nvPicPr>
          <p:cNvPr id="1026" name="Picture 3" descr="image008"/>
          <p:cNvPicPr>
            <a:picLocks noChangeAspect="1" noChangeArrowheads="1"/>
          </p:cNvPicPr>
          <p:nvPr/>
        </p:nvPicPr>
        <p:blipFill rotWithShape="1">
          <a:blip r:embed="rId3">
            <a:extLst>
              <a:ext uri="{28A0092B-C50C-407E-A947-70E740481C1C}">
                <a14:useLocalDpi xmlns:a14="http://schemas.microsoft.com/office/drawing/2010/main" val="0"/>
              </a:ext>
            </a:extLst>
          </a:blip>
          <a:srcRect r="987"/>
          <a:stretch/>
        </p:blipFill>
        <p:spPr bwMode="auto">
          <a:xfrm>
            <a:off x="711074" y="1803424"/>
            <a:ext cx="5202077" cy="4112704"/>
          </a:xfrm>
          <a:prstGeom prst="rect">
            <a:avLst/>
          </a:prstGeom>
          <a:ln>
            <a:noFill/>
          </a:ln>
          <a:effectLst>
            <a:outerShdw blurRad="889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155538" y="1805910"/>
            <a:ext cx="6091961" cy="4647426"/>
          </a:xfrm>
          <a:prstGeom prst="rect">
            <a:avLst/>
          </a:prstGeom>
        </p:spPr>
        <p:txBody>
          <a:bodyPr>
            <a:spAutoFit/>
          </a:bodyPr>
          <a:lstStyle/>
          <a:p>
            <a:r>
              <a:rPr lang="es-AR" sz="2800" dirty="0" smtClean="0">
                <a:solidFill>
                  <a:schemeClr val="accent6">
                    <a:alpha val="99000"/>
                  </a:schemeClr>
                </a:solidFill>
              </a:rPr>
              <a:t>Features</a:t>
            </a:r>
          </a:p>
          <a:p>
            <a:pPr marL="800012" indent="-342900">
              <a:buFont typeface="Arial" panose="020B0604020202020204" pitchFamily="34" charset="0"/>
              <a:buChar char="•"/>
            </a:pPr>
            <a:r>
              <a:rPr lang="es-AR" sz="2000" dirty="0" smtClean="0">
                <a:solidFill>
                  <a:schemeClr val="tx1">
                    <a:lumMod val="75000"/>
                    <a:lumOff val="25000"/>
                    <a:alpha val="99000"/>
                  </a:schemeClr>
                </a:solidFill>
              </a:rPr>
              <a:t>Pre, </a:t>
            </a:r>
            <a:r>
              <a:rPr lang="es-AR" sz="2000" dirty="0" err="1" smtClean="0">
                <a:solidFill>
                  <a:schemeClr val="tx1">
                    <a:lumMod val="75000"/>
                    <a:lumOff val="25000"/>
                    <a:alpha val="99000"/>
                  </a:schemeClr>
                </a:solidFill>
              </a:rPr>
              <a:t>Mid</a:t>
            </a:r>
            <a:r>
              <a:rPr lang="es-AR" sz="2000" dirty="0" smtClean="0">
                <a:solidFill>
                  <a:schemeClr val="tx1">
                    <a:lumMod val="75000"/>
                    <a:lumOff val="25000"/>
                    <a:alpha val="99000"/>
                  </a:schemeClr>
                </a:solidFill>
              </a:rPr>
              <a:t>, Post-roll y Ad-</a:t>
            </a:r>
            <a:r>
              <a:rPr lang="es-AR" sz="2000" dirty="0" err="1" smtClean="0">
                <a:solidFill>
                  <a:schemeClr val="tx1">
                    <a:lumMod val="75000"/>
                    <a:lumOff val="25000"/>
                    <a:alpha val="99000"/>
                  </a:schemeClr>
                </a:solidFill>
              </a:rPr>
              <a:t>Pod</a:t>
            </a:r>
            <a:endParaRPr lang="es-AR" sz="2000" dirty="0" smtClean="0">
              <a:solidFill>
                <a:schemeClr val="tx1">
                  <a:lumMod val="75000"/>
                  <a:lumOff val="25000"/>
                  <a:alpha val="99000"/>
                </a:schemeClr>
              </a:solidFill>
            </a:endParaRPr>
          </a:p>
          <a:p>
            <a:pPr marL="800012" indent="-342900">
              <a:buFont typeface="Arial" panose="020B0604020202020204" pitchFamily="34" charset="0"/>
              <a:buChar char="•"/>
            </a:pPr>
            <a:r>
              <a:rPr lang="es-AR" sz="2000" dirty="0" err="1" smtClean="0">
                <a:solidFill>
                  <a:schemeClr val="tx1">
                    <a:lumMod val="75000"/>
                    <a:lumOff val="25000"/>
                    <a:alpha val="99000"/>
                  </a:schemeClr>
                </a:solidFill>
              </a:rPr>
              <a:t>Progressive</a:t>
            </a:r>
            <a:r>
              <a:rPr lang="es-AR" sz="2000" dirty="0" smtClean="0">
                <a:solidFill>
                  <a:schemeClr val="tx1">
                    <a:lumMod val="75000"/>
                    <a:lumOff val="25000"/>
                    <a:alpha val="99000"/>
                  </a:schemeClr>
                </a:solidFill>
              </a:rPr>
              <a:t> </a:t>
            </a:r>
            <a:r>
              <a:rPr lang="es-AR" sz="2000" dirty="0" err="1" smtClean="0">
                <a:solidFill>
                  <a:schemeClr val="tx1">
                    <a:lumMod val="75000"/>
                    <a:lumOff val="25000"/>
                    <a:alpha val="99000"/>
                  </a:schemeClr>
                </a:solidFill>
              </a:rPr>
              <a:t>download</a:t>
            </a:r>
            <a:r>
              <a:rPr lang="es-AR" sz="2000" dirty="0" smtClean="0">
                <a:solidFill>
                  <a:schemeClr val="tx1">
                    <a:lumMod val="75000"/>
                    <a:lumOff val="25000"/>
                    <a:alpha val="99000"/>
                  </a:schemeClr>
                </a:solidFill>
              </a:rPr>
              <a:t> y  HLS</a:t>
            </a:r>
          </a:p>
          <a:p>
            <a:pPr marL="800012" indent="-342900">
              <a:buFont typeface="Arial" panose="020B0604020202020204" pitchFamily="34" charset="0"/>
              <a:buChar char="•"/>
            </a:pPr>
            <a:r>
              <a:rPr lang="es-AR" sz="2000" dirty="0" smtClean="0">
                <a:solidFill>
                  <a:schemeClr val="tx1">
                    <a:lumMod val="75000"/>
                    <a:lumOff val="25000"/>
                    <a:alpha val="99000"/>
                  </a:schemeClr>
                </a:solidFill>
              </a:rPr>
              <a:t>VOD y Live Streaming</a:t>
            </a:r>
          </a:p>
          <a:p>
            <a:pPr marL="800012" indent="-342900">
              <a:buFont typeface="Arial" panose="020B0604020202020204" pitchFamily="34" charset="0"/>
              <a:buChar char="•"/>
            </a:pPr>
            <a:r>
              <a:rPr lang="es-AR" sz="2000" dirty="0" smtClean="0">
                <a:solidFill>
                  <a:schemeClr val="tx1">
                    <a:lumMod val="75000"/>
                    <a:lumOff val="25000"/>
                    <a:alpha val="99000"/>
                  </a:schemeClr>
                </a:solidFill>
              </a:rPr>
              <a:t>Formato standards Ad (VAST, VMAP)</a:t>
            </a:r>
          </a:p>
          <a:p>
            <a:pPr marL="457112"/>
            <a:endParaRPr lang="es-AR" sz="2400" dirty="0" smtClean="0">
              <a:solidFill>
                <a:schemeClr val="accent2">
                  <a:alpha val="99000"/>
                </a:schemeClr>
              </a:solidFill>
              <a:latin typeface="Segoe UI Light" pitchFamily="34" charset="0"/>
            </a:endParaRPr>
          </a:p>
          <a:p>
            <a:r>
              <a:rPr lang="es-AR" sz="2800" dirty="0" smtClean="0">
                <a:solidFill>
                  <a:schemeClr val="accent6">
                    <a:alpha val="99000"/>
                  </a:schemeClr>
                </a:solidFill>
              </a:rPr>
              <a:t>Performance</a:t>
            </a:r>
          </a:p>
          <a:p>
            <a:pPr marL="800012" lvl="1" indent="-342900">
              <a:buFont typeface="Arial" panose="020B0604020202020204" pitchFamily="34" charset="0"/>
              <a:buChar char="•"/>
            </a:pPr>
            <a:r>
              <a:rPr lang="es-AR" sz="2000" dirty="0" smtClean="0">
                <a:solidFill>
                  <a:schemeClr val="tx1">
                    <a:lumMod val="75000"/>
                    <a:lumOff val="25000"/>
                    <a:alpha val="99000"/>
                  </a:schemeClr>
                </a:solidFill>
              </a:rPr>
              <a:t>Transición fluida del Ad al contenido principal y entre Ads (basado en </a:t>
            </a:r>
            <a:r>
              <a:rPr lang="es-AR" sz="2000" dirty="0" err="1" smtClean="0">
                <a:solidFill>
                  <a:schemeClr val="tx1">
                    <a:lumMod val="75000"/>
                    <a:lumOff val="25000"/>
                    <a:alpha val="99000"/>
                  </a:schemeClr>
                </a:solidFill>
              </a:rPr>
              <a:t>AVPlayer</a:t>
            </a:r>
            <a:r>
              <a:rPr lang="es-AR" sz="2000" dirty="0" smtClean="0">
                <a:solidFill>
                  <a:schemeClr val="tx1">
                    <a:lumMod val="75000"/>
                    <a:lumOff val="25000"/>
                    <a:alpha val="99000"/>
                  </a:schemeClr>
                </a:solidFill>
              </a:rPr>
              <a:t>)</a:t>
            </a:r>
          </a:p>
          <a:p>
            <a:pPr marL="457112" lvl="1"/>
            <a:r>
              <a:rPr lang="es-AR" sz="1600" dirty="0" smtClean="0">
                <a:solidFill>
                  <a:schemeClr val="tx1">
                    <a:lumMod val="75000"/>
                    <a:lumOff val="25000"/>
                    <a:alpha val="99000"/>
                  </a:schemeClr>
                </a:solidFill>
              </a:rPr>
              <a:t>	</a:t>
            </a:r>
            <a:endParaRPr lang="es-AR" sz="2000" dirty="0" smtClean="0">
              <a:solidFill>
                <a:schemeClr val="tx1">
                  <a:lumMod val="75000"/>
                  <a:lumOff val="25000"/>
                  <a:alpha val="99000"/>
                </a:schemeClr>
              </a:solidFill>
            </a:endParaRPr>
          </a:p>
          <a:p>
            <a:r>
              <a:rPr lang="es-AR" sz="3200" dirty="0" smtClean="0">
                <a:solidFill>
                  <a:schemeClr val="accent6">
                    <a:alpha val="99000"/>
                  </a:schemeClr>
                </a:solidFill>
              </a:rPr>
              <a:t>Futuro</a:t>
            </a:r>
          </a:p>
          <a:p>
            <a:pPr marL="799946" lvl="1" indent="-342834">
              <a:buFont typeface="Arial" panose="020B0604020202020204" pitchFamily="34" charset="0"/>
              <a:buChar char="•"/>
            </a:pPr>
            <a:r>
              <a:rPr lang="es-AR" sz="2000" dirty="0" smtClean="0">
                <a:solidFill>
                  <a:schemeClr val="tx1">
                    <a:lumMod val="75000"/>
                    <a:lumOff val="25000"/>
                    <a:alpha val="99000"/>
                  </a:schemeClr>
                </a:solidFill>
              </a:rPr>
              <a:t>Servicios para encriptación AES</a:t>
            </a:r>
          </a:p>
          <a:p>
            <a:pPr marL="799946" lvl="1" indent="-342834">
              <a:buFont typeface="Arial" panose="020B0604020202020204" pitchFamily="34" charset="0"/>
              <a:buChar char="•"/>
            </a:pPr>
            <a:endParaRPr lang="es-AR" sz="2400" dirty="0">
              <a:solidFill>
                <a:schemeClr val="tx1">
                  <a:lumMod val="75000"/>
                  <a:lumOff val="25000"/>
                  <a:alpha val="99000"/>
                </a:schemeClr>
              </a:solidFill>
            </a:endParaRPr>
          </a:p>
        </p:txBody>
      </p:sp>
      <p:sp>
        <p:nvSpPr>
          <p:cNvPr id="4" name="Rectangle 3"/>
          <p:cNvSpPr/>
          <p:nvPr/>
        </p:nvSpPr>
        <p:spPr>
          <a:xfrm>
            <a:off x="1064947" y="5927045"/>
            <a:ext cx="4050083" cy="338554"/>
          </a:xfrm>
          <a:prstGeom prst="rect">
            <a:avLst/>
          </a:prstGeom>
        </p:spPr>
        <p:txBody>
          <a:bodyPr wrap="none">
            <a:spAutoFit/>
          </a:bodyPr>
          <a:lstStyle/>
          <a:p>
            <a:r>
              <a:rPr lang="es-AR" sz="1600" dirty="0" smtClean="0">
                <a:solidFill>
                  <a:schemeClr val="tx1">
                    <a:lumMod val="75000"/>
                    <a:lumOff val="25000"/>
                    <a:alpha val="99000"/>
                  </a:schemeClr>
                </a:solidFill>
              </a:rPr>
              <a:t>Ejemplo de iOS player publicado en </a:t>
            </a:r>
            <a:r>
              <a:rPr lang="es-AR" sz="1600" dirty="0" smtClean="0">
                <a:solidFill>
                  <a:schemeClr val="tx1">
                    <a:lumMod val="75000"/>
                    <a:lumOff val="25000"/>
                    <a:alpha val="99000"/>
                  </a:schemeClr>
                </a:solidFill>
                <a:hlinkClick r:id="rId4"/>
              </a:rPr>
              <a:t>github</a:t>
            </a:r>
            <a:endParaRPr lang="es-AR" sz="1600" dirty="0"/>
          </a:p>
        </p:txBody>
      </p:sp>
      <p:sp>
        <p:nvSpPr>
          <p:cNvPr id="6" name="Rectangle 5"/>
          <p:cNvSpPr/>
          <p:nvPr/>
        </p:nvSpPr>
        <p:spPr>
          <a:xfrm>
            <a:off x="585654" y="1196752"/>
            <a:ext cx="10803663" cy="394082"/>
          </a:xfrm>
          <a:prstGeom prst="rect">
            <a:avLst/>
          </a:prstGeom>
        </p:spPr>
        <p:txBody>
          <a:bodyPr wrap="none">
            <a:spAutoFit/>
          </a:bodyPr>
          <a:lstStyle/>
          <a:p>
            <a:r>
              <a:rPr lang="es-AR" sz="1961" dirty="0" smtClean="0"/>
              <a:t>Permite construir aplicaciones iOS nativas para reproducir video con inserción dinámica de Ads</a:t>
            </a:r>
          </a:p>
        </p:txBody>
      </p:sp>
    </p:spTree>
    <p:extLst>
      <p:ext uri="{BB962C8B-B14F-4D97-AF65-F5344CB8AC3E}">
        <p14:creationId xmlns:p14="http://schemas.microsoft.com/office/powerpoint/2010/main" val="255204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Subtitle 4"/>
          <p:cNvSpPr>
            <a:spLocks noGrp="1"/>
          </p:cNvSpPr>
          <p:nvPr>
            <p:ph type="subTitle" idx="11"/>
          </p:nvPr>
        </p:nvSpPr>
        <p:spPr/>
        <p:txBody>
          <a:bodyPr/>
          <a:lstStyle/>
          <a:p>
            <a:pPr marL="0" indent="0">
              <a:buNone/>
            </a:pPr>
            <a:r>
              <a:rPr lang="es-AR" dirty="0" smtClean="0">
                <a:solidFill>
                  <a:schemeClr val="bg1"/>
                </a:solidFill>
              </a:rPr>
              <a:t>Demo: Usando </a:t>
            </a:r>
            <a:r>
              <a:rPr lang="es-AR" dirty="0" err="1" smtClean="0">
                <a:solidFill>
                  <a:schemeClr val="bg1"/>
                </a:solidFill>
              </a:rPr>
              <a:t>dynamic</a:t>
            </a:r>
            <a:r>
              <a:rPr lang="es-AR" dirty="0" smtClean="0">
                <a:solidFill>
                  <a:schemeClr val="bg1"/>
                </a:solidFill>
              </a:rPr>
              <a:t> Packaging desde C# y reproduciendo el contenido en </a:t>
            </a:r>
            <a:r>
              <a:rPr lang="es-AR" dirty="0" err="1" smtClean="0">
                <a:solidFill>
                  <a:schemeClr val="bg1"/>
                </a:solidFill>
              </a:rPr>
              <a:t>multiples</a:t>
            </a:r>
            <a:r>
              <a:rPr lang="es-AR" dirty="0" smtClean="0">
                <a:solidFill>
                  <a:schemeClr val="bg1"/>
                </a:solidFill>
              </a:rPr>
              <a:t> plataformas.</a:t>
            </a:r>
            <a:endParaRPr lang="es-AR" dirty="0">
              <a:solidFill>
                <a:schemeClr val="bg1"/>
              </a:solidFill>
            </a:endParaRPr>
          </a:p>
        </p:txBody>
      </p:sp>
      <p:sp>
        <p:nvSpPr>
          <p:cNvPr id="8" name="Title 7"/>
          <p:cNvSpPr>
            <a:spLocks noGrp="1"/>
          </p:cNvSpPr>
          <p:nvPr>
            <p:ph type="title"/>
          </p:nvPr>
        </p:nvSpPr>
        <p:spPr>
          <a:xfrm>
            <a:off x="269240" y="2981502"/>
            <a:ext cx="11653521" cy="894996"/>
          </a:xfrm>
        </p:spPr>
        <p:txBody>
          <a:bodyPr>
            <a:noAutofit/>
          </a:bodyPr>
          <a:lstStyle/>
          <a:p>
            <a:r>
              <a:rPr lang="en-US" sz="4400" dirty="0" smtClean="0">
                <a:solidFill>
                  <a:schemeClr val="bg1"/>
                </a:solidFill>
              </a:rPr>
              <a:t>Dynamic Packaging y Players</a:t>
            </a:r>
            <a:endParaRPr lang="en-US" sz="4400" dirty="0">
              <a:solidFill>
                <a:schemeClr val="bg1"/>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304" y="2315259"/>
            <a:ext cx="2227482" cy="2227482"/>
          </a:xfrm>
          <a:prstGeom prst="rect">
            <a:avLst/>
          </a:prstGeom>
        </p:spPr>
      </p:pic>
    </p:spTree>
    <p:extLst>
      <p:ext uri="{BB962C8B-B14F-4D97-AF65-F5344CB8AC3E}">
        <p14:creationId xmlns:p14="http://schemas.microsoft.com/office/powerpoint/2010/main" val="2102439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1492" y="229056"/>
            <a:ext cx="9465518" cy="747791"/>
          </a:xfrm>
        </p:spPr>
        <p:txBody>
          <a:bodyPr>
            <a:normAutofit fontScale="90000"/>
          </a:bodyPr>
          <a:lstStyle/>
          <a:p>
            <a:r>
              <a:rPr lang="en-US" dirty="0" smtClean="0"/>
              <a:t>Puntos Clave</a:t>
            </a:r>
            <a:endParaRPr lang="en-US" dirty="0"/>
          </a:p>
        </p:txBody>
      </p:sp>
      <p:sp>
        <p:nvSpPr>
          <p:cNvPr id="6" name="Text Placeholder 5"/>
          <p:cNvSpPr>
            <a:spLocks noGrp="1"/>
          </p:cNvSpPr>
          <p:nvPr>
            <p:ph type="body" sz="quarter" idx="10"/>
          </p:nvPr>
        </p:nvSpPr>
        <p:spPr>
          <a:xfrm>
            <a:off x="521494" y="1157378"/>
            <a:ext cx="11147432" cy="4231915"/>
          </a:xfrm>
        </p:spPr>
        <p:txBody>
          <a:bodyPr vert="horz" wrap="square" lIns="91427" tIns="91427" rIns="0" bIns="0" rtlCol="0">
            <a:spAutoFit/>
          </a:bodyPr>
          <a:lstStyle/>
          <a:p>
            <a:r>
              <a:rPr lang="es-AR" sz="3200" dirty="0" smtClean="0"/>
              <a:t>Media Services es </a:t>
            </a:r>
            <a:r>
              <a:rPr lang="es-AR" sz="3200" b="1" dirty="0" smtClean="0">
                <a:solidFill>
                  <a:srgbClr val="00B0F0"/>
                </a:solidFill>
              </a:rPr>
              <a:t>fácil, flexible y potente</a:t>
            </a:r>
          </a:p>
          <a:p>
            <a:r>
              <a:rPr lang="es-AR" sz="3200" dirty="0" smtClean="0"/>
              <a:t>Se puede llegar </a:t>
            </a:r>
            <a:r>
              <a:rPr lang="es-AR" sz="3200" b="1" dirty="0" smtClean="0">
                <a:solidFill>
                  <a:srgbClr val="00B0F0"/>
                </a:solidFill>
              </a:rPr>
              <a:t>a cualquier dispositivo </a:t>
            </a:r>
          </a:p>
          <a:p>
            <a:r>
              <a:rPr lang="es-AR" sz="3200" dirty="0" smtClean="0"/>
              <a:t>Ecosistemas de Partners </a:t>
            </a:r>
            <a:r>
              <a:rPr lang="es-AR" sz="3200" b="1" dirty="0" smtClean="0">
                <a:solidFill>
                  <a:srgbClr val="00B0F0"/>
                </a:solidFill>
              </a:rPr>
              <a:t>muy rico, de fácil contribución</a:t>
            </a:r>
          </a:p>
          <a:p>
            <a:r>
              <a:rPr lang="es-AR" sz="3200" dirty="0" smtClean="0"/>
              <a:t>Protección de contenido en todos los clientes</a:t>
            </a:r>
          </a:p>
          <a:p>
            <a:r>
              <a:rPr lang="es-AR" sz="3200" dirty="0" smtClean="0"/>
              <a:t>Ad workflow asegurado </a:t>
            </a:r>
            <a:r>
              <a:rPr lang="es-AR" sz="3200" b="1" dirty="0" smtClean="0">
                <a:solidFill>
                  <a:srgbClr val="00B0F0"/>
                </a:solidFill>
              </a:rPr>
              <a:t>en todos los clientes</a:t>
            </a:r>
          </a:p>
          <a:p>
            <a:r>
              <a:rPr lang="es-AR" sz="3200" dirty="0" smtClean="0"/>
              <a:t>Pagar por lo que usa, facturación </a:t>
            </a:r>
            <a:r>
              <a:rPr lang="es-AR" sz="3200" b="1" dirty="0" smtClean="0">
                <a:solidFill>
                  <a:srgbClr val="00B0F0"/>
                </a:solidFill>
              </a:rPr>
              <a:t>fácil de entender</a:t>
            </a:r>
            <a:endParaRPr lang="es-AR" sz="3200" dirty="0" smtClean="0">
              <a:solidFill>
                <a:schemeClr val="tx2"/>
              </a:solidFill>
            </a:endParaRPr>
          </a:p>
          <a:p>
            <a:r>
              <a:rPr lang="es-AR" sz="3200" dirty="0" smtClean="0"/>
              <a:t>Cualquier contenido, en cualquier device, </a:t>
            </a:r>
            <a:r>
              <a:rPr lang="es-AR" sz="3200" b="1" dirty="0" smtClean="0">
                <a:solidFill>
                  <a:srgbClr val="00B0F0"/>
                </a:solidFill>
              </a:rPr>
              <a:t>desde la nube</a:t>
            </a:r>
            <a:endParaRPr lang="es-AR" sz="3200" b="1" dirty="0">
              <a:solidFill>
                <a:srgbClr val="00B0F0"/>
              </a:solidFill>
            </a:endParaRPr>
          </a:p>
        </p:txBody>
      </p:sp>
      <p:sp>
        <p:nvSpPr>
          <p:cNvPr id="8" name="Rectangle 7"/>
          <p:cNvSpPr/>
          <p:nvPr/>
        </p:nvSpPr>
        <p:spPr bwMode="auto">
          <a:xfrm>
            <a:off x="9987009" y="487"/>
            <a:ext cx="2202540" cy="685702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Freeform 25"/>
          <p:cNvSpPr>
            <a:spLocks noEditPoints="1"/>
          </p:cNvSpPr>
          <p:nvPr/>
        </p:nvSpPr>
        <p:spPr bwMode="black">
          <a:xfrm flipH="1">
            <a:off x="10511918" y="224199"/>
            <a:ext cx="1152723" cy="9815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293" tIns="41147" rIns="82293" bIns="41147" numCol="1" anchor="t" anchorCtr="0" compatLnSpc="1">
            <a:prstTxWarp prst="textNoShape">
              <a:avLst/>
            </a:prstTxWarp>
          </a:bodyPr>
          <a:lstStyle/>
          <a:p>
            <a:pPr defTabSz="914188"/>
            <a:endParaRPr lang="en-US" sz="1600">
              <a:solidFill>
                <a:srgbClr val="292929"/>
              </a:solidFill>
            </a:endParaRPr>
          </a:p>
        </p:txBody>
      </p:sp>
      <p:pic>
        <p:nvPicPr>
          <p:cNvPr id="2" name="Picture 1"/>
          <p:cNvPicPr>
            <a:picLocks noChangeAspect="1"/>
          </p:cNvPicPr>
          <p:nvPr/>
        </p:nvPicPr>
        <p:blipFill>
          <a:blip r:embed="rId3"/>
          <a:stretch>
            <a:fillRect/>
          </a:stretch>
        </p:blipFill>
        <p:spPr>
          <a:xfrm>
            <a:off x="521492" y="6290623"/>
            <a:ext cx="1971675" cy="581025"/>
          </a:xfrm>
          <a:prstGeom prst="rect">
            <a:avLst/>
          </a:prstGeom>
        </p:spPr>
      </p:pic>
    </p:spTree>
    <p:extLst>
      <p:ext uri="{BB962C8B-B14F-4D97-AF65-F5344CB8AC3E}">
        <p14:creationId xmlns:p14="http://schemas.microsoft.com/office/powerpoint/2010/main" val="2096704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725930" y="2981502"/>
            <a:ext cx="8740141" cy="894996"/>
          </a:xfrm>
        </p:spPr>
        <p:txBody>
          <a:bodyPr anchor="ctr">
            <a:noAutofit/>
          </a:bodyPr>
          <a:lstStyle/>
          <a:p>
            <a:r>
              <a:rPr lang="en-US" sz="8800" dirty="0">
                <a:solidFill>
                  <a:schemeClr val="bg1">
                    <a:alpha val="99000"/>
                  </a:schemeClr>
                </a:solidFill>
              </a:rPr>
              <a:t>Q&amp;A</a:t>
            </a:r>
          </a:p>
        </p:txBody>
      </p:sp>
      <p:sp>
        <p:nvSpPr>
          <p:cNvPr id="9" name="Rounded Rectangle 29"/>
          <p:cNvSpPr/>
          <p:nvPr/>
        </p:nvSpPr>
        <p:spPr bwMode="black">
          <a:xfrm>
            <a:off x="10272464" y="2287056"/>
            <a:ext cx="1032345" cy="2283888"/>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27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4066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Agenda</a:t>
            </a:r>
            <a:endParaRPr lang="es-AR" dirty="0"/>
          </a:p>
        </p:txBody>
      </p:sp>
      <p:grpSp>
        <p:nvGrpSpPr>
          <p:cNvPr id="33" name="Group 32"/>
          <p:cNvGrpSpPr/>
          <p:nvPr/>
        </p:nvGrpSpPr>
        <p:grpSpPr>
          <a:xfrm>
            <a:off x="1631504" y="2053205"/>
            <a:ext cx="8928000" cy="1015755"/>
            <a:chOff x="398388" y="2543304"/>
            <a:chExt cx="8014651" cy="1015756"/>
          </a:xfrm>
        </p:grpSpPr>
        <p:pic>
          <p:nvPicPr>
            <p:cNvPr id="34"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118388" y="2635729"/>
              <a:ext cx="7294651" cy="923331"/>
            </a:xfrm>
            <a:prstGeom prst="rect">
              <a:avLst/>
            </a:prstGeom>
            <a:noFill/>
          </p:spPr>
          <p:txBody>
            <a:bodyPr wrap="square" rtlCol="0">
              <a:spAutoFit/>
            </a:bodyPr>
            <a:lstStyle/>
            <a:p>
              <a:pPr marL="0" lvl="1">
                <a:spcBef>
                  <a:spcPts val="1200"/>
                </a:spcBef>
              </a:pPr>
              <a:r>
                <a:rPr lang="es-AR" sz="2400" dirty="0">
                  <a:latin typeface="Segoe UI" pitchFamily="34" charset="0"/>
                  <a:cs typeface="Segoe UI" pitchFamily="34" charset="0"/>
                </a:rPr>
                <a:t>¿Que es Windows Azure Media Services?</a:t>
              </a:r>
            </a:p>
            <a:p>
              <a:pPr marL="342882" lvl="1" indent="-342882">
                <a:spcBef>
                  <a:spcPts val="1200"/>
                </a:spcBef>
                <a:buFont typeface="Arial" panose="020B0604020202020204" pitchFamily="34" charset="0"/>
                <a:buChar char="•"/>
              </a:pPr>
              <a:r>
                <a:rPr lang="es-AR" sz="2000" dirty="0">
                  <a:latin typeface="Segoe UI" pitchFamily="34" charset="0"/>
                  <a:cs typeface="Segoe UI" pitchFamily="34" charset="0"/>
                </a:rPr>
                <a:t>Arquitectura, Filosofía y Alcance</a:t>
              </a:r>
            </a:p>
          </p:txBody>
        </p:sp>
      </p:grpSp>
      <p:grpSp>
        <p:nvGrpSpPr>
          <p:cNvPr id="36" name="Group 35"/>
          <p:cNvGrpSpPr/>
          <p:nvPr/>
        </p:nvGrpSpPr>
        <p:grpSpPr>
          <a:xfrm>
            <a:off x="1631504" y="3140969"/>
            <a:ext cx="8928000" cy="1477420"/>
            <a:chOff x="398388" y="2543304"/>
            <a:chExt cx="8014651" cy="1477421"/>
          </a:xfrm>
        </p:grpSpPr>
        <p:pic>
          <p:nvPicPr>
            <p:cNvPr id="37"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18388" y="2635729"/>
              <a:ext cx="7294651" cy="1384996"/>
            </a:xfrm>
            <a:prstGeom prst="rect">
              <a:avLst/>
            </a:prstGeom>
            <a:noFill/>
          </p:spPr>
          <p:txBody>
            <a:bodyPr wrap="square" rtlCol="0">
              <a:spAutoFit/>
            </a:bodyPr>
            <a:lstStyle/>
            <a:p>
              <a:pPr marL="0" lvl="1">
                <a:spcBef>
                  <a:spcPts val="1200"/>
                </a:spcBef>
              </a:pPr>
              <a:r>
                <a:rPr lang="es-AR" sz="2400" dirty="0">
                  <a:latin typeface="Segoe UI" pitchFamily="34" charset="0"/>
                  <a:cs typeface="Segoe UI" pitchFamily="34" charset="0"/>
                </a:rPr>
                <a:t>Servicio Video on Demand (VOD)</a:t>
              </a:r>
            </a:p>
            <a:p>
              <a:pPr marL="342882" lvl="1" indent="-342882">
                <a:spcBef>
                  <a:spcPts val="1200"/>
                </a:spcBef>
                <a:buFont typeface="Arial" panose="020B0604020202020204" pitchFamily="34" charset="0"/>
                <a:buChar char="•"/>
              </a:pPr>
              <a:r>
                <a:rPr lang="es-AR" sz="2000" dirty="0"/>
                <a:t>Demo: Usando el portal de Windows Azure para Media Services</a:t>
              </a:r>
            </a:p>
            <a:p>
              <a:pPr marL="342882" lvl="1" indent="-342882">
                <a:spcBef>
                  <a:spcPts val="1200"/>
                </a:spcBef>
                <a:buFont typeface="Arial" panose="020B0604020202020204" pitchFamily="34" charset="0"/>
                <a:buChar char="•"/>
              </a:pPr>
              <a:r>
                <a:rPr lang="es-AR" sz="2000" dirty="0"/>
                <a:t>Demo: Mi primer VOD workflow en C#</a:t>
              </a:r>
            </a:p>
          </p:txBody>
        </p:sp>
      </p:grpSp>
      <p:grpSp>
        <p:nvGrpSpPr>
          <p:cNvPr id="39" name="Group 38"/>
          <p:cNvGrpSpPr/>
          <p:nvPr/>
        </p:nvGrpSpPr>
        <p:grpSpPr>
          <a:xfrm>
            <a:off x="1631504" y="1340768"/>
            <a:ext cx="8928000" cy="720000"/>
            <a:chOff x="398388" y="2543304"/>
            <a:chExt cx="8014651" cy="720000"/>
          </a:xfrm>
        </p:grpSpPr>
        <p:pic>
          <p:nvPicPr>
            <p:cNvPr id="40"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118388" y="2635731"/>
              <a:ext cx="7294651" cy="461665"/>
            </a:xfrm>
            <a:prstGeom prst="rect">
              <a:avLst/>
            </a:prstGeom>
            <a:noFill/>
          </p:spPr>
          <p:txBody>
            <a:bodyPr wrap="square" rtlCol="0">
              <a:spAutoFit/>
            </a:bodyPr>
            <a:lstStyle/>
            <a:p>
              <a:pPr marL="0" lvl="1">
                <a:spcBef>
                  <a:spcPts val="1200"/>
                </a:spcBef>
              </a:pPr>
              <a:r>
                <a:rPr lang="es-AR" sz="2400" dirty="0">
                  <a:latin typeface="Segoe UI" pitchFamily="34" charset="0"/>
                  <a:cs typeface="Segoe UI" pitchFamily="34" charset="0"/>
                </a:rPr>
                <a:t>¿Que cambio para la industria de Media?</a:t>
              </a:r>
              <a:endParaRPr lang="es-AR" sz="2000" dirty="0"/>
            </a:p>
          </p:txBody>
        </p:sp>
      </p:grpSp>
      <p:grpSp>
        <p:nvGrpSpPr>
          <p:cNvPr id="42" name="Group 41"/>
          <p:cNvGrpSpPr/>
          <p:nvPr/>
        </p:nvGrpSpPr>
        <p:grpSpPr>
          <a:xfrm>
            <a:off x="1631504" y="4725145"/>
            <a:ext cx="8928000" cy="1323531"/>
            <a:chOff x="398388" y="2543304"/>
            <a:chExt cx="8014651" cy="1323532"/>
          </a:xfrm>
        </p:grpSpPr>
        <p:pic>
          <p:nvPicPr>
            <p:cNvPr id="43" name="Picture 2" descr="\\w7-hmeydac\Share\WindowsPhone\light\appbar.control.play.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1118388" y="2635729"/>
              <a:ext cx="7294651" cy="1231107"/>
            </a:xfrm>
            <a:prstGeom prst="rect">
              <a:avLst/>
            </a:prstGeom>
            <a:noFill/>
          </p:spPr>
          <p:txBody>
            <a:bodyPr wrap="square" rtlCol="0">
              <a:spAutoFit/>
            </a:bodyPr>
            <a:lstStyle/>
            <a:p>
              <a:pPr marL="0" lvl="1">
                <a:spcBef>
                  <a:spcPts val="1200"/>
                </a:spcBef>
              </a:pPr>
              <a:r>
                <a:rPr lang="es-AR" sz="2400" dirty="0">
                  <a:latin typeface="Segoe UI" pitchFamily="34" charset="0"/>
                  <a:cs typeface="Segoe UI" pitchFamily="34" charset="0"/>
                </a:rPr>
                <a:t>Dynamic Packaging</a:t>
              </a:r>
            </a:p>
            <a:p>
              <a:pPr marL="342882" lvl="1" indent="-342882">
                <a:spcBef>
                  <a:spcPts val="1200"/>
                </a:spcBef>
                <a:buFont typeface="Arial" panose="020B0604020202020204" pitchFamily="34" charset="0"/>
                <a:buChar char="•"/>
              </a:pPr>
              <a:r>
                <a:rPr lang="es-AR" sz="2000" dirty="0"/>
                <a:t>Demo: Reproduciendo mi contenido en Windows 8, Silverlight, </a:t>
              </a:r>
              <a:r>
                <a:rPr lang="es-AR" sz="2000" dirty="0" smtClean="0"/>
                <a:t>Flash y HTML5</a:t>
              </a:r>
              <a:endParaRPr lang="es-AR" sz="2000" dirty="0"/>
            </a:p>
          </p:txBody>
        </p:sp>
      </p:grpSp>
    </p:spTree>
    <p:extLst>
      <p:ext uri="{BB962C8B-B14F-4D97-AF65-F5344CB8AC3E}">
        <p14:creationId xmlns:p14="http://schemas.microsoft.com/office/powerpoint/2010/main" val="1026209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Block Arc 17"/>
          <p:cNvSpPr/>
          <p:nvPr/>
        </p:nvSpPr>
        <p:spPr bwMode="auto">
          <a:xfrm>
            <a:off x="2991217" y="3087000"/>
            <a:ext cx="2379115" cy="2379115"/>
          </a:xfrm>
          <a:prstGeom prst="blockArc">
            <a:avLst>
              <a:gd name="adj1" fmla="val 10800000"/>
              <a:gd name="adj2" fmla="val 2"/>
              <a:gd name="adj3" fmla="val 1976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479" fontAlgn="base">
              <a:spcBef>
                <a:spcPct val="0"/>
              </a:spcBef>
              <a:spcAft>
                <a:spcPct val="0"/>
              </a:spcAft>
            </a:pPr>
            <a:endParaRPr lang="es-AR" sz="1651"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normAutofit/>
          </a:bodyPr>
          <a:lstStyle/>
          <a:p>
            <a:r>
              <a:rPr lang="es-AR" sz="3600" dirty="0"/>
              <a:t>¿Qué cambio para la industria de Media</a:t>
            </a:r>
            <a:r>
              <a:rPr lang="en-US" sz="3600" dirty="0"/>
              <a:t>?</a:t>
            </a:r>
            <a:endParaRPr lang="es-AR" sz="3600" dirty="0"/>
          </a:p>
        </p:txBody>
      </p:sp>
      <p:pic>
        <p:nvPicPr>
          <p:cNvPr id="6" name="Picture 2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440752" y="1857614"/>
            <a:ext cx="1166733" cy="109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2" descr="Radio al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649125" y="1827618"/>
            <a:ext cx="749987" cy="74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4669963" y="1877747"/>
            <a:ext cx="1416734" cy="685444"/>
          </a:xfrm>
          <a:prstGeom prst="rect">
            <a:avLst/>
          </a:prstGeom>
          <a:noFill/>
        </p:spPr>
        <p:txBody>
          <a:bodyPr wrap="none" lIns="0" tIns="0" rIns="0" bIns="0" rtlCol="0">
            <a:spAutoFit/>
          </a:bodyPr>
          <a:lstStyle/>
          <a:p>
            <a:pPr>
              <a:lnSpc>
                <a:spcPct val="90000"/>
              </a:lnSpc>
              <a:spcBef>
                <a:spcPct val="20000"/>
              </a:spcBef>
              <a:buSzPct val="80000"/>
            </a:pPr>
            <a:r>
              <a:rPr lang="es-AR" sz="4949" spc="-113" dirty="0">
                <a:solidFill>
                  <a:schemeClr val="bg1">
                    <a:lumMod val="75000"/>
                  </a:schemeClr>
                </a:solidFill>
                <a:latin typeface="Kozuka Gothic Pro B" panose="020B0800000000000000" pitchFamily="34" charset="-128"/>
                <a:ea typeface="Kozuka Gothic Pro B" panose="020B0800000000000000" pitchFamily="34" charset="-128"/>
                <a:cs typeface="Mongolian Baiti" panose="03000500000000000000" pitchFamily="66" charset="0"/>
              </a:rPr>
              <a:t>100 M</a:t>
            </a:r>
          </a:p>
        </p:txBody>
      </p:sp>
      <p:pic>
        <p:nvPicPr>
          <p:cNvPr id="9" name="Picture 25" descr="Home 512x512.png"/>
          <p:cNvPicPr>
            <a:picLocks noChangeAspect="1"/>
          </p:cNvPicPr>
          <p:nvPr/>
        </p:nvPicPr>
        <p:blipFill>
          <a:blip r:embed="rId5" cstate="print">
            <a:duotone>
              <a:prstClr val="black"/>
              <a:srgbClr val="0070C0">
                <a:tint val="45000"/>
                <a:satMod val="400000"/>
              </a:srgbClr>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378127" y="1971686"/>
            <a:ext cx="432303" cy="432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9"/>
          <p:cNvSpPr/>
          <p:nvPr/>
        </p:nvSpPr>
        <p:spPr>
          <a:xfrm>
            <a:off x="6737629" y="2103947"/>
            <a:ext cx="1414170" cy="323165"/>
          </a:xfrm>
          <a:prstGeom prst="rect">
            <a:avLst/>
          </a:prstGeom>
        </p:spPr>
        <p:txBody>
          <a:bodyPr wrap="none">
            <a:spAutoFit/>
          </a:bodyPr>
          <a:lstStyle/>
          <a:p>
            <a:r>
              <a:rPr lang="es-AR" sz="1500" dirty="0">
                <a:solidFill>
                  <a:schemeClr val="bg1">
                    <a:lumMod val="65000"/>
                  </a:schemeClr>
                </a:solidFill>
                <a:latin typeface="Gulim" panose="020B0600000101010101" pitchFamily="34" charset="-127"/>
                <a:ea typeface="Gulim" panose="020B0600000101010101" pitchFamily="34" charset="-127"/>
                <a:cs typeface="Mongolian Baiti" panose="03000500000000000000" pitchFamily="66" charset="0"/>
              </a:rPr>
              <a:t>Hogares WW </a:t>
            </a:r>
            <a:endParaRPr lang="es-AR" sz="1351" dirty="0">
              <a:solidFill>
                <a:schemeClr val="bg1">
                  <a:lumMod val="65000"/>
                </a:schemeClr>
              </a:solidFill>
              <a:latin typeface="Gulim" panose="020B0600000101010101" pitchFamily="34" charset="-127"/>
              <a:ea typeface="Gulim" panose="020B0600000101010101" pitchFamily="34" charset="-127"/>
            </a:endParaRPr>
          </a:p>
        </p:txBody>
      </p:sp>
      <p:cxnSp>
        <p:nvCxnSpPr>
          <p:cNvPr id="12" name="Straight Connector 11"/>
          <p:cNvCxnSpPr/>
          <p:nvPr/>
        </p:nvCxnSpPr>
        <p:spPr>
          <a:xfrm flipV="1">
            <a:off x="4669970" y="2403987"/>
            <a:ext cx="3577721" cy="24935"/>
          </a:xfrm>
          <a:prstGeom prst="line">
            <a:avLst/>
          </a:prstGeom>
          <a:ln w="381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86077" y="2438583"/>
            <a:ext cx="3412794" cy="332399"/>
          </a:xfrm>
          <a:prstGeom prst="rect">
            <a:avLst/>
          </a:prstGeom>
          <a:noFill/>
          <a:ln>
            <a:noFill/>
          </a:ln>
        </p:spPr>
        <p:txBody>
          <a:bodyPr wrap="none" lIns="0" tIns="0" rIns="0" bIns="0" rtlCol="0">
            <a:spAutoFit/>
          </a:bodyPr>
          <a:lstStyle/>
          <a:p>
            <a:pPr>
              <a:lnSpc>
                <a:spcPct val="90000"/>
              </a:lnSpc>
              <a:spcBef>
                <a:spcPct val="20000"/>
              </a:spcBef>
              <a:buSzPct val="80000"/>
            </a:pPr>
            <a:r>
              <a:rPr lang="es-AR" sz="2400" b="1" dirty="0">
                <a:latin typeface="Gulim" panose="020B0600000101010101" pitchFamily="34" charset="-127"/>
                <a:ea typeface="Gulim" panose="020B0600000101010101" pitchFamily="34" charset="-127"/>
              </a:rPr>
              <a:t>TIENEN AL MENOS UNA</a:t>
            </a:r>
          </a:p>
        </p:txBody>
      </p:sp>
      <p:sp>
        <p:nvSpPr>
          <p:cNvPr id="14" name="Rectangle 13"/>
          <p:cNvSpPr/>
          <p:nvPr/>
        </p:nvSpPr>
        <p:spPr>
          <a:xfrm>
            <a:off x="5503653" y="2711329"/>
            <a:ext cx="2249334" cy="369332"/>
          </a:xfrm>
          <a:prstGeom prst="rect">
            <a:avLst/>
          </a:prstGeom>
        </p:spPr>
        <p:txBody>
          <a:bodyPr wrap="none">
            <a:spAutoFit/>
          </a:bodyPr>
          <a:lstStyle/>
          <a:p>
            <a:r>
              <a:rPr lang="es-AR" b="1" dirty="0">
                <a:solidFill>
                  <a:srgbClr val="00B0F0"/>
                </a:solidFill>
                <a:latin typeface="Gulim" panose="020B0600000101010101" pitchFamily="34" charset="-127"/>
                <a:ea typeface="Gulim" panose="020B0600000101010101" pitchFamily="34" charset="-127"/>
              </a:rPr>
              <a:t>TV CON INTERNET </a:t>
            </a:r>
            <a:endParaRPr lang="es-AR" sz="1500" b="1" dirty="0">
              <a:solidFill>
                <a:srgbClr val="00B0F0"/>
              </a:solidFill>
            </a:endParaRPr>
          </a:p>
        </p:txBody>
      </p:sp>
      <p:pic>
        <p:nvPicPr>
          <p:cNvPr id="16" name="Picture 18" descr="Mobile phone 512x512.png"/>
          <p:cNvPicPr>
            <a:picLocks noChangeAspect="1"/>
          </p:cNvPicPr>
          <p:nvPr/>
        </p:nvPicPr>
        <p:blipFill>
          <a:blip r:embed="rId7"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2331993" y="3435504"/>
            <a:ext cx="910155" cy="910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Rectangle 16"/>
          <p:cNvSpPr/>
          <p:nvPr/>
        </p:nvSpPr>
        <p:spPr>
          <a:xfrm>
            <a:off x="3618100" y="3725836"/>
            <a:ext cx="1159100" cy="715452"/>
          </a:xfrm>
          <a:prstGeom prst="rect">
            <a:avLst/>
          </a:prstGeom>
        </p:spPr>
        <p:txBody>
          <a:bodyPr wrap="none">
            <a:spAutoFit/>
          </a:bodyPr>
          <a:lstStyle/>
          <a:p>
            <a:pPr>
              <a:lnSpc>
                <a:spcPct val="90000"/>
              </a:lnSpc>
              <a:spcBef>
                <a:spcPct val="20000"/>
              </a:spcBef>
              <a:buSzPct val="80000"/>
            </a:pPr>
            <a:r>
              <a:rPr lang="es-AR" sz="4499" spc="-113" dirty="0">
                <a:solidFill>
                  <a:srgbClr val="FFC000"/>
                </a:solidFill>
                <a:latin typeface="Kozuka Gothic Pro B" panose="020B0800000000000000" pitchFamily="34" charset="-128"/>
                <a:ea typeface="Kozuka Gothic Pro B" panose="020B0800000000000000" pitchFamily="34" charset="-128"/>
                <a:cs typeface="Mongolian Baiti" panose="03000500000000000000" pitchFamily="66" charset="0"/>
              </a:rPr>
              <a:t>50%</a:t>
            </a:r>
          </a:p>
        </p:txBody>
      </p:sp>
      <p:sp>
        <p:nvSpPr>
          <p:cNvPr id="20" name="Rectangle 19"/>
          <p:cNvSpPr/>
          <p:nvPr/>
        </p:nvSpPr>
        <p:spPr>
          <a:xfrm>
            <a:off x="3286707" y="3277106"/>
            <a:ext cx="1798890" cy="357790"/>
          </a:xfrm>
          <a:prstGeom prst="rect">
            <a:avLst/>
          </a:prstGeom>
        </p:spPr>
        <p:txBody>
          <a:bodyPr wrap="none">
            <a:spAutoFit/>
          </a:bodyPr>
          <a:lstStyle/>
          <a:p>
            <a:r>
              <a:rPr lang="es-AR" sz="1725" b="1" dirty="0">
                <a:solidFill>
                  <a:schemeClr val="tx1">
                    <a:lumMod val="95000"/>
                    <a:lumOff val="5000"/>
                  </a:schemeClr>
                </a:solidFill>
                <a:latin typeface="Gulim" panose="020B0600000101010101" pitchFamily="34" charset="-127"/>
                <a:ea typeface="Gulim" panose="020B0600000101010101" pitchFamily="34" charset="-127"/>
              </a:rPr>
              <a:t>SMARTPHONES</a:t>
            </a:r>
          </a:p>
        </p:txBody>
      </p:sp>
      <p:sp>
        <p:nvSpPr>
          <p:cNvPr id="24" name="Block Arc 23"/>
          <p:cNvSpPr/>
          <p:nvPr/>
        </p:nvSpPr>
        <p:spPr bwMode="auto">
          <a:xfrm>
            <a:off x="6681693" y="3127753"/>
            <a:ext cx="2379115" cy="2379115"/>
          </a:xfrm>
          <a:prstGeom prst="blockArc">
            <a:avLst>
              <a:gd name="adj1" fmla="val 10800000"/>
              <a:gd name="adj2" fmla="val 2"/>
              <a:gd name="adj3" fmla="val 19760"/>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479" fontAlgn="base">
              <a:spcBef>
                <a:spcPct val="0"/>
              </a:spcBef>
              <a:spcAft>
                <a:spcPct val="0"/>
              </a:spcAft>
            </a:pPr>
            <a:endParaRPr lang="es-AR" sz="1651" dirty="0">
              <a:gradFill>
                <a:gsLst>
                  <a:gs pos="0">
                    <a:srgbClr val="FFFFFF"/>
                  </a:gs>
                  <a:gs pos="100000">
                    <a:srgbClr val="FFFFFF"/>
                  </a:gs>
                </a:gsLst>
                <a:lin ang="5400000" scaled="0"/>
              </a:gradFill>
            </a:endParaRPr>
          </a:p>
        </p:txBody>
      </p:sp>
      <p:pic>
        <p:nvPicPr>
          <p:cNvPr id="25" name="Picture 18" descr="Mobile phone 512x512.png"/>
          <p:cNvPicPr>
            <a:picLocks noChangeAspect="1"/>
          </p:cNvPicPr>
          <p:nvPr/>
        </p:nvPicPr>
        <p:blipFill rotWithShape="1">
          <a:blip r:embed="rId8" cstate="print">
            <a:duotone>
              <a:prstClr val="black"/>
              <a:schemeClr val="tx1">
                <a:tint val="45000"/>
                <a:satMod val="400000"/>
              </a:schemeClr>
            </a:duotone>
            <a:extLst>
              <a:ext uri="{28A0092B-C50C-407E-A947-70E740481C1C}">
                <a14:useLocalDpi xmlns:a14="http://schemas.microsoft.com/office/drawing/2010/main" val="0"/>
              </a:ext>
            </a:extLst>
          </a:blip>
          <a:srcRect/>
          <a:stretch/>
        </p:blipFill>
        <p:spPr bwMode="auto">
          <a:xfrm rot="16200000">
            <a:off x="5650163" y="3569334"/>
            <a:ext cx="1236423" cy="9060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 name="Rectangle 26"/>
          <p:cNvSpPr/>
          <p:nvPr/>
        </p:nvSpPr>
        <p:spPr>
          <a:xfrm>
            <a:off x="7364621" y="3266698"/>
            <a:ext cx="1117614" cy="357790"/>
          </a:xfrm>
          <a:prstGeom prst="rect">
            <a:avLst/>
          </a:prstGeom>
        </p:spPr>
        <p:txBody>
          <a:bodyPr wrap="none">
            <a:spAutoFit/>
          </a:bodyPr>
          <a:lstStyle/>
          <a:p>
            <a:r>
              <a:rPr lang="es-AR" sz="1725" b="1" dirty="0">
                <a:solidFill>
                  <a:schemeClr val="tx1">
                    <a:lumMod val="95000"/>
                    <a:lumOff val="5000"/>
                  </a:schemeClr>
                </a:solidFill>
                <a:latin typeface="Gulim" panose="020B0600000101010101" pitchFamily="34" charset="-127"/>
                <a:ea typeface="Gulim" panose="020B0600000101010101" pitchFamily="34" charset="-127"/>
              </a:rPr>
              <a:t>TABLETS</a:t>
            </a:r>
          </a:p>
        </p:txBody>
      </p:sp>
      <p:sp>
        <p:nvSpPr>
          <p:cNvPr id="28" name="Rectangle 27"/>
          <p:cNvSpPr/>
          <p:nvPr/>
        </p:nvSpPr>
        <p:spPr bwMode="auto">
          <a:xfrm>
            <a:off x="2157448" y="4345655"/>
            <a:ext cx="7559424" cy="451636"/>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479" fontAlgn="base">
              <a:spcBef>
                <a:spcPct val="0"/>
              </a:spcBef>
              <a:spcAft>
                <a:spcPct val="0"/>
              </a:spcAft>
            </a:pPr>
            <a:endParaRPr lang="es-AR" sz="1651" dirty="0">
              <a:gradFill>
                <a:gsLst>
                  <a:gs pos="0">
                    <a:srgbClr val="FFFFFF"/>
                  </a:gs>
                  <a:gs pos="100000">
                    <a:srgbClr val="FFFFFF"/>
                  </a:gs>
                </a:gsLst>
                <a:lin ang="5400000" scaled="0"/>
              </a:gradFill>
            </a:endParaRPr>
          </a:p>
        </p:txBody>
      </p:sp>
      <p:pic>
        <p:nvPicPr>
          <p:cNvPr id="29" name="Picture 2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4357050" y="4502122"/>
            <a:ext cx="829961" cy="77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5"/>
          <p:cNvPicPr>
            <a:picLocks noChangeAspect="1" noChangeArrowheads="1"/>
          </p:cNvPicPr>
          <p:nvPr/>
        </p:nvPicPr>
        <p:blipFill>
          <a:blip r:embed="rId9">
            <a:lum bright="70000" contrast="-70000"/>
            <a:extLst>
              <a:ext uri="{BEBA8EAE-BF5A-486C-A8C5-ECC9F3942E4B}">
                <a14:imgProps xmlns:a14="http://schemas.microsoft.com/office/drawing/2010/main">
                  <a14:imgLayer r:embed="rId10">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4669963" y="4537349"/>
            <a:ext cx="213156" cy="438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18" descr="Mobile phone 512x512.png"/>
          <p:cNvPicPr>
            <a:picLocks noChangeAspect="1"/>
          </p:cNvPicPr>
          <p:nvPr/>
        </p:nvPicPr>
        <p:blipFill rotWithShape="1">
          <a:blip r:embed="rId11" cstate="print">
            <a:duotone>
              <a:prstClr val="black"/>
              <a:schemeClr val="tx1">
                <a:tint val="45000"/>
                <a:satMod val="400000"/>
              </a:schemeClr>
            </a:duotone>
            <a:extLst>
              <a:ext uri="{28A0092B-C50C-407E-A947-70E740481C1C}">
                <a14:useLocalDpi xmlns:a14="http://schemas.microsoft.com/office/drawing/2010/main" val="0"/>
              </a:ext>
            </a:extLst>
          </a:blip>
          <a:srcRect b="23735"/>
          <a:stretch/>
        </p:blipFill>
        <p:spPr bwMode="auto">
          <a:xfrm rot="16200000">
            <a:off x="4919427" y="4765186"/>
            <a:ext cx="839055" cy="61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35"/>
          <p:cNvPicPr>
            <a:picLocks noChangeAspect="1" noChangeArrowheads="1"/>
          </p:cNvPicPr>
          <p:nvPr/>
        </p:nvPicPr>
        <p:blipFill>
          <a:blip r:embed="rId12" cstate="print">
            <a:lum bright="70000" contrast="-70000"/>
            <a:extLst>
              <a:ext uri="{BEBA8EAE-BF5A-486C-A8C5-ECC9F3942E4B}">
                <a14:imgProps xmlns:a14="http://schemas.microsoft.com/office/drawing/2010/main">
                  <a14:imgLayer r:embed="rId13">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223812" y="4953756"/>
            <a:ext cx="133749" cy="27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5156901" y="4317305"/>
            <a:ext cx="3767378" cy="553998"/>
          </a:xfrm>
          <a:prstGeom prst="rect">
            <a:avLst/>
          </a:prstGeom>
        </p:spPr>
        <p:txBody>
          <a:bodyPr wrap="none">
            <a:spAutoFit/>
          </a:bodyPr>
          <a:lstStyle/>
          <a:p>
            <a:r>
              <a:rPr lang="es-AR" sz="3000" b="1" dirty="0">
                <a:solidFill>
                  <a:schemeClr val="tx1">
                    <a:lumMod val="75000"/>
                    <a:lumOff val="25000"/>
                  </a:schemeClr>
                </a:solidFill>
                <a:latin typeface="Gulim" panose="020B0600000101010101" pitchFamily="34" charset="-127"/>
                <a:ea typeface="Gulim" panose="020B0600000101010101" pitchFamily="34" charset="-127"/>
              </a:rPr>
              <a:t>MULTIPLES TAREAS</a:t>
            </a:r>
          </a:p>
        </p:txBody>
      </p:sp>
      <p:sp>
        <p:nvSpPr>
          <p:cNvPr id="34" name="Rectangle 33"/>
          <p:cNvSpPr/>
          <p:nvPr/>
        </p:nvSpPr>
        <p:spPr>
          <a:xfrm>
            <a:off x="5608046" y="4823076"/>
            <a:ext cx="1863011" cy="300210"/>
          </a:xfrm>
          <a:prstGeom prst="rect">
            <a:avLst/>
          </a:prstGeom>
        </p:spPr>
        <p:txBody>
          <a:bodyPr wrap="none">
            <a:spAutoFit/>
          </a:bodyPr>
          <a:lstStyle/>
          <a:p>
            <a:r>
              <a:rPr lang="es-AR" sz="1351" b="1" dirty="0">
                <a:solidFill>
                  <a:srgbClr val="00B0F0"/>
                </a:solidFill>
                <a:latin typeface="Gulim" panose="020B0600000101010101" pitchFamily="34" charset="-127"/>
                <a:ea typeface="Gulim" panose="020B0600000101010101" pitchFamily="34" charset="-127"/>
              </a:rPr>
              <a:t>MIENTRAS MIRAN TV</a:t>
            </a:r>
          </a:p>
        </p:txBody>
      </p:sp>
      <p:pic>
        <p:nvPicPr>
          <p:cNvPr id="36" name="Picture 21" descr="Movie 512x512.png"/>
          <p:cNvPicPr>
            <a:picLocks noChangeAspect="1"/>
          </p:cNvPicPr>
          <p:nvPr/>
        </p:nvPicPr>
        <p:blipFill>
          <a:blip r:embed="rId1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974633" y="3798636"/>
            <a:ext cx="455859" cy="4558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 name="Right Arrow 36"/>
          <p:cNvSpPr/>
          <p:nvPr/>
        </p:nvSpPr>
        <p:spPr bwMode="auto">
          <a:xfrm rot="5400000">
            <a:off x="7552238" y="5026857"/>
            <a:ext cx="1026455" cy="758539"/>
          </a:xfrm>
          <a:prstGeom prst="rightArrow">
            <a:avLst>
              <a:gd name="adj1" fmla="val 64465"/>
              <a:gd name="adj2" fmla="val 47374"/>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479" fontAlgn="base">
              <a:spcBef>
                <a:spcPct val="0"/>
              </a:spcBef>
              <a:spcAft>
                <a:spcPct val="0"/>
              </a:spcAft>
            </a:pPr>
            <a:endParaRPr lang="es-AR" sz="1651" dirty="0">
              <a:gradFill>
                <a:gsLst>
                  <a:gs pos="0">
                    <a:srgbClr val="FFFFFF"/>
                  </a:gs>
                  <a:gs pos="100000">
                    <a:srgbClr val="FFFFFF"/>
                  </a:gs>
                </a:gsLst>
                <a:lin ang="5400000" scaled="0"/>
              </a:gradFill>
            </a:endParaRPr>
          </a:p>
        </p:txBody>
      </p:sp>
      <p:sp>
        <p:nvSpPr>
          <p:cNvPr id="39" name="Rectangle 38"/>
          <p:cNvSpPr/>
          <p:nvPr/>
        </p:nvSpPr>
        <p:spPr>
          <a:xfrm>
            <a:off x="7534417" y="5285665"/>
            <a:ext cx="3214726" cy="292388"/>
          </a:xfrm>
          <a:prstGeom prst="rect">
            <a:avLst/>
          </a:prstGeom>
        </p:spPr>
        <p:txBody>
          <a:bodyPr wrap="none">
            <a:spAutoFit/>
          </a:bodyPr>
          <a:lstStyle/>
          <a:p>
            <a:r>
              <a:rPr lang="es-AR" sz="1300" b="1" dirty="0">
                <a:solidFill>
                  <a:srgbClr val="00B0F0"/>
                </a:solidFill>
              </a:rPr>
              <a:t>DISPOSITIVOS MOBILES CONECTADOS</a:t>
            </a:r>
          </a:p>
        </p:txBody>
      </p:sp>
      <p:sp>
        <p:nvSpPr>
          <p:cNvPr id="40" name="TextBox 39"/>
          <p:cNvSpPr txBox="1"/>
          <p:nvPr/>
        </p:nvSpPr>
        <p:spPr>
          <a:xfrm>
            <a:off x="8932775" y="5531934"/>
            <a:ext cx="447238" cy="238912"/>
          </a:xfrm>
          <a:prstGeom prst="rect">
            <a:avLst/>
          </a:prstGeom>
          <a:noFill/>
        </p:spPr>
        <p:txBody>
          <a:bodyPr wrap="none" lIns="0" tIns="0" rIns="0" bIns="0" rtlCol="0">
            <a:spAutoFit/>
          </a:bodyPr>
          <a:lstStyle/>
          <a:p>
            <a:pPr>
              <a:lnSpc>
                <a:spcPct val="90000"/>
              </a:lnSpc>
              <a:spcBef>
                <a:spcPct val="20000"/>
              </a:spcBef>
              <a:buSzPct val="80000"/>
            </a:pPr>
            <a:r>
              <a:rPr lang="es-AR" sz="1725" b="1" dirty="0">
                <a:solidFill>
                  <a:schemeClr val="tx2">
                    <a:lumMod val="60000"/>
                    <a:lumOff val="40000"/>
                  </a:schemeClr>
                </a:solidFill>
                <a:latin typeface="Gulim" panose="020B0600000101010101" pitchFamily="34" charset="-127"/>
                <a:ea typeface="Gulim" panose="020B0600000101010101" pitchFamily="34" charset="-127"/>
              </a:rPr>
              <a:t>para</a:t>
            </a:r>
            <a:endParaRPr lang="es-AR" sz="2400" dirty="0">
              <a:solidFill>
                <a:schemeClr val="tx2">
                  <a:lumMod val="60000"/>
                  <a:lumOff val="40000"/>
                </a:schemeClr>
              </a:solidFill>
            </a:endParaRPr>
          </a:p>
        </p:txBody>
      </p:sp>
      <p:sp>
        <p:nvSpPr>
          <p:cNvPr id="41" name="Rectangle 40"/>
          <p:cNvSpPr/>
          <p:nvPr/>
        </p:nvSpPr>
        <p:spPr>
          <a:xfrm>
            <a:off x="9351381" y="5469129"/>
            <a:ext cx="958660" cy="600164"/>
          </a:xfrm>
          <a:prstGeom prst="rect">
            <a:avLst/>
          </a:prstGeom>
        </p:spPr>
        <p:txBody>
          <a:bodyPr wrap="none">
            <a:spAutoFit/>
          </a:bodyPr>
          <a:lstStyle/>
          <a:p>
            <a:r>
              <a:rPr lang="es-AR" sz="3300" spc="-113" dirty="0">
                <a:solidFill>
                  <a:schemeClr val="accent6">
                    <a:lumMod val="40000"/>
                    <a:lumOff val="60000"/>
                  </a:schemeClr>
                </a:solidFill>
                <a:latin typeface="Kozuka Gothic Pro B" panose="020B0800000000000000" pitchFamily="34" charset="-128"/>
                <a:ea typeface="Kozuka Gothic Pro B" panose="020B0800000000000000" pitchFamily="34" charset="-128"/>
                <a:cs typeface="Mongolian Baiti" panose="03000500000000000000" pitchFamily="66" charset="0"/>
              </a:rPr>
              <a:t>2016</a:t>
            </a:r>
          </a:p>
        </p:txBody>
      </p:sp>
      <p:sp>
        <p:nvSpPr>
          <p:cNvPr id="3" name="TextBox 2"/>
          <p:cNvSpPr txBox="1"/>
          <p:nvPr/>
        </p:nvSpPr>
        <p:spPr>
          <a:xfrm>
            <a:off x="1970660" y="5484494"/>
            <a:ext cx="1356140" cy="145553"/>
          </a:xfrm>
          <a:prstGeom prst="rect">
            <a:avLst/>
          </a:prstGeom>
          <a:noFill/>
        </p:spPr>
        <p:txBody>
          <a:bodyPr wrap="none" lIns="0" tIns="0" rIns="0" bIns="0" rtlCol="0">
            <a:spAutoFit/>
          </a:bodyPr>
          <a:lstStyle/>
          <a:p>
            <a:pPr>
              <a:lnSpc>
                <a:spcPct val="90000"/>
              </a:lnSpc>
              <a:spcBef>
                <a:spcPct val="20000"/>
              </a:spcBef>
              <a:buSzPct val="80000"/>
            </a:pPr>
            <a:r>
              <a:rPr lang="es-AR" sz="1051" dirty="0">
                <a:solidFill>
                  <a:srgbClr val="00B0F0"/>
                </a:solidFill>
              </a:rPr>
              <a:t>*Source: Cisco, </a:t>
            </a:r>
            <a:r>
              <a:rPr lang="es-AR" sz="1051" dirty="0" err="1">
                <a:solidFill>
                  <a:srgbClr val="00B0F0"/>
                </a:solidFill>
              </a:rPr>
              <a:t>Gartner</a:t>
            </a:r>
            <a:endParaRPr lang="es-AR" sz="1051" dirty="0">
              <a:solidFill>
                <a:srgbClr val="00B0F0"/>
              </a:solidFill>
            </a:endParaRPr>
          </a:p>
        </p:txBody>
      </p:sp>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32392" y="4691900"/>
            <a:ext cx="2725148" cy="969348"/>
          </a:xfrm>
          <a:prstGeom prst="rect">
            <a:avLst/>
          </a:prstGeom>
        </p:spPr>
      </p:pic>
      <p:pic>
        <p:nvPicPr>
          <p:cNvPr id="5" name="Picture 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93005" y="3510530"/>
            <a:ext cx="1566808" cy="1201016"/>
          </a:xfrm>
          <a:prstGeom prst="rect">
            <a:avLst/>
          </a:prstGeom>
        </p:spPr>
      </p:pic>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440846" y="4918125"/>
            <a:ext cx="1652159" cy="1201016"/>
          </a:xfrm>
          <a:prstGeom prst="rect">
            <a:avLst/>
          </a:prstGeom>
        </p:spPr>
      </p:pic>
    </p:spTree>
    <p:extLst>
      <p:ext uri="{BB962C8B-B14F-4D97-AF65-F5344CB8AC3E}">
        <p14:creationId xmlns:p14="http://schemas.microsoft.com/office/powerpoint/2010/main" val="2472065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par>
                                <p:cTn id="69" presetID="53" presetClass="entr" presetSubtype="16"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par>
                                <p:cTn id="74" presetID="10" presetClass="entr" presetSubtype="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par>
                                <p:cTn id="86" presetID="10" presetClass="entr" presetSubtype="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par>
                                <p:cTn id="89" presetID="10"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up)">
                                      <p:cBhvr>
                                        <p:cTn id="96" dur="500"/>
                                        <p:tgtEl>
                                          <p:spTgt spid="37"/>
                                        </p:tgtEl>
                                      </p:cBhvr>
                                    </p:animEffect>
                                  </p:childTnLst>
                                </p:cTn>
                              </p:par>
                              <p:par>
                                <p:cTn id="97" presetID="53" presetClass="entr" presetSubtype="16" fill="hold" nodeType="withEffect">
                                  <p:stCondLst>
                                    <p:cond delay="0"/>
                                  </p:stCondLst>
                                  <p:childTnLst>
                                    <p:set>
                                      <p:cBhvr>
                                        <p:cTn id="98" dur="1" fill="hold">
                                          <p:stCondLst>
                                            <p:cond delay="0"/>
                                          </p:stCondLst>
                                        </p:cTn>
                                        <p:tgtEl>
                                          <p:spTgt spid="4"/>
                                        </p:tgtEl>
                                        <p:attrNameLst>
                                          <p:attrName>style.visibility</p:attrName>
                                        </p:attrNameLst>
                                      </p:cBhvr>
                                      <p:to>
                                        <p:strVal val="visible"/>
                                      </p:to>
                                    </p:set>
                                    <p:anim calcmode="lin" valueType="num">
                                      <p:cBhvr>
                                        <p:cTn id="99" dur="500" fill="hold"/>
                                        <p:tgtEl>
                                          <p:spTgt spid="4"/>
                                        </p:tgtEl>
                                        <p:attrNameLst>
                                          <p:attrName>ppt_w</p:attrName>
                                        </p:attrNameLst>
                                      </p:cBhvr>
                                      <p:tavLst>
                                        <p:tav tm="0">
                                          <p:val>
                                            <p:fltVal val="0"/>
                                          </p:val>
                                        </p:tav>
                                        <p:tav tm="100000">
                                          <p:val>
                                            <p:strVal val="#ppt_w"/>
                                          </p:val>
                                        </p:tav>
                                      </p:tavLst>
                                    </p:anim>
                                    <p:anim calcmode="lin" valueType="num">
                                      <p:cBhvr>
                                        <p:cTn id="100" dur="500" fill="hold"/>
                                        <p:tgtEl>
                                          <p:spTgt spid="4"/>
                                        </p:tgtEl>
                                        <p:attrNameLst>
                                          <p:attrName>ppt_h</p:attrName>
                                        </p:attrNameLst>
                                      </p:cBhvr>
                                      <p:tavLst>
                                        <p:tav tm="0">
                                          <p:val>
                                            <p:fltVal val="0"/>
                                          </p:val>
                                        </p:tav>
                                        <p:tav tm="100000">
                                          <p:val>
                                            <p:strVal val="#ppt_h"/>
                                          </p:val>
                                        </p:tav>
                                      </p:tavLst>
                                    </p:anim>
                                    <p:animEffect transition="in" filter="fade">
                                      <p:cBhvr>
                                        <p:cTn id="101" dur="500"/>
                                        <p:tgtEl>
                                          <p:spTgt spid="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fade">
                                      <p:cBhvr>
                                        <p:cTn id="104" dur="500"/>
                                        <p:tgtEl>
                                          <p:spTgt spid="3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fade">
                                      <p:cBhvr>
                                        <p:cTn id="110" dur="500"/>
                                        <p:tgtEl>
                                          <p:spTgt spid="4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fade">
                                      <p:cBhvr>
                                        <p:cTn id="1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p:bldP spid="10" grpId="0"/>
      <p:bldP spid="13" grpId="0"/>
      <p:bldP spid="14" grpId="0"/>
      <p:bldP spid="17" grpId="0"/>
      <p:bldP spid="20" grpId="0"/>
      <p:bldP spid="24" grpId="0" animBg="1"/>
      <p:bldP spid="27" grpId="0"/>
      <p:bldP spid="28" grpId="0" animBg="1"/>
      <p:bldP spid="33" grpId="0"/>
      <p:bldP spid="34" grpId="0"/>
      <p:bldP spid="37" grpId="0" animBg="1"/>
      <p:bldP spid="39" grpId="0"/>
      <p:bldP spid="40" grpId="0"/>
      <p:bldP spid="4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Fragmentación</a:t>
            </a:r>
            <a:endParaRPr lang="es-AR" dirty="0"/>
          </a:p>
        </p:txBody>
      </p:sp>
      <p:pic>
        <p:nvPicPr>
          <p:cNvPr id="42" name="Picture 22" descr="Movie alt 512x512.png"/>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1607917" y="1716166"/>
            <a:ext cx="749987" cy="74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 name="Picture 2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3278674" y="1874920"/>
            <a:ext cx="1166733" cy="109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45286" y="1882369"/>
            <a:ext cx="1088247" cy="685444"/>
          </a:xfrm>
          <a:prstGeom prst="rect">
            <a:avLst/>
          </a:prstGeom>
          <a:noFill/>
        </p:spPr>
        <p:txBody>
          <a:bodyPr wrap="none" lIns="0" tIns="0" rIns="0" bIns="0" rtlCol="0">
            <a:spAutoFit/>
          </a:bodyPr>
          <a:lstStyle/>
          <a:p>
            <a:pPr>
              <a:lnSpc>
                <a:spcPct val="90000"/>
              </a:lnSpc>
              <a:spcBef>
                <a:spcPct val="20000"/>
              </a:spcBef>
              <a:buSzPct val="80000"/>
            </a:pPr>
            <a:r>
              <a:rPr lang="es-AR" sz="4949" spc="-113" dirty="0">
                <a:solidFill>
                  <a:srgbClr val="00B0F0"/>
                </a:solidFill>
                <a:latin typeface="Kozuka Gothic Pro B" panose="020B0800000000000000" pitchFamily="34" charset="-128"/>
                <a:ea typeface="Kozuka Gothic Pro B" panose="020B0800000000000000" pitchFamily="34" charset="-128"/>
                <a:cs typeface="Mongolian Baiti" panose="03000500000000000000" pitchFamily="66" charset="0"/>
              </a:rPr>
              <a:t>WEB</a:t>
            </a:r>
          </a:p>
        </p:txBody>
      </p:sp>
      <p:sp>
        <p:nvSpPr>
          <p:cNvPr id="5" name="Block Arc 4"/>
          <p:cNvSpPr/>
          <p:nvPr/>
        </p:nvSpPr>
        <p:spPr bwMode="auto">
          <a:xfrm rot="5400000">
            <a:off x="5072738" y="1865023"/>
            <a:ext cx="1798003" cy="1832697"/>
          </a:xfrm>
          <a:prstGeom prst="blockArc">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s-AR" sz="1650" dirty="0">
              <a:gradFill>
                <a:gsLst>
                  <a:gs pos="0">
                    <a:srgbClr val="FFFFFF"/>
                  </a:gs>
                  <a:gs pos="100000">
                    <a:srgbClr val="FFFFFF"/>
                  </a:gs>
                </a:gsLst>
                <a:lin ang="5400000" scaled="0"/>
              </a:gradFill>
            </a:endParaRPr>
          </a:p>
        </p:txBody>
      </p:sp>
      <p:pic>
        <p:nvPicPr>
          <p:cNvPr id="44" name="Picture 10" descr="http://aux.iconpedia.net/uploads/10883930251758978626.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3278674" y="3010123"/>
            <a:ext cx="485151" cy="48515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2" descr="http://lungo.tapquo.com/assets/images/icon-html5.png"/>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5535557" y="2433757"/>
            <a:ext cx="740718" cy="7407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352902" y="2798717"/>
            <a:ext cx="1304844" cy="881780"/>
          </a:xfrm>
          <a:prstGeom prst="rect">
            <a:avLst/>
          </a:prstGeom>
          <a:noFill/>
        </p:spPr>
        <p:txBody>
          <a:bodyPr wrap="none" lIns="0" tIns="0" rIns="0" bIns="0" rtlCol="0">
            <a:spAutoFit/>
          </a:bodyPr>
          <a:lstStyle/>
          <a:p>
            <a:pPr>
              <a:lnSpc>
                <a:spcPct val="90000"/>
              </a:lnSpc>
              <a:spcBef>
                <a:spcPct val="20000"/>
              </a:spcBef>
              <a:buSzPct val="80000"/>
            </a:pPr>
            <a:r>
              <a:rPr lang="es-AR" sz="2700" b="1" dirty="0">
                <a:solidFill>
                  <a:srgbClr val="00B0F0"/>
                </a:solidFill>
                <a:latin typeface="Gulim" panose="020B0600000101010101" pitchFamily="34" charset="-127"/>
                <a:ea typeface="Gulim" panose="020B0600000101010101" pitchFamily="34" charset="-127"/>
              </a:rPr>
              <a:t>99% </a:t>
            </a:r>
          </a:p>
          <a:p>
            <a:pPr>
              <a:lnSpc>
                <a:spcPct val="90000"/>
              </a:lnSpc>
              <a:spcBef>
                <a:spcPct val="20000"/>
              </a:spcBef>
              <a:buSzPct val="80000"/>
            </a:pPr>
            <a:r>
              <a:rPr lang="es-AR" sz="1500" b="1" dirty="0">
                <a:solidFill>
                  <a:srgbClr val="00B0F0"/>
                </a:solidFill>
                <a:latin typeface="Gulim" panose="020B0600000101010101" pitchFamily="34" charset="-127"/>
                <a:ea typeface="Gulim" panose="020B0600000101010101" pitchFamily="34" charset="-127"/>
              </a:rPr>
              <a:t>EN DESKTOPS</a:t>
            </a:r>
          </a:p>
          <a:p>
            <a:pPr>
              <a:lnSpc>
                <a:spcPct val="90000"/>
              </a:lnSpc>
              <a:spcBef>
                <a:spcPct val="20000"/>
              </a:spcBef>
              <a:buSzPct val="80000"/>
            </a:pPr>
            <a:r>
              <a:rPr lang="es-AR" sz="1500" b="1" dirty="0">
                <a:solidFill>
                  <a:srgbClr val="00B0F0"/>
                </a:solidFill>
                <a:latin typeface="Gulim" panose="020B0600000101010101" pitchFamily="34" charset="-127"/>
                <a:ea typeface="Gulim" panose="020B0600000101010101" pitchFamily="34" charset="-127"/>
              </a:rPr>
              <a:t>Y LAPTOPS</a:t>
            </a:r>
          </a:p>
        </p:txBody>
      </p:sp>
      <p:sp>
        <p:nvSpPr>
          <p:cNvPr id="15" name="Rounded Rectangle 14"/>
          <p:cNvSpPr/>
          <p:nvPr/>
        </p:nvSpPr>
        <p:spPr bwMode="auto">
          <a:xfrm>
            <a:off x="3831910" y="3040315"/>
            <a:ext cx="454958" cy="454958"/>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s-AR" sz="2700" dirty="0">
                <a:solidFill>
                  <a:schemeClr val="bg1">
                    <a:lumMod val="65000"/>
                  </a:schemeClr>
                </a:solidFill>
                <a:latin typeface="Kozuka Gothic Pro B" panose="020B0800000000000000" pitchFamily="34" charset="-128"/>
                <a:ea typeface="Kozuka Gothic Pro B" panose="020B0800000000000000" pitchFamily="34" charset="-128"/>
              </a:rPr>
              <a:t>sl</a:t>
            </a:r>
          </a:p>
        </p:txBody>
      </p:sp>
      <p:pic>
        <p:nvPicPr>
          <p:cNvPr id="46" name="Picture 30" descr="Camcorder 512x512.png"/>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466288" y="1925011"/>
            <a:ext cx="749987" cy="74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 name="TextBox 46"/>
          <p:cNvSpPr txBox="1"/>
          <p:nvPr/>
        </p:nvSpPr>
        <p:spPr>
          <a:xfrm>
            <a:off x="6947410" y="2345283"/>
            <a:ext cx="1754904" cy="685444"/>
          </a:xfrm>
          <a:prstGeom prst="rect">
            <a:avLst/>
          </a:prstGeom>
          <a:noFill/>
        </p:spPr>
        <p:txBody>
          <a:bodyPr wrap="none" lIns="0" tIns="0" rIns="0" bIns="0" rtlCol="0">
            <a:spAutoFit/>
          </a:bodyPr>
          <a:lstStyle/>
          <a:p>
            <a:pPr>
              <a:lnSpc>
                <a:spcPct val="90000"/>
              </a:lnSpc>
              <a:spcBef>
                <a:spcPct val="20000"/>
              </a:spcBef>
              <a:buSzPct val="80000"/>
            </a:pPr>
            <a:r>
              <a:rPr lang="es-AR" sz="4949" spc="-113" dirty="0">
                <a:solidFill>
                  <a:srgbClr val="00B0F0"/>
                </a:solidFill>
                <a:latin typeface="Kozuka Gothic Pro B" panose="020B0800000000000000" pitchFamily="34" charset="-128"/>
                <a:ea typeface="Kozuka Gothic Pro B" panose="020B0800000000000000" pitchFamily="34" charset="-128"/>
                <a:cs typeface="Mongolian Baiti" panose="03000500000000000000" pitchFamily="66" charset="0"/>
              </a:rPr>
              <a:t>MOBILE</a:t>
            </a:r>
          </a:p>
        </p:txBody>
      </p:sp>
      <p:pic>
        <p:nvPicPr>
          <p:cNvPr id="48" name="Picture 2" descr="http://t2.gstatic.com/images?q=tbn:ANd9GcTRwDGrRH7JeoNQ9__N04BOJRzQRDayDCZToWJPPP0PhCl7VhYpPLEhHbA1JQ"/>
          <p:cNvPicPr>
            <a:picLocks noChangeAspect="1" noChangeArrowheads="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backgroundRemoval t="0" b="89691" l="9653" r="89961">
                        <a14:foregroundMark x1="52124" y1="23711" x2="52124" y2="23711"/>
                        <a14:foregroundMark x1="74517" y1="47423" x2="74517" y2="47423"/>
                        <a14:foregroundMark x1="30116" y1="49485" x2="30116" y2="49485"/>
                      </a14:backgroundRemoval>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387734" y="4007542"/>
            <a:ext cx="1120192" cy="83906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http://files.softicons.com/download/system-icons/windows-8-metro-invert-icons-by-dakirby309/png/256x256/Folders%20&amp;%20OS/Apple.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982694" y="4040351"/>
            <a:ext cx="711011" cy="71101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5034" y="4435646"/>
            <a:ext cx="342852" cy="342852"/>
          </a:xfrm>
          <a:prstGeom prst="rect">
            <a:avLst/>
          </a:prstGeom>
        </p:spPr>
      </p:pic>
      <p:pic>
        <p:nvPicPr>
          <p:cNvPr id="52" name="Picture 51"/>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57771" y="4442667"/>
            <a:ext cx="342852" cy="342852"/>
          </a:xfrm>
          <a:prstGeom prst="rect">
            <a:avLst/>
          </a:prstGeom>
        </p:spPr>
      </p:pic>
      <p:sp>
        <p:nvSpPr>
          <p:cNvPr id="22" name="Rectangle 21"/>
          <p:cNvSpPr/>
          <p:nvPr/>
        </p:nvSpPr>
        <p:spPr>
          <a:xfrm>
            <a:off x="5332667" y="5022861"/>
            <a:ext cx="3114955" cy="300082"/>
          </a:xfrm>
          <a:prstGeom prst="rect">
            <a:avLst/>
          </a:prstGeom>
        </p:spPr>
        <p:txBody>
          <a:bodyPr wrap="none">
            <a:spAutoFit/>
          </a:bodyPr>
          <a:lstStyle/>
          <a:p>
            <a:r>
              <a:rPr lang="es-AR" sz="1350" b="1" dirty="0">
                <a:solidFill>
                  <a:schemeClr val="accent5">
                    <a:lumMod val="40000"/>
                    <a:lumOff val="60000"/>
                  </a:schemeClr>
                </a:solidFill>
                <a:latin typeface="Lucida Handwriting" panose="03010101010101010101" pitchFamily="66" charset="0"/>
                <a:ea typeface="Gulim" panose="020B0600000101010101" pitchFamily="34" charset="-127"/>
              </a:rPr>
              <a:t>Hay una aplicación para esto</a:t>
            </a:r>
            <a:endParaRPr lang="es-AR" sz="1350" dirty="0">
              <a:solidFill>
                <a:schemeClr val="accent5">
                  <a:lumMod val="40000"/>
                  <a:lumOff val="60000"/>
                </a:schemeClr>
              </a:solidFill>
              <a:latin typeface="Lucida Handwriting" panose="03010101010101010101" pitchFamily="66" charset="0"/>
            </a:endParaRPr>
          </a:p>
        </p:txBody>
      </p:sp>
      <p:sp>
        <p:nvSpPr>
          <p:cNvPr id="53" name="TextBox 52"/>
          <p:cNvSpPr txBox="1"/>
          <p:nvPr/>
        </p:nvSpPr>
        <p:spPr>
          <a:xfrm>
            <a:off x="5373791" y="5254153"/>
            <a:ext cx="3060966" cy="623119"/>
          </a:xfrm>
          <a:prstGeom prst="rect">
            <a:avLst/>
          </a:prstGeom>
          <a:noFill/>
        </p:spPr>
        <p:txBody>
          <a:bodyPr wrap="none" lIns="0" tIns="0" rIns="0" bIns="0" rtlCol="0">
            <a:spAutoFit/>
          </a:bodyPr>
          <a:lstStyle/>
          <a:p>
            <a:pPr>
              <a:lnSpc>
                <a:spcPct val="90000"/>
              </a:lnSpc>
              <a:spcBef>
                <a:spcPct val="20000"/>
              </a:spcBef>
              <a:buSzPct val="80000"/>
            </a:pPr>
            <a:r>
              <a:rPr lang="es-AR" sz="4499" spc="-113" dirty="0">
                <a:solidFill>
                  <a:srgbClr val="00B0F0"/>
                </a:solidFill>
                <a:latin typeface="Kozuka Gothic Pro B" panose="020B0800000000000000" pitchFamily="34" charset="-128"/>
                <a:ea typeface="Kozuka Gothic Pro B" panose="020B0800000000000000" pitchFamily="34" charset="-128"/>
                <a:cs typeface="Mongolian Baiti" panose="03000500000000000000" pitchFamily="66" charset="0"/>
              </a:rPr>
              <a:t>APLICACIONES</a:t>
            </a:r>
          </a:p>
        </p:txBody>
      </p:sp>
      <p:pic>
        <p:nvPicPr>
          <p:cNvPr id="54" name="Picture 24" descr="Windows 512x512.png"/>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5276157" y="4096619"/>
            <a:ext cx="749987" cy="74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6" name="Picture 2" descr="http://iphone-developers.com/images/sized/images/uploads/xbox-live-icon-200x191.png"/>
          <p:cNvPicPr>
            <a:picLocks noChangeAspect="1" noChangeArrowheads="1"/>
          </p:cNvPicPr>
          <p:nvPr/>
        </p:nvPicPr>
        <p:blipFill>
          <a:blip r:embed="rId13" cstate="print">
            <a:duotone>
              <a:schemeClr val="bg2">
                <a:shade val="45000"/>
                <a:satMod val="135000"/>
              </a:schemeClr>
              <a:prstClr val="white"/>
            </a:duotone>
            <a:extLst>
              <a:ext uri="{BEBA8EAE-BF5A-486C-A8C5-ECC9F3942E4B}">
                <a14:imgProps xmlns:a14="http://schemas.microsoft.com/office/drawing/2010/main">
                  <a14:imgLayer r:embed="rId14">
                    <a14:imgEffect>
                      <a14:backgroundRemoval t="0" b="89529" l="0" r="100000"/>
                    </a14:imgEffect>
                  </a14:imgLayer>
                </a14:imgProps>
              </a:ext>
              <a:ext uri="{28A0092B-C50C-407E-A947-70E740481C1C}">
                <a14:useLocalDpi xmlns:a14="http://schemas.microsoft.com/office/drawing/2010/main" val="0"/>
              </a:ext>
            </a:extLst>
          </a:blip>
          <a:srcRect/>
          <a:stretch>
            <a:fillRect/>
          </a:stretch>
        </p:blipFill>
        <p:spPr bwMode="auto">
          <a:xfrm>
            <a:off x="9261405" y="4116148"/>
            <a:ext cx="713556" cy="68144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806128" y="4432820"/>
            <a:ext cx="342852" cy="342852"/>
          </a:xfrm>
          <a:prstGeom prst="rect">
            <a:avLst/>
          </a:prstGeom>
        </p:spPr>
      </p:pic>
      <p:sp>
        <p:nvSpPr>
          <p:cNvPr id="57" name="Block Arc 56"/>
          <p:cNvSpPr/>
          <p:nvPr/>
        </p:nvSpPr>
        <p:spPr bwMode="auto">
          <a:xfrm rot="16200000">
            <a:off x="4366007" y="4004344"/>
            <a:ext cx="1798003" cy="1832697"/>
          </a:xfrm>
          <a:prstGeom prst="blockArc">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s-AR" sz="1650" dirty="0">
              <a:gradFill>
                <a:gsLst>
                  <a:gs pos="0">
                    <a:srgbClr val="FFFFFF"/>
                  </a:gs>
                  <a:gs pos="100000">
                    <a:srgbClr val="FFFFFF"/>
                  </a:gs>
                </a:gsLst>
                <a:lin ang="5400000" scaled="0"/>
              </a:gradFill>
            </a:endParaRPr>
          </a:p>
        </p:txBody>
      </p:sp>
      <p:pic>
        <p:nvPicPr>
          <p:cNvPr id="59" name="Picture 28"/>
          <p:cNvPicPr>
            <a:picLocks noChangeAspect="1" noChangeArrowheads="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62530" y="4711895"/>
            <a:ext cx="438850" cy="43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p:nvSpPr>
        <p:spPr>
          <a:xfrm>
            <a:off x="6848582" y="2741468"/>
            <a:ext cx="1891865" cy="507831"/>
          </a:xfrm>
          <a:prstGeom prst="rect">
            <a:avLst/>
          </a:prstGeom>
        </p:spPr>
        <p:txBody>
          <a:bodyPr wrap="none">
            <a:spAutoFit/>
          </a:bodyPr>
          <a:lstStyle/>
          <a:p>
            <a:r>
              <a:rPr lang="es-AR" sz="2700" dirty="0">
                <a:solidFill>
                  <a:srgbClr val="FF9933"/>
                </a:solidFill>
                <a:latin typeface="Gulim" panose="020B0600000101010101" pitchFamily="34" charset="-127"/>
                <a:ea typeface="Gulim" panose="020B0600000101010101" pitchFamily="34" charset="-127"/>
                <a:cs typeface="Mongolian Baiti" panose="03000500000000000000" pitchFamily="66" charset="0"/>
              </a:rPr>
              <a:t>BROWSER</a:t>
            </a:r>
            <a:endParaRPr lang="es-AR" sz="2400" dirty="0">
              <a:solidFill>
                <a:srgbClr val="FF9933"/>
              </a:solidFill>
              <a:latin typeface="Gulim" panose="020B0600000101010101" pitchFamily="34" charset="-127"/>
              <a:ea typeface="Gulim" panose="020B0600000101010101" pitchFamily="34" charset="-127"/>
            </a:endParaRPr>
          </a:p>
        </p:txBody>
      </p:sp>
      <p:pic>
        <p:nvPicPr>
          <p:cNvPr id="61" name="Picture 18" descr="Mobile phone 512x512.png"/>
          <p:cNvPicPr>
            <a:picLocks noChangeAspect="1"/>
          </p:cNvPicPr>
          <p:nvPr/>
        </p:nvPicPr>
        <p:blipFill>
          <a:blip r:embed="rId16"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9032181" y="2286390"/>
            <a:ext cx="910154" cy="910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17"/>
          <p:cNvPicPr>
            <a:picLocks noChangeAspect="1" noChangeArrowheads="1"/>
          </p:cNvPicPr>
          <p:nvPr/>
        </p:nvPicPr>
        <p:blipFill>
          <a:blip r:embed="rId17" cstate="print">
            <a:lum bright="70000" contrast="-70000"/>
            <a:extLst>
              <a:ext uri="{28A0092B-C50C-407E-A947-70E740481C1C}">
                <a14:useLocalDpi xmlns:a14="http://schemas.microsoft.com/office/drawing/2010/main" val="0"/>
              </a:ext>
            </a:extLst>
          </a:blip>
          <a:srcRect/>
          <a:stretch>
            <a:fillRect/>
          </a:stretch>
        </p:blipFill>
        <p:spPr bwMode="auto">
          <a:xfrm>
            <a:off x="9326335" y="2433758"/>
            <a:ext cx="320176" cy="320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ounded Rectangle 59"/>
          <p:cNvSpPr/>
          <p:nvPr/>
        </p:nvSpPr>
        <p:spPr bwMode="auto">
          <a:xfrm>
            <a:off x="3086334" y="1852224"/>
            <a:ext cx="111022" cy="1778486"/>
          </a:xfrm>
          <a:prstGeom prst="round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s-AR" sz="1650" dirty="0">
              <a:gradFill>
                <a:gsLst>
                  <a:gs pos="0">
                    <a:srgbClr val="FFFFFF"/>
                  </a:gs>
                  <a:gs pos="100000">
                    <a:srgbClr val="FFFFFF"/>
                  </a:gs>
                </a:gsLst>
                <a:lin ang="5400000" scaled="0"/>
              </a:gradFill>
            </a:endParaRPr>
          </a:p>
        </p:txBody>
      </p:sp>
      <p:sp>
        <p:nvSpPr>
          <p:cNvPr id="3" name="Rounded Rectangle 2"/>
          <p:cNvSpPr/>
          <p:nvPr/>
        </p:nvSpPr>
        <p:spPr bwMode="auto">
          <a:xfrm>
            <a:off x="1306228" y="2330092"/>
            <a:ext cx="1995977" cy="759371"/>
          </a:xfrm>
          <a:prstGeom prst="roundRect">
            <a:avLst>
              <a:gd name="adj" fmla="val 5000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r>
              <a:rPr lang="es-AR" sz="3300" dirty="0">
                <a:solidFill>
                  <a:srgbClr val="00B0F0"/>
                </a:solidFill>
                <a:latin typeface="Kozuka Gothic Pro B" panose="020B0800000000000000" pitchFamily="34" charset="-128"/>
                <a:ea typeface="Kozuka Gothic Pro B" panose="020B0800000000000000" pitchFamily="34" charset="-128"/>
                <a:cs typeface="Mongolian Baiti" panose="03000500000000000000" pitchFamily="66" charset="0"/>
              </a:rPr>
              <a:t>VIDEO</a:t>
            </a:r>
          </a:p>
        </p:txBody>
      </p:sp>
      <p:pic>
        <p:nvPicPr>
          <p:cNvPr id="64" name="Picture 5" descr="Alert 512x512.png"/>
          <p:cNvPicPr>
            <a:picLocks noChangeAspect="1"/>
          </p:cNvPicPr>
          <p:nvPr/>
        </p:nvPicPr>
        <p:blipFill>
          <a:blip r:embed="rId18"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9794921" y="2180791"/>
            <a:ext cx="812186" cy="812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62"/>
          <p:cNvSpPr/>
          <p:nvPr/>
        </p:nvSpPr>
        <p:spPr>
          <a:xfrm>
            <a:off x="9716487" y="2901835"/>
            <a:ext cx="1132041" cy="300082"/>
          </a:xfrm>
          <a:prstGeom prst="rect">
            <a:avLst/>
          </a:prstGeom>
        </p:spPr>
        <p:txBody>
          <a:bodyPr wrap="none">
            <a:spAutoFit/>
          </a:bodyPr>
          <a:lstStyle/>
          <a:p>
            <a:r>
              <a:rPr lang="es-AR" sz="1350" b="1" dirty="0">
                <a:latin typeface="Gulim" panose="020B0600000101010101" pitchFamily="34" charset="-127"/>
                <a:ea typeface="Gulim" panose="020B0600000101010101" pitchFamily="34" charset="-127"/>
                <a:cs typeface="Mongolian Baiti" panose="03000500000000000000" pitchFamily="66" charset="0"/>
              </a:rPr>
              <a:t>SIN PLUGIN</a:t>
            </a:r>
            <a:endParaRPr lang="es-AR" sz="1350" b="1" dirty="0"/>
          </a:p>
        </p:txBody>
      </p:sp>
      <p:cxnSp>
        <p:nvCxnSpPr>
          <p:cNvPr id="66" name="Straight Connector 65"/>
          <p:cNvCxnSpPr/>
          <p:nvPr/>
        </p:nvCxnSpPr>
        <p:spPr>
          <a:xfrm>
            <a:off x="6860428" y="3630710"/>
            <a:ext cx="3669584" cy="0"/>
          </a:xfrm>
          <a:prstGeom prst="line">
            <a:avLst/>
          </a:prstGeom>
          <a:ln w="2857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798714" y="3353226"/>
            <a:ext cx="2277931" cy="300082"/>
          </a:xfrm>
          <a:prstGeom prst="rect">
            <a:avLst/>
          </a:prstGeom>
        </p:spPr>
        <p:txBody>
          <a:bodyPr wrap="none">
            <a:spAutoFit/>
          </a:bodyPr>
          <a:lstStyle/>
          <a:p>
            <a:r>
              <a:rPr lang="es-AR" sz="1350" dirty="0">
                <a:solidFill>
                  <a:srgbClr val="00B0F0"/>
                </a:solidFill>
                <a:ea typeface="Gulim" panose="020B0600000101010101" pitchFamily="34" charset="-127"/>
                <a:cs typeface="Mongolian Baiti" panose="03000500000000000000" pitchFamily="66" charset="0"/>
              </a:rPr>
              <a:t>PROGRESSIVE DOWNLOAD</a:t>
            </a:r>
            <a:endParaRPr lang="es-AR" sz="1350" dirty="0">
              <a:solidFill>
                <a:srgbClr val="00B0F0"/>
              </a:solidFill>
            </a:endParaRPr>
          </a:p>
        </p:txBody>
      </p:sp>
      <p:sp>
        <p:nvSpPr>
          <p:cNvPr id="69" name="Rectangle 68"/>
          <p:cNvSpPr/>
          <p:nvPr/>
        </p:nvSpPr>
        <p:spPr>
          <a:xfrm>
            <a:off x="7939688" y="3580837"/>
            <a:ext cx="2710807" cy="369332"/>
          </a:xfrm>
          <a:prstGeom prst="rect">
            <a:avLst/>
          </a:prstGeom>
        </p:spPr>
        <p:txBody>
          <a:bodyPr wrap="none">
            <a:spAutoFit/>
          </a:bodyPr>
          <a:lstStyle/>
          <a:p>
            <a:r>
              <a:rPr lang="es-AR" b="1" dirty="0">
                <a:solidFill>
                  <a:schemeClr val="accent5">
                    <a:lumMod val="40000"/>
                    <a:lumOff val="60000"/>
                  </a:schemeClr>
                </a:solidFill>
                <a:ea typeface="Gulim" panose="020B0600000101010101" pitchFamily="34" charset="-127"/>
                <a:cs typeface="Mongolian Baiti" panose="03000500000000000000" pitchFamily="66" charset="0"/>
              </a:rPr>
              <a:t>ADAPTIVE STREAMING</a:t>
            </a:r>
            <a:endParaRPr lang="es-AR" sz="1500" b="1" dirty="0">
              <a:solidFill>
                <a:schemeClr val="accent5">
                  <a:lumMod val="40000"/>
                  <a:lumOff val="60000"/>
                </a:schemeClr>
              </a:solidFill>
            </a:endParaRPr>
          </a:p>
        </p:txBody>
      </p:sp>
    </p:spTree>
    <p:extLst>
      <p:ext uri="{BB962C8B-B14F-4D97-AF65-F5344CB8AC3E}">
        <p14:creationId xmlns:p14="http://schemas.microsoft.com/office/powerpoint/2010/main" val="3964070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par>
                                <p:cTn id="45" presetID="10"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par>
                                <p:cTn id="48" presetID="10" presetClass="entr" presetSubtype="0"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500"/>
                                        <p:tgtEl>
                                          <p:spTgt spid="6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up)">
                                      <p:cBhvr>
                                        <p:cTn id="58" dur="500"/>
                                        <p:tgtEl>
                                          <p:spTgt spid="5"/>
                                        </p:tgtEl>
                                      </p:cBhvr>
                                    </p:animEffect>
                                  </p:childTnLst>
                                </p:cTn>
                              </p:par>
                              <p:par>
                                <p:cTn id="59" presetID="10"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fade">
                                      <p:cBhvr>
                                        <p:cTn id="66" dur="500"/>
                                        <p:tgtEl>
                                          <p:spTgt spid="67"/>
                                        </p:tgtEl>
                                      </p:cBhvr>
                                    </p:animEffect>
                                  </p:childTnLst>
                                </p:cTn>
                              </p:par>
                              <p:par>
                                <p:cTn id="67" presetID="10" presetClass="entr" presetSubtype="0"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fade">
                                      <p:cBhvr>
                                        <p:cTn id="69" dur="500"/>
                                        <p:tgtEl>
                                          <p:spTgt spid="6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up)">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fade">
                                      <p:cBhvr>
                                        <p:cTn id="80" dur="500"/>
                                        <p:tgtEl>
                                          <p:spTgt spid="5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fade">
                                      <p:cBhvr>
                                        <p:cTn id="83" dur="500"/>
                                        <p:tgtEl>
                                          <p:spTgt spid="5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par>
                                <p:cTn id="92" presetID="10" presetClass="entr" presetSubtype="0" fill="hold"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par>
                                <p:cTn id="95" presetID="10" presetClass="entr" presetSubtype="0" fill="hold"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par>
                                <p:cTn id="98" presetID="10" presetClass="entr" presetSubtype="0" fill="hold"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500"/>
                                        <p:tgtEl>
                                          <p:spTgt spid="52"/>
                                        </p:tgtEl>
                                      </p:cBhvr>
                                    </p:animEffect>
                                  </p:childTnLst>
                                </p:cTn>
                              </p:par>
                              <p:par>
                                <p:cTn id="101" presetID="10" presetClass="entr" presetSubtype="0"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10" presetClass="entr" presetSubtype="0" fill="hold" nodeType="with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fade">
                                      <p:cBhvr>
                                        <p:cTn id="106" dur="500"/>
                                        <p:tgtEl>
                                          <p:spTgt spid="55"/>
                                        </p:tgtEl>
                                      </p:cBhvr>
                                    </p:animEffect>
                                  </p:childTnLst>
                                </p:cTn>
                              </p:par>
                              <p:par>
                                <p:cTn id="107" presetID="10" presetClass="entr" presetSubtype="0" fill="hold" nodeType="withEffect">
                                  <p:stCondLst>
                                    <p:cond delay="0"/>
                                  </p:stCondLst>
                                  <p:childTnLst>
                                    <p:set>
                                      <p:cBhvr>
                                        <p:cTn id="108" dur="1" fill="hold">
                                          <p:stCondLst>
                                            <p:cond delay="0"/>
                                          </p:stCondLst>
                                        </p:cTn>
                                        <p:tgtEl>
                                          <p:spTgt spid="6146"/>
                                        </p:tgtEl>
                                        <p:attrNameLst>
                                          <p:attrName>style.visibility</p:attrName>
                                        </p:attrNameLst>
                                      </p:cBhvr>
                                      <p:to>
                                        <p:strVal val="visible"/>
                                      </p:to>
                                    </p:set>
                                    <p:animEffect transition="in" filter="fade">
                                      <p:cBhvr>
                                        <p:cTn id="10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1" grpId="0"/>
      <p:bldP spid="15" grpId="0" animBg="1"/>
      <p:bldP spid="47" grpId="0"/>
      <p:bldP spid="22" grpId="0"/>
      <p:bldP spid="53" grpId="0"/>
      <p:bldP spid="57" grpId="0" animBg="1"/>
      <p:bldP spid="23" grpId="0"/>
      <p:bldP spid="60" grpId="0" animBg="1"/>
      <p:bldP spid="3" grpId="0"/>
      <p:bldP spid="63" grpId="0"/>
      <p:bldP spid="67"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Filosofía</a:t>
            </a:r>
            <a:endParaRPr lang="es-AR" dirty="0"/>
          </a:p>
        </p:txBody>
      </p:sp>
      <p:sp>
        <p:nvSpPr>
          <p:cNvPr id="4" name="Rectangle 3"/>
          <p:cNvSpPr/>
          <p:nvPr/>
        </p:nvSpPr>
        <p:spPr>
          <a:xfrm rot="16200000">
            <a:off x="3771086" y="1323668"/>
            <a:ext cx="1440524" cy="20969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TextBox 4"/>
          <p:cNvSpPr txBox="1"/>
          <p:nvPr/>
        </p:nvSpPr>
        <p:spPr>
          <a:xfrm>
            <a:off x="1902466" y="1412777"/>
            <a:ext cx="2365263" cy="276999"/>
          </a:xfrm>
          <a:prstGeom prst="rect">
            <a:avLst/>
          </a:prstGeom>
          <a:noFill/>
        </p:spPr>
        <p:txBody>
          <a:bodyPr wrap="none" lIns="0" tIns="0" rIns="0" bIns="0" rtlCol="0">
            <a:spAutoFit/>
          </a:bodyPr>
          <a:lstStyle/>
          <a:p>
            <a:pPr lvl="0">
              <a:lnSpc>
                <a:spcPct val="90000"/>
              </a:lnSpc>
              <a:spcBef>
                <a:spcPct val="20000"/>
              </a:spcBef>
              <a:buSzPct val="80000"/>
            </a:pPr>
            <a:r>
              <a:rPr lang="es-AR" sz="2000" dirty="0">
                <a:latin typeface="+mj-lt"/>
                <a:ea typeface="Gulim" panose="020B0600000101010101" pitchFamily="34" charset="-127"/>
              </a:rPr>
              <a:t>agnóstico del formato</a:t>
            </a:r>
          </a:p>
        </p:txBody>
      </p:sp>
      <p:sp>
        <p:nvSpPr>
          <p:cNvPr id="6" name="Rounded Rectangle 5"/>
          <p:cNvSpPr/>
          <p:nvPr/>
        </p:nvSpPr>
        <p:spPr bwMode="auto">
          <a:xfrm>
            <a:off x="1902467" y="1697654"/>
            <a:ext cx="3602659" cy="1184766"/>
          </a:xfrm>
          <a:prstGeom prst="roundRect">
            <a:avLst>
              <a:gd name="adj" fmla="val 8399"/>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Rectangle 6"/>
          <p:cNvSpPr/>
          <p:nvPr/>
        </p:nvSpPr>
        <p:spPr>
          <a:xfrm>
            <a:off x="4995944" y="1449861"/>
            <a:ext cx="609452" cy="609452"/>
          </a:xfrm>
          <a:prstGeom prst="rect">
            <a:avLst/>
          </a:prstGeom>
          <a:blipFill>
            <a:blip r:embed="rId3">
              <a:duotone>
                <a:prstClr val="black"/>
                <a:srgbClr val="00B0F0">
                  <a:tint val="45000"/>
                  <a:satMod val="400000"/>
                </a:srgbClr>
              </a:duotone>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1">
            <a:scrgbClr r="0" g="0" b="0"/>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8" name="Rectangle 7"/>
          <p:cNvSpPr/>
          <p:nvPr/>
        </p:nvSpPr>
        <p:spPr>
          <a:xfrm>
            <a:off x="1966227" y="1746651"/>
            <a:ext cx="4568970" cy="1131079"/>
          </a:xfrm>
          <a:prstGeom prst="rect">
            <a:avLst/>
          </a:prstGeom>
        </p:spPr>
        <p:txBody>
          <a:bodyPr>
            <a:spAutoFit/>
          </a:bodyPr>
          <a:lstStyle/>
          <a:p>
            <a:pPr lvl="0"/>
            <a:r>
              <a:rPr lang="en-US" sz="1350" dirty="0">
                <a:ea typeface="Gulim" panose="020B0600000101010101" pitchFamily="34" charset="-127"/>
              </a:rPr>
              <a:t>Smooth Streaming</a:t>
            </a:r>
          </a:p>
          <a:p>
            <a:pPr lvl="0"/>
            <a:r>
              <a:rPr lang="en-US" sz="1350" dirty="0">
                <a:ea typeface="Gulim" panose="020B0600000101010101" pitchFamily="34" charset="-127"/>
              </a:rPr>
              <a:t>mpeg-DASH</a:t>
            </a:r>
          </a:p>
          <a:p>
            <a:pPr lvl="0"/>
            <a:r>
              <a:rPr lang="en-US" sz="1350" dirty="0">
                <a:ea typeface="Gulim" panose="020B0600000101010101" pitchFamily="34" charset="-127"/>
              </a:rPr>
              <a:t>Apple HTTP Live Streaming</a:t>
            </a:r>
          </a:p>
          <a:p>
            <a:pPr lvl="0"/>
            <a:r>
              <a:rPr lang="en-US" sz="1350" dirty="0">
                <a:ea typeface="Gulim" panose="020B0600000101010101" pitchFamily="34" charset="-127"/>
              </a:rPr>
              <a:t>Progressive Download</a:t>
            </a:r>
          </a:p>
          <a:p>
            <a:r>
              <a:rPr lang="en-US" sz="1350" dirty="0">
                <a:ea typeface="Gulim" panose="020B0600000101010101" pitchFamily="34" charset="-127"/>
              </a:rPr>
              <a:t>Flash HTTP Dynamic Streaming </a:t>
            </a:r>
            <a:r>
              <a:rPr lang="en-US" sz="1350" i="1" dirty="0">
                <a:ea typeface="Gulim" panose="020B0600000101010101" pitchFamily="34" charset="-127"/>
              </a:rPr>
              <a:t>(</a:t>
            </a:r>
            <a:r>
              <a:rPr lang="en-US" sz="1350" i="1" dirty="0" smtClean="0">
                <a:ea typeface="Gulim" panose="020B0600000101010101" pitchFamily="34" charset="-127"/>
              </a:rPr>
              <a:t>road map</a:t>
            </a:r>
            <a:r>
              <a:rPr lang="en-US" sz="1350" i="1" dirty="0">
                <a:ea typeface="Gulim" panose="020B0600000101010101" pitchFamily="34" charset="-127"/>
              </a:rPr>
              <a:t>)</a:t>
            </a:r>
          </a:p>
        </p:txBody>
      </p:sp>
      <p:sp>
        <p:nvSpPr>
          <p:cNvPr id="9" name="Rectangle 8"/>
          <p:cNvSpPr/>
          <p:nvPr/>
        </p:nvSpPr>
        <p:spPr>
          <a:xfrm rot="16200000">
            <a:off x="3771086" y="3169775"/>
            <a:ext cx="1440524" cy="20969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p:cNvSpPr txBox="1"/>
          <p:nvPr/>
        </p:nvSpPr>
        <p:spPr>
          <a:xfrm>
            <a:off x="1921356" y="3068961"/>
            <a:ext cx="2553263" cy="276999"/>
          </a:xfrm>
          <a:prstGeom prst="rect">
            <a:avLst/>
          </a:prstGeom>
          <a:noFill/>
        </p:spPr>
        <p:txBody>
          <a:bodyPr wrap="none" lIns="0" tIns="0" rIns="0" bIns="0" rtlCol="0">
            <a:spAutoFit/>
          </a:bodyPr>
          <a:lstStyle/>
          <a:p>
            <a:pPr lvl="0">
              <a:lnSpc>
                <a:spcPct val="90000"/>
              </a:lnSpc>
              <a:spcBef>
                <a:spcPct val="20000"/>
              </a:spcBef>
              <a:buSzPct val="80000"/>
            </a:pPr>
            <a:r>
              <a:rPr lang="es-AR" sz="2000" dirty="0">
                <a:latin typeface="+mj-lt"/>
                <a:ea typeface="Gulim" panose="020B0600000101010101" pitchFamily="34" charset="-127"/>
              </a:rPr>
              <a:t>agnóstico del protocolo</a:t>
            </a:r>
          </a:p>
        </p:txBody>
      </p:sp>
      <p:sp>
        <p:nvSpPr>
          <p:cNvPr id="11" name="Rounded Rectangle 10"/>
          <p:cNvSpPr/>
          <p:nvPr/>
        </p:nvSpPr>
        <p:spPr bwMode="auto">
          <a:xfrm>
            <a:off x="1921356" y="3353839"/>
            <a:ext cx="3602659" cy="587425"/>
          </a:xfrm>
          <a:prstGeom prst="roundRect">
            <a:avLst>
              <a:gd name="adj" fmla="val 8399"/>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 name="Rectangle 11"/>
          <p:cNvSpPr/>
          <p:nvPr/>
        </p:nvSpPr>
        <p:spPr>
          <a:xfrm>
            <a:off x="4988018" y="3122267"/>
            <a:ext cx="609452" cy="609452"/>
          </a:xfrm>
          <a:prstGeom prst="rect">
            <a:avLst/>
          </a:prstGeom>
          <a:blipFill>
            <a:blip r:embed="rId4">
              <a:duotone>
                <a:prstClr val="black"/>
                <a:srgbClr val="00B0F0">
                  <a:tint val="45000"/>
                  <a:satMod val="400000"/>
                </a:srgbClr>
              </a:duotone>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1">
            <a:scrgbClr r="0" g="0" b="0"/>
          </a:fillRef>
          <a:effectRef idx="2">
            <a:schemeClr val="accent2">
              <a:tint val="50000"/>
              <a:hueOff val="55148"/>
              <a:satOff val="-1070"/>
              <a:lumOff val="4738"/>
              <a:alphaOff val="0"/>
            </a:schemeClr>
          </a:effectRef>
          <a:fontRef idx="minor">
            <a:schemeClr val="lt1">
              <a:hueOff val="0"/>
              <a:satOff val="0"/>
              <a:lumOff val="0"/>
              <a:alphaOff val="0"/>
            </a:schemeClr>
          </a:fontRef>
        </p:style>
      </p:sp>
      <p:sp>
        <p:nvSpPr>
          <p:cNvPr id="13" name="Rectangle 12"/>
          <p:cNvSpPr/>
          <p:nvPr/>
        </p:nvSpPr>
        <p:spPr>
          <a:xfrm>
            <a:off x="1988921" y="3426038"/>
            <a:ext cx="4568970" cy="507831"/>
          </a:xfrm>
          <a:prstGeom prst="rect">
            <a:avLst/>
          </a:prstGeom>
        </p:spPr>
        <p:txBody>
          <a:bodyPr>
            <a:spAutoFit/>
          </a:bodyPr>
          <a:lstStyle/>
          <a:p>
            <a:r>
              <a:rPr lang="en-US" sz="1350" dirty="0">
                <a:ea typeface="Gulim" panose="020B0600000101010101" pitchFamily="34" charset="-127"/>
              </a:rPr>
              <a:t>HTTP</a:t>
            </a:r>
          </a:p>
          <a:p>
            <a:r>
              <a:rPr lang="en-US" sz="1350" dirty="0">
                <a:ea typeface="Gulim" panose="020B0600000101010101" pitchFamily="34" charset="-127"/>
              </a:rPr>
              <a:t>RTMP </a:t>
            </a:r>
            <a:r>
              <a:rPr lang="en-US" sz="1350" i="1" dirty="0">
                <a:ea typeface="Gulim" panose="020B0600000101010101" pitchFamily="34" charset="-127"/>
              </a:rPr>
              <a:t>(roadmap)</a:t>
            </a:r>
          </a:p>
        </p:txBody>
      </p:sp>
      <p:sp>
        <p:nvSpPr>
          <p:cNvPr id="14" name="TextBox 13"/>
          <p:cNvSpPr txBox="1"/>
          <p:nvPr/>
        </p:nvSpPr>
        <p:spPr>
          <a:xfrm>
            <a:off x="1955627" y="4081353"/>
            <a:ext cx="1984518" cy="276999"/>
          </a:xfrm>
          <a:prstGeom prst="rect">
            <a:avLst/>
          </a:prstGeom>
          <a:noFill/>
        </p:spPr>
        <p:txBody>
          <a:bodyPr wrap="none" lIns="0" tIns="0" rIns="0" bIns="0" rtlCol="0">
            <a:spAutoFit/>
          </a:bodyPr>
          <a:lstStyle/>
          <a:p>
            <a:pPr lvl="0">
              <a:lnSpc>
                <a:spcPct val="90000"/>
              </a:lnSpc>
              <a:spcBef>
                <a:spcPct val="20000"/>
              </a:spcBef>
              <a:buSzPct val="80000"/>
            </a:pPr>
            <a:r>
              <a:rPr lang="es-AR" sz="2000" dirty="0">
                <a:latin typeface="+mj-lt"/>
                <a:ea typeface="Gulim" panose="020B0600000101010101" pitchFamily="34" charset="-127"/>
              </a:rPr>
              <a:t>agnóstico de DRM</a:t>
            </a:r>
          </a:p>
        </p:txBody>
      </p:sp>
      <p:sp>
        <p:nvSpPr>
          <p:cNvPr id="15" name="Rounded Rectangle 14"/>
          <p:cNvSpPr/>
          <p:nvPr/>
        </p:nvSpPr>
        <p:spPr bwMode="auto">
          <a:xfrm>
            <a:off x="1904683" y="4406282"/>
            <a:ext cx="3602659" cy="587425"/>
          </a:xfrm>
          <a:prstGeom prst="roundRect">
            <a:avLst>
              <a:gd name="adj" fmla="val 8399"/>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Rectangle 15"/>
          <p:cNvSpPr/>
          <p:nvPr/>
        </p:nvSpPr>
        <p:spPr>
          <a:xfrm>
            <a:off x="4996920" y="4136266"/>
            <a:ext cx="609452" cy="609452"/>
          </a:xfrm>
          <a:prstGeom prst="rect">
            <a:avLst/>
          </a:prstGeom>
          <a:blipFill>
            <a:blip r:embed="rId5">
              <a:duotone>
                <a:prstClr val="black"/>
                <a:srgbClr val="00B0F0">
                  <a:tint val="45000"/>
                  <a:satMod val="400000"/>
                </a:srgbClr>
              </a:duotone>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1">
            <a:scrgbClr r="0" g="0" b="0"/>
          </a:fillRef>
          <a:effectRef idx="2">
            <a:schemeClr val="accent2">
              <a:tint val="50000"/>
              <a:hueOff val="110295"/>
              <a:satOff val="-2140"/>
              <a:lumOff val="9477"/>
              <a:alphaOff val="0"/>
            </a:schemeClr>
          </a:effectRef>
          <a:fontRef idx="minor">
            <a:schemeClr val="lt1">
              <a:hueOff val="0"/>
              <a:satOff val="0"/>
              <a:lumOff val="0"/>
              <a:alphaOff val="0"/>
            </a:schemeClr>
          </a:fontRef>
        </p:style>
      </p:sp>
      <p:sp>
        <p:nvSpPr>
          <p:cNvPr id="17" name="Rectangle 16"/>
          <p:cNvSpPr/>
          <p:nvPr/>
        </p:nvSpPr>
        <p:spPr>
          <a:xfrm>
            <a:off x="1994221" y="4463088"/>
            <a:ext cx="4568970" cy="507831"/>
          </a:xfrm>
          <a:prstGeom prst="rect">
            <a:avLst/>
          </a:prstGeom>
        </p:spPr>
        <p:txBody>
          <a:bodyPr>
            <a:spAutoFit/>
          </a:bodyPr>
          <a:lstStyle/>
          <a:p>
            <a:r>
              <a:rPr lang="en-US" sz="1350" dirty="0">
                <a:ea typeface="Gulim" panose="020B0600000101010101" pitchFamily="34" charset="-127"/>
              </a:rPr>
              <a:t>PlayReady</a:t>
            </a:r>
          </a:p>
          <a:p>
            <a:r>
              <a:rPr lang="en-US" sz="1350" dirty="0">
                <a:ea typeface="Gulim" panose="020B0600000101010101" pitchFamily="34" charset="-127"/>
              </a:rPr>
              <a:t>Adobe Access </a:t>
            </a:r>
            <a:r>
              <a:rPr lang="en-US" sz="1350" i="1" dirty="0">
                <a:ea typeface="Gulim" panose="020B0600000101010101" pitchFamily="34" charset="-127"/>
              </a:rPr>
              <a:t>(</a:t>
            </a:r>
            <a:r>
              <a:rPr lang="en-US" sz="1350" i="1" dirty="0" smtClean="0">
                <a:ea typeface="Gulim" panose="020B0600000101010101" pitchFamily="34" charset="-127"/>
              </a:rPr>
              <a:t>road map</a:t>
            </a:r>
            <a:r>
              <a:rPr lang="en-US" sz="1350" i="1" dirty="0">
                <a:ea typeface="Gulim" panose="020B0600000101010101" pitchFamily="34" charset="-127"/>
              </a:rPr>
              <a:t>)</a:t>
            </a:r>
          </a:p>
        </p:txBody>
      </p:sp>
      <p:sp>
        <p:nvSpPr>
          <p:cNvPr id="18" name="Curved Right Arrow 17"/>
          <p:cNvSpPr/>
          <p:nvPr/>
        </p:nvSpPr>
        <p:spPr bwMode="auto">
          <a:xfrm rot="10950685">
            <a:off x="8485648" y="1884870"/>
            <a:ext cx="1363391" cy="2739251"/>
          </a:xfrm>
          <a:prstGeom prst="curvedRightArrow">
            <a:avLst>
              <a:gd name="adj1" fmla="val 25000"/>
              <a:gd name="adj2" fmla="val 36485"/>
              <a:gd name="adj3" fmla="val 22122"/>
            </a:avLst>
          </a:prstGeom>
          <a:solidFill>
            <a:schemeClr val="tx2">
              <a:alpha val="2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9" name="Curved Right Arrow 18"/>
          <p:cNvSpPr/>
          <p:nvPr/>
        </p:nvSpPr>
        <p:spPr bwMode="auto">
          <a:xfrm>
            <a:off x="6520011" y="2005103"/>
            <a:ext cx="1363391" cy="2739251"/>
          </a:xfrm>
          <a:prstGeom prst="curvedRightArrow">
            <a:avLst>
              <a:gd name="adj1" fmla="val 25000"/>
              <a:gd name="adj2" fmla="val 36485"/>
              <a:gd name="adj3" fmla="val 22122"/>
            </a:avLst>
          </a:prstGeom>
          <a:solidFill>
            <a:schemeClr val="tx2">
              <a:alpha val="2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0" name="Curved Right Arrow 19"/>
          <p:cNvSpPr/>
          <p:nvPr/>
        </p:nvSpPr>
        <p:spPr bwMode="auto">
          <a:xfrm rot="10800000">
            <a:off x="8282242" y="1916786"/>
            <a:ext cx="1595723" cy="2624966"/>
          </a:xfrm>
          <a:prstGeom prst="curvedRightArrow">
            <a:avLst>
              <a:gd name="adj1" fmla="val 23536"/>
              <a:gd name="adj2" fmla="val 40587"/>
              <a:gd name="adj3" fmla="val 2780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1" name="Curved Right Arrow 20"/>
          <p:cNvSpPr/>
          <p:nvPr/>
        </p:nvSpPr>
        <p:spPr bwMode="auto">
          <a:xfrm>
            <a:off x="6553091" y="2257596"/>
            <a:ext cx="1216027" cy="2284157"/>
          </a:xfrm>
          <a:prstGeom prst="curvedRightArrow">
            <a:avLst>
              <a:gd name="adj1" fmla="val 25000"/>
              <a:gd name="adj2" fmla="val 36485"/>
              <a:gd name="adj3" fmla="val 221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3172" y="3474445"/>
            <a:ext cx="1085696" cy="59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7179385" y="1712144"/>
            <a:ext cx="1078553" cy="621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3888" y="1991463"/>
            <a:ext cx="1312598" cy="94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descr="http://www.notebookcheck.net/typo3temp/pics/88a53b46af.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2167" l="1000" r="94000"/>
                    </a14:imgEffect>
                  </a14:imgLayer>
                </a14:imgProps>
              </a:ext>
              <a:ext uri="{28A0092B-C50C-407E-A947-70E740481C1C}">
                <a14:useLocalDpi xmlns:a14="http://schemas.microsoft.com/office/drawing/2010/main" val="0"/>
              </a:ext>
            </a:extLst>
          </a:blip>
          <a:srcRect/>
          <a:stretch>
            <a:fillRect/>
          </a:stretch>
        </p:blipFill>
        <p:spPr bwMode="auto">
          <a:xfrm>
            <a:off x="9013889" y="3385436"/>
            <a:ext cx="1646155" cy="123461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6471767" y="3089793"/>
            <a:ext cx="3514232" cy="461665"/>
          </a:xfrm>
          <a:prstGeom prst="rect">
            <a:avLst/>
          </a:prstGeom>
          <a:noFill/>
        </p:spPr>
        <p:style>
          <a:lnRef idx="0">
            <a:scrgbClr r="0" g="0" b="0"/>
          </a:lnRef>
          <a:fillRef idx="1001">
            <a:schemeClr val="lt1"/>
          </a:fillRef>
          <a:effectRef idx="0">
            <a:scrgbClr r="0" g="0" b="0"/>
          </a:effectRef>
          <a:fontRef idx="major"/>
        </p:style>
        <p:txBody>
          <a:bodyPr wrap="none">
            <a:spAutoFit/>
          </a:bodyPr>
          <a:lstStyle/>
          <a:p>
            <a:pPr algn="ctr"/>
            <a:r>
              <a:rPr lang="es-AR" sz="1150" b="1" dirty="0">
                <a:solidFill>
                  <a:srgbClr val="00B0F0"/>
                </a:solidFill>
                <a:latin typeface="+mn-lt"/>
              </a:rPr>
              <a:t>Videos de alta calidad en cualquier dispositivo</a:t>
            </a:r>
          </a:p>
          <a:p>
            <a:pPr algn="ctr"/>
            <a:r>
              <a:rPr lang="es-AR" sz="1150" b="1" dirty="0">
                <a:solidFill>
                  <a:srgbClr val="00B0F0"/>
                </a:solidFill>
                <a:latin typeface="+mn-lt"/>
              </a:rPr>
              <a:t>En cualquier lugar y en cualquier momento</a:t>
            </a:r>
          </a:p>
        </p:txBody>
      </p:sp>
      <p:sp>
        <p:nvSpPr>
          <p:cNvPr id="27" name="TextBox 26"/>
          <p:cNvSpPr txBox="1"/>
          <p:nvPr/>
        </p:nvSpPr>
        <p:spPr>
          <a:xfrm>
            <a:off x="1745316" y="5302949"/>
            <a:ext cx="8547933" cy="738664"/>
          </a:xfrm>
          <a:prstGeom prst="rect">
            <a:avLst/>
          </a:prstGeom>
          <a:noFill/>
        </p:spPr>
        <p:txBody>
          <a:bodyPr wrap="square" lIns="0" tIns="0" rIns="0" bIns="0" rtlCol="0">
            <a:spAutoFit/>
          </a:bodyPr>
          <a:lstStyle/>
          <a:p>
            <a:pPr algn="ctr">
              <a:lnSpc>
                <a:spcPct val="90000"/>
              </a:lnSpc>
              <a:spcBef>
                <a:spcPct val="20000"/>
              </a:spcBef>
              <a:buSzPct val="80000"/>
            </a:pPr>
            <a:r>
              <a:rPr lang="es-AR" sz="2400" dirty="0">
                <a:ea typeface="Gulim" panose="020B0600000101010101" pitchFamily="34" charset="-127"/>
              </a:rPr>
              <a:t>Llegar a cualquier device </a:t>
            </a:r>
          </a:p>
          <a:p>
            <a:pPr algn="ctr">
              <a:lnSpc>
                <a:spcPct val="90000"/>
              </a:lnSpc>
              <a:spcBef>
                <a:spcPct val="20000"/>
              </a:spcBef>
              <a:buSzPct val="80000"/>
            </a:pPr>
            <a:r>
              <a:rPr lang="es-AR" sz="2400" dirty="0">
                <a:ea typeface="Gulim" panose="020B0600000101010101" pitchFamily="34" charset="-127"/>
              </a:rPr>
              <a:t>con el mejor formato, protocolo y DRM posible</a:t>
            </a:r>
          </a:p>
        </p:txBody>
      </p:sp>
    </p:spTree>
    <p:extLst>
      <p:ext uri="{BB962C8B-B14F-4D97-AF65-F5344CB8AC3E}">
        <p14:creationId xmlns:p14="http://schemas.microsoft.com/office/powerpoint/2010/main" val="2710506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0"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10" grpId="0"/>
      <p:bldP spid="11" grpId="0" animBg="1"/>
      <p:bldP spid="13" grpId="0"/>
      <p:bldP spid="14" grpId="0"/>
      <p:bldP spid="15" grpId="0" animBg="1"/>
      <p:bldP spid="17" grpId="0"/>
      <p:bldP spid="18" grpId="0" animBg="1"/>
      <p:bldP spid="19" grpId="0" animBg="1"/>
      <p:bldP spid="20" grpId="0" animBg="1"/>
      <p:bldP spid="21" grpId="0" animBg="1"/>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Alcance - Players</a:t>
            </a:r>
            <a:endParaRPr lang="es-AR" dirty="0"/>
          </a:p>
        </p:txBody>
      </p:sp>
      <p:sp>
        <p:nvSpPr>
          <p:cNvPr id="57" name="Rounded Rectangle 56"/>
          <p:cNvSpPr/>
          <p:nvPr/>
        </p:nvSpPr>
        <p:spPr bwMode="auto">
          <a:xfrm>
            <a:off x="119336" y="1436811"/>
            <a:ext cx="11860092" cy="1414616"/>
          </a:xfrm>
          <a:prstGeom prst="round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Rectangle 57"/>
          <p:cNvSpPr/>
          <p:nvPr/>
        </p:nvSpPr>
        <p:spPr>
          <a:xfrm>
            <a:off x="119336" y="1727652"/>
            <a:ext cx="677108" cy="977191"/>
          </a:xfrm>
          <a:prstGeom prst="rect">
            <a:avLst/>
          </a:prstGeom>
        </p:spPr>
        <p:txBody>
          <a:bodyPr vert="vert270" wrap="none">
            <a:spAutoFit/>
          </a:bodyPr>
          <a:lstStyle/>
          <a:p>
            <a:r>
              <a:rPr lang="en-US" sz="3200" b="1" dirty="0">
                <a:solidFill>
                  <a:schemeClr val="tx2">
                    <a:lumMod val="50000"/>
                  </a:schemeClr>
                </a:solidFill>
                <a:latin typeface="Gulim" panose="020B0600000101010101" pitchFamily="34" charset="-127"/>
                <a:ea typeface="Gulim" panose="020B0600000101010101" pitchFamily="34" charset="-127"/>
              </a:rPr>
              <a:t>WEB</a:t>
            </a:r>
          </a:p>
        </p:txBody>
      </p:sp>
      <p:sp>
        <p:nvSpPr>
          <p:cNvPr id="59" name="Oval 58"/>
          <p:cNvSpPr/>
          <p:nvPr/>
        </p:nvSpPr>
        <p:spPr bwMode="auto">
          <a:xfrm>
            <a:off x="367610" y="1484206"/>
            <a:ext cx="236121" cy="236121"/>
          </a:xfrm>
          <a:prstGeom prst="ellipse">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60" name="Rounded Rectangle 59"/>
          <p:cNvSpPr/>
          <p:nvPr/>
        </p:nvSpPr>
        <p:spPr bwMode="auto">
          <a:xfrm>
            <a:off x="796444" y="1528549"/>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Silverlight</a:t>
            </a:r>
          </a:p>
        </p:txBody>
      </p:sp>
      <p:sp>
        <p:nvSpPr>
          <p:cNvPr id="61" name="Rectangle 60"/>
          <p:cNvSpPr/>
          <p:nvPr/>
        </p:nvSpPr>
        <p:spPr>
          <a:xfrm>
            <a:off x="789472" y="1926755"/>
            <a:ext cx="3664014" cy="584775"/>
          </a:xfrm>
          <a:prstGeom prst="rect">
            <a:avLst/>
          </a:prstGeom>
        </p:spPr>
        <p:txBody>
          <a:bodyPr wrap="square">
            <a:spAutoFit/>
          </a:bodyPr>
          <a:lstStyle/>
          <a:p>
            <a:pPr lvl="0"/>
            <a:r>
              <a:rPr lang="en-US" sz="1600" dirty="0">
                <a:hlinkClick r:id="rId2"/>
              </a:rPr>
              <a:t>Smooth Streaming Player Framework</a:t>
            </a:r>
            <a:endParaRPr lang="en-US" sz="1600" dirty="0"/>
          </a:p>
          <a:p>
            <a:pPr lvl="0"/>
            <a:r>
              <a:rPr lang="en-US" sz="1600" dirty="0">
                <a:hlinkClick r:id="rId3"/>
              </a:rPr>
              <a:t>Smooth Streaming Client SDK</a:t>
            </a:r>
            <a:endParaRPr lang="en-US" sz="1600" dirty="0"/>
          </a:p>
        </p:txBody>
      </p:sp>
      <p:sp>
        <p:nvSpPr>
          <p:cNvPr id="62" name="Rounded Rectangle 61"/>
          <p:cNvSpPr/>
          <p:nvPr/>
        </p:nvSpPr>
        <p:spPr bwMode="auto">
          <a:xfrm>
            <a:off x="4671222" y="1528549"/>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Flash</a:t>
            </a:r>
          </a:p>
        </p:txBody>
      </p:sp>
      <p:sp>
        <p:nvSpPr>
          <p:cNvPr id="63" name="Rectangle 62"/>
          <p:cNvSpPr/>
          <p:nvPr/>
        </p:nvSpPr>
        <p:spPr>
          <a:xfrm>
            <a:off x="4647686" y="1926754"/>
            <a:ext cx="3371949" cy="338554"/>
          </a:xfrm>
          <a:prstGeom prst="rect">
            <a:avLst/>
          </a:prstGeom>
        </p:spPr>
        <p:txBody>
          <a:bodyPr wrap="none">
            <a:spAutoFit/>
          </a:bodyPr>
          <a:lstStyle/>
          <a:p>
            <a:pPr lvl="0"/>
            <a:r>
              <a:rPr lang="en-US" sz="1600" dirty="0">
                <a:hlinkClick r:id="rId4"/>
              </a:rPr>
              <a:t>OSMF plugin for smooth streaming</a:t>
            </a:r>
            <a:endParaRPr lang="en-US" sz="1600" dirty="0"/>
          </a:p>
        </p:txBody>
      </p:sp>
      <p:sp>
        <p:nvSpPr>
          <p:cNvPr id="67" name="Rounded Rectangle 66"/>
          <p:cNvSpPr/>
          <p:nvPr/>
        </p:nvSpPr>
        <p:spPr bwMode="auto">
          <a:xfrm>
            <a:off x="8720686" y="1524717"/>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HTML5</a:t>
            </a:r>
          </a:p>
        </p:txBody>
      </p:sp>
      <p:sp>
        <p:nvSpPr>
          <p:cNvPr id="68" name="Rectangle 67"/>
          <p:cNvSpPr/>
          <p:nvPr/>
        </p:nvSpPr>
        <p:spPr>
          <a:xfrm>
            <a:off x="8720686" y="1914901"/>
            <a:ext cx="2492990" cy="338554"/>
          </a:xfrm>
          <a:prstGeom prst="rect">
            <a:avLst/>
          </a:prstGeom>
        </p:spPr>
        <p:txBody>
          <a:bodyPr wrap="none">
            <a:spAutoFit/>
          </a:bodyPr>
          <a:lstStyle/>
          <a:p>
            <a:pPr lvl="0"/>
            <a:r>
              <a:rPr lang="en-US" sz="1600" dirty="0">
                <a:hlinkClick r:id="rId5"/>
              </a:rPr>
              <a:t>HTML5 Player Framework</a:t>
            </a:r>
            <a:endParaRPr lang="en-US" sz="1600" dirty="0"/>
          </a:p>
        </p:txBody>
      </p:sp>
      <p:sp>
        <p:nvSpPr>
          <p:cNvPr id="69" name="Rounded Rectangle 68"/>
          <p:cNvSpPr/>
          <p:nvPr/>
        </p:nvSpPr>
        <p:spPr bwMode="auto">
          <a:xfrm>
            <a:off x="119336" y="3050530"/>
            <a:ext cx="11860092" cy="1414616"/>
          </a:xfrm>
          <a:prstGeom prst="round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a:xfrm>
            <a:off x="119336" y="3362701"/>
            <a:ext cx="677108" cy="1119858"/>
          </a:xfrm>
          <a:prstGeom prst="rect">
            <a:avLst/>
          </a:prstGeom>
        </p:spPr>
        <p:txBody>
          <a:bodyPr vert="vert270" wrap="none">
            <a:spAutoFit/>
          </a:bodyPr>
          <a:lstStyle/>
          <a:p>
            <a:r>
              <a:rPr lang="en-US" sz="3200" b="1" dirty="0">
                <a:solidFill>
                  <a:schemeClr val="tx2">
                    <a:lumMod val="50000"/>
                  </a:schemeClr>
                </a:solidFill>
                <a:latin typeface="Gulim" panose="020B0600000101010101" pitchFamily="34" charset="-127"/>
                <a:ea typeface="Gulim" panose="020B0600000101010101" pitchFamily="34" charset="-127"/>
              </a:rPr>
              <a:t>APPS</a:t>
            </a:r>
          </a:p>
        </p:txBody>
      </p:sp>
      <p:sp>
        <p:nvSpPr>
          <p:cNvPr id="71" name="Oval 70"/>
          <p:cNvSpPr/>
          <p:nvPr/>
        </p:nvSpPr>
        <p:spPr bwMode="auto">
          <a:xfrm>
            <a:off x="367610" y="3097925"/>
            <a:ext cx="236121" cy="236121"/>
          </a:xfrm>
          <a:prstGeom prst="ellipse">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72" name="Rounded Rectangle 71"/>
          <p:cNvSpPr/>
          <p:nvPr/>
        </p:nvSpPr>
        <p:spPr bwMode="auto">
          <a:xfrm>
            <a:off x="796444" y="3142268"/>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Windows 8</a:t>
            </a:r>
          </a:p>
        </p:txBody>
      </p:sp>
      <p:sp>
        <p:nvSpPr>
          <p:cNvPr id="73" name="Rectangle 72"/>
          <p:cNvSpPr/>
          <p:nvPr/>
        </p:nvSpPr>
        <p:spPr>
          <a:xfrm>
            <a:off x="789472" y="3540474"/>
            <a:ext cx="3664014" cy="584775"/>
          </a:xfrm>
          <a:prstGeom prst="rect">
            <a:avLst/>
          </a:prstGeom>
        </p:spPr>
        <p:txBody>
          <a:bodyPr wrap="square">
            <a:spAutoFit/>
          </a:bodyPr>
          <a:lstStyle/>
          <a:p>
            <a:pPr lvl="0"/>
            <a:r>
              <a:rPr lang="en-US" sz="1600" dirty="0">
                <a:hlinkClick r:id="rId6"/>
              </a:rPr>
              <a:t>Smooth Streaming Player Framework</a:t>
            </a:r>
            <a:endParaRPr lang="en-US" sz="1600" dirty="0"/>
          </a:p>
          <a:p>
            <a:pPr lvl="0"/>
            <a:r>
              <a:rPr lang="en-US" sz="1600" dirty="0">
                <a:hlinkClick r:id="rId7"/>
              </a:rPr>
              <a:t>Smooth Streaming Client SDK</a:t>
            </a:r>
            <a:endParaRPr lang="en-US" sz="1600" dirty="0"/>
          </a:p>
        </p:txBody>
      </p:sp>
      <p:sp>
        <p:nvSpPr>
          <p:cNvPr id="74" name="Rounded Rectangle 73"/>
          <p:cNvSpPr/>
          <p:nvPr/>
        </p:nvSpPr>
        <p:spPr bwMode="auto">
          <a:xfrm>
            <a:off x="4671222" y="3142268"/>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XBox</a:t>
            </a:r>
          </a:p>
        </p:txBody>
      </p:sp>
      <p:sp>
        <p:nvSpPr>
          <p:cNvPr id="75" name="Rectangle 74"/>
          <p:cNvSpPr/>
          <p:nvPr/>
        </p:nvSpPr>
        <p:spPr>
          <a:xfrm>
            <a:off x="4647686" y="3540474"/>
            <a:ext cx="3528851" cy="584775"/>
          </a:xfrm>
          <a:prstGeom prst="rect">
            <a:avLst/>
          </a:prstGeom>
        </p:spPr>
        <p:txBody>
          <a:bodyPr wrap="none">
            <a:spAutoFit/>
          </a:bodyPr>
          <a:lstStyle/>
          <a:p>
            <a:pPr lvl="0"/>
            <a:r>
              <a:rPr lang="en-US" sz="1600" dirty="0">
                <a:hlinkClick r:id="rId8"/>
              </a:rPr>
              <a:t>Smooth Streaming Player Framework</a:t>
            </a:r>
            <a:endParaRPr lang="en-US" sz="1600" dirty="0"/>
          </a:p>
          <a:p>
            <a:pPr lvl="0"/>
            <a:r>
              <a:rPr lang="en-US" sz="1600" dirty="0">
                <a:hlinkClick r:id="rId8"/>
              </a:rPr>
              <a:t>Smooth Streaming Client SDK</a:t>
            </a:r>
            <a:endParaRPr lang="en-US" sz="1600" dirty="0"/>
          </a:p>
        </p:txBody>
      </p:sp>
      <p:sp>
        <p:nvSpPr>
          <p:cNvPr id="79" name="Rounded Rectangle 78"/>
          <p:cNvSpPr/>
          <p:nvPr/>
        </p:nvSpPr>
        <p:spPr bwMode="auto">
          <a:xfrm>
            <a:off x="8720686" y="3138436"/>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TV/STBs</a:t>
            </a:r>
          </a:p>
        </p:txBody>
      </p:sp>
      <p:sp>
        <p:nvSpPr>
          <p:cNvPr id="80" name="Rectangle 79"/>
          <p:cNvSpPr/>
          <p:nvPr/>
        </p:nvSpPr>
        <p:spPr>
          <a:xfrm>
            <a:off x="8720686" y="3528621"/>
            <a:ext cx="2874698" cy="584775"/>
          </a:xfrm>
          <a:prstGeom prst="rect">
            <a:avLst/>
          </a:prstGeom>
        </p:spPr>
        <p:txBody>
          <a:bodyPr wrap="none">
            <a:spAutoFit/>
          </a:bodyPr>
          <a:lstStyle/>
          <a:p>
            <a:pPr lvl="0"/>
            <a:r>
              <a:rPr lang="en-US" sz="1600" dirty="0">
                <a:hlinkClick r:id="rId9"/>
              </a:rPr>
              <a:t>Smooth Streaming Porting Kit</a:t>
            </a:r>
            <a:endParaRPr lang="en-US" sz="1600" dirty="0"/>
          </a:p>
          <a:p>
            <a:pPr lvl="0"/>
            <a:r>
              <a:rPr lang="en-US" sz="1600" dirty="0"/>
              <a:t>Partner integrations</a:t>
            </a:r>
          </a:p>
        </p:txBody>
      </p:sp>
      <p:sp>
        <p:nvSpPr>
          <p:cNvPr id="81" name="Rounded Rectangle 80"/>
          <p:cNvSpPr/>
          <p:nvPr/>
        </p:nvSpPr>
        <p:spPr bwMode="auto">
          <a:xfrm>
            <a:off x="99803" y="4609401"/>
            <a:ext cx="11860092" cy="1453879"/>
          </a:xfrm>
          <a:prstGeom prst="round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a:xfrm>
            <a:off x="161358" y="4853654"/>
            <a:ext cx="553998" cy="1209627"/>
          </a:xfrm>
          <a:prstGeom prst="rect">
            <a:avLst/>
          </a:prstGeom>
        </p:spPr>
        <p:txBody>
          <a:bodyPr vert="vert270" wrap="none">
            <a:spAutoFit/>
          </a:bodyPr>
          <a:lstStyle/>
          <a:p>
            <a:r>
              <a:rPr lang="en-US" sz="2400" b="1" dirty="0">
                <a:solidFill>
                  <a:schemeClr val="tx2">
                    <a:lumMod val="50000"/>
                  </a:schemeClr>
                </a:solidFill>
                <a:latin typeface="Gulim" panose="020B0600000101010101" pitchFamily="34" charset="-127"/>
                <a:ea typeface="Gulim" panose="020B0600000101010101" pitchFamily="34" charset="-127"/>
              </a:rPr>
              <a:t>MOBILE</a:t>
            </a:r>
          </a:p>
        </p:txBody>
      </p:sp>
      <p:sp>
        <p:nvSpPr>
          <p:cNvPr id="83" name="Oval 82"/>
          <p:cNvSpPr/>
          <p:nvPr/>
        </p:nvSpPr>
        <p:spPr bwMode="auto">
          <a:xfrm>
            <a:off x="348077" y="4656796"/>
            <a:ext cx="236121" cy="236121"/>
          </a:xfrm>
          <a:prstGeom prst="ellipse">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84" name="Rounded Rectangle 83"/>
          <p:cNvSpPr/>
          <p:nvPr/>
        </p:nvSpPr>
        <p:spPr bwMode="auto">
          <a:xfrm>
            <a:off x="776911" y="4701139"/>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WinPhone</a:t>
            </a:r>
          </a:p>
        </p:txBody>
      </p:sp>
      <p:sp>
        <p:nvSpPr>
          <p:cNvPr id="85" name="Rectangle 84"/>
          <p:cNvSpPr/>
          <p:nvPr/>
        </p:nvSpPr>
        <p:spPr>
          <a:xfrm>
            <a:off x="769939" y="5099345"/>
            <a:ext cx="3664014" cy="584775"/>
          </a:xfrm>
          <a:prstGeom prst="rect">
            <a:avLst/>
          </a:prstGeom>
        </p:spPr>
        <p:txBody>
          <a:bodyPr wrap="square">
            <a:spAutoFit/>
          </a:bodyPr>
          <a:lstStyle/>
          <a:p>
            <a:pPr lvl="0"/>
            <a:r>
              <a:rPr lang="en-US" sz="1600" dirty="0">
                <a:hlinkClick r:id="rId10"/>
              </a:rPr>
              <a:t>Player Framework for WinPhone 8</a:t>
            </a:r>
            <a:endParaRPr lang="en-US" sz="1600" dirty="0"/>
          </a:p>
          <a:p>
            <a:pPr lvl="0"/>
            <a:r>
              <a:rPr lang="en-US" sz="1600" dirty="0">
                <a:hlinkClick r:id="rId3"/>
              </a:rPr>
              <a:t>Smooth Streaming Client SDK</a:t>
            </a:r>
            <a:endParaRPr lang="en-US" sz="1600" dirty="0"/>
          </a:p>
        </p:txBody>
      </p:sp>
      <p:sp>
        <p:nvSpPr>
          <p:cNvPr id="86" name="Rounded Rectangle 85"/>
          <p:cNvSpPr/>
          <p:nvPr/>
        </p:nvSpPr>
        <p:spPr bwMode="auto">
          <a:xfrm>
            <a:off x="4651689" y="4701139"/>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a:solidFill>
                  <a:schemeClr val="tx1"/>
                </a:solidFill>
                <a:latin typeface="Gulim" panose="020B0600000101010101" pitchFamily="34" charset="-127"/>
                <a:ea typeface="Gulim" panose="020B0600000101010101" pitchFamily="34" charset="-127"/>
              </a:rPr>
              <a:t>Android</a:t>
            </a:r>
          </a:p>
        </p:txBody>
      </p:sp>
      <p:sp>
        <p:nvSpPr>
          <p:cNvPr id="87" name="Rectangle 86"/>
          <p:cNvSpPr/>
          <p:nvPr/>
        </p:nvSpPr>
        <p:spPr>
          <a:xfrm>
            <a:off x="4628153" y="5099345"/>
            <a:ext cx="3371949" cy="584775"/>
          </a:xfrm>
          <a:prstGeom prst="rect">
            <a:avLst/>
          </a:prstGeom>
        </p:spPr>
        <p:txBody>
          <a:bodyPr wrap="none">
            <a:spAutoFit/>
          </a:bodyPr>
          <a:lstStyle/>
          <a:p>
            <a:pPr lvl="0"/>
            <a:r>
              <a:rPr lang="en-US" sz="1600" dirty="0"/>
              <a:t>Partner SDKs and Frameworks</a:t>
            </a:r>
          </a:p>
          <a:p>
            <a:r>
              <a:rPr lang="en-US" sz="1600" dirty="0">
                <a:hlinkClick r:id="rId4"/>
              </a:rPr>
              <a:t>OSMF plugin for smooth streaming</a:t>
            </a:r>
            <a:endParaRPr lang="en-US" sz="1600" dirty="0"/>
          </a:p>
        </p:txBody>
      </p:sp>
      <p:sp>
        <p:nvSpPr>
          <p:cNvPr id="91" name="Rounded Rectangle 90"/>
          <p:cNvSpPr/>
          <p:nvPr/>
        </p:nvSpPr>
        <p:spPr bwMode="auto">
          <a:xfrm>
            <a:off x="8701153" y="4697307"/>
            <a:ext cx="1524000" cy="344483"/>
          </a:xfrm>
          <a:prstGeom prst="round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b="1" dirty="0" err="1">
                <a:solidFill>
                  <a:schemeClr val="tx1"/>
                </a:solidFill>
                <a:latin typeface="Gulim" panose="020B0600000101010101" pitchFamily="34" charset="-127"/>
                <a:ea typeface="Gulim" panose="020B0600000101010101" pitchFamily="34" charset="-127"/>
              </a:rPr>
              <a:t>iOS</a:t>
            </a:r>
            <a:endParaRPr lang="en-US" b="1" dirty="0">
              <a:solidFill>
                <a:schemeClr val="tx1"/>
              </a:solidFill>
              <a:latin typeface="Gulim" panose="020B0600000101010101" pitchFamily="34" charset="-127"/>
              <a:ea typeface="Gulim" panose="020B0600000101010101" pitchFamily="34" charset="-127"/>
            </a:endParaRPr>
          </a:p>
        </p:txBody>
      </p:sp>
      <p:sp>
        <p:nvSpPr>
          <p:cNvPr id="92" name="Rectangle 91"/>
          <p:cNvSpPr/>
          <p:nvPr/>
        </p:nvSpPr>
        <p:spPr>
          <a:xfrm>
            <a:off x="8701154" y="5087492"/>
            <a:ext cx="3143733" cy="830997"/>
          </a:xfrm>
          <a:prstGeom prst="rect">
            <a:avLst/>
          </a:prstGeom>
        </p:spPr>
        <p:txBody>
          <a:bodyPr wrap="square">
            <a:spAutoFit/>
          </a:bodyPr>
          <a:lstStyle/>
          <a:p>
            <a:pPr lvl="0"/>
            <a:r>
              <a:rPr lang="en-US" sz="1600" dirty="0">
                <a:hlinkClick r:id="rId9"/>
              </a:rPr>
              <a:t>Player Framework for smooth streaming with PlayReady</a:t>
            </a:r>
            <a:endParaRPr lang="en-US" sz="1600" dirty="0"/>
          </a:p>
          <a:p>
            <a:pPr lvl="0"/>
            <a:r>
              <a:rPr lang="en-US" sz="1600" dirty="0">
                <a:hlinkClick r:id="rId11"/>
              </a:rPr>
              <a:t>Player Framework for HLS</a:t>
            </a:r>
            <a:endParaRPr lang="en-US" sz="1600" dirty="0"/>
          </a:p>
        </p:txBody>
      </p:sp>
      <p:sp>
        <p:nvSpPr>
          <p:cNvPr id="99" name="Rectangle 98"/>
          <p:cNvSpPr/>
          <p:nvPr/>
        </p:nvSpPr>
        <p:spPr>
          <a:xfrm>
            <a:off x="8701153" y="6149775"/>
            <a:ext cx="3374963" cy="369332"/>
          </a:xfrm>
          <a:prstGeom prst="rect">
            <a:avLst/>
          </a:prstGeom>
        </p:spPr>
        <p:txBody>
          <a:bodyPr wrap="none">
            <a:spAutoFit/>
          </a:bodyPr>
          <a:lstStyle/>
          <a:p>
            <a:r>
              <a:rPr lang="es-AR" dirty="0" smtClean="0"/>
              <a:t>Para mas información leer </a:t>
            </a:r>
            <a:r>
              <a:rPr lang="es-AR" dirty="0" err="1" smtClean="0">
                <a:hlinkClick r:id="rId12"/>
              </a:rPr>
              <a:t>aca</a:t>
            </a:r>
            <a:r>
              <a:rPr lang="es-AR" dirty="0" smtClean="0"/>
              <a:t>.</a:t>
            </a:r>
            <a:endParaRPr lang="es-AR" dirty="0"/>
          </a:p>
        </p:txBody>
      </p:sp>
      <p:sp>
        <p:nvSpPr>
          <p:cNvPr id="100" name="Rectangle 99"/>
          <p:cNvSpPr/>
          <p:nvPr/>
        </p:nvSpPr>
        <p:spPr>
          <a:xfrm>
            <a:off x="367609" y="6112855"/>
            <a:ext cx="4936095" cy="369332"/>
          </a:xfrm>
          <a:prstGeom prst="rect">
            <a:avLst/>
          </a:prstGeom>
        </p:spPr>
        <p:txBody>
          <a:bodyPr wrap="none">
            <a:spAutoFit/>
          </a:bodyPr>
          <a:lstStyle/>
          <a:p>
            <a:r>
              <a:rPr lang="es-AR" dirty="0" smtClean="0"/>
              <a:t>Soporte para MPEG-DASH esta en el road map</a:t>
            </a:r>
            <a:endParaRPr lang="es-AR" dirty="0"/>
          </a:p>
        </p:txBody>
      </p:sp>
      <p:sp>
        <p:nvSpPr>
          <p:cNvPr id="101" name="6-Point Star 100"/>
          <p:cNvSpPr/>
          <p:nvPr/>
        </p:nvSpPr>
        <p:spPr bwMode="auto">
          <a:xfrm>
            <a:off x="167644" y="6163515"/>
            <a:ext cx="253620" cy="286175"/>
          </a:xfrm>
          <a:prstGeom prst="star6">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02" name="Group 101"/>
          <p:cNvGrpSpPr/>
          <p:nvPr/>
        </p:nvGrpSpPr>
        <p:grpSpPr>
          <a:xfrm>
            <a:off x="2279576" y="1497310"/>
            <a:ext cx="410525" cy="410525"/>
            <a:chOff x="1106074" y="2130481"/>
            <a:chExt cx="2569999" cy="2569999"/>
          </a:xfrm>
        </p:grpSpPr>
        <p:pic>
          <p:nvPicPr>
            <p:cNvPr id="103" name="Picture 102"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06" name="Group 105"/>
          <p:cNvGrpSpPr/>
          <p:nvPr/>
        </p:nvGrpSpPr>
        <p:grpSpPr>
          <a:xfrm>
            <a:off x="2279576" y="3106538"/>
            <a:ext cx="410525" cy="410525"/>
            <a:chOff x="1106074" y="2130481"/>
            <a:chExt cx="2569999" cy="2569999"/>
          </a:xfrm>
        </p:grpSpPr>
        <p:pic>
          <p:nvPicPr>
            <p:cNvPr id="107" name="Picture 106"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8"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09" name="Group 108"/>
          <p:cNvGrpSpPr/>
          <p:nvPr/>
        </p:nvGrpSpPr>
        <p:grpSpPr>
          <a:xfrm>
            <a:off x="2279576" y="4656796"/>
            <a:ext cx="410525" cy="410525"/>
            <a:chOff x="1106074" y="2130481"/>
            <a:chExt cx="2569999" cy="2569999"/>
          </a:xfrm>
        </p:grpSpPr>
        <p:pic>
          <p:nvPicPr>
            <p:cNvPr id="110" name="Picture 109"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1"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12" name="Group 111"/>
          <p:cNvGrpSpPr/>
          <p:nvPr/>
        </p:nvGrpSpPr>
        <p:grpSpPr>
          <a:xfrm>
            <a:off x="6159629" y="3103087"/>
            <a:ext cx="410525" cy="410525"/>
            <a:chOff x="1106074" y="2130481"/>
            <a:chExt cx="2569999" cy="2569999"/>
          </a:xfrm>
        </p:grpSpPr>
        <p:pic>
          <p:nvPicPr>
            <p:cNvPr id="113" name="Picture 112"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15" name="Group 114"/>
          <p:cNvGrpSpPr/>
          <p:nvPr/>
        </p:nvGrpSpPr>
        <p:grpSpPr>
          <a:xfrm>
            <a:off x="6147419" y="4676967"/>
            <a:ext cx="410525" cy="410525"/>
            <a:chOff x="1106074" y="2130481"/>
            <a:chExt cx="2569999" cy="2569999"/>
          </a:xfrm>
        </p:grpSpPr>
        <p:pic>
          <p:nvPicPr>
            <p:cNvPr id="116" name="Picture 115"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7"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18" name="Group 117"/>
          <p:cNvGrpSpPr/>
          <p:nvPr/>
        </p:nvGrpSpPr>
        <p:grpSpPr>
          <a:xfrm>
            <a:off x="10219634" y="3103483"/>
            <a:ext cx="410525" cy="410525"/>
            <a:chOff x="1106074" y="2130481"/>
            <a:chExt cx="2569999" cy="2569999"/>
          </a:xfrm>
        </p:grpSpPr>
        <p:pic>
          <p:nvPicPr>
            <p:cNvPr id="119" name="Picture 118"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0"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21" name="Group 120"/>
          <p:cNvGrpSpPr/>
          <p:nvPr/>
        </p:nvGrpSpPr>
        <p:grpSpPr>
          <a:xfrm>
            <a:off x="10212627" y="4660917"/>
            <a:ext cx="410525" cy="410525"/>
            <a:chOff x="1106074" y="2130481"/>
            <a:chExt cx="2569999" cy="2569999"/>
          </a:xfrm>
        </p:grpSpPr>
        <p:pic>
          <p:nvPicPr>
            <p:cNvPr id="122" name="Picture 121" descr="Shield 512x512.png"/>
            <p:cNvPicPr>
              <a:picLocks noChangeAspect="1"/>
            </p:cNvPicPr>
            <p:nvPr/>
          </p:nvPicPr>
          <p:blipFill>
            <a:blip r:embed="rId1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106074" y="2130481"/>
              <a:ext cx="2569999" cy="2569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3" name="Picture 31" descr="Key 512x512.png"/>
            <p:cNvPicPr>
              <a:picLocks noChangeAspect="1"/>
            </p:cNvPicPr>
            <p:nvPr/>
          </p:nvPicPr>
          <p:blipFill>
            <a:blip r:embed="rId14" cstate="print">
              <a:duotone>
                <a:prstClr val="black"/>
                <a:srgbClr val="00B0F0">
                  <a:tint val="45000"/>
                  <a:satMod val="400000"/>
                </a:srgbClr>
              </a:duotone>
              <a:extLst>
                <a:ext uri="{28A0092B-C50C-407E-A947-70E740481C1C}">
                  <a14:useLocalDpi xmlns:a14="http://schemas.microsoft.com/office/drawing/2010/main" val="0"/>
                </a:ext>
              </a:extLst>
            </a:blip>
            <a:srcRect/>
            <a:stretch>
              <a:fillRect/>
            </a:stretch>
          </p:blipFill>
          <p:spPr bwMode="auto">
            <a:xfrm>
              <a:off x="1773383" y="2788553"/>
              <a:ext cx="1237826" cy="1237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289793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5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9"/>
                                        </p:tgtEl>
                                        <p:attrNameLst>
                                          <p:attrName>style.visibility</p:attrName>
                                        </p:attrNameLst>
                                      </p:cBhvr>
                                      <p:to>
                                        <p:strVal val="visible"/>
                                      </p:to>
                                    </p:set>
                                    <p:animEffect transition="in" filter="fade">
                                      <p:cBhvr>
                                        <p:cTn id="69" dur="500"/>
                                        <p:tgtEl>
                                          <p:spTgt spid="7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500"/>
                                        <p:tgtEl>
                                          <p:spTgt spid="8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2"/>
                                        </p:tgtEl>
                                        <p:attrNameLst>
                                          <p:attrName>style.visibility</p:attrName>
                                        </p:attrNameLst>
                                      </p:cBhvr>
                                      <p:to>
                                        <p:strVal val="visible"/>
                                      </p:to>
                                    </p:set>
                                    <p:animEffect transition="in" filter="fade">
                                      <p:cBhvr>
                                        <p:cTn id="77" dur="500"/>
                                        <p:tgtEl>
                                          <p:spTgt spid="8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fade">
                                      <p:cBhvr>
                                        <p:cTn id="80" dur="500"/>
                                        <p:tgtEl>
                                          <p:spTgt spid="8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fade">
                                      <p:cBhvr>
                                        <p:cTn id="83" dur="500"/>
                                        <p:tgtEl>
                                          <p:spTgt spid="8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fade">
                                      <p:cBhvr>
                                        <p:cTn id="88" dur="500"/>
                                        <p:tgtEl>
                                          <p:spTgt spid="8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5"/>
                                        </p:tgtEl>
                                        <p:attrNameLst>
                                          <p:attrName>style.visibility</p:attrName>
                                        </p:attrNameLst>
                                      </p:cBhvr>
                                      <p:to>
                                        <p:strVal val="visible"/>
                                      </p:to>
                                    </p:set>
                                    <p:animEffect transition="in" filter="fade">
                                      <p:cBhvr>
                                        <p:cTn id="91" dur="500"/>
                                        <p:tgtEl>
                                          <p:spTgt spid="8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fade">
                                      <p:cBhvr>
                                        <p:cTn id="96" dur="500"/>
                                        <p:tgtEl>
                                          <p:spTgt spid="8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7"/>
                                        </p:tgtEl>
                                        <p:attrNameLst>
                                          <p:attrName>style.visibility</p:attrName>
                                        </p:attrNameLst>
                                      </p:cBhvr>
                                      <p:to>
                                        <p:strVal val="visible"/>
                                      </p:to>
                                    </p:set>
                                    <p:animEffect transition="in" filter="fade">
                                      <p:cBhvr>
                                        <p:cTn id="99" dur="500"/>
                                        <p:tgtEl>
                                          <p:spTgt spid="8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91"/>
                                        </p:tgtEl>
                                        <p:attrNameLst>
                                          <p:attrName>style.visibility</p:attrName>
                                        </p:attrNameLst>
                                      </p:cBhvr>
                                      <p:to>
                                        <p:strVal val="visible"/>
                                      </p:to>
                                    </p:set>
                                    <p:animEffect transition="in" filter="fade">
                                      <p:cBhvr>
                                        <p:cTn id="104" dur="500"/>
                                        <p:tgtEl>
                                          <p:spTgt spid="9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500"/>
                                        <p:tgtEl>
                                          <p:spTgt spid="1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01"/>
                                        </p:tgtEl>
                                        <p:attrNameLst>
                                          <p:attrName>style.visibility</p:attrName>
                                        </p:attrNameLst>
                                      </p:cBhvr>
                                      <p:to>
                                        <p:strVal val="visible"/>
                                      </p:to>
                                    </p:set>
                                    <p:animEffect transition="in" filter="fade">
                                      <p:cBhvr>
                                        <p:cTn id="115" dur="500"/>
                                        <p:tgtEl>
                                          <p:spTgt spid="10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99"/>
                                        </p:tgtEl>
                                        <p:attrNameLst>
                                          <p:attrName>style.visibility</p:attrName>
                                        </p:attrNameLst>
                                      </p:cBhvr>
                                      <p:to>
                                        <p:strVal val="visible"/>
                                      </p:to>
                                    </p:set>
                                    <p:animEffect transition="in" filter="fade">
                                      <p:cBhvr>
                                        <p:cTn id="118" dur="500"/>
                                        <p:tgtEl>
                                          <p:spTgt spid="99"/>
                                        </p:tgtEl>
                                      </p:cBhvr>
                                    </p:animEffect>
                                  </p:childTnLst>
                                </p:cTn>
                              </p:par>
                              <p:par>
                                <p:cTn id="119" presetID="10" presetClass="entr" presetSubtype="0" fill="hold" nodeType="withEffect">
                                  <p:stCondLst>
                                    <p:cond delay="0"/>
                                  </p:stCondLst>
                                  <p:childTnLst>
                                    <p:set>
                                      <p:cBhvr>
                                        <p:cTn id="120" dur="1" fill="hold">
                                          <p:stCondLst>
                                            <p:cond delay="0"/>
                                          </p:stCondLst>
                                        </p:cTn>
                                        <p:tgtEl>
                                          <p:spTgt spid="102"/>
                                        </p:tgtEl>
                                        <p:attrNameLst>
                                          <p:attrName>style.visibility</p:attrName>
                                        </p:attrNameLst>
                                      </p:cBhvr>
                                      <p:to>
                                        <p:strVal val="visible"/>
                                      </p:to>
                                    </p:set>
                                    <p:animEffect transition="in" filter="fade">
                                      <p:cBhvr>
                                        <p:cTn id="121" dur="500"/>
                                        <p:tgtEl>
                                          <p:spTgt spid="102"/>
                                        </p:tgtEl>
                                      </p:cBhvr>
                                    </p:animEffect>
                                  </p:childTnLst>
                                </p:cTn>
                              </p:par>
                              <p:par>
                                <p:cTn id="122" presetID="10" presetClass="entr" presetSubtype="0" fill="hold" nodeType="withEffect">
                                  <p:stCondLst>
                                    <p:cond delay="0"/>
                                  </p:stCondLst>
                                  <p:childTnLst>
                                    <p:set>
                                      <p:cBhvr>
                                        <p:cTn id="123" dur="1" fill="hold">
                                          <p:stCondLst>
                                            <p:cond delay="0"/>
                                          </p:stCondLst>
                                        </p:cTn>
                                        <p:tgtEl>
                                          <p:spTgt spid="106"/>
                                        </p:tgtEl>
                                        <p:attrNameLst>
                                          <p:attrName>style.visibility</p:attrName>
                                        </p:attrNameLst>
                                      </p:cBhvr>
                                      <p:to>
                                        <p:strVal val="visible"/>
                                      </p:to>
                                    </p:set>
                                    <p:animEffect transition="in" filter="fade">
                                      <p:cBhvr>
                                        <p:cTn id="124" dur="500"/>
                                        <p:tgtEl>
                                          <p:spTgt spid="106"/>
                                        </p:tgtEl>
                                      </p:cBhvr>
                                    </p:animEffect>
                                  </p:childTnLst>
                                </p:cTn>
                              </p:par>
                              <p:par>
                                <p:cTn id="125" presetID="10"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animEffect transition="in" filter="fade">
                                      <p:cBhvr>
                                        <p:cTn id="127" dur="500"/>
                                        <p:tgtEl>
                                          <p:spTgt spid="109"/>
                                        </p:tgtEl>
                                      </p:cBhvr>
                                    </p:animEffect>
                                  </p:childTnLst>
                                </p:cTn>
                              </p:par>
                              <p:par>
                                <p:cTn id="128" presetID="10" presetClass="entr" presetSubtype="0" fill="hold" nodeType="withEffect">
                                  <p:stCondLst>
                                    <p:cond delay="0"/>
                                  </p:stCondLst>
                                  <p:childTnLst>
                                    <p:set>
                                      <p:cBhvr>
                                        <p:cTn id="129" dur="1" fill="hold">
                                          <p:stCondLst>
                                            <p:cond delay="0"/>
                                          </p:stCondLst>
                                        </p:cTn>
                                        <p:tgtEl>
                                          <p:spTgt spid="112"/>
                                        </p:tgtEl>
                                        <p:attrNameLst>
                                          <p:attrName>style.visibility</p:attrName>
                                        </p:attrNameLst>
                                      </p:cBhvr>
                                      <p:to>
                                        <p:strVal val="visible"/>
                                      </p:to>
                                    </p:set>
                                    <p:animEffect transition="in" filter="fade">
                                      <p:cBhvr>
                                        <p:cTn id="130" dur="500"/>
                                        <p:tgtEl>
                                          <p:spTgt spid="112"/>
                                        </p:tgtEl>
                                      </p:cBhvr>
                                    </p:animEffect>
                                  </p:childTnLst>
                                </p:cTn>
                              </p:par>
                              <p:par>
                                <p:cTn id="131" presetID="10" presetClass="entr" presetSubtype="0" fill="hold" nodeType="withEffect">
                                  <p:stCondLst>
                                    <p:cond delay="0"/>
                                  </p:stCondLst>
                                  <p:childTnLst>
                                    <p:set>
                                      <p:cBhvr>
                                        <p:cTn id="132" dur="1" fill="hold">
                                          <p:stCondLst>
                                            <p:cond delay="0"/>
                                          </p:stCondLst>
                                        </p:cTn>
                                        <p:tgtEl>
                                          <p:spTgt spid="115"/>
                                        </p:tgtEl>
                                        <p:attrNameLst>
                                          <p:attrName>style.visibility</p:attrName>
                                        </p:attrNameLst>
                                      </p:cBhvr>
                                      <p:to>
                                        <p:strVal val="visible"/>
                                      </p:to>
                                    </p:set>
                                    <p:animEffect transition="in" filter="fade">
                                      <p:cBhvr>
                                        <p:cTn id="133" dur="500"/>
                                        <p:tgtEl>
                                          <p:spTgt spid="115"/>
                                        </p:tgtEl>
                                      </p:cBhvr>
                                    </p:animEffect>
                                  </p:childTnLst>
                                </p:cTn>
                              </p:par>
                              <p:par>
                                <p:cTn id="134" presetID="10" presetClass="entr" presetSubtype="0" fill="hold" nodeType="withEffect">
                                  <p:stCondLst>
                                    <p:cond delay="0"/>
                                  </p:stCondLst>
                                  <p:childTnLst>
                                    <p:set>
                                      <p:cBhvr>
                                        <p:cTn id="135" dur="1" fill="hold">
                                          <p:stCondLst>
                                            <p:cond delay="0"/>
                                          </p:stCondLst>
                                        </p:cTn>
                                        <p:tgtEl>
                                          <p:spTgt spid="118"/>
                                        </p:tgtEl>
                                        <p:attrNameLst>
                                          <p:attrName>style.visibility</p:attrName>
                                        </p:attrNameLst>
                                      </p:cBhvr>
                                      <p:to>
                                        <p:strVal val="visible"/>
                                      </p:to>
                                    </p:set>
                                    <p:animEffect transition="in" filter="fade">
                                      <p:cBhvr>
                                        <p:cTn id="136" dur="500"/>
                                        <p:tgtEl>
                                          <p:spTgt spid="118"/>
                                        </p:tgtEl>
                                      </p:cBhvr>
                                    </p:animEffect>
                                  </p:childTnLst>
                                </p:cTn>
                              </p:par>
                              <p:par>
                                <p:cTn id="137" presetID="10" presetClass="entr" presetSubtype="0"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animEffect transition="in" filter="fade">
                                      <p:cBhvr>
                                        <p:cTn id="139"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p:bldP spid="59" grpId="0" animBg="1"/>
      <p:bldP spid="60" grpId="0" animBg="1"/>
      <p:bldP spid="61" grpId="0"/>
      <p:bldP spid="62" grpId="0" animBg="1"/>
      <p:bldP spid="63" grpId="0"/>
      <p:bldP spid="67" grpId="0" animBg="1"/>
      <p:bldP spid="68" grpId="0"/>
      <p:bldP spid="69" grpId="0" animBg="1"/>
      <p:bldP spid="70" grpId="0"/>
      <p:bldP spid="71" grpId="0" animBg="1"/>
      <p:bldP spid="72" grpId="0" animBg="1"/>
      <p:bldP spid="73" grpId="0"/>
      <p:bldP spid="74" grpId="0" animBg="1"/>
      <p:bldP spid="75" grpId="0"/>
      <p:bldP spid="79" grpId="0" animBg="1"/>
      <p:bldP spid="80" grpId="0"/>
      <p:bldP spid="81" grpId="0" animBg="1"/>
      <p:bldP spid="82" grpId="0"/>
      <p:bldP spid="83" grpId="0" animBg="1"/>
      <p:bldP spid="84" grpId="0" animBg="1"/>
      <p:bldP spid="85" grpId="0"/>
      <p:bldP spid="86" grpId="0" animBg="1"/>
      <p:bldP spid="87" grpId="0"/>
      <p:bldP spid="91" grpId="0" animBg="1"/>
      <p:bldP spid="92" grpId="0"/>
      <p:bldP spid="99" grpId="0"/>
      <p:bldP spid="100" grpId="0"/>
      <p:bldP spid="1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rved Right Arrow 19"/>
          <p:cNvSpPr/>
          <p:nvPr/>
        </p:nvSpPr>
        <p:spPr bwMode="auto">
          <a:xfrm rot="10950685">
            <a:off x="8485648" y="1884870"/>
            <a:ext cx="1363391" cy="2739251"/>
          </a:xfrm>
          <a:prstGeom prst="curvedRightArrow">
            <a:avLst>
              <a:gd name="adj1" fmla="val 25000"/>
              <a:gd name="adj2" fmla="val 36485"/>
              <a:gd name="adj3" fmla="val 22122"/>
            </a:avLst>
          </a:prstGeom>
          <a:solidFill>
            <a:schemeClr val="tx2">
              <a:alpha val="2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9" name="Curved Right Arrow 18"/>
          <p:cNvSpPr/>
          <p:nvPr/>
        </p:nvSpPr>
        <p:spPr bwMode="auto">
          <a:xfrm>
            <a:off x="6520011" y="2005103"/>
            <a:ext cx="1363391" cy="2739251"/>
          </a:xfrm>
          <a:prstGeom prst="curvedRightArrow">
            <a:avLst>
              <a:gd name="adj1" fmla="val 25000"/>
              <a:gd name="adj2" fmla="val 36485"/>
              <a:gd name="adj3" fmla="val 22122"/>
            </a:avLst>
          </a:prstGeom>
          <a:solidFill>
            <a:schemeClr val="tx2">
              <a:alpha val="2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8" name="Curved Right Arrow 17"/>
          <p:cNvSpPr/>
          <p:nvPr/>
        </p:nvSpPr>
        <p:spPr bwMode="auto">
          <a:xfrm rot="10800000">
            <a:off x="8282242" y="1916786"/>
            <a:ext cx="1595723" cy="2624966"/>
          </a:xfrm>
          <a:prstGeom prst="curvedRightArrow">
            <a:avLst>
              <a:gd name="adj1" fmla="val 23536"/>
              <a:gd name="adj2" fmla="val 40587"/>
              <a:gd name="adj3" fmla="val 2780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Curved Right Arrow 6"/>
          <p:cNvSpPr/>
          <p:nvPr/>
        </p:nvSpPr>
        <p:spPr bwMode="auto">
          <a:xfrm>
            <a:off x="6553091" y="2257596"/>
            <a:ext cx="1216027" cy="2284157"/>
          </a:xfrm>
          <a:prstGeom prst="curvedRightArrow">
            <a:avLst>
              <a:gd name="adj1" fmla="val 25000"/>
              <a:gd name="adj2" fmla="val 36485"/>
              <a:gd name="adj3" fmla="val 221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s-AR" dirty="0" smtClean="0"/>
              <a:t>Desafíos</a:t>
            </a:r>
            <a:endParaRPr lang="es-AR"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172" y="3474445"/>
            <a:ext cx="1085696" cy="59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7179385" y="1712144"/>
            <a:ext cx="1078553" cy="621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3888" y="1991463"/>
            <a:ext cx="1312598" cy="94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7179384" y="3745489"/>
            <a:ext cx="1751976" cy="1281132"/>
            <a:chOff x="3957124" y="2500381"/>
            <a:chExt cx="4101527" cy="2999242"/>
          </a:xfrm>
        </p:grpSpPr>
        <p:pic>
          <p:nvPicPr>
            <p:cNvPr id="64516" name="Picture 4" descr="http://www.xda-developers.com/wp-content/uploads/2012/06/microsoft-surface-pro-windows-8-tbalet-0.jpg?f39ce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140" b="93162" l="5625" r="95417"/>
                      </a14:imgEffect>
                    </a14:imgLayer>
                  </a14:imgProps>
                </a:ext>
                <a:ext uri="{28A0092B-C50C-407E-A947-70E740481C1C}">
                  <a14:useLocalDpi xmlns:a14="http://schemas.microsoft.com/office/drawing/2010/main" val="0"/>
                </a:ext>
              </a:extLst>
            </a:blip>
            <a:srcRect/>
            <a:stretch>
              <a:fillRect/>
            </a:stretch>
          </p:blipFill>
          <p:spPr bwMode="auto">
            <a:xfrm>
              <a:off x="3957124" y="2500381"/>
              <a:ext cx="4101527" cy="2999242"/>
            </a:xfrm>
            <a:prstGeom prst="rect">
              <a:avLst/>
            </a:prstGeom>
            <a:noFill/>
            <a:extLst>
              <a:ext uri="{909E8E84-426E-40DD-AFC4-6F175D3DCCD1}">
                <a14:hiddenFill xmlns:a14="http://schemas.microsoft.com/office/drawing/2010/main">
                  <a:solidFill>
                    <a:srgbClr val="FFFFFF"/>
                  </a:solidFill>
                </a14:hiddenFill>
              </a:ext>
            </a:extLst>
          </p:spPr>
        </p:pic>
        <p:pic>
          <p:nvPicPr>
            <p:cNvPr id="64514" name="Picture 2" descr="http://mingfeiy.com/wp-content/uploads/2012/08/Ad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668494">
              <a:off x="5309854" y="2818842"/>
              <a:ext cx="1948525" cy="1317089"/>
            </a:xfrm>
            <a:prstGeom prst="rect">
              <a:avLst/>
            </a:prstGeom>
            <a:noFill/>
            <a:extLst>
              <a:ext uri="{909E8E84-426E-40DD-AFC4-6F175D3DCCD1}">
                <a14:hiddenFill xmlns:a14="http://schemas.microsoft.com/office/drawing/2010/main">
                  <a:solidFill>
                    <a:srgbClr val="FFFFFF"/>
                  </a:solidFill>
                </a14:hiddenFill>
              </a:ext>
            </a:extLst>
          </p:spPr>
        </p:pic>
      </p:grpSp>
      <p:pic>
        <p:nvPicPr>
          <p:cNvPr id="64518" name="Picture 6" descr="http://www.notebookcheck.net/typo3temp/pics/88a53b46af.jpg"/>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2167" l="1000" r="94000"/>
                    </a14:imgEffect>
                  </a14:imgLayer>
                </a14:imgProps>
              </a:ext>
              <a:ext uri="{28A0092B-C50C-407E-A947-70E740481C1C}">
                <a14:useLocalDpi xmlns:a14="http://schemas.microsoft.com/office/drawing/2010/main" val="0"/>
              </a:ext>
            </a:extLst>
          </a:blip>
          <a:srcRect/>
          <a:stretch>
            <a:fillRect/>
          </a:stretch>
        </p:blipFill>
        <p:spPr bwMode="auto">
          <a:xfrm>
            <a:off x="9013889" y="3385436"/>
            <a:ext cx="1646155" cy="1234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89029" y="5037868"/>
            <a:ext cx="3159391" cy="207749"/>
          </a:xfrm>
          <a:prstGeom prst="rect">
            <a:avLst/>
          </a:prstGeom>
          <a:noFill/>
        </p:spPr>
        <p:txBody>
          <a:bodyPr wrap="none" lIns="0" tIns="0" rIns="0" bIns="0" rtlCol="0">
            <a:spAutoFit/>
          </a:bodyPr>
          <a:lstStyle/>
          <a:p>
            <a:pPr>
              <a:lnSpc>
                <a:spcPct val="90000"/>
              </a:lnSpc>
              <a:spcBef>
                <a:spcPct val="20000"/>
              </a:spcBef>
              <a:buSzPct val="80000"/>
            </a:pPr>
            <a:r>
              <a:rPr lang="es-AR" sz="1500" dirty="0">
                <a:gradFill>
                  <a:gsLst>
                    <a:gs pos="0">
                      <a:srgbClr val="292929">
                        <a:lumMod val="90000"/>
                        <a:lumOff val="10000"/>
                      </a:srgbClr>
                    </a:gs>
                    <a:gs pos="86000">
                      <a:srgbClr val="292929">
                        <a:lumMod val="90000"/>
                        <a:lumOff val="10000"/>
                      </a:srgbClr>
                    </a:gs>
                  </a:gsLst>
                  <a:lin ang="5400000" scaled="0"/>
                </a:gradFill>
              </a:rPr>
              <a:t>Múltiples formatos, múltiples bitrates</a:t>
            </a:r>
          </a:p>
        </p:txBody>
      </p:sp>
      <p:sp>
        <p:nvSpPr>
          <p:cNvPr id="5" name="Rectangle 4"/>
          <p:cNvSpPr/>
          <p:nvPr/>
        </p:nvSpPr>
        <p:spPr>
          <a:xfrm>
            <a:off x="6471767" y="3089793"/>
            <a:ext cx="3514232" cy="461665"/>
          </a:xfrm>
          <a:prstGeom prst="rect">
            <a:avLst/>
          </a:prstGeom>
          <a:noFill/>
        </p:spPr>
        <p:style>
          <a:lnRef idx="0">
            <a:scrgbClr r="0" g="0" b="0"/>
          </a:lnRef>
          <a:fillRef idx="1001">
            <a:schemeClr val="lt1"/>
          </a:fillRef>
          <a:effectRef idx="0">
            <a:scrgbClr r="0" g="0" b="0"/>
          </a:effectRef>
          <a:fontRef idx="major"/>
        </p:style>
        <p:txBody>
          <a:bodyPr wrap="none">
            <a:spAutoFit/>
          </a:bodyPr>
          <a:lstStyle/>
          <a:p>
            <a:pPr algn="ctr"/>
            <a:r>
              <a:rPr lang="es-AR" sz="1150" b="1" dirty="0">
                <a:solidFill>
                  <a:srgbClr val="00B0F0"/>
                </a:solidFill>
                <a:latin typeface="+mn-lt"/>
              </a:rPr>
              <a:t>Videos de alta calidad en cualquier dispositivo</a:t>
            </a:r>
          </a:p>
          <a:p>
            <a:pPr algn="ctr"/>
            <a:r>
              <a:rPr lang="es-AR" sz="1150" b="1" dirty="0">
                <a:solidFill>
                  <a:srgbClr val="00B0F0"/>
                </a:solidFill>
                <a:latin typeface="+mn-lt"/>
              </a:rPr>
              <a:t>En cualquier lugar y en cualquier momento</a:t>
            </a:r>
          </a:p>
        </p:txBody>
      </p: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68008" y="5013177"/>
            <a:ext cx="1088740" cy="256694"/>
          </a:xfrm>
          <a:prstGeom prst="rect">
            <a:avLst/>
          </a:prstGeom>
        </p:spPr>
      </p:pic>
      <p:grpSp>
        <p:nvGrpSpPr>
          <p:cNvPr id="26" name="Group 25"/>
          <p:cNvGrpSpPr/>
          <p:nvPr/>
        </p:nvGrpSpPr>
        <p:grpSpPr>
          <a:xfrm>
            <a:off x="479215" y="3285064"/>
            <a:ext cx="8928000" cy="720000"/>
            <a:chOff x="398388" y="2543304"/>
            <a:chExt cx="8014651" cy="720000"/>
          </a:xfrm>
        </p:grpSpPr>
        <p:pic>
          <p:nvPicPr>
            <p:cNvPr id="27"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Derechos digitales (DRM)</a:t>
              </a:r>
              <a:endParaRPr lang="es-AR" sz="2400" dirty="0"/>
            </a:p>
          </p:txBody>
        </p:sp>
      </p:grpSp>
      <p:grpSp>
        <p:nvGrpSpPr>
          <p:cNvPr id="29" name="Group 28"/>
          <p:cNvGrpSpPr/>
          <p:nvPr/>
        </p:nvGrpSpPr>
        <p:grpSpPr>
          <a:xfrm>
            <a:off x="479376" y="2132936"/>
            <a:ext cx="8928000" cy="720000"/>
            <a:chOff x="398388" y="2543304"/>
            <a:chExt cx="8014651" cy="720000"/>
          </a:xfrm>
        </p:grpSpPr>
        <p:pic>
          <p:nvPicPr>
            <p:cNvPr id="30"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Costos de operaciones</a:t>
              </a:r>
              <a:endParaRPr lang="es-AR" sz="2400" dirty="0"/>
            </a:p>
          </p:txBody>
        </p:sp>
      </p:grpSp>
      <p:grpSp>
        <p:nvGrpSpPr>
          <p:cNvPr id="32" name="Group 31"/>
          <p:cNvGrpSpPr/>
          <p:nvPr/>
        </p:nvGrpSpPr>
        <p:grpSpPr>
          <a:xfrm>
            <a:off x="479376" y="2709000"/>
            <a:ext cx="8928000" cy="720000"/>
            <a:chOff x="398388" y="2543304"/>
            <a:chExt cx="8014651" cy="720000"/>
          </a:xfrm>
        </p:grpSpPr>
        <p:pic>
          <p:nvPicPr>
            <p:cNvPr id="33"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Monetización de contenido</a:t>
              </a:r>
              <a:endParaRPr lang="es-AR" sz="2400" dirty="0"/>
            </a:p>
          </p:txBody>
        </p:sp>
      </p:grpSp>
      <p:grpSp>
        <p:nvGrpSpPr>
          <p:cNvPr id="35" name="Group 34"/>
          <p:cNvGrpSpPr/>
          <p:nvPr/>
        </p:nvGrpSpPr>
        <p:grpSpPr>
          <a:xfrm>
            <a:off x="479376" y="1538601"/>
            <a:ext cx="8928000" cy="720000"/>
            <a:chOff x="398388" y="2543304"/>
            <a:chExt cx="8014651" cy="720000"/>
          </a:xfrm>
        </p:grpSpPr>
        <p:pic>
          <p:nvPicPr>
            <p:cNvPr id="36"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Costos de infraestructura</a:t>
              </a:r>
              <a:endParaRPr lang="es-AR" sz="2400" dirty="0"/>
            </a:p>
          </p:txBody>
        </p:sp>
      </p:grpSp>
      <p:grpSp>
        <p:nvGrpSpPr>
          <p:cNvPr id="38" name="Group 37"/>
          <p:cNvGrpSpPr/>
          <p:nvPr/>
        </p:nvGrpSpPr>
        <p:grpSpPr>
          <a:xfrm>
            <a:off x="479215" y="3861128"/>
            <a:ext cx="8928000" cy="720000"/>
            <a:chOff x="398388" y="2543304"/>
            <a:chExt cx="8014651" cy="720000"/>
          </a:xfrm>
        </p:grpSpPr>
        <p:pic>
          <p:nvPicPr>
            <p:cNvPr id="39" name="Picture 2" descr="\\w7-hmeydac\Share\WindowsPhone\light\appbar.control.play.png"/>
            <p:cNvPicPr>
              <a:picLocks noChangeAspect="1" noChangeArrowheads="1"/>
            </p:cNvPicPr>
            <p:nvPr/>
          </p:nvPicPr>
          <p:blipFill>
            <a:blip r:embed="rId1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388" y="254330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1118388" y="2635731"/>
              <a:ext cx="7294651" cy="523220"/>
            </a:xfrm>
            <a:prstGeom prst="rect">
              <a:avLst/>
            </a:prstGeom>
            <a:noFill/>
          </p:spPr>
          <p:txBody>
            <a:bodyPr wrap="square" rtlCol="0">
              <a:spAutoFit/>
            </a:bodyPr>
            <a:lstStyle/>
            <a:p>
              <a:pPr marL="0" lvl="1">
                <a:spcBef>
                  <a:spcPts val="1200"/>
                </a:spcBef>
              </a:pPr>
              <a:r>
                <a:rPr lang="es-AR" sz="2800" dirty="0" smtClean="0">
                  <a:latin typeface="Segoe UI" pitchFamily="34" charset="0"/>
                  <a:cs typeface="Segoe UI" pitchFamily="34" charset="0"/>
                </a:rPr>
                <a:t>Seguridad</a:t>
              </a:r>
              <a:endParaRPr lang="es-AR" sz="2400" dirty="0"/>
            </a:p>
          </p:txBody>
        </p:sp>
      </p:grpSp>
    </p:spTree>
    <p:extLst>
      <p:ext uri="{BB962C8B-B14F-4D97-AF65-F5344CB8AC3E}">
        <p14:creationId xmlns:p14="http://schemas.microsoft.com/office/powerpoint/2010/main" val="4095542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nodeType="withEffect">
                                  <p:stCondLst>
                                    <p:cond delay="0"/>
                                  </p:stCondLst>
                                  <p:childTnLst>
                                    <p:set>
                                      <p:cBhvr>
                                        <p:cTn id="30" dur="1" fill="hold">
                                          <p:stCondLst>
                                            <p:cond delay="0"/>
                                          </p:stCondLst>
                                        </p:cTn>
                                        <p:tgtEl>
                                          <p:spTgt spid="64518"/>
                                        </p:tgtEl>
                                        <p:attrNameLst>
                                          <p:attrName>style.visibility</p:attrName>
                                        </p:attrNameLst>
                                      </p:cBhvr>
                                      <p:to>
                                        <p:strVal val="visible"/>
                                      </p:to>
                                    </p:set>
                                    <p:animEffect transition="in" filter="fade">
                                      <p:cBhvr>
                                        <p:cTn id="31" dur="500"/>
                                        <p:tgtEl>
                                          <p:spTgt spid="645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8" grpId="0" animBg="1"/>
      <p:bldP spid="7" grpId="0" animBg="1"/>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25840" y="857616"/>
          <a:ext cx="119045" cy="119045"/>
        </p:xfrm>
        <a:graphic>
          <a:graphicData uri="http://schemas.openxmlformats.org/presentationml/2006/ole">
            <mc:AlternateContent xmlns:mc="http://schemas.openxmlformats.org/markup-compatibility/2006">
              <mc:Choice xmlns:v="urn:schemas-microsoft-com:vml" Requires="v">
                <p:oleObj spid="_x0000_s117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840" y="857616"/>
                        <a:ext cx="119045" cy="119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normAutofit fontScale="90000"/>
          </a:bodyPr>
          <a:lstStyle/>
          <a:p>
            <a:r>
              <a:rPr lang="es-AR" dirty="0" smtClean="0"/>
              <a:t>¿Cómo nos puede ayudar Windows Azure Media Services?</a:t>
            </a:r>
            <a:endParaRPr lang="en-US" dirty="0"/>
          </a:p>
        </p:txBody>
      </p:sp>
      <p:sp>
        <p:nvSpPr>
          <p:cNvPr id="12" name="Content Placeholder 2"/>
          <p:cNvSpPr txBox="1">
            <a:spLocks/>
          </p:cNvSpPr>
          <p:nvPr>
            <p:custDataLst>
              <p:tags r:id="rId4"/>
            </p:custDataLst>
          </p:nvPr>
        </p:nvSpPr>
        <p:spPr>
          <a:xfrm>
            <a:off x="1619619" y="1569388"/>
            <a:ext cx="8948798" cy="276999"/>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s-AR" sz="1800" dirty="0">
                <a:ln>
                  <a:solidFill>
                    <a:srgbClr val="FFFFFF">
                      <a:alpha val="0"/>
                    </a:srgbClr>
                  </a:solidFill>
                </a:ln>
                <a:solidFill>
                  <a:schemeClr val="tx1">
                    <a:alpha val="99000"/>
                  </a:schemeClr>
                </a:solidFill>
                <a:latin typeface="Segoe UI Light" pitchFamily="34" charset="0"/>
              </a:rPr>
              <a:t>Tu elección de componentes para la creación de media workflows personalizados en la nube</a:t>
            </a:r>
            <a:endParaRPr lang="es-AR" sz="2100" dirty="0">
              <a:ln>
                <a:solidFill>
                  <a:srgbClr val="FFFFFF">
                    <a:alpha val="0"/>
                  </a:srgbClr>
                </a:solidFill>
              </a:ln>
              <a:solidFill>
                <a:schemeClr val="tx1">
                  <a:alpha val="99000"/>
                </a:schemeClr>
              </a:solidFill>
              <a:latin typeface="Segoe UI Light" pitchFamily="34" charset="0"/>
            </a:endParaRPr>
          </a:p>
        </p:txBody>
      </p:sp>
      <p:sp>
        <p:nvSpPr>
          <p:cNvPr id="5" name="Rectangle 4"/>
          <p:cNvSpPr/>
          <p:nvPr/>
        </p:nvSpPr>
        <p:spPr>
          <a:xfrm>
            <a:off x="1525840" y="1868336"/>
            <a:ext cx="9140322" cy="413205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44" name="Cloud large"/>
          <p:cNvSpPr>
            <a:spLocks/>
          </p:cNvSpPr>
          <p:nvPr/>
        </p:nvSpPr>
        <p:spPr bwMode="black">
          <a:xfrm flipH="1">
            <a:off x="2088082" y="1861215"/>
            <a:ext cx="8160236" cy="2644195"/>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endParaRPr lang="en-US" sz="1200">
              <a:solidFill>
                <a:srgbClr val="292929"/>
              </a:solidFill>
            </a:endParaRPr>
          </a:p>
        </p:txBody>
      </p:sp>
      <p:sp>
        <p:nvSpPr>
          <p:cNvPr id="78" name="TextBox 77"/>
          <p:cNvSpPr txBox="1"/>
          <p:nvPr/>
        </p:nvSpPr>
        <p:spPr>
          <a:xfrm>
            <a:off x="4149162" y="2249316"/>
            <a:ext cx="3490420" cy="249299"/>
          </a:xfrm>
          <a:prstGeom prst="rect">
            <a:avLst/>
          </a:prstGeom>
          <a:noFill/>
        </p:spPr>
        <p:txBody>
          <a:bodyPr wrap="square" lIns="0" tIns="0" rIns="0" bIns="0" rtlCol="0">
            <a:spAutoFit/>
          </a:bodyPr>
          <a:lstStyle>
            <a:defPPr>
              <a:defRPr lang="en-US"/>
            </a:defPPr>
            <a:lvl1pPr marL="460375" indent="-460375" algn="ctr">
              <a:lnSpc>
                <a:spcPct val="90000"/>
              </a:lnSpc>
              <a:spcBef>
                <a:spcPct val="20000"/>
              </a:spcBef>
              <a:buSzPct val="80000"/>
              <a:defRPr sz="2400" spc="-100">
                <a:solidFill>
                  <a:schemeClr val="tx1">
                    <a:lumMod val="50000"/>
                    <a:lumOff val="50000"/>
                    <a:alpha val="99000"/>
                  </a:schemeClr>
                </a:solidFill>
              </a:defRPr>
            </a:lvl1pPr>
          </a:lstStyle>
          <a:p>
            <a:r>
              <a:rPr lang="en-US" sz="1800" dirty="0">
                <a:solidFill>
                  <a:schemeClr val="bg2">
                    <a:lumMod val="25000"/>
                    <a:alpha val="99000"/>
                  </a:schemeClr>
                </a:solidFill>
              </a:rPr>
              <a:t>Windows Azure Media Services</a:t>
            </a:r>
          </a:p>
        </p:txBody>
      </p:sp>
      <p:grpSp>
        <p:nvGrpSpPr>
          <p:cNvPr id="84" name="Group 83"/>
          <p:cNvGrpSpPr/>
          <p:nvPr/>
        </p:nvGrpSpPr>
        <p:grpSpPr>
          <a:xfrm>
            <a:off x="2895936" y="2730435"/>
            <a:ext cx="675207" cy="749047"/>
            <a:chOff x="1388404" y="3156759"/>
            <a:chExt cx="900404" cy="998872"/>
          </a:xfrm>
          <a:solidFill>
            <a:srgbClr val="00B0F0"/>
          </a:solidFill>
        </p:grpSpPr>
        <p:pic>
          <p:nvPicPr>
            <p:cNvPr id="85" name="Picture 12" descr="Cloud upload 512x512.png"/>
            <p:cNvPicPr>
              <a:picLocks noChangeAspect="1"/>
            </p:cNvPicPr>
            <p:nvPr/>
          </p:nvPicPr>
          <p:blipFill>
            <a:blip r:embed="rId9"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86" name="TextBox 85"/>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tx1">
                      <a:alpha val="99000"/>
                    </a:schemeClr>
                  </a:solidFill>
                </a:rPr>
                <a:t>Ingestion</a:t>
              </a:r>
            </a:p>
          </p:txBody>
        </p:sp>
      </p:grpSp>
      <p:sp>
        <p:nvSpPr>
          <p:cNvPr id="40" name="Rectangle 39"/>
          <p:cNvSpPr/>
          <p:nvPr/>
        </p:nvSpPr>
        <p:spPr>
          <a:xfrm>
            <a:off x="1525840" y="3741105"/>
            <a:ext cx="9140322" cy="223733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4" tIns="34273" rIns="68544" bIns="34273" numCol="1" spcCol="0" rtlCol="0" anchor="ctr" anchorCtr="0" compatLnSpc="1">
            <a:prstTxWarp prst="textNoShape">
              <a:avLst/>
            </a:prstTxWarp>
          </a:bodyPr>
          <a:lstStyle/>
          <a:p>
            <a:pPr algn="ctr" defTabSz="685279"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5"/>
          <p:cNvSpPr/>
          <p:nvPr/>
        </p:nvSpPr>
        <p:spPr bwMode="auto">
          <a:xfrm>
            <a:off x="1777264" y="3966134"/>
            <a:ext cx="8685568" cy="188849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TextBox 6"/>
          <p:cNvSpPr txBox="1"/>
          <p:nvPr/>
        </p:nvSpPr>
        <p:spPr>
          <a:xfrm>
            <a:off x="2852908" y="4025153"/>
            <a:ext cx="6843492" cy="1384995"/>
          </a:xfrm>
          <a:prstGeom prst="rect">
            <a:avLst/>
          </a:prstGeom>
          <a:noFill/>
        </p:spPr>
        <p:txBody>
          <a:bodyPr wrap="square" lIns="0" tIns="0" rIns="0" bIns="0" rtlCol="0">
            <a:spAutoFit/>
          </a:bodyPr>
          <a:lstStyle/>
          <a:p>
            <a:pPr>
              <a:lnSpc>
                <a:spcPct val="150000"/>
              </a:lnSpc>
              <a:buClr>
                <a:schemeClr val="accent2"/>
              </a:buClr>
              <a:buSzPct val="110000"/>
            </a:pPr>
            <a:r>
              <a:rPr lang="es-AR" sz="1500" b="1" dirty="0">
                <a:solidFill>
                  <a:schemeClr val="bg1"/>
                </a:solidFill>
                <a:latin typeface="+mj-lt"/>
              </a:rPr>
              <a:t>Pre-cifrado de archivos antes de subirlos (AES 256)</a:t>
            </a:r>
          </a:p>
          <a:p>
            <a:pPr>
              <a:lnSpc>
                <a:spcPct val="150000"/>
              </a:lnSpc>
              <a:buClr>
                <a:schemeClr val="accent2"/>
              </a:buClr>
              <a:buSzPct val="110000"/>
            </a:pPr>
            <a:r>
              <a:rPr lang="es-AR" sz="1500" b="1" dirty="0">
                <a:solidFill>
                  <a:schemeClr val="bg1"/>
                </a:solidFill>
                <a:latin typeface="+mj-lt"/>
              </a:rPr>
              <a:t>Subida de archivos segura utilizando HTTPS</a:t>
            </a:r>
          </a:p>
          <a:p>
            <a:pPr>
              <a:lnSpc>
                <a:spcPct val="150000"/>
              </a:lnSpc>
              <a:buClr>
                <a:schemeClr val="accent2"/>
              </a:buClr>
              <a:buSzPct val="110000"/>
            </a:pPr>
            <a:r>
              <a:rPr lang="es-AR" sz="1500" b="1" dirty="0">
                <a:solidFill>
                  <a:schemeClr val="bg1"/>
                </a:solidFill>
                <a:latin typeface="+mj-lt"/>
              </a:rPr>
              <a:t>Subida de archivos muy rápida vía UDP utilizando Aspera</a:t>
            </a:r>
          </a:p>
          <a:p>
            <a:pPr>
              <a:lnSpc>
                <a:spcPct val="150000"/>
              </a:lnSpc>
              <a:buClr>
                <a:schemeClr val="accent2"/>
              </a:buClr>
              <a:buSzPct val="110000"/>
            </a:pPr>
            <a:r>
              <a:rPr lang="es-AR" sz="1500" b="1" dirty="0">
                <a:solidFill>
                  <a:schemeClr val="bg1"/>
                </a:solidFill>
                <a:latin typeface="+mj-lt"/>
              </a:rPr>
              <a:t>Soporte para subir archivos masivamente</a:t>
            </a:r>
          </a:p>
        </p:txBody>
      </p:sp>
      <p:grpSp>
        <p:nvGrpSpPr>
          <p:cNvPr id="43" name="Group 42"/>
          <p:cNvGrpSpPr/>
          <p:nvPr/>
        </p:nvGrpSpPr>
        <p:grpSpPr>
          <a:xfrm>
            <a:off x="1985995" y="4571261"/>
            <a:ext cx="675207" cy="749047"/>
            <a:chOff x="1388404" y="3156759"/>
            <a:chExt cx="900404" cy="998872"/>
          </a:xfrm>
          <a:solidFill>
            <a:srgbClr val="00B0F0"/>
          </a:solidFill>
        </p:grpSpPr>
        <p:pic>
          <p:nvPicPr>
            <p:cNvPr id="46" name="Picture 12" descr="Cloud upload 512x512.png"/>
            <p:cNvPicPr>
              <a:picLocks noChangeAspect="1"/>
            </p:cNvPicPr>
            <p:nvPr/>
          </p:nvPicPr>
          <p:blipFill>
            <a:blip r:embed="rId9" cstate="print">
              <a:duotone>
                <a:prstClr val="black"/>
                <a:srgbClr val="FFFFFF">
                  <a:tint val="45000"/>
                  <a:satMod val="400000"/>
                </a:srgbClr>
              </a:duotone>
              <a:extLst>
                <a:ext uri="{28A0092B-C50C-407E-A947-70E740481C1C}">
                  <a14:useLocalDpi xmlns:a14="http://schemas.microsoft.com/office/drawing/2010/main" val="0"/>
                </a:ext>
              </a:extLst>
            </a:blip>
            <a:srcRect/>
            <a:stretch>
              <a:fillRect/>
            </a:stretch>
          </p:blipFill>
          <p:spPr bwMode="auto">
            <a:xfrm>
              <a:off x="1539799" y="3156759"/>
              <a:ext cx="661002" cy="661002"/>
            </a:xfrm>
            <a:prstGeom prst="rect">
              <a:avLst/>
            </a:prstGeom>
            <a:grpFill/>
            <a:ln>
              <a:noFill/>
            </a:ln>
            <a:effectLst/>
            <a:extLst/>
          </p:spPr>
        </p:pic>
        <p:sp>
          <p:nvSpPr>
            <p:cNvPr id="47" name="TextBox 46"/>
            <p:cNvSpPr txBox="1"/>
            <p:nvPr/>
          </p:nvSpPr>
          <p:spPr>
            <a:xfrm>
              <a:off x="1388404" y="3934001"/>
              <a:ext cx="900404" cy="221630"/>
            </a:xfrm>
            <a:prstGeom prst="rect">
              <a:avLst/>
            </a:prstGeom>
            <a:noFill/>
          </p:spPr>
          <p:txBody>
            <a:bodyPr wrap="square" lIns="0" tIns="0" rIns="0" bIns="0" rtlCol="0">
              <a:spAutoFit/>
            </a:bodyPr>
            <a:lstStyle/>
            <a:p>
              <a:pPr algn="ctr">
                <a:lnSpc>
                  <a:spcPct val="90000"/>
                </a:lnSpc>
                <a:spcBef>
                  <a:spcPct val="20000"/>
                </a:spcBef>
                <a:buSzPct val="80000"/>
              </a:pPr>
              <a:r>
                <a:rPr lang="en-US" sz="1200" dirty="0">
                  <a:solidFill>
                    <a:schemeClr val="bg1">
                      <a:alpha val="99000"/>
                    </a:schemeClr>
                  </a:solidFill>
                </a:rPr>
                <a:t>Ingestion</a:t>
              </a:r>
            </a:p>
          </p:txBody>
        </p:sp>
      </p:grpSp>
    </p:spTree>
    <p:extLst>
      <p:ext uri="{BB962C8B-B14F-4D97-AF65-F5344CB8AC3E}">
        <p14:creationId xmlns:p14="http://schemas.microsoft.com/office/powerpoint/2010/main" val="2464920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par>
                                <p:cTn id="18" presetID="10" presetClass="entr" presetSubtype="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78" grpId="0"/>
      <p:bldP spid="6"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13.xml><?xml version="1.0" encoding="utf-8"?>
<p:tagLst xmlns:a="http://schemas.openxmlformats.org/drawingml/2006/main" xmlns:r="http://schemas.openxmlformats.org/officeDocument/2006/relationships" xmlns:p="http://schemas.openxmlformats.org/presentationml/2006/main">
  <p:tag name="TIMING" val="|10.3|31.3|53.3|48.8|28.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them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1926977f-ddea-40cd-8909-7dad74082de4" RevisionId="80850475-a21a-4b30-a662-27aac04ef11c" Stencil="48ab8805-b199-4546-a652-7582788c988d" StencilRevisionId="00000000-0000-0000-0000-000000000000" StencilVersion="0.0"/>
</Control>
</file>

<file path=customXml/item2.xml><?xml version="1.0" encoding="utf-8"?>
<Control xmlns="http://schemas.microsoft.com/VisualStudio/2011/storyboarding/control">
  <Id Name="1926977f-ddea-40cd-8909-7dad74082de4" RevisionId="80850475-a21a-4b30-a662-27aac04ef11c" Stencil="48ab8805-b199-4546-a652-7582788c988d" StencilRevisionId="00000000-0000-0000-0000-000000000000" StencilVersion="0.0"/>
</Control>
</file>

<file path=customXml/item3.xml><?xml version="1.0" encoding="utf-8"?>
<Control xmlns="http://schemas.microsoft.com/VisualStudio/2011/storyboarding/control">
  <Id Name="1926977f-ddea-40cd-8909-7dad74082de4" RevisionId="80850475-a21a-4b30-a662-27aac04ef11c" Stencil="48ab8805-b199-4546-a652-7582788c988d" StencilRevisionId="00000000-0000-0000-0000-000000000000" StencilVersion="0.0"/>
</Control>
</file>

<file path=customXml/item4.xml><?xml version="1.0" encoding="utf-8"?>
<Control xmlns="http://schemas.microsoft.com/VisualStudio/2011/storyboarding/control">
  <Id Name="System.Storyboarding.Icons.WiFi" RevisionId="05cd6d03-c0b2-488e-98a7-d68de69a2cfc" Stencil="System.Storyboarding.Icons" StencilRevisionId="05cd6d03-c0b2-488e-98a7-d68de69a2cfc" StencilVersion="0.1"/>
</Control>
</file>

<file path=customXml/item5.xml><?xml version="1.0" encoding="utf-8"?>
<Control xmlns="http://schemas.microsoft.com/VisualStudio/2011/storyboarding/control">
  <Id Name="System.Storyboarding.Icons.Paste" RevisionId="05cd6d03-c0b2-488e-98a7-d68de69a2cfc" Stencil="System.Storyboarding.Icons" StencilRevisionId="05cd6d03-c0b2-488e-98a7-d68de69a2cfc" StencilVersion="0.1"/>
</Control>
</file>

<file path=customXml/item6.xml><?xml version="1.0" encoding="utf-8"?>
<Control xmlns="http://schemas.microsoft.com/VisualStudio/2011/storyboarding/control">
  <Id Name="1926977f-ddea-40cd-8909-7dad74082de4" RevisionId="80850475-a21a-4b30-a662-27aac04ef11c" Stencil="48ab8805-b199-4546-a652-7582788c988d" StencilRevisionId="00000000-0000-0000-0000-000000000000" StencilVersion="0.0"/>
</Control>
</file>

<file path=customXml/item7.xml><?xml version="1.0" encoding="utf-8"?>
<Control xmlns="http://schemas.microsoft.com/VisualStudio/2011/storyboarding/control">
  <Id Name="System.Storyboarding.Icons.Calendar" RevisionId="05cd6d03-c0b2-488e-98a7-d68de69a2cfc" Stencil="System.Storyboarding.Icons" StencilRevisionId="05cd6d03-c0b2-488e-98a7-d68de69a2cfc" StencilVersion="0.1"/>
</Control>
</file>

<file path=customXml/itemProps1.xml><?xml version="1.0" encoding="utf-8"?>
<ds:datastoreItem xmlns:ds="http://schemas.openxmlformats.org/officeDocument/2006/customXml" ds:itemID="{237EF1E1-8A22-40D2-8C34-536459112B06}">
  <ds:schemaRefs>
    <ds:schemaRef ds:uri="http://schemas.microsoft.com/VisualStudio/2011/storyboarding/control"/>
  </ds:schemaRefs>
</ds:datastoreItem>
</file>

<file path=customXml/itemProps2.xml><?xml version="1.0" encoding="utf-8"?>
<ds:datastoreItem xmlns:ds="http://schemas.openxmlformats.org/officeDocument/2006/customXml" ds:itemID="{4EDC2811-BB43-4682-9896-41C1B420753D}">
  <ds:schemaRefs>
    <ds:schemaRef ds:uri="http://schemas.microsoft.com/VisualStudio/2011/storyboarding/control"/>
  </ds:schemaRefs>
</ds:datastoreItem>
</file>

<file path=customXml/itemProps3.xml><?xml version="1.0" encoding="utf-8"?>
<ds:datastoreItem xmlns:ds="http://schemas.openxmlformats.org/officeDocument/2006/customXml" ds:itemID="{7C02861A-927D-43AD-9F4D-F91F9940836C}">
  <ds:schemaRefs>
    <ds:schemaRef ds:uri="http://schemas.microsoft.com/VisualStudio/2011/storyboarding/control"/>
  </ds:schemaRefs>
</ds:datastoreItem>
</file>

<file path=customXml/itemProps4.xml><?xml version="1.0" encoding="utf-8"?>
<ds:datastoreItem xmlns:ds="http://schemas.openxmlformats.org/officeDocument/2006/customXml" ds:itemID="{EE60156C-2B7F-42C4-9B2A-A12956B85819}">
  <ds:schemaRefs>
    <ds:schemaRef ds:uri="http://schemas.microsoft.com/VisualStudio/2011/storyboarding/control"/>
  </ds:schemaRefs>
</ds:datastoreItem>
</file>

<file path=customXml/itemProps5.xml><?xml version="1.0" encoding="utf-8"?>
<ds:datastoreItem xmlns:ds="http://schemas.openxmlformats.org/officeDocument/2006/customXml" ds:itemID="{7F2A9CA1-FC91-42C4-BA33-CBAF66B05098}">
  <ds:schemaRefs>
    <ds:schemaRef ds:uri="http://schemas.microsoft.com/VisualStudio/2011/storyboarding/control"/>
  </ds:schemaRefs>
</ds:datastoreItem>
</file>

<file path=customXml/itemProps6.xml><?xml version="1.0" encoding="utf-8"?>
<ds:datastoreItem xmlns:ds="http://schemas.openxmlformats.org/officeDocument/2006/customXml" ds:itemID="{841B9029-2A9E-4B70-8892-A68EFAAABBD2}">
  <ds:schemaRefs>
    <ds:schemaRef ds:uri="http://schemas.microsoft.com/VisualStudio/2011/storyboarding/control"/>
  </ds:schemaRefs>
</ds:datastoreItem>
</file>

<file path=customXml/itemProps7.xml><?xml version="1.0" encoding="utf-8"?>
<ds:datastoreItem xmlns:ds="http://schemas.openxmlformats.org/officeDocument/2006/customXml" ds:itemID="{11AB441A-2E45-4B1C-9012-250459F32BE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3795</TotalTime>
  <Words>1363</Words>
  <Application>Microsoft Office PowerPoint</Application>
  <PresentationFormat>Widescreen</PresentationFormat>
  <Paragraphs>302</Paragraphs>
  <Slides>26</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Gulim</vt:lpstr>
      <vt:lpstr>Arial</vt:lpstr>
      <vt:lpstr>Calibri</vt:lpstr>
      <vt:lpstr>Kozuka Gothic Pro B</vt:lpstr>
      <vt:lpstr>Lucida Handwriting</vt:lpstr>
      <vt:lpstr>Mongolian Baiti</vt:lpstr>
      <vt:lpstr>Segoe UI</vt:lpstr>
      <vt:lpstr>Segoe UI Light</vt:lpstr>
      <vt:lpstr>Wingdings</vt:lpstr>
      <vt:lpstr>Office Theme</vt:lpstr>
      <vt:lpstr>think-cell Slide</vt:lpstr>
      <vt:lpstr>Serie Azure</vt:lpstr>
      <vt:lpstr>http://blogs.southworks.net/about-us</vt:lpstr>
      <vt:lpstr>Agenda</vt:lpstr>
      <vt:lpstr>¿Qué cambio para la industria de Media?</vt:lpstr>
      <vt:lpstr>Fragmentación</vt:lpstr>
      <vt:lpstr>Filosofía</vt:lpstr>
      <vt:lpstr>Alcance - Players</vt:lpstr>
      <vt:lpstr>Desafíos</vt:lpstr>
      <vt:lpstr>¿Cómo nos puede ayudar Windows Azure Media Services?</vt:lpstr>
      <vt:lpstr>¿Cómo nos puede ayudar Windows Azure Media Services?</vt:lpstr>
      <vt:lpstr>¿Cómo nos puede ayudar Windows Azure Media Services?</vt:lpstr>
      <vt:lpstr>¿Cómo nos puede ayudar Windows Azure Media Services?</vt:lpstr>
      <vt:lpstr>Arquitectura</vt:lpstr>
      <vt:lpstr>Portal de Windows Azure para Media Services</vt:lpstr>
      <vt:lpstr>Media Services APIs and SDKs</vt:lpstr>
      <vt:lpstr>Mi primer VOD workflow en C# </vt:lpstr>
      <vt:lpstr>Dynamic packaging Permite reutilizar el contenido ya encodeado y llevarlo a varios formatos de streaming sin repackagear el contenido  .</vt:lpstr>
      <vt:lpstr>¿Qué es MPEG-DASH?</vt:lpstr>
      <vt:lpstr>¿Qué clientes soportan MPEG-DASH?</vt:lpstr>
      <vt:lpstr>Player Frameworks</vt:lpstr>
      <vt:lpstr>Windows 8 Features</vt:lpstr>
      <vt:lpstr>Flash Client</vt:lpstr>
      <vt:lpstr>iOS Player Framework (HLS) </vt:lpstr>
      <vt:lpstr>Dynamic Packaging y Players</vt:lpstr>
      <vt:lpstr>Puntos Clave</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Creando aplicaciones Media con Windows Azure Media Services</dc:title>
  <dc:creator>Ezequiel Jadib;Mariano Converti</dc:creator>
  <cp:keywords>Windows Azure Media Services</cp:keywords>
  <cp:lastModifiedBy>Ezequiel Jadib</cp:lastModifiedBy>
  <cp:revision>635</cp:revision>
  <dcterms:created xsi:type="dcterms:W3CDTF">2012-09-21T14:38:26Z</dcterms:created>
  <dcterms:modified xsi:type="dcterms:W3CDTF">2013-08-29T13:22:06Z</dcterms:modified>
</cp:coreProperties>
</file>