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78" r:id="rId10"/>
    <p:sldId id="279" r:id="rId11"/>
    <p:sldId id="281" r:id="rId12"/>
    <p:sldId id="282" r:id="rId13"/>
    <p:sldId id="289" r:id="rId14"/>
    <p:sldId id="291" r:id="rId15"/>
    <p:sldId id="283" r:id="rId16"/>
    <p:sldId id="284" r:id="rId17"/>
    <p:sldId id="285" r:id="rId18"/>
    <p:sldId id="286" r:id="rId19"/>
    <p:sldId id="287" r:id="rId20"/>
    <p:sldId id="294" r:id="rId21"/>
    <p:sldId id="290" r:id="rId22"/>
    <p:sldId id="293" r:id="rId23"/>
    <p:sldId id="295" r:id="rId24"/>
    <p:sldId id="292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86421" autoAdjust="0"/>
  </p:normalViewPr>
  <p:slideViewPr>
    <p:cSldViewPr>
      <p:cViewPr>
        <p:scale>
          <a:sx n="77" d="100"/>
          <a:sy n="77" d="100"/>
        </p:scale>
        <p:origin x="444" y="54"/>
      </p:cViewPr>
      <p:guideLst>
        <p:guide orient="horz" pos="2115"/>
        <p:guide pos="5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A14B3-8559-4970-90EE-E59DB1155D6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68755-BD87-4419-8546-F748D1E8B3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06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E345-DC7A-4A21-AE56-67BAE98EA3BD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09C8-04EC-40BE-9695-6E6380B2A9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9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388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979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31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26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1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5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7621"/>
            <a:ext cx="11653523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69239" y="5670380"/>
            <a:ext cx="11653523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47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3"/>
            <a:ext cx="11653521" cy="894996"/>
          </a:xfrm>
        </p:spPr>
        <p:txBody>
          <a:bodyPr/>
          <a:lstStyle>
            <a:lvl1pPr>
              <a:defRPr sz="397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1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2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6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2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28/08/2013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3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DF3FB16-FEC0-49EF-85A3-AE2C6C7BE21E}" type="datetimeFigureOut">
              <a:rPr lang="es-AR" smtClean="0"/>
              <a:pPr/>
              <a:t>28/08/2013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6C35B4-C8DF-4652-96AC-82356BEE816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customXml" Target="../../customXml/item4.xml"/><Relationship Id="rId11" Type="http://schemas.openxmlformats.org/officeDocument/2006/relationships/image" Target="../media/image40.png"/><Relationship Id="rId5" Type="http://schemas.openxmlformats.org/officeDocument/2006/relationships/customXml" Target="../../customXml/item2.xml"/><Relationship Id="rId10" Type="http://schemas.openxmlformats.org/officeDocument/2006/relationships/image" Target="../media/image39.emf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6.xml"/><Relationship Id="rId5" Type="http://schemas.openxmlformats.org/officeDocument/2006/relationships/customXml" Target="../../customXml/item7.xml"/><Relationship Id="rId10" Type="http://schemas.openxmlformats.org/officeDocument/2006/relationships/image" Target="../media/image40.png"/><Relationship Id="rId4" Type="http://schemas.openxmlformats.org/officeDocument/2006/relationships/tags" Target="../tags/tag9.xml"/><Relationship Id="rId9" Type="http://schemas.openxmlformats.org/officeDocument/2006/relationships/image" Target="../media/image3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image" Target="../media/image40.png"/><Relationship Id="rId3" Type="http://schemas.openxmlformats.org/officeDocument/2006/relationships/tags" Target="../tags/tag11.xml"/><Relationship Id="rId7" Type="http://schemas.openxmlformats.org/officeDocument/2006/relationships/customXml" Target="../../customXml/item5.xml"/><Relationship Id="rId12" Type="http://schemas.openxmlformats.org/officeDocument/2006/relationships/image" Target="../media/image39.emf"/><Relationship Id="rId17" Type="http://schemas.openxmlformats.org/officeDocument/2006/relationships/image" Target="../media/image44.png"/><Relationship Id="rId2" Type="http://schemas.openxmlformats.org/officeDocument/2006/relationships/tags" Target="../tags/tag10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4.vml"/><Relationship Id="rId6" Type="http://schemas.openxmlformats.org/officeDocument/2006/relationships/customXml" Target="../../customXml/item6.xml"/><Relationship Id="rId11" Type="http://schemas.openxmlformats.org/officeDocument/2006/relationships/oleObject" Target="../embeddings/oleObject4.bin"/><Relationship Id="rId5" Type="http://schemas.openxmlformats.org/officeDocument/2006/relationships/customXml" Target="../../customXml/item3.xml"/><Relationship Id="rId15" Type="http://schemas.openxmlformats.org/officeDocument/2006/relationships/image" Target="../media/image42.png"/><Relationship Id="rId10" Type="http://schemas.openxmlformats.org/officeDocument/2006/relationships/notesSlide" Target="../notesSlides/notesSlide9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www.windowsazure.com/en-us/develop/java/java-home" TargetMode="External"/><Relationship Id="rId7" Type="http://schemas.openxmlformats.org/officeDocument/2006/relationships/hyperlink" Target="https://github.com/windowsazure/azure-sdk-for-jav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indowsAzure/azure-sdk-for-media-services" TargetMode="External"/><Relationship Id="rId5" Type="http://schemas.openxmlformats.org/officeDocument/2006/relationships/hyperlink" Target="http://msdn.microsoft.com/en-us/library/hh973618" TargetMode="External"/><Relationship Id="rId4" Type="http://schemas.openxmlformats.org/officeDocument/2006/relationships/hyperlink" Target="https://nuget.org/packages/windowsazure.mediaservic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microsoft.com/office/2007/relationships/hdphoto" Target="../media/hdphoto7.wdp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centrum-xna.aspx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www.iis.net/downloads/microsoft/smooth-streaming-client-sdk" TargetMode="External"/><Relationship Id="rId7" Type="http://schemas.openxmlformats.org/officeDocument/2006/relationships/hyperlink" Target="http://visualstudiogallery.msdn.microsoft.com/04423d13-3b3e-4741-a01c-1ae29e84fea6" TargetMode="External"/><Relationship Id="rId12" Type="http://schemas.openxmlformats.org/officeDocument/2006/relationships/hyperlink" Target="http://mingfeiy.com/client-ecosystem-for-windows-azure-media-services/" TargetMode="External"/><Relationship Id="rId2" Type="http://schemas.openxmlformats.org/officeDocument/2006/relationships/hyperlink" Target="http://smf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yerframework.codeplex.com/releases/view/97333" TargetMode="External"/><Relationship Id="rId11" Type="http://schemas.openxmlformats.org/officeDocument/2006/relationships/hyperlink" Target="https://github.com/WindowsAzure/azure-media-player-framework/tree/master/src/iOS" TargetMode="External"/><Relationship Id="rId5" Type="http://schemas.openxmlformats.org/officeDocument/2006/relationships/hyperlink" Target="https://github.com/WindowsAzure/azure-media-player-framework/tree/master/src/HTML" TargetMode="External"/><Relationship Id="rId10" Type="http://schemas.openxmlformats.org/officeDocument/2006/relationships/hyperlink" Target="http://playerframework.codeplex.com/releases/view/98528" TargetMode="External"/><Relationship Id="rId4" Type="http://schemas.openxmlformats.org/officeDocument/2006/relationships/hyperlink" Target="http://www.microsoft.com/en-us/download/details.aspx?id=36057" TargetMode="External"/><Relationship Id="rId9" Type="http://schemas.openxmlformats.org/officeDocument/2006/relationships/hyperlink" Target="http://www.microsoft.com/en-us/mediaplatform/sspk.aspx" TargetMode="External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microsoft.com/office/2007/relationships/hdphoto" Target="../media/hdphoto8.wdp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microsoft.com/office/2007/relationships/hdphoto" Target="../media/hdphoto7.wdp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544" y="146354"/>
            <a:ext cx="8208912" cy="1470025"/>
          </a:xfrm>
        </p:spPr>
        <p:txBody>
          <a:bodyPr>
            <a:normAutofit/>
          </a:bodyPr>
          <a:lstStyle/>
          <a:p>
            <a:r>
              <a:rPr lang="es-AR" sz="8000" dirty="0"/>
              <a:t>Serie Azure</a:t>
            </a:r>
            <a:endParaRPr lang="es-AR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312" y="5034323"/>
            <a:ext cx="4257149" cy="115212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Mariano Converti</a:t>
            </a: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mconverti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1544" y="259959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3600" dirty="0"/>
              <a:t>Creando aplicaciones Media con Windows Azure Media Services</a:t>
            </a:r>
          </a:p>
        </p:txBody>
      </p:sp>
      <p:pic>
        <p:nvPicPr>
          <p:cNvPr id="5124" name="Picture 4" descr="http://pip.southworks.net/theme/southworks/s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6265891"/>
            <a:ext cx="20574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6" y="2492902"/>
            <a:ext cx="1247401" cy="1413721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986588" y="5013176"/>
            <a:ext cx="4257149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Ezequiel </a:t>
            </a:r>
            <a:r>
              <a:rPr lang="en-US" sz="2800" dirty="0">
                <a:solidFill>
                  <a:schemeClr val="tx1"/>
                </a:solidFill>
              </a:rPr>
              <a:t>Jadib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ejadib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14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67" y="5417927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15" y="5445262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41" y="6114994"/>
            <a:ext cx="2524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6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49"/>
            <a:ext cx="6454366" cy="2008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Encoder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Soporta encoding de video a H.264 o VC-1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Encodea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audio a AAC-LC, HE-AAC, Dolby DD+, WMA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Empaqueta Smooth Streaming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HLS, MPEG-DASH, HDS 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(road </a:t>
            </a:r>
            <a:r>
              <a:rPr lang="es-AR" sz="1500" b="1" dirty="0" err="1" smtClean="0">
                <a:solidFill>
                  <a:schemeClr val="bg1"/>
                </a:solidFill>
                <a:latin typeface="+mj-lt"/>
              </a:rPr>
              <a:t>map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Partner SDK permite ‘integrar’ 3rd parties encoders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20136" y="4390312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39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20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47888"/>
            <a:ext cx="5800436" cy="1346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Encryptor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Smooth Streaming o Apple HLS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>
                <a:solidFill>
                  <a:schemeClr val="bg1"/>
                </a:solidFill>
                <a:latin typeface="+mj-lt"/>
              </a:rPr>
              <a:t>Encripta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con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PlayReady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Common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Encryption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, AES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022327" y="4406368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37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0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49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8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996965" y="273043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950869" y="2762482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89" name="TextBox 88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90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6010" y="4050350"/>
            <a:ext cx="722230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>
                <a:solidFill>
                  <a:srgbClr val="00B0F0"/>
                </a:solidFill>
              </a:rPr>
              <a:t>Windows Azure Media </a:t>
            </a:r>
            <a:r>
              <a:rPr lang="es-AR" b="1" dirty="0" err="1">
                <a:solidFill>
                  <a:srgbClr val="00B0F0"/>
                </a:solidFill>
              </a:rPr>
              <a:t>Origin</a:t>
            </a:r>
            <a:endParaRPr lang="es-A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Servicio de streaming… simplemente funciona!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Ancho de banda garantizado. Recuperación / redundancia automática. </a:t>
            </a: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Alta disponibilidad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Azure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CDN y 3rd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parties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CDNs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i="1" dirty="0">
                <a:solidFill>
                  <a:schemeClr val="bg1"/>
                </a:solidFill>
                <a:latin typeface="+mj-lt"/>
              </a:rPr>
              <a:t>Dynamic </a:t>
            </a:r>
            <a:r>
              <a:rPr lang="es-AR" sz="1500" b="1" i="1" dirty="0" err="1">
                <a:solidFill>
                  <a:schemeClr val="bg1"/>
                </a:solidFill>
                <a:latin typeface="+mj-lt"/>
              </a:rPr>
              <a:t>Packaging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 (dynamic </a:t>
            </a:r>
            <a:r>
              <a:rPr lang="es-AR" sz="1500" b="1" dirty="0" err="1">
                <a:solidFill>
                  <a:schemeClr val="bg1"/>
                </a:solidFill>
                <a:latin typeface="+mj-lt"/>
              </a:rPr>
              <a:t>muxing</a:t>
            </a:r>
            <a:r>
              <a:rPr lang="es-AR" sz="1500" b="1" dirty="0">
                <a:solidFill>
                  <a:schemeClr val="bg1"/>
                </a:solidFill>
                <a:latin typeface="+mj-lt"/>
              </a:rPr>
              <a:t>) para MP4 y Smooth Streaming </a:t>
            </a:r>
          </a:p>
          <a:p>
            <a:pPr>
              <a:buClr>
                <a:schemeClr val="accent2"/>
              </a:buClr>
              <a:buSzPct val="110000"/>
            </a:pPr>
            <a:endParaRPr lang="es-AR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860603" y="4512858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37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18265" y="2732341"/>
            <a:ext cx="1161691" cy="950896"/>
            <a:chOff x="9072221" y="3159300"/>
            <a:chExt cx="1549141" cy="1268041"/>
          </a:xfrm>
        </p:grpSpPr>
        <p:pic>
          <p:nvPicPr>
            <p:cNvPr id="43" name="Picture 2" descr="C:\Users\t-dantay\Documents\Placeholders\paste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406" y="3159300"/>
              <a:ext cx="561698" cy="618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072221" y="3934828"/>
              <a:ext cx="1549141" cy="492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Analytics &amp; </a:t>
              </a:r>
            </a:p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Advertising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21058" y="2713743"/>
            <a:ext cx="809744" cy="903730"/>
            <a:chOff x="7755823" y="3134499"/>
            <a:chExt cx="1079812" cy="1205145"/>
          </a:xfrm>
        </p:grpSpPr>
        <p:grpSp>
          <p:nvGrpSpPr>
            <p:cNvPr id="48" name="Group 47"/>
            <p:cNvGrpSpPr/>
            <p:nvPr/>
          </p:nvGrpSpPr>
          <p:grpSpPr>
            <a:xfrm>
              <a:off x="8051590" y="3134499"/>
              <a:ext cx="545509" cy="632150"/>
              <a:chOff x="8147527" y="3077391"/>
              <a:chExt cx="545509" cy="632150"/>
            </a:xfrm>
          </p:grpSpPr>
          <p:pic>
            <p:nvPicPr>
              <p:cNvPr id="50" name="Picture 2" descr="C:\Users\t-dantay\Documents\First24\calendar1.png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47527" y="3077391"/>
                <a:ext cx="438831" cy="445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WiFi.png"/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183154" y="3199659"/>
                <a:ext cx="509882" cy="50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7755823" y="3982572"/>
              <a:ext cx="1079812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Live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</p:grpSp>
      <p:pic>
        <p:nvPicPr>
          <p:cNvPr id="52" name="Picture 35" descr="Eye 512x51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47" y="2695388"/>
            <a:ext cx="317553" cy="3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28672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90663"/>
            <a:ext cx="8420100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88" y="5342732"/>
            <a:ext cx="8334375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972" y="5329901"/>
            <a:ext cx="209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Portal de Windows Azure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para </a:t>
            </a:r>
            <a:r>
              <a:rPr lang="en-US" sz="4400" dirty="0">
                <a:solidFill>
                  <a:schemeClr val="bg1"/>
                </a:solidFill>
              </a:rPr>
              <a:t>Media Services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0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Media Services APIs and SDKs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552376" y="3920530"/>
            <a:ext cx="8928000" cy="1336057"/>
            <a:chOff x="398388" y="2530778"/>
            <a:chExt cx="8014651" cy="1336058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JAVA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http://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3"/>
                </a:rPr>
                <a:t>www.windowsazure.com/en-us/develop/java/java-home</a:t>
              </a:r>
              <a:r>
                <a:rPr lang="en-US" sz="2000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(Windows/ Mac/ Linux)</a:t>
              </a:r>
              <a:endParaRPr lang="es-AR" sz="2000" dirty="0"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2376" y="2899892"/>
            <a:ext cx="8928000" cy="1040807"/>
            <a:chOff x="398388" y="2518252"/>
            <a:chExt cx="8014651" cy="1040807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1825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Librería .NET 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4"/>
                </a:rPr>
                <a:t>https://nuget.org/packages/windowsazure.mediaservices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7324" y="1234330"/>
            <a:ext cx="9504064" cy="1665740"/>
            <a:chOff x="398388" y="2508874"/>
            <a:chExt cx="8014651" cy="166574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088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REST API para todas las plataformas, usando ODATA 3.0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 smtClean="0">
                  <a:latin typeface="Segoe UI" pitchFamily="34" charset="0"/>
                  <a:cs typeface="Segoe UI" pitchFamily="34" charset="0"/>
                </a:rPr>
                <a:t>Muy fácil de escribir tus propias librerías cliente usando la REST API y los verbos HTTP standard (GET, POST, PUT, DELETE) </a:t>
              </a:r>
              <a:r>
                <a:rPr lang="en-US" sz="2000" i="1" dirty="0" smtClean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5"/>
                </a:rPr>
                <a:t>http://msdn.microsoft.com/en-us/library/hh973618</a:t>
              </a:r>
              <a:endParaRPr lang="en-US" sz="2000" i="1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2376" y="5216673"/>
            <a:ext cx="8928000" cy="1489946"/>
            <a:chOff x="398388" y="2530778"/>
            <a:chExt cx="8014651" cy="1489947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3077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 smtClean="0">
                  <a:latin typeface="Segoe UI" pitchFamily="34" charset="0"/>
                  <a:cs typeface="Segoe UI" pitchFamily="34" charset="0"/>
                </a:rPr>
                <a:t>Código fuente disponible en GitHub =)</a:t>
              </a: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6"/>
                </a:rPr>
                <a:t>https://github.com/WindowsAzure/azure-sdk-for-media-services</a:t>
              </a:r>
              <a:endPara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  <a:p>
              <a:pPr marL="342900" lvl="1" indent="-3429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  <a:hlinkClick r:id="rId7"/>
                </a:rPr>
                <a:t>https://github.com/windowsazure/azure-sdk-for-java/</a:t>
              </a:r>
              <a:r>
                <a:rPr lang="en-US" sz="2000" dirty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 </a:t>
              </a:r>
            </a:p>
          </p:txBody>
        </p:sp>
      </p:grpSp>
      <p:pic>
        <p:nvPicPr>
          <p:cNvPr id="15" name="Picture 2" descr="http://matthewhartman.github.io/base/images/githu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40" y="45252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0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</a:t>
            </a:r>
            <a:r>
              <a:rPr lang="en-US" dirty="0" smtClean="0">
                <a:solidFill>
                  <a:schemeClr val="bg1"/>
                </a:solidFill>
              </a:rPr>
              <a:t>workflow con .NET SDK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9240" y="2636912"/>
            <a:ext cx="11653521" cy="8949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Mi primer VOD workflow en C#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43559" y="764704"/>
            <a:ext cx="3541273" cy="4776484"/>
          </a:xfrm>
          <a:prstGeom prst="rect">
            <a:avLst/>
          </a:prstGeom>
        </p:spPr>
        <p:txBody>
          <a:bodyPr vert="horz" wrap="square" lIns="93260" tIns="93260" rIns="146304" bIns="91440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Ingest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Encode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Package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Encrypt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110000"/>
              <a:buNone/>
            </a:pPr>
            <a:r>
              <a:rPr lang="en-US" dirty="0" smtClean="0">
                <a:solidFill>
                  <a:schemeClr val="bg1"/>
                </a:solidFill>
              </a:rPr>
              <a:t>Deliver</a:t>
            </a:r>
          </a:p>
          <a:p>
            <a:pPr>
              <a:buClr>
                <a:schemeClr val="accent2"/>
              </a:buClr>
              <a:buSzPct val="110000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12" descr="Cloud upload 512x5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37" y="1064646"/>
            <a:ext cx="660469" cy="66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401" y="2170951"/>
            <a:ext cx="536238" cy="53623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18658" y="4127517"/>
            <a:ext cx="656048" cy="656048"/>
            <a:chOff x="1106074" y="2130481"/>
            <a:chExt cx="2569999" cy="2569999"/>
          </a:xfrm>
        </p:grpSpPr>
        <p:pic>
          <p:nvPicPr>
            <p:cNvPr id="10" name="Picture 9" descr="Shield 512x51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31" descr="Key 512x51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1" descr="Movie 512x51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02" y="5205552"/>
            <a:ext cx="514337" cy="5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1" descr="3d 512x51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82" y="3070000"/>
            <a:ext cx="635530" cy="6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41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9582126" y="1"/>
            <a:ext cx="2609502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25931" y="2894044"/>
            <a:ext cx="8740141" cy="894996"/>
          </a:xfrm>
        </p:spPr>
        <p:txBody>
          <a:bodyPr anchor="ctr">
            <a:noAutofit/>
          </a:bodyPr>
          <a:lstStyle/>
          <a:p>
            <a:r>
              <a:rPr lang="en-US" sz="8800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  <p:sp>
        <p:nvSpPr>
          <p:cNvPr id="9" name="Rounded Rectangle 29"/>
          <p:cNvSpPr/>
          <p:nvPr/>
        </p:nvSpPr>
        <p:spPr bwMode="black">
          <a:xfrm>
            <a:off x="10370706" y="2287056"/>
            <a:ext cx="1032345" cy="2283888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5" tIns="34285" rIns="34285" bIns="3428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27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66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857500"/>
            <a:ext cx="10513168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http://</a:t>
            </a:r>
            <a:r>
              <a:rPr lang="en-US" sz="5400" dirty="0" smtClean="0"/>
              <a:t>blogs.southworks.net/about-us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5305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1631504" y="2053205"/>
            <a:ext cx="8928000" cy="1015755"/>
            <a:chOff x="398388" y="2543304"/>
            <a:chExt cx="8014651" cy="1015756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es Windows Azure Media Services?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>
                  <a:latin typeface="Segoe UI" pitchFamily="34" charset="0"/>
                  <a:cs typeface="Segoe UI" pitchFamily="34" charset="0"/>
                </a:rPr>
                <a:t>Arquitectura, Filosofía y Alcance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31504" y="3140969"/>
            <a:ext cx="8928000" cy="1477420"/>
            <a:chOff x="398388" y="2543304"/>
            <a:chExt cx="8014651" cy="1477421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Servicio Video on Demand (VOD)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Usando el portal de Windows Azure </a:t>
              </a:r>
              <a:r>
                <a:rPr lang="es-AR" sz="2000" dirty="0"/>
                <a:t>para Media </a:t>
              </a:r>
              <a:r>
                <a:rPr lang="es-AR" sz="2000" dirty="0"/>
                <a:t>Services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Mi primer VOD workflow en C#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31504" y="1340768"/>
            <a:ext cx="8928000" cy="720000"/>
            <a:chOff x="398388" y="2543304"/>
            <a:chExt cx="8014651" cy="72000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cambio para la industria de Media?</a:t>
              </a:r>
              <a:endParaRPr lang="es-AR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31504" y="4725145"/>
            <a:ext cx="8928000" cy="1323531"/>
            <a:chOff x="398388" y="2543304"/>
            <a:chExt cx="8014651" cy="1323532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Dynamic Packaging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Reproduciendo mi contenido en Windows 8, Silverlight, Flash, iOS y IE11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20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ock Arc 17"/>
          <p:cNvSpPr/>
          <p:nvPr/>
        </p:nvSpPr>
        <p:spPr bwMode="auto">
          <a:xfrm>
            <a:off x="2991217" y="3087000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/>
              <a:t>¿Qué cambio para la industria de Media</a:t>
            </a:r>
            <a:r>
              <a:rPr lang="en-US" sz="3600" dirty="0"/>
              <a:t>?</a:t>
            </a:r>
            <a:endParaRPr lang="es-AR" sz="3600" dirty="0"/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52" y="1857614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2" descr="Radio al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25" y="1827618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9963" y="1877747"/>
            <a:ext cx="141673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100 M</a:t>
            </a:r>
            <a:endParaRPr lang="es-AR" sz="4949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9" name="Picture 25" descr="Home 512x512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27" y="1971686"/>
            <a:ext cx="432303" cy="43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37629" y="2103947"/>
            <a:ext cx="14141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500" dirty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Hogares WW </a:t>
            </a:r>
            <a:endParaRPr lang="es-AR" sz="1351" dirty="0">
              <a:solidFill>
                <a:schemeClr val="bg1">
                  <a:lumMod val="6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669970" y="2403987"/>
            <a:ext cx="3577721" cy="2493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6077" y="2438583"/>
            <a:ext cx="3412794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b="1" dirty="0">
                <a:latin typeface="Gulim" panose="020B0600000101010101" pitchFamily="34" charset="-127"/>
                <a:ea typeface="Gulim" panose="020B0600000101010101" pitchFamily="34" charset="-127"/>
              </a:rPr>
              <a:t>TIENEN AL MENOS UNA</a:t>
            </a:r>
            <a:endParaRPr lang="es-AR"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3653" y="27113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 CON INTERNET </a:t>
            </a:r>
            <a:endParaRPr lang="es-AR" sz="1500" b="1" dirty="0">
              <a:solidFill>
                <a:srgbClr val="00B0F0"/>
              </a:solidFill>
            </a:endParaRPr>
          </a:p>
        </p:txBody>
      </p:sp>
      <p:pic>
        <p:nvPicPr>
          <p:cNvPr id="16" name="Picture 18" descr="Mobile phone 512x512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93" y="3435504"/>
            <a:ext cx="910155" cy="91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542944" y="3775940"/>
            <a:ext cx="1159100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50%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86707" y="3277106"/>
            <a:ext cx="1798890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SMARTPHONES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Block Arc 23"/>
          <p:cNvSpPr/>
          <p:nvPr/>
        </p:nvSpPr>
        <p:spPr bwMode="auto">
          <a:xfrm>
            <a:off x="6681693" y="3127753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Picture 18" descr="Mobile phone 512x512.png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5650163" y="3569334"/>
            <a:ext cx="1236423" cy="90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7233420" y="3816695"/>
            <a:ext cx="1072538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19%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64621" y="3266698"/>
            <a:ext cx="1117614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TABLETS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57448" y="4345655"/>
            <a:ext cx="7559424" cy="451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050" y="4502122"/>
            <a:ext cx="829961" cy="77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5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63" y="4537349"/>
            <a:ext cx="213156" cy="43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8" descr="Mobile phone 512x512.png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5"/>
          <a:stretch/>
        </p:blipFill>
        <p:spPr bwMode="auto">
          <a:xfrm rot="16200000">
            <a:off x="4919427" y="4765186"/>
            <a:ext cx="839055" cy="6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5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12" y="4953756"/>
            <a:ext cx="133749" cy="2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156901" y="4317305"/>
            <a:ext cx="37673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MULTIPLES TAREAS</a:t>
            </a:r>
            <a:endParaRPr lang="es-AR" sz="30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08046" y="4823076"/>
            <a:ext cx="186301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1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MIENTRAS MIRAN TV</a:t>
            </a:r>
            <a:endParaRPr lang="es-AR" sz="1351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4733" y="5104192"/>
            <a:ext cx="1157496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80%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36" name="Picture 21" descr="Movie 512x512.pn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74633" y="3798636"/>
            <a:ext cx="455859" cy="45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Right Arrow 36"/>
          <p:cNvSpPr/>
          <p:nvPr/>
        </p:nvSpPr>
        <p:spPr bwMode="auto">
          <a:xfrm rot="5400000">
            <a:off x="7552238" y="5026857"/>
            <a:ext cx="1026455" cy="758539"/>
          </a:xfrm>
          <a:prstGeom prst="rightArrow">
            <a:avLst>
              <a:gd name="adj1" fmla="val 64465"/>
              <a:gd name="adj2" fmla="val 473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20276" y="4889931"/>
            <a:ext cx="2378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spc="-113" dirty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10k Millones</a:t>
            </a:r>
            <a:endParaRPr lang="es-AR" sz="3600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34417" y="5285665"/>
            <a:ext cx="3214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00" b="1" dirty="0">
                <a:solidFill>
                  <a:srgbClr val="00B0F0"/>
                </a:solidFill>
              </a:rPr>
              <a:t>DISPOSITIVOS MOBILES CONECTADOS</a:t>
            </a:r>
            <a:endParaRPr lang="es-AR" sz="13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32775" y="5531934"/>
            <a:ext cx="447238" cy="238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725" b="1" dirty="0">
                <a:solidFill>
                  <a:schemeClr val="tx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</a:t>
            </a:r>
            <a:endParaRPr lang="es-A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51381" y="5469129"/>
            <a:ext cx="9586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300" spc="-113" dirty="0">
                <a:solidFill>
                  <a:schemeClr val="accent6">
                    <a:lumMod val="40000"/>
                    <a:lumOff val="6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2016</a:t>
            </a:r>
            <a:endParaRPr lang="es-AR" sz="3300" spc="-113" dirty="0">
              <a:solidFill>
                <a:schemeClr val="accent6">
                  <a:lumMod val="40000"/>
                  <a:lumOff val="6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0660" y="5484494"/>
            <a:ext cx="1356140" cy="14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051" dirty="0">
                <a:solidFill>
                  <a:srgbClr val="00B0F0"/>
                </a:solidFill>
              </a:rPr>
              <a:t>*</a:t>
            </a:r>
            <a:r>
              <a:rPr lang="es-AR" sz="1051" dirty="0" err="1">
                <a:solidFill>
                  <a:srgbClr val="00B0F0"/>
                </a:solidFill>
              </a:rPr>
              <a:t>Source</a:t>
            </a:r>
            <a:r>
              <a:rPr lang="es-AR" sz="1051" dirty="0">
                <a:solidFill>
                  <a:srgbClr val="00B0F0"/>
                </a:solidFill>
              </a:rPr>
              <a:t>: Cisco, </a:t>
            </a:r>
            <a:r>
              <a:rPr lang="es-AR" sz="1051" dirty="0" err="1">
                <a:solidFill>
                  <a:srgbClr val="00B0F0"/>
                </a:solidFill>
              </a:rPr>
              <a:t>Gartner</a:t>
            </a:r>
            <a:endParaRPr lang="es-AR" sz="105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5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10" grpId="0"/>
      <p:bldP spid="13" grpId="0"/>
      <p:bldP spid="14" grpId="0"/>
      <p:bldP spid="17" grpId="0"/>
      <p:bldP spid="20" grpId="0"/>
      <p:bldP spid="24" grpId="0" animBg="1"/>
      <p:bldP spid="26" grpId="0"/>
      <p:bldP spid="27" grpId="0"/>
      <p:bldP spid="28" grpId="0" animBg="1"/>
      <p:bldP spid="33" grpId="0"/>
      <p:bldP spid="34" grpId="0"/>
      <p:bldP spid="35" grpId="0"/>
      <p:bldP spid="37" grpId="0" animBg="1"/>
      <p:bldP spid="38" grpId="0"/>
      <p:bldP spid="39" grpId="0"/>
      <p:bldP spid="40" grpId="0"/>
      <p:bldP spid="4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Fragmentación</a:t>
            </a:r>
            <a:endParaRPr lang="es-AR" dirty="0"/>
          </a:p>
        </p:txBody>
      </p:sp>
      <p:pic>
        <p:nvPicPr>
          <p:cNvPr id="42" name="Picture 22" descr="Movie alt 512x5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17" y="1716166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1874920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5286" y="1882369"/>
            <a:ext cx="1088247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WEB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5" name="Block Arc 4"/>
          <p:cNvSpPr/>
          <p:nvPr/>
        </p:nvSpPr>
        <p:spPr bwMode="auto">
          <a:xfrm rot="5400000">
            <a:off x="4930107" y="1865023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4" name="Picture 10" descr="http://aux.iconpedia.net/uploads/10883930251758978626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74" y="3010123"/>
            <a:ext cx="485151" cy="4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://lungo.tapquo.com/assets/images/icon-html5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26" y="2433757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2902" y="2798717"/>
            <a:ext cx="1304844" cy="881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7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99%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EN DESKTOPS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 LAPTOPS</a:t>
            </a:r>
            <a:endParaRPr lang="es-AR" sz="1500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831910" y="3040315"/>
            <a:ext cx="454958" cy="4549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t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2700" dirty="0">
                <a:solidFill>
                  <a:schemeClr val="bg1">
                    <a:lumMod val="6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sl</a:t>
            </a:r>
            <a:endParaRPr lang="es-AR" sz="2700" dirty="0">
              <a:solidFill>
                <a:schemeClr val="bg1">
                  <a:lumMod val="6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46" name="Picture 30" descr="Camcorder 512x512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288" y="1925011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6846156" y="2345283"/>
            <a:ext cx="175490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MOBILE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48" name="Picture 2" descr="http://t2.gstatic.com/images?q=tbn:ANd9GcTRwDGrRH7JeoNQ9__N04BOJRzQRDayDCZToWJPPP0PhCl7VhYpPLEhHbA1JQ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691" l="9653" r="89961">
                        <a14:foregroundMark x1="52124" y1="23711" x2="52124" y2="23711"/>
                        <a14:foregroundMark x1="74517" y1="47423" x2="74517" y2="47423"/>
                        <a14:foregroundMark x1="30116" y1="49485" x2="30116" y2="49485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4" y="3858950"/>
            <a:ext cx="1120192" cy="8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files.softicons.com/download/system-icons/windows-8-metro-invert-icons-by-dakirby309/png/256x256/Folders%20&amp;%20OS/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94" y="3891759"/>
            <a:ext cx="711011" cy="71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34" y="4287054"/>
            <a:ext cx="342852" cy="3428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71" y="4294075"/>
            <a:ext cx="342852" cy="34285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332667" y="4874269"/>
            <a:ext cx="31149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  <a:ea typeface="Gulim" panose="020B0600000101010101" pitchFamily="34" charset="-127"/>
              </a:rPr>
              <a:t>Hay una aplicación para esto</a:t>
            </a:r>
            <a:endParaRPr lang="es-AR" sz="1350" dirty="0">
              <a:solidFill>
                <a:schemeClr val="accent5">
                  <a:lumMod val="40000"/>
                  <a:lumOff val="60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73791" y="5105561"/>
            <a:ext cx="3060966" cy="623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APLICACIONES</a:t>
            </a:r>
            <a:endParaRPr lang="es-AR" sz="449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54" name="Picture 24" descr="Windows 512x512.png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57" y="3948027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 descr="http://iphone-developers.com/images/sized/images/uploads/xbox-live-icon-200x19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05" y="3967556"/>
            <a:ext cx="713556" cy="6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28" y="4284228"/>
            <a:ext cx="342852" cy="342852"/>
          </a:xfrm>
          <a:prstGeom prst="rect">
            <a:avLst/>
          </a:prstGeom>
        </p:spPr>
      </p:pic>
      <p:sp>
        <p:nvSpPr>
          <p:cNvPr id="57" name="Block Arc 56"/>
          <p:cNvSpPr/>
          <p:nvPr/>
        </p:nvSpPr>
        <p:spPr bwMode="auto">
          <a:xfrm rot="16200000">
            <a:off x="4366007" y="3855752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9" name="Picture 28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30" y="4563303"/>
            <a:ext cx="438850" cy="4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747328" y="2741468"/>
            <a:ext cx="18918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dirty="0">
                <a:solidFill>
                  <a:srgbClr val="FF9933"/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BROWSER</a:t>
            </a:r>
            <a:endParaRPr lang="es-AR" sz="2400" dirty="0">
              <a:solidFill>
                <a:srgbClr val="FF9933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" name="Picture 18" descr="Mobile phone 512x512.png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927" y="2286390"/>
            <a:ext cx="910154" cy="9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Picture 17"/>
          <p:cNvPicPr>
            <a:picLocks noChangeAspect="1" noChangeArrowheads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81" y="2433758"/>
            <a:ext cx="320176" cy="32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ounded Rectangle 59"/>
          <p:cNvSpPr/>
          <p:nvPr/>
        </p:nvSpPr>
        <p:spPr bwMode="auto">
          <a:xfrm>
            <a:off x="3086334" y="1852224"/>
            <a:ext cx="111022" cy="17784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306228" y="2330092"/>
            <a:ext cx="1995977" cy="759371"/>
          </a:xfrm>
          <a:prstGeom prst="roundRect">
            <a:avLst>
              <a:gd name="adj" fmla="val 50000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3300" dirty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VIDEO</a:t>
            </a:r>
            <a:endParaRPr lang="es-AR" sz="3300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64" name="Picture 5" descr="Alert 512x512.png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667" y="2180791"/>
            <a:ext cx="812186" cy="81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9615233" y="2901835"/>
            <a:ext cx="11320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SIN PLUGIN</a:t>
            </a:r>
            <a:endParaRPr lang="es-AR" sz="1350" b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759174" y="3630710"/>
            <a:ext cx="366958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697460" y="3353226"/>
            <a:ext cx="22779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dirty="0">
                <a:solidFill>
                  <a:srgbClr val="00B0F0"/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PROGRESSIVE DOWNLOAD</a:t>
            </a:r>
            <a:endParaRPr lang="es-AR" sz="1350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38434" y="3580837"/>
            <a:ext cx="27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accent5">
                    <a:lumMod val="40000"/>
                    <a:lumOff val="60000"/>
                  </a:schemeClr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ADAPTIVE STREAMING</a:t>
            </a:r>
            <a:endParaRPr lang="es-AR" sz="15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5" grpId="0" animBg="1"/>
      <p:bldP spid="47" grpId="0"/>
      <p:bldP spid="22" grpId="0"/>
      <p:bldP spid="53" grpId="0"/>
      <p:bldP spid="57" grpId="0" animBg="1"/>
      <p:bldP spid="23" grpId="0"/>
      <p:bldP spid="60" grpId="0" animBg="1"/>
      <p:bldP spid="3" grpId="0"/>
      <p:bldP spid="63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Filosofía</a:t>
            </a:r>
            <a:endParaRPr lang="es-AR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3771086" y="1323668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1902466" y="1412777"/>
            <a:ext cx="2365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formato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02467" y="1697654"/>
            <a:ext cx="3602659" cy="1184766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5944" y="1449861"/>
            <a:ext cx="609452" cy="609452"/>
          </a:xfrm>
          <a:prstGeom prst="rect">
            <a:avLst/>
          </a:prstGeom>
          <a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1966227" y="1746651"/>
            <a:ext cx="456897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350" dirty="0">
                <a:ea typeface="Gulim" panose="020B0600000101010101" pitchFamily="34" charset="-127"/>
              </a:rPr>
              <a:t>Smooth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mpeg-DASH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Apple </a:t>
            </a:r>
            <a:r>
              <a:rPr lang="en-US" sz="1350" dirty="0">
                <a:ea typeface="Gulim" panose="020B0600000101010101" pitchFamily="34" charset="-127"/>
              </a:rPr>
              <a:t>HTTP Live Streaming</a:t>
            </a:r>
          </a:p>
          <a:p>
            <a:pPr lvl="0"/>
            <a:r>
              <a:rPr lang="en-US" sz="1350" dirty="0">
                <a:ea typeface="Gulim" panose="020B0600000101010101" pitchFamily="34" charset="-127"/>
              </a:rPr>
              <a:t>Progressive </a:t>
            </a:r>
            <a:r>
              <a:rPr lang="en-US" sz="1350" dirty="0">
                <a:ea typeface="Gulim" panose="020B0600000101010101" pitchFamily="34" charset="-127"/>
              </a:rPr>
              <a:t>Download</a:t>
            </a:r>
          </a:p>
          <a:p>
            <a:r>
              <a:rPr lang="en-US" sz="1350" dirty="0">
                <a:ea typeface="Gulim" panose="020B0600000101010101" pitchFamily="34" charset="-127"/>
              </a:rPr>
              <a:t>Flash HTTP Dynamic Streaming</a:t>
            </a:r>
            <a:r>
              <a:rPr lang="en-US" sz="1350" dirty="0">
                <a:ea typeface="Gulim" panose="020B0600000101010101" pitchFamily="34" charset="-127"/>
              </a:rPr>
              <a:t>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3771086" y="3169775"/>
            <a:ext cx="1440524" cy="2096969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TextBox 9"/>
          <p:cNvSpPr txBox="1"/>
          <p:nvPr/>
        </p:nvSpPr>
        <p:spPr>
          <a:xfrm>
            <a:off x="1921356" y="3068961"/>
            <a:ext cx="25532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del protocolo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21356" y="3353839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018" y="3122267"/>
            <a:ext cx="609452" cy="609452"/>
          </a:xfrm>
          <a:prstGeom prst="rect">
            <a:avLst/>
          </a:prstGeom>
          <a:blipFill>
            <a:blip r:embed="rId4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55148"/>
              <a:satOff val="-1070"/>
              <a:lumOff val="473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1988921" y="342603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HTTP</a:t>
            </a:r>
          </a:p>
          <a:p>
            <a:r>
              <a:rPr lang="en-US" sz="1350" dirty="0">
                <a:ea typeface="Gulim" panose="020B0600000101010101" pitchFamily="34" charset="-127"/>
              </a:rPr>
              <a:t>RTMP </a:t>
            </a:r>
            <a:r>
              <a:rPr lang="en-US" sz="1350" i="1" dirty="0">
                <a:ea typeface="Gulim" panose="020B0600000101010101" pitchFamily="34" charset="-127"/>
              </a:rPr>
              <a:t>(roadmap)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5627" y="4081353"/>
            <a:ext cx="19845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000" dirty="0">
                <a:latin typeface="+mj-lt"/>
                <a:ea typeface="Gulim" panose="020B0600000101010101" pitchFamily="34" charset="-127"/>
              </a:rPr>
              <a:t>agnóstico de DRM</a:t>
            </a:r>
            <a:endParaRPr lang="es-AR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04683" y="4406282"/>
            <a:ext cx="3602659" cy="587425"/>
          </a:xfrm>
          <a:prstGeom prst="roundRect">
            <a:avLst>
              <a:gd name="adj" fmla="val 8399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6920" y="4136266"/>
            <a:ext cx="609452" cy="609452"/>
          </a:xfrm>
          <a:prstGeom prst="rect">
            <a:avLst/>
          </a:prstGeom>
          <a:blipFill>
            <a:blip r:embed="rId5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2">
              <a:tint val="50000"/>
              <a:hueOff val="110295"/>
              <a:satOff val="-2140"/>
              <a:lumOff val="947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 16"/>
          <p:cNvSpPr/>
          <p:nvPr/>
        </p:nvSpPr>
        <p:spPr>
          <a:xfrm>
            <a:off x="1994221" y="4463088"/>
            <a:ext cx="456897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>
                <a:ea typeface="Gulim" panose="020B0600000101010101" pitchFamily="34" charset="-127"/>
              </a:rPr>
              <a:t>PlayReady</a:t>
            </a:r>
          </a:p>
          <a:p>
            <a:r>
              <a:rPr lang="en-US" sz="1350" dirty="0">
                <a:ea typeface="Gulim" panose="020B0600000101010101" pitchFamily="34" charset="-127"/>
              </a:rPr>
              <a:t>Adobe </a:t>
            </a:r>
            <a:r>
              <a:rPr lang="en-US" sz="1350" dirty="0">
                <a:ea typeface="Gulim" panose="020B0600000101010101" pitchFamily="34" charset="-127"/>
              </a:rPr>
              <a:t>Access </a:t>
            </a:r>
            <a:r>
              <a:rPr lang="en-US" sz="1350" i="1" dirty="0">
                <a:ea typeface="Gulim" panose="020B0600000101010101" pitchFamily="34" charset="-127"/>
              </a:rPr>
              <a:t>(</a:t>
            </a:r>
            <a:r>
              <a:rPr lang="en-US" sz="1350" i="1" dirty="0" smtClean="0">
                <a:ea typeface="Gulim" panose="020B0600000101010101" pitchFamily="34" charset="-127"/>
              </a:rPr>
              <a:t>road map</a:t>
            </a:r>
            <a:r>
              <a:rPr lang="en-US" sz="1350" i="1" dirty="0">
                <a:ea typeface="Gulim" panose="020B0600000101010101" pitchFamily="34" charset="-127"/>
              </a:rPr>
              <a:t>)</a:t>
            </a:r>
            <a:endParaRPr lang="en-US" sz="1350" i="1" dirty="0">
              <a:ea typeface="Gulim" panose="020B0600000101010101" pitchFamily="34" charset="-127"/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Curved Right Arrow 19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Curved Right Arrow 20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45316" y="5302949"/>
            <a:ext cx="854793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Llegar a cualquier device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dirty="0">
                <a:ea typeface="Gulim" panose="020B0600000101010101" pitchFamily="34" charset="-127"/>
              </a:rPr>
              <a:t>con el mejor formato, protocolo y DRM posible</a:t>
            </a:r>
            <a:endParaRPr lang="es-AR" sz="24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50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10" grpId="0"/>
      <p:bldP spid="11" grpId="0" animBg="1"/>
      <p:bldP spid="13" grpId="0"/>
      <p:bldP spid="14" grpId="0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 - Reproductores</a:t>
            </a:r>
            <a:endParaRPr lang="es-AR" dirty="0"/>
          </a:p>
        </p:txBody>
      </p:sp>
      <p:sp>
        <p:nvSpPr>
          <p:cNvPr id="57" name="Rounded Rectangle 56"/>
          <p:cNvSpPr/>
          <p:nvPr/>
        </p:nvSpPr>
        <p:spPr bwMode="auto">
          <a:xfrm>
            <a:off x="119336" y="1436811"/>
            <a:ext cx="11860092" cy="14146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36" y="1727652"/>
            <a:ext cx="677108" cy="97719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WEB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67610" y="148420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796444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Silverlight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89472" y="192675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2"/>
              </a:rPr>
              <a:t>Smooth Streaming Player Framework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SDK</a:t>
            </a:r>
            <a:endParaRPr lang="en-US" sz="1600" dirty="0"/>
          </a:p>
        </p:txBody>
      </p:sp>
      <p:sp>
        <p:nvSpPr>
          <p:cNvPr id="62" name="Rounded Rectangle 61"/>
          <p:cNvSpPr/>
          <p:nvPr/>
        </p:nvSpPr>
        <p:spPr bwMode="auto">
          <a:xfrm>
            <a:off x="4671222" y="152854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Flash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7686" y="1926754"/>
            <a:ext cx="3371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4"/>
              </a:rPr>
              <a:t>OSMF </a:t>
            </a:r>
            <a:r>
              <a:rPr lang="en-US" sz="1600" dirty="0">
                <a:hlinkClick r:id="rId4"/>
              </a:rPr>
              <a:t>plugin for smooth streaming</a:t>
            </a:r>
            <a:endParaRPr lang="en-US" sz="1600" dirty="0"/>
          </a:p>
        </p:txBody>
      </p:sp>
      <p:sp>
        <p:nvSpPr>
          <p:cNvPr id="67" name="Rounded Rectangle 66"/>
          <p:cNvSpPr/>
          <p:nvPr/>
        </p:nvSpPr>
        <p:spPr bwMode="auto">
          <a:xfrm>
            <a:off x="8720686" y="152471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HTML5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720686" y="1914901"/>
            <a:ext cx="2492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5"/>
              </a:rPr>
              <a:t>HTML5 Player Framework</a:t>
            </a:r>
            <a:endParaRPr lang="en-US" sz="1600" dirty="0"/>
          </a:p>
        </p:txBody>
      </p:sp>
      <p:sp>
        <p:nvSpPr>
          <p:cNvPr id="69" name="Rounded Rectangle 68"/>
          <p:cNvSpPr/>
          <p:nvPr/>
        </p:nvSpPr>
        <p:spPr bwMode="auto">
          <a:xfrm>
            <a:off x="119336" y="3050530"/>
            <a:ext cx="11860092" cy="14146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9336" y="3362701"/>
            <a:ext cx="677108" cy="111985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APPS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67610" y="3097925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796444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Windows 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9472" y="3540474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6"/>
              </a:rPr>
              <a:t>Smooth Streaming Player </a:t>
            </a:r>
            <a:r>
              <a:rPr lang="en-US" sz="1600" dirty="0">
                <a:hlinkClick r:id="rId6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7"/>
              </a:rPr>
              <a:t>Smooth Streaming Client </a:t>
            </a:r>
            <a:r>
              <a:rPr lang="en-US" sz="1600" dirty="0">
                <a:hlinkClick r:id="rId7"/>
              </a:rPr>
              <a:t>SDK</a:t>
            </a:r>
            <a:endParaRPr lang="en-US" sz="1600" dirty="0"/>
          </a:p>
        </p:txBody>
      </p:sp>
      <p:sp>
        <p:nvSpPr>
          <p:cNvPr id="74" name="Rounded Rectangle 73"/>
          <p:cNvSpPr/>
          <p:nvPr/>
        </p:nvSpPr>
        <p:spPr bwMode="auto">
          <a:xfrm>
            <a:off x="4671222" y="3142268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XBox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647686" y="3540474"/>
            <a:ext cx="3528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8"/>
              </a:rPr>
              <a:t>Smooth Streaming Player </a:t>
            </a:r>
            <a:r>
              <a:rPr lang="en-US" sz="1600" dirty="0">
                <a:hlinkClick r:id="rId8"/>
              </a:rPr>
              <a:t>Framework</a:t>
            </a:r>
            <a:endParaRPr lang="en-US" sz="1600" dirty="0"/>
          </a:p>
          <a:p>
            <a:pPr lvl="0"/>
            <a:r>
              <a:rPr lang="en-US" sz="1600" dirty="0">
                <a:hlinkClick r:id="rId8"/>
              </a:rPr>
              <a:t>Smooth Streaming Client </a:t>
            </a:r>
            <a:r>
              <a:rPr lang="en-US" sz="1600" dirty="0">
                <a:hlinkClick r:id="rId8"/>
              </a:rPr>
              <a:t>SDK</a:t>
            </a:r>
            <a:endParaRPr lang="en-US" sz="1600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8720686" y="3138436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TV/STBs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720686" y="3528621"/>
            <a:ext cx="2874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Smooth Streaming Porting Kit</a:t>
            </a:r>
            <a:endParaRPr lang="en-US" sz="1600" dirty="0"/>
          </a:p>
          <a:p>
            <a:pPr lvl="0"/>
            <a:r>
              <a:rPr lang="en-US" sz="1600" dirty="0"/>
              <a:t>Partner integrations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99803" y="4609401"/>
            <a:ext cx="11860092" cy="1453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1358" y="4853654"/>
            <a:ext cx="553998" cy="1209627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MOBILE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348077" y="4656796"/>
            <a:ext cx="236121" cy="236121"/>
          </a:xfrm>
          <a:prstGeom prst="ellipse">
            <a:avLst/>
          </a:prstGeom>
          <a:solidFill>
            <a:srgbClr val="FFC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224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776911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WinPhone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9939" y="5099345"/>
            <a:ext cx="3664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10"/>
              </a:rPr>
              <a:t>Player Framework for </a:t>
            </a:r>
            <a:r>
              <a:rPr lang="en-US" sz="1600" dirty="0">
                <a:hlinkClick r:id="rId10"/>
              </a:rPr>
              <a:t>WinPhone </a:t>
            </a:r>
            <a:r>
              <a:rPr lang="en-US" sz="1600" dirty="0">
                <a:hlinkClick r:id="rId10"/>
              </a:rPr>
              <a:t>8</a:t>
            </a:r>
            <a:endParaRPr lang="en-US" sz="1600" dirty="0"/>
          </a:p>
          <a:p>
            <a:pPr lvl="0"/>
            <a:r>
              <a:rPr lang="en-US" sz="1600" dirty="0">
                <a:hlinkClick r:id="rId3"/>
              </a:rPr>
              <a:t>Smooth Streaming Client </a:t>
            </a:r>
            <a:r>
              <a:rPr lang="en-US" sz="1600" dirty="0">
                <a:hlinkClick r:id="rId3"/>
              </a:rPr>
              <a:t>SDK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 bwMode="auto">
          <a:xfrm>
            <a:off x="4651689" y="4701139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Android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28153" y="5099345"/>
            <a:ext cx="3371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Partner SDKs </a:t>
            </a:r>
            <a:r>
              <a:rPr lang="en-US" sz="1600" dirty="0"/>
              <a:t>and </a:t>
            </a:r>
            <a:r>
              <a:rPr lang="en-US" sz="1600" dirty="0"/>
              <a:t>Frameworks</a:t>
            </a:r>
          </a:p>
          <a:p>
            <a:r>
              <a:rPr lang="en-US" sz="1600" dirty="0">
                <a:hlinkClick r:id="rId4"/>
              </a:rPr>
              <a:t>OSMF plugin for smooth </a:t>
            </a:r>
            <a:r>
              <a:rPr lang="en-US" sz="1600" dirty="0">
                <a:hlinkClick r:id="rId4"/>
              </a:rPr>
              <a:t>streaming</a:t>
            </a:r>
            <a:endParaRPr lang="en-US" sz="1600" dirty="0"/>
          </a:p>
        </p:txBody>
      </p:sp>
      <p:sp>
        <p:nvSpPr>
          <p:cNvPr id="91" name="Rounded Rectangle 90"/>
          <p:cNvSpPr/>
          <p:nvPr/>
        </p:nvSpPr>
        <p:spPr bwMode="auto">
          <a:xfrm>
            <a:off x="8701153" y="4697307"/>
            <a:ext cx="1524000" cy="344483"/>
          </a:xfrm>
          <a:prstGeom prst="round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iOS</a:t>
            </a:r>
            <a:endParaRPr lang="en-US" b="1" dirty="0">
              <a:solidFill>
                <a:schemeClr val="tx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701154" y="5087492"/>
            <a:ext cx="3143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hlinkClick r:id="rId9"/>
              </a:rPr>
              <a:t>Player </a:t>
            </a:r>
            <a:r>
              <a:rPr lang="en-US" sz="1600" dirty="0">
                <a:hlinkClick r:id="rId9"/>
              </a:rPr>
              <a:t>Framework </a:t>
            </a:r>
            <a:r>
              <a:rPr lang="en-US" sz="1600" dirty="0">
                <a:hlinkClick r:id="rId9"/>
              </a:rPr>
              <a:t>for smooth streaming with PlayReady</a:t>
            </a:r>
            <a:endParaRPr lang="en-US" sz="1600" dirty="0"/>
          </a:p>
          <a:p>
            <a:pPr lvl="0"/>
            <a:r>
              <a:rPr lang="en-US" sz="1600" dirty="0">
                <a:hlinkClick r:id="rId11"/>
              </a:rPr>
              <a:t>Player Framework for </a:t>
            </a:r>
            <a:r>
              <a:rPr lang="en-US" sz="1600" dirty="0">
                <a:hlinkClick r:id="rId11"/>
              </a:rPr>
              <a:t>HLS</a:t>
            </a:r>
            <a:endParaRPr lang="en-US" sz="1600" dirty="0"/>
          </a:p>
        </p:txBody>
      </p:sp>
      <p:sp>
        <p:nvSpPr>
          <p:cNvPr id="99" name="Rectangle 98"/>
          <p:cNvSpPr/>
          <p:nvPr/>
        </p:nvSpPr>
        <p:spPr>
          <a:xfrm>
            <a:off x="8701153" y="6149775"/>
            <a:ext cx="337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Para mas información leer </a:t>
            </a:r>
            <a:r>
              <a:rPr lang="es-AR" dirty="0" err="1" smtClean="0">
                <a:hlinkClick r:id="rId12"/>
              </a:rPr>
              <a:t>aca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00" name="Rectangle 99"/>
          <p:cNvSpPr/>
          <p:nvPr/>
        </p:nvSpPr>
        <p:spPr>
          <a:xfrm>
            <a:off x="367609" y="6112855"/>
            <a:ext cx="493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Soporte para MPEG-DASH esta en el road </a:t>
            </a:r>
            <a:r>
              <a:rPr lang="es-AR" dirty="0" err="1" smtClean="0"/>
              <a:t>map</a:t>
            </a:r>
            <a:endParaRPr lang="es-AR" dirty="0"/>
          </a:p>
        </p:txBody>
      </p:sp>
      <p:sp>
        <p:nvSpPr>
          <p:cNvPr id="101" name="6-Point Star 100"/>
          <p:cNvSpPr/>
          <p:nvPr/>
        </p:nvSpPr>
        <p:spPr bwMode="auto">
          <a:xfrm>
            <a:off x="167644" y="6163515"/>
            <a:ext cx="253620" cy="286175"/>
          </a:xfrm>
          <a:prstGeom prst="star6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279576" y="1497310"/>
            <a:ext cx="410525" cy="410525"/>
            <a:chOff x="1106074" y="2130481"/>
            <a:chExt cx="2569999" cy="2569999"/>
          </a:xfrm>
        </p:grpSpPr>
        <p:pic>
          <p:nvPicPr>
            <p:cNvPr id="103" name="Picture 10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6" name="Group 105"/>
          <p:cNvGrpSpPr/>
          <p:nvPr/>
        </p:nvGrpSpPr>
        <p:grpSpPr>
          <a:xfrm>
            <a:off x="2279576" y="3106538"/>
            <a:ext cx="410525" cy="410525"/>
            <a:chOff x="1106074" y="2130481"/>
            <a:chExt cx="2569999" cy="2569999"/>
          </a:xfrm>
        </p:grpSpPr>
        <p:pic>
          <p:nvPicPr>
            <p:cNvPr id="107" name="Picture 106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8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9" name="Group 108"/>
          <p:cNvGrpSpPr/>
          <p:nvPr/>
        </p:nvGrpSpPr>
        <p:grpSpPr>
          <a:xfrm>
            <a:off x="2279576" y="4656796"/>
            <a:ext cx="410525" cy="410525"/>
            <a:chOff x="1106074" y="2130481"/>
            <a:chExt cx="2569999" cy="2569999"/>
          </a:xfrm>
        </p:grpSpPr>
        <p:pic>
          <p:nvPicPr>
            <p:cNvPr id="110" name="Picture 109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1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6159629" y="3103087"/>
            <a:ext cx="410525" cy="410525"/>
            <a:chOff x="1106074" y="2130481"/>
            <a:chExt cx="2569999" cy="2569999"/>
          </a:xfrm>
        </p:grpSpPr>
        <p:pic>
          <p:nvPicPr>
            <p:cNvPr id="113" name="Picture 112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4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5" name="Group 114"/>
          <p:cNvGrpSpPr/>
          <p:nvPr/>
        </p:nvGrpSpPr>
        <p:grpSpPr>
          <a:xfrm>
            <a:off x="6147419" y="4676967"/>
            <a:ext cx="410525" cy="410525"/>
            <a:chOff x="1106074" y="2130481"/>
            <a:chExt cx="2569999" cy="2569999"/>
          </a:xfrm>
        </p:grpSpPr>
        <p:pic>
          <p:nvPicPr>
            <p:cNvPr id="116" name="Picture 115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7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8" name="Group 117"/>
          <p:cNvGrpSpPr/>
          <p:nvPr/>
        </p:nvGrpSpPr>
        <p:grpSpPr>
          <a:xfrm>
            <a:off x="10219634" y="3103483"/>
            <a:ext cx="410525" cy="410525"/>
            <a:chOff x="1106074" y="2130481"/>
            <a:chExt cx="2569999" cy="2569999"/>
          </a:xfrm>
        </p:grpSpPr>
        <p:pic>
          <p:nvPicPr>
            <p:cNvPr id="119" name="Picture 118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0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21" name="Group 120"/>
          <p:cNvGrpSpPr/>
          <p:nvPr/>
        </p:nvGrpSpPr>
        <p:grpSpPr>
          <a:xfrm>
            <a:off x="10212627" y="4660917"/>
            <a:ext cx="410525" cy="410525"/>
            <a:chOff x="1106074" y="2130481"/>
            <a:chExt cx="2569999" cy="2569999"/>
          </a:xfrm>
        </p:grpSpPr>
        <p:pic>
          <p:nvPicPr>
            <p:cNvPr id="122" name="Picture 121" descr="Shiel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074" y="2130481"/>
              <a:ext cx="2569999" cy="256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3" name="Picture 31" descr="Key 512x512.png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rgbClr val="00B0F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383" y="2788553"/>
              <a:ext cx="1237826" cy="1237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9" grpId="0" animBg="1"/>
      <p:bldP spid="60" grpId="0" animBg="1"/>
      <p:bldP spid="61" grpId="0"/>
      <p:bldP spid="62" grpId="0" animBg="1"/>
      <p:bldP spid="63" grpId="0"/>
      <p:bldP spid="67" grpId="0" animBg="1"/>
      <p:bldP spid="68" grpId="0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/>
      <p:bldP spid="79" grpId="0" animBg="1"/>
      <p:bldP spid="80" grpId="0"/>
      <p:bldP spid="81" grpId="0" animBg="1"/>
      <p:bldP spid="82" grpId="0"/>
      <p:bldP spid="83" grpId="0" animBg="1"/>
      <p:bldP spid="84" grpId="0" animBg="1"/>
      <p:bldP spid="85" grpId="0"/>
      <p:bldP spid="86" grpId="0" animBg="1"/>
      <p:bldP spid="87" grpId="0"/>
      <p:bldP spid="91" grpId="0" animBg="1"/>
      <p:bldP spid="92" grpId="0"/>
      <p:bldP spid="99" grpId="0"/>
      <p:bldP spid="100" grpId="0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rved Right Arrow 19"/>
          <p:cNvSpPr/>
          <p:nvPr/>
        </p:nvSpPr>
        <p:spPr bwMode="auto">
          <a:xfrm rot="10950685">
            <a:off x="8485648" y="1884870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6520011" y="2005103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800000">
            <a:off x="8282242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>
            <a:off x="6553091" y="2257596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Desafíos</a:t>
            </a:r>
            <a:endParaRPr lang="es-A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72" y="3474445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9385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179384" y="3745489"/>
            <a:ext cx="1751976" cy="1281132"/>
            <a:chOff x="3957124" y="2500381"/>
            <a:chExt cx="4101527" cy="2999242"/>
          </a:xfrm>
        </p:grpSpPr>
        <p:pic>
          <p:nvPicPr>
            <p:cNvPr id="64516" name="Picture 4" descr="http://www.xda-developers.com/wp-content/uploads/2012/06/microsoft-surface-pro-windows-8-tbalet-0.jpg?f39ce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140" b="93162" l="5625" r="954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124" y="2500381"/>
              <a:ext cx="4101527" cy="299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514" name="Picture 2" descr="http://mingfeiy.com/wp-content/uploads/2012/08/Ad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8494">
              <a:off x="5309854" y="2818842"/>
              <a:ext cx="1948525" cy="131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518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889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89029" y="5037868"/>
            <a:ext cx="3159391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dirty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Múltiples formatos, múltiples bitrates</a:t>
            </a:r>
            <a:endParaRPr lang="es-AR" sz="150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1767" y="3089793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5013177"/>
            <a:ext cx="1088740" cy="25669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79215" y="3285064"/>
            <a:ext cx="8928000" cy="720000"/>
            <a:chOff x="398388" y="2543304"/>
            <a:chExt cx="8014651" cy="720000"/>
          </a:xfrm>
        </p:grpSpPr>
        <p:pic>
          <p:nvPicPr>
            <p:cNvPr id="2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Derechos digitales (DRM)</a:t>
              </a:r>
              <a:endParaRPr lang="es-AR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9376" y="2132936"/>
            <a:ext cx="8928000" cy="720000"/>
            <a:chOff x="398388" y="2543304"/>
            <a:chExt cx="8014651" cy="720000"/>
          </a:xfrm>
        </p:grpSpPr>
        <p:pic>
          <p:nvPicPr>
            <p:cNvPr id="3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operaciones</a:t>
              </a:r>
              <a:endParaRPr lang="es-AR" sz="2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9376" y="2709000"/>
            <a:ext cx="8928000" cy="720000"/>
            <a:chOff x="398388" y="2543304"/>
            <a:chExt cx="8014651" cy="720000"/>
          </a:xfrm>
        </p:grpSpPr>
        <p:pic>
          <p:nvPicPr>
            <p:cNvPr id="3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Monetización de contenido</a:t>
              </a:r>
              <a:endParaRPr lang="es-AR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9376" y="1538601"/>
            <a:ext cx="8928000" cy="720000"/>
            <a:chOff x="398388" y="2543304"/>
            <a:chExt cx="8014651" cy="720000"/>
          </a:xfrm>
        </p:grpSpPr>
        <p:pic>
          <p:nvPicPr>
            <p:cNvPr id="36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Costos de infraestructura</a:t>
              </a:r>
              <a:endParaRPr lang="es-AR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9215" y="3861128"/>
            <a:ext cx="8928000" cy="720000"/>
            <a:chOff x="398388" y="2543304"/>
            <a:chExt cx="8014651" cy="720000"/>
          </a:xfrm>
        </p:grpSpPr>
        <p:pic>
          <p:nvPicPr>
            <p:cNvPr id="39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1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118388" y="2635731"/>
              <a:ext cx="7294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800" dirty="0" smtClean="0">
                  <a:latin typeface="Segoe UI" pitchFamily="34" charset="0"/>
                  <a:cs typeface="Segoe UI" pitchFamily="34" charset="0"/>
                </a:rPr>
                <a:t>Seguridad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542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7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840" y="857616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840" y="857616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nos puede ayudar Windows Azure Media Services?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19619" y="1569388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5840" y="1868336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2088082" y="1861215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49162" y="2249316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895936" y="2730435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525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77264" y="3966134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908" y="4025153"/>
            <a:ext cx="684349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Pre-cifrado de archivos antes de subirlos (AES 256)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segura utilizando HTTPS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Subida de archivos muy rápida vía UDP utilizando Aspera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>
                <a:solidFill>
                  <a:schemeClr val="bg1"/>
                </a:solidFill>
                <a:latin typeface="+mj-lt"/>
              </a:rPr>
              <a:t>Soporte para subir archivos masivamente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985995" y="4571261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46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47" name="TextBox 46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Ingestion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92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8" grpId="0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them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2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Icons.Calendar" RevisionId="05cd6d03-c0b2-488e-98a7-d68de69a2cfc" Stencil="System.Storyboarding.Icons" StencilRevisionId="05cd6d03-c0b2-488e-98a7-d68de69a2cfc" StencilVersion="0.1"/>
</Control>
</file>

<file path=customXml/item4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Icons.Paste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">
  <Id Name="System.Storyboarding.Icons.WiFi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7C02861A-927D-43AD-9F4D-F91F9940836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EDC2811-BB43-4682-9896-41C1B420753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AB441A-2E45-4B1C-9012-250459F32BE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41B9029-2A9E-4B70-8892-A68EFAAABBD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F2A9CA1-FC91-42C4-BA33-CBAF66B0509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60156C-2B7F-42C4-9B2A-A12956B8581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7EF1E1-8A22-40D2-8C34-536459112B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758</Words>
  <Application>Microsoft Office PowerPoint</Application>
  <PresentationFormat>Widescreen</PresentationFormat>
  <Paragraphs>188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Gulim</vt:lpstr>
      <vt:lpstr>Arial</vt:lpstr>
      <vt:lpstr>Calibri</vt:lpstr>
      <vt:lpstr>Kozuka Gothic Pro B</vt:lpstr>
      <vt:lpstr>Lucida Handwriting</vt:lpstr>
      <vt:lpstr>Mongolian Baiti</vt:lpstr>
      <vt:lpstr>Segoe UI</vt:lpstr>
      <vt:lpstr>Segoe UI Light</vt:lpstr>
      <vt:lpstr>Office Theme</vt:lpstr>
      <vt:lpstr>think-cell Slide</vt:lpstr>
      <vt:lpstr>Serie Azure</vt:lpstr>
      <vt:lpstr>http://blogs.southworks.net/about-us</vt:lpstr>
      <vt:lpstr>Agenda</vt:lpstr>
      <vt:lpstr>¿Qué cambio para la industria de Media?</vt:lpstr>
      <vt:lpstr>Fragmentación</vt:lpstr>
      <vt:lpstr>Filosofía</vt:lpstr>
      <vt:lpstr>Alcance - Reproductores</vt:lpstr>
      <vt:lpstr>Desafíos</vt:lpstr>
      <vt:lpstr>¿Cómo nos puede ayudar Windows Azure Media Services?</vt:lpstr>
      <vt:lpstr>¿Cómo nos puede ayudar Windows Azure Media Services?</vt:lpstr>
      <vt:lpstr>¿Cómo nos puede ayudar Windows Azure Media Services?</vt:lpstr>
      <vt:lpstr>¿Cómo nos puede ayudar Windows Azure Media Services?</vt:lpstr>
      <vt:lpstr>Arquitectura</vt:lpstr>
      <vt:lpstr>Portal de Windows Azure para Media Services</vt:lpstr>
      <vt:lpstr>Media Services APIs and SDKs</vt:lpstr>
      <vt:lpstr>Mi primer VOD workflow en C# 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aplicaciones Media con Windows Azure Media Services</dc:title>
  <dc:creator>Ezequiel Jadib; Mariano Converti</dc:creator>
  <cp:keywords>Windows Azure Media Services</cp:keywords>
  <cp:lastModifiedBy>Ezequiel Jadib</cp:lastModifiedBy>
  <cp:revision>550</cp:revision>
  <dcterms:created xsi:type="dcterms:W3CDTF">2012-09-21T14:38:26Z</dcterms:created>
  <dcterms:modified xsi:type="dcterms:W3CDTF">2013-08-28T17:55:49Z</dcterms:modified>
</cp:coreProperties>
</file>