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77" r:id="rId25"/>
    <p:sldId id="280" r:id="rId26"/>
    <p:sldId id="343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306" r:id="rId39"/>
    <p:sldId id="307" r:id="rId40"/>
    <p:sldId id="281" r:id="rId41"/>
    <p:sldId id="293" r:id="rId42"/>
    <p:sldId id="294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11" r:id="rId53"/>
    <p:sldId id="308" r:id="rId54"/>
    <p:sldId id="309" r:id="rId55"/>
    <p:sldId id="313" r:id="rId56"/>
    <p:sldId id="310" r:id="rId57"/>
    <p:sldId id="312" r:id="rId58"/>
    <p:sldId id="319" r:id="rId59"/>
    <p:sldId id="318" r:id="rId60"/>
    <p:sldId id="320" r:id="rId61"/>
    <p:sldId id="323" r:id="rId62"/>
    <p:sldId id="321" r:id="rId63"/>
    <p:sldId id="322" r:id="rId64"/>
    <p:sldId id="315" r:id="rId65"/>
    <p:sldId id="314" r:id="rId66"/>
    <p:sldId id="316" r:id="rId67"/>
    <p:sldId id="317" r:id="rId68"/>
    <p:sldId id="324" r:id="rId69"/>
    <p:sldId id="325" r:id="rId70"/>
    <p:sldId id="326" r:id="rId71"/>
    <p:sldId id="327" r:id="rId72"/>
    <p:sldId id="331" r:id="rId73"/>
    <p:sldId id="328" r:id="rId74"/>
    <p:sldId id="329" r:id="rId75"/>
    <p:sldId id="330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7" r:id="rId87"/>
    <p:sldId id="346" r:id="rId88"/>
    <p:sldId id="342" r:id="rId89"/>
    <p:sldId id="344" r:id="rId90"/>
    <p:sldId id="345" r:id="rId91"/>
    <p:sldId id="305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556" autoAdjust="0"/>
    <p:restoredTop sz="94660"/>
  </p:normalViewPr>
  <p:slideViewPr>
    <p:cSldViewPr>
      <p:cViewPr varScale="1">
        <p:scale>
          <a:sx n="51" d="100"/>
          <a:sy n="51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5AD2B-877F-4B48-9450-B2B815D08F16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3CF4E-6171-4C17-8098-859F2176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3CF4E-6171-4C17-8098-859F2176903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 7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Anuja</a:t>
            </a:r>
            <a:r>
              <a:rPr lang="en-US" dirty="0" smtClean="0"/>
              <a:t> </a:t>
            </a:r>
            <a:r>
              <a:rPr lang="en-US" dirty="0" err="1" smtClean="0"/>
              <a:t>Gote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 priority encoder</a:t>
            </a:r>
          </a:p>
          <a:p>
            <a:pPr lvl="1"/>
            <a:r>
              <a:rPr lang="en-US" dirty="0" smtClean="0"/>
              <a:t>Multiple  load  and  store instruction</a:t>
            </a:r>
          </a:p>
          <a:p>
            <a:pPr lvl="1"/>
            <a:r>
              <a:rPr lang="en-US" dirty="0" smtClean="0"/>
              <a:t>To indicate which register in the register file to be used.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items are placed in register file</a:t>
            </a:r>
          </a:p>
          <a:p>
            <a:r>
              <a:rPr lang="en-US" dirty="0" smtClean="0"/>
              <a:t>Instructions typically use two source registers.</a:t>
            </a:r>
          </a:p>
          <a:p>
            <a:r>
              <a:rPr lang="en-US" dirty="0" smtClean="0"/>
              <a:t>A Barrel shifter on the data path can preprocess data before it enters ALU</a:t>
            </a:r>
          </a:p>
          <a:p>
            <a:r>
              <a:rPr lang="en-US" dirty="0" smtClean="0"/>
              <a:t>Increment/decrement logic can update register content for sequential access independent of ALU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Processor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Seven processor modes</a:t>
            </a:r>
          </a:p>
          <a:p>
            <a:r>
              <a:rPr lang="en-US" dirty="0" smtClean="0"/>
              <a:t>Six privileged modes and one non-privileged mode called user mode.</a:t>
            </a:r>
          </a:p>
          <a:p>
            <a:r>
              <a:rPr lang="en-US" dirty="0" smtClean="0"/>
              <a:t>Privileged modes </a:t>
            </a:r>
          </a:p>
          <a:p>
            <a:pPr lvl="1"/>
            <a:r>
              <a:rPr lang="en-US" dirty="0" smtClean="0"/>
              <a:t>Abort, </a:t>
            </a:r>
          </a:p>
          <a:p>
            <a:pPr lvl="1"/>
            <a:r>
              <a:rPr lang="en-US" dirty="0" smtClean="0"/>
              <a:t>Fast interrupt request (FIQ),</a:t>
            </a:r>
          </a:p>
          <a:p>
            <a:pPr lvl="1"/>
            <a:r>
              <a:rPr lang="en-US" dirty="0" smtClean="0"/>
              <a:t>Interrupt request (IRQ), </a:t>
            </a:r>
          </a:p>
          <a:p>
            <a:pPr lvl="1"/>
            <a:r>
              <a:rPr lang="en-US" dirty="0" smtClean="0"/>
              <a:t>Supervisor (SVC), </a:t>
            </a:r>
          </a:p>
          <a:p>
            <a:pPr lvl="1"/>
            <a:r>
              <a:rPr lang="en-US" dirty="0" smtClean="0"/>
              <a:t>System, </a:t>
            </a:r>
          </a:p>
          <a:p>
            <a:pPr lvl="1"/>
            <a:r>
              <a:rPr lang="en-US" dirty="0" smtClean="0"/>
              <a:t>And undefined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Processor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Privileged mode</a:t>
            </a:r>
          </a:p>
          <a:p>
            <a:pPr lvl="1"/>
            <a:r>
              <a:rPr lang="en-US" dirty="0" smtClean="0"/>
              <a:t>Full read write access of status register</a:t>
            </a:r>
            <a:endParaRPr lang="en-US" dirty="0"/>
          </a:p>
          <a:p>
            <a:r>
              <a:rPr lang="en-US" dirty="0" smtClean="0"/>
              <a:t>Unprivileged mode</a:t>
            </a:r>
          </a:p>
          <a:p>
            <a:pPr lvl="1"/>
            <a:r>
              <a:rPr lang="en-US" dirty="0" smtClean="0"/>
              <a:t>Full read but partial or nil write access of status register</a:t>
            </a:r>
          </a:p>
          <a:p>
            <a:endParaRPr lang="en-US" dirty="0" smtClean="0"/>
          </a:p>
          <a:p>
            <a:r>
              <a:rPr lang="en-US" dirty="0" smtClean="0"/>
              <a:t>5 least significant bits (LSB)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of status register represent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the processor mode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36353347"/>
              </p:ext>
            </p:extLst>
          </p:nvPr>
        </p:nvGraphicFramePr>
        <p:xfrm>
          <a:off x="5286582" y="3962400"/>
          <a:ext cx="25620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009"/>
                <a:gridCol w="1281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FIQ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IRQ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10011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SVC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10111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ABORT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11011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UND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Unprivileged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/>
              <a:t>mode is used for programs and </a:t>
            </a:r>
            <a:r>
              <a:rPr lang="en-US" dirty="0" smtClean="0"/>
              <a:t>applications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Most applications run in this mode </a:t>
            </a:r>
          </a:p>
          <a:p>
            <a:pPr lvl="2"/>
            <a:r>
              <a:rPr lang="en-US" dirty="0" smtClean="0"/>
              <a:t>when normal execution is under process</a:t>
            </a:r>
          </a:p>
          <a:p>
            <a:endParaRPr lang="en-US" dirty="0" smtClean="0"/>
          </a:p>
          <a:p>
            <a:r>
              <a:rPr lang="en-US" dirty="0" smtClean="0"/>
              <a:t>It has its own 16 GPR and CPSR</a:t>
            </a:r>
          </a:p>
          <a:p>
            <a:pPr fontAlgn="t"/>
            <a:r>
              <a:rPr lang="en-US" dirty="0" smtClean="0"/>
              <a:t>User : </a:t>
            </a:r>
            <a:r>
              <a:rPr lang="en-IN" dirty="0" smtClean="0"/>
              <a:t>10000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440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Privileged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FIQ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IRQ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This mode is used to handle interrupt requiring </a:t>
            </a:r>
            <a:r>
              <a:rPr lang="en-US" dirty="0" smtClean="0"/>
              <a:t>FAST response </a:t>
            </a:r>
            <a:r>
              <a:rPr lang="en-US" dirty="0"/>
              <a:t>with low latency</a:t>
            </a:r>
          </a:p>
          <a:p>
            <a:r>
              <a:rPr lang="en-US" dirty="0" smtClean="0"/>
              <a:t>It uses R0 – R7 registers of USER mode.</a:t>
            </a:r>
          </a:p>
          <a:p>
            <a:r>
              <a:rPr lang="en-US" dirty="0" smtClean="0"/>
              <a:t>E.g.:</a:t>
            </a:r>
            <a:endParaRPr lang="en-I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DMA transfer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FIQ : 10001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This mode used to handle general </a:t>
            </a:r>
            <a:r>
              <a:rPr lang="en-US" dirty="0" smtClean="0"/>
              <a:t>interrupt</a:t>
            </a:r>
          </a:p>
          <a:p>
            <a:endParaRPr lang="en-US" dirty="0"/>
          </a:p>
          <a:p>
            <a:r>
              <a:rPr lang="en-US" dirty="0" smtClean="0"/>
              <a:t>It uses R0 – R12 registers of USER mode</a:t>
            </a:r>
          </a:p>
          <a:p>
            <a:r>
              <a:rPr lang="en-US" dirty="0" smtClean="0"/>
              <a:t>E.g.: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Interrupting peripherals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IRQ : 10010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436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Privileged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ABORT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UNDEFINED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processor enters abort mode when there is a failed attempt to access </a:t>
            </a:r>
            <a:r>
              <a:rPr lang="en-US" dirty="0" smtClean="0"/>
              <a:t>memory.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uses R0 – R12 registers of USER mode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ABORT : 10111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Undefined mode is used when the processor encounters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instruction that is undefined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/>
              <a:t>not supported by the implementation. </a:t>
            </a:r>
            <a:endParaRPr lang="en-IN" dirty="0"/>
          </a:p>
          <a:p>
            <a:r>
              <a:rPr lang="en-US" dirty="0"/>
              <a:t>It uses R0 – R12 registers of USER mode</a:t>
            </a:r>
            <a:endParaRPr lang="en-US" dirty="0" smtClean="0"/>
          </a:p>
          <a:p>
            <a:r>
              <a:rPr lang="en-US" dirty="0" smtClean="0"/>
              <a:t>UND : </a:t>
            </a:r>
            <a:r>
              <a:rPr lang="en-US" dirty="0"/>
              <a:t>11011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800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Privileged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SUPERVISOR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/>
              <a:t>SYSTEM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Supervisor mode is the mode that the processor is in after </a:t>
            </a:r>
            <a:r>
              <a:rPr lang="en-US" dirty="0" smtClean="0"/>
              <a:t>reset</a:t>
            </a:r>
          </a:p>
          <a:p>
            <a:r>
              <a:rPr lang="en-US" dirty="0" smtClean="0"/>
              <a:t>It is </a:t>
            </a:r>
            <a:r>
              <a:rPr lang="en-US" dirty="0"/>
              <a:t>generally the mode that an operating system kernel operates </a:t>
            </a:r>
            <a:r>
              <a:rPr lang="en-US" dirty="0" smtClean="0"/>
              <a:t>in.</a:t>
            </a:r>
          </a:p>
          <a:p>
            <a:r>
              <a:rPr lang="en-US" dirty="0" smtClean="0"/>
              <a:t>Used for protected mode operation</a:t>
            </a:r>
          </a:p>
          <a:p>
            <a:r>
              <a:rPr lang="en-US" dirty="0"/>
              <a:t>It uses R0 – R12 registers of USER mode</a:t>
            </a:r>
          </a:p>
          <a:p>
            <a:r>
              <a:rPr lang="en-US" dirty="0" smtClean="0"/>
              <a:t>SVC : 10011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System mode is a special version of user </a:t>
            </a:r>
            <a:r>
              <a:rPr lang="en-US" dirty="0" smtClean="0"/>
              <a:t>mode</a:t>
            </a:r>
          </a:p>
          <a:p>
            <a:r>
              <a:rPr lang="en-US" dirty="0" smtClean="0"/>
              <a:t>It </a:t>
            </a:r>
            <a:r>
              <a:rPr lang="en-US" dirty="0"/>
              <a:t>allows full read-write access to the CPSR. </a:t>
            </a:r>
            <a:endParaRPr lang="en-IN" dirty="0"/>
          </a:p>
          <a:p>
            <a:r>
              <a:rPr lang="en-US" dirty="0" smtClean="0"/>
              <a:t>User can alter the Status Register</a:t>
            </a:r>
          </a:p>
          <a:p>
            <a:endParaRPr lang="en-US" dirty="0"/>
          </a:p>
          <a:p>
            <a:r>
              <a:rPr lang="en-US" dirty="0" smtClean="0"/>
              <a:t>It uses the same register set as USER mode.</a:t>
            </a:r>
          </a:p>
          <a:p>
            <a:r>
              <a:rPr lang="en-US" dirty="0" smtClean="0"/>
              <a:t>SYSTEM : 11111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030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Register Organization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ARM has a total of 37 </a:t>
            </a:r>
            <a:r>
              <a:rPr lang="en-US" dirty="0" smtClean="0"/>
              <a:t>registers</a:t>
            </a:r>
          </a:p>
          <a:p>
            <a:pPr lvl="1"/>
            <a:r>
              <a:rPr lang="en-US" dirty="0"/>
              <a:t>31 are general-purpose </a:t>
            </a:r>
            <a:r>
              <a:rPr lang="en-US" dirty="0" smtClean="0"/>
              <a:t>registers (GPRs) </a:t>
            </a:r>
            <a:r>
              <a:rPr lang="en-US" dirty="0"/>
              <a:t>of 32-bits, </a:t>
            </a:r>
            <a:endParaRPr lang="en-US" dirty="0" smtClean="0"/>
          </a:p>
          <a:p>
            <a:pPr lvl="1"/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status </a:t>
            </a:r>
            <a:r>
              <a:rPr lang="en-US" dirty="0" smtClean="0"/>
              <a:t>registers (SR)</a:t>
            </a:r>
          </a:p>
          <a:p>
            <a:r>
              <a:rPr lang="en-US" dirty="0" smtClean="0"/>
              <a:t>ARM follows BANKED REGISTER concept</a:t>
            </a:r>
          </a:p>
          <a:p>
            <a:pPr lvl="1"/>
            <a:r>
              <a:rPr lang="en-US" dirty="0"/>
              <a:t>At any   time</a:t>
            </a:r>
            <a:r>
              <a:rPr lang="en-US" dirty="0" smtClean="0"/>
              <a:t>, </a:t>
            </a:r>
            <a:r>
              <a:rPr lang="en-US" dirty="0"/>
              <a:t>only 16 </a:t>
            </a:r>
            <a:r>
              <a:rPr lang="en-US" dirty="0" smtClean="0"/>
              <a:t>GPRs are </a:t>
            </a:r>
            <a:r>
              <a:rPr lang="en-US" dirty="0"/>
              <a:t>available to the </a:t>
            </a:r>
            <a:r>
              <a:rPr lang="en-US" dirty="0" smtClean="0"/>
              <a:t>user with one SR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emaining </a:t>
            </a:r>
            <a:r>
              <a:rPr lang="en-US" dirty="0"/>
              <a:t>15 </a:t>
            </a:r>
            <a:r>
              <a:rPr lang="en-US" dirty="0" smtClean="0"/>
              <a:t>GPRs are </a:t>
            </a:r>
            <a:r>
              <a:rPr lang="en-US" dirty="0"/>
              <a:t>used to speed up exception processing</a:t>
            </a:r>
            <a:endParaRPr lang="en-US" dirty="0" smtClean="0"/>
          </a:p>
          <a:p>
            <a:r>
              <a:rPr lang="en-US" dirty="0"/>
              <a:t>There are two program status registers: </a:t>
            </a:r>
            <a:endParaRPr lang="en-US" dirty="0" smtClean="0"/>
          </a:p>
          <a:p>
            <a:pPr lvl="1"/>
            <a:r>
              <a:rPr lang="en-US" dirty="0" smtClean="0"/>
              <a:t>CPSR : </a:t>
            </a:r>
            <a:r>
              <a:rPr lang="en-US" dirty="0"/>
              <a:t>current </a:t>
            </a:r>
            <a:r>
              <a:rPr lang="en-US" dirty="0" smtClean="0"/>
              <a:t>program </a:t>
            </a:r>
            <a:r>
              <a:rPr lang="en-US" dirty="0"/>
              <a:t>status register</a:t>
            </a:r>
            <a:endParaRPr lang="en-US" dirty="0" smtClean="0"/>
          </a:p>
          <a:p>
            <a:pPr lvl="1"/>
            <a:r>
              <a:rPr lang="en-US" dirty="0" smtClean="0"/>
              <a:t>SPSR</a:t>
            </a:r>
            <a:r>
              <a:rPr lang="en-US" i="1" dirty="0" smtClean="0"/>
              <a:t> : </a:t>
            </a:r>
            <a:r>
              <a:rPr lang="en-US" dirty="0" smtClean="0"/>
              <a:t>saved </a:t>
            </a:r>
            <a:r>
              <a:rPr lang="en-US" dirty="0"/>
              <a:t>program status </a:t>
            </a:r>
            <a:r>
              <a:rPr lang="en-US" dirty="0" smtClean="0"/>
              <a:t>register</a:t>
            </a:r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705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Register Organization/ Programmer’s Model</a:t>
            </a:r>
            <a:endParaRPr lang="en-IN" dirty="0"/>
          </a:p>
        </p:txBody>
      </p:sp>
      <p:pic>
        <p:nvPicPr>
          <p:cNvPr id="1028" name="Picture 4" descr="arm7-register-orga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47088"/>
            <a:ext cx="7162800" cy="496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43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Banked Registers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Banked registers are </a:t>
            </a:r>
            <a:r>
              <a:rPr lang="en-US" dirty="0"/>
              <a:t>available only when the processor is in a </a:t>
            </a:r>
            <a:r>
              <a:rPr lang="en-US" dirty="0" smtClean="0"/>
              <a:t>particular mode.</a:t>
            </a:r>
          </a:p>
          <a:p>
            <a:r>
              <a:rPr lang="en-US" dirty="0" smtClean="0"/>
              <a:t>Banked registers </a:t>
            </a:r>
            <a:r>
              <a:rPr lang="en-US" dirty="0"/>
              <a:t>of a particular mode are denoted by an underline character post-fixed to the mode mnemonic or _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E.g.: </a:t>
            </a:r>
            <a:r>
              <a:rPr lang="en-US" dirty="0"/>
              <a:t>abort mode has banked registers   r13_abt, r14_abt and </a:t>
            </a:r>
            <a:r>
              <a:rPr lang="en-US" dirty="0" smtClean="0"/>
              <a:t>spsr_abt</a:t>
            </a:r>
          </a:p>
          <a:p>
            <a:r>
              <a:rPr lang="en-US" dirty="0" smtClean="0"/>
              <a:t>Every mode uses the common PC and CPSR and Registers R0 – R12 </a:t>
            </a:r>
          </a:p>
          <a:p>
            <a:pPr lvl="1"/>
            <a:r>
              <a:rPr lang="en-US" dirty="0" smtClean="0"/>
              <a:t>EXCEPT FIQ (Only R0 – R7 are used)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945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at Acorn Computers Limited</a:t>
            </a:r>
          </a:p>
          <a:p>
            <a:pPr lvl="1"/>
            <a:r>
              <a:rPr lang="en-US" dirty="0" smtClean="0"/>
              <a:t>Between 1983 and 1985</a:t>
            </a:r>
          </a:p>
          <a:p>
            <a:r>
              <a:rPr lang="en-US" dirty="0" smtClean="0"/>
              <a:t>First RISC microprocessor</a:t>
            </a:r>
          </a:p>
          <a:p>
            <a:r>
              <a:rPr lang="en-US" dirty="0" smtClean="0"/>
              <a:t>1990 ARM Limited was established</a:t>
            </a:r>
          </a:p>
          <a:p>
            <a:r>
              <a:rPr lang="en-US" dirty="0" smtClean="0"/>
              <a:t>ARM Ltd does not fabricate ICs, it develops and sells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Banked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egisters </a:t>
            </a:r>
            <a:r>
              <a:rPr lang="en-US" dirty="0"/>
              <a:t>R</a:t>
            </a:r>
            <a:r>
              <a:rPr lang="en-US" dirty="0" smtClean="0"/>
              <a:t>0 </a:t>
            </a:r>
            <a:r>
              <a:rPr lang="en-US" dirty="0"/>
              <a:t>to </a:t>
            </a:r>
            <a:r>
              <a:rPr lang="en-US" dirty="0" smtClean="0"/>
              <a:t>R13</a:t>
            </a:r>
            <a:r>
              <a:rPr lang="en-US" i="1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orthogonal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instruction </a:t>
            </a:r>
            <a:r>
              <a:rPr lang="en-US" dirty="0" smtClean="0"/>
              <a:t>on R0</a:t>
            </a:r>
            <a:r>
              <a:rPr lang="en-US" i="1" dirty="0" smtClean="0"/>
              <a:t>, </a:t>
            </a:r>
            <a:r>
              <a:rPr lang="en-US" dirty="0" smtClean="0"/>
              <a:t>can be equally applied </a:t>
            </a:r>
            <a:r>
              <a:rPr lang="en-US" dirty="0"/>
              <a:t>to any of the other </a:t>
            </a:r>
            <a:r>
              <a:rPr lang="en-US" dirty="0" smtClean="0"/>
              <a:t>registers.</a:t>
            </a:r>
          </a:p>
          <a:p>
            <a:r>
              <a:rPr lang="en-US" dirty="0"/>
              <a:t>R</a:t>
            </a:r>
            <a:r>
              <a:rPr lang="en-US" dirty="0" smtClean="0"/>
              <a:t>13 </a:t>
            </a:r>
            <a:r>
              <a:rPr lang="en-US" dirty="0"/>
              <a:t>acts as a stack pointer </a:t>
            </a:r>
            <a:r>
              <a:rPr lang="en-US" dirty="0" smtClean="0"/>
              <a:t>register (SP)</a:t>
            </a:r>
          </a:p>
          <a:p>
            <a:r>
              <a:rPr lang="en-US" dirty="0"/>
              <a:t>R</a:t>
            </a:r>
            <a:r>
              <a:rPr lang="en-US" dirty="0" smtClean="0"/>
              <a:t>14 </a:t>
            </a:r>
            <a:r>
              <a:rPr lang="en-US" dirty="0"/>
              <a:t>acts as a link register </a:t>
            </a:r>
            <a:r>
              <a:rPr lang="en-US" dirty="0" smtClean="0"/>
              <a:t>(LR)</a:t>
            </a:r>
            <a:endParaRPr lang="en-US" dirty="0"/>
          </a:p>
          <a:p>
            <a:r>
              <a:rPr lang="en-US" dirty="0" smtClean="0"/>
              <a:t>R15 </a:t>
            </a:r>
            <a:r>
              <a:rPr lang="en-US" dirty="0"/>
              <a:t>acts as a program counter </a:t>
            </a:r>
            <a:r>
              <a:rPr lang="en-US" dirty="0" smtClean="0"/>
              <a:t>register (PC)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996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Special Registers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Stack Pointer (SP) (R13)</a:t>
            </a:r>
          </a:p>
          <a:p>
            <a:pPr lvl="1"/>
            <a:r>
              <a:rPr lang="en-US" dirty="0" smtClean="0"/>
              <a:t>Store the address of the stack top</a:t>
            </a:r>
          </a:p>
          <a:p>
            <a:pPr lvl="1"/>
            <a:r>
              <a:rPr lang="en-US" dirty="0" smtClean="0"/>
              <a:t>R13 is used by the PUSH and POP instructions in T variants,</a:t>
            </a:r>
          </a:p>
          <a:p>
            <a:pPr lvl="1"/>
            <a:r>
              <a:rPr lang="en-US" dirty="0" smtClean="0"/>
              <a:t>And by the SRS and </a:t>
            </a:r>
            <a:r>
              <a:rPr lang="en-US" dirty="0"/>
              <a:t>RFE instructions from ARMv6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Link register</a:t>
            </a:r>
            <a:r>
              <a:rPr lang="en-US" i="1" dirty="0" smtClean="0"/>
              <a:t> </a:t>
            </a:r>
            <a:r>
              <a:rPr lang="en-US" dirty="0" smtClean="0"/>
              <a:t>(LR) (R14)</a:t>
            </a:r>
          </a:p>
          <a:p>
            <a:pPr lvl="1"/>
            <a:r>
              <a:rPr lang="en-US" dirty="0" smtClean="0"/>
              <a:t>Holds the address of the next instruction after a branch and link (BL or BLX) instruction</a:t>
            </a:r>
          </a:p>
          <a:p>
            <a:pPr lvl="1"/>
            <a:r>
              <a:rPr lang="en-US" dirty="0" smtClean="0"/>
              <a:t>Used to return from a subroutine call</a:t>
            </a:r>
          </a:p>
          <a:p>
            <a:pPr lvl="1"/>
            <a:r>
              <a:rPr lang="en-US" dirty="0" smtClean="0"/>
              <a:t>Also used </a:t>
            </a:r>
            <a:r>
              <a:rPr lang="en-US" dirty="0"/>
              <a:t>for return address information on entry to exception modes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568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Special Registers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Counter (PC</a:t>
            </a:r>
            <a:r>
              <a:rPr lang="en-US" dirty="0" smtClean="0"/>
              <a:t>) (R15)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ointer </a:t>
            </a:r>
            <a:r>
              <a:rPr lang="en-US" dirty="0"/>
              <a:t>to the instruction which is two instructions after the instruction being </a:t>
            </a:r>
            <a:r>
              <a:rPr lang="en-US" dirty="0" smtClean="0"/>
              <a:t>executed </a:t>
            </a:r>
          </a:p>
          <a:p>
            <a:pPr lvl="1"/>
            <a:r>
              <a:rPr lang="en-US" dirty="0" smtClean="0"/>
              <a:t>3 stage pipelining</a:t>
            </a:r>
          </a:p>
          <a:p>
            <a:pPr lvl="1"/>
            <a:r>
              <a:rPr lang="en-US" dirty="0" smtClean="0"/>
              <a:t>Used commonly by all operating modes</a:t>
            </a:r>
          </a:p>
          <a:p>
            <a:r>
              <a:rPr lang="en-US" dirty="0" smtClean="0"/>
              <a:t>Status Registers</a:t>
            </a:r>
          </a:p>
          <a:p>
            <a:pPr lvl="1"/>
            <a:r>
              <a:rPr lang="en-US" dirty="0" smtClean="0"/>
              <a:t>CPSR and SPSR</a:t>
            </a:r>
          </a:p>
          <a:p>
            <a:pPr lvl="1"/>
            <a:r>
              <a:rPr lang="en-US" dirty="0"/>
              <a:t>CPSR </a:t>
            </a:r>
            <a:r>
              <a:rPr lang="en-US" dirty="0" smtClean="0"/>
              <a:t>register is used </a:t>
            </a:r>
            <a:r>
              <a:rPr lang="en-US" dirty="0"/>
              <a:t>to monitor and control internal operations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580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CPSR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/>
          <a:lstStyle/>
          <a:p>
            <a:r>
              <a:rPr lang="en-US" dirty="0" smtClean="0"/>
              <a:t>Dedicated 32-bit register and resides in the register file</a:t>
            </a:r>
          </a:p>
          <a:p>
            <a:r>
              <a:rPr lang="en-US" dirty="0" smtClean="0"/>
              <a:t>Divided into four fields, each of 8 bits wide: </a:t>
            </a:r>
          </a:p>
          <a:p>
            <a:pPr lvl="1"/>
            <a:r>
              <a:rPr lang="en-US" dirty="0" smtClean="0"/>
              <a:t>Flags, status, extension, and control</a:t>
            </a:r>
          </a:p>
          <a:p>
            <a:r>
              <a:rPr lang="en-US" dirty="0" smtClean="0"/>
              <a:t>Extension and status fields are reserved for future use</a:t>
            </a:r>
          </a:p>
          <a:p>
            <a:r>
              <a:rPr lang="en-US" dirty="0" smtClean="0"/>
              <a:t>The control field contains </a:t>
            </a:r>
          </a:p>
          <a:p>
            <a:pPr lvl="1"/>
            <a:r>
              <a:rPr lang="en-US" dirty="0" smtClean="0"/>
              <a:t>The processor mode, state, and interrupt mask bits. </a:t>
            </a:r>
          </a:p>
          <a:p>
            <a:r>
              <a:rPr lang="en-US" dirty="0" smtClean="0"/>
              <a:t>The flags field contains the condition flags</a:t>
            </a:r>
            <a:endParaRPr lang="en-IN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762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967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987032"/>
            <a:ext cx="9144000" cy="55227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33425" y="2088242"/>
          <a:ext cx="765810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/>
                <a:gridCol w="510540"/>
                <a:gridCol w="510540"/>
                <a:gridCol w="400882"/>
                <a:gridCol w="482958"/>
                <a:gridCol w="647780"/>
                <a:gridCol w="510540"/>
                <a:gridCol w="426720"/>
                <a:gridCol w="390525"/>
                <a:gridCol w="533400"/>
                <a:gridCol w="691515"/>
                <a:gridCol w="510540"/>
                <a:gridCol w="510540"/>
                <a:gridCol w="510540"/>
                <a:gridCol w="51054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M4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M3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M2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M0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33425" y="1773917"/>
          <a:ext cx="76581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/>
                <a:gridCol w="510540"/>
                <a:gridCol w="510540"/>
                <a:gridCol w="400882"/>
                <a:gridCol w="482958"/>
                <a:gridCol w="647780"/>
                <a:gridCol w="510540"/>
                <a:gridCol w="417195"/>
                <a:gridCol w="419100"/>
                <a:gridCol w="504825"/>
                <a:gridCol w="701040"/>
                <a:gridCol w="510540"/>
                <a:gridCol w="510540"/>
                <a:gridCol w="510540"/>
                <a:gridCol w="51054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24  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956160" y="2450992"/>
            <a:ext cx="0" cy="2129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75580" y="3123291"/>
            <a:ext cx="1187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1: Jazelle state</a:t>
            </a:r>
            <a:endParaRPr lang="en-GB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3026" y="2744376"/>
            <a:ext cx="991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Overflow</a:t>
            </a:r>
            <a:endParaRPr lang="en-GB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2306831" y="3215113"/>
            <a:ext cx="7920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Carry</a:t>
            </a:r>
            <a:endParaRPr lang="en-GB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2323026" y="3798555"/>
            <a:ext cx="7920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Zero</a:t>
            </a:r>
            <a:endParaRPr lang="en-GB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944613" y="4447676"/>
            <a:ext cx="1516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Negative / </a:t>
            </a:r>
          </a:p>
          <a:p>
            <a:pPr algn="ctr"/>
            <a:r>
              <a:rPr lang="en-US" sz="1500" dirty="0"/>
              <a:t>Less than</a:t>
            </a:r>
            <a:endParaRPr lang="en-GB" sz="15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23857" y="2450992"/>
            <a:ext cx="0" cy="34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27648" y="2437447"/>
            <a:ext cx="0" cy="1500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427648" y="3935635"/>
            <a:ext cx="986997" cy="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014144" y="2450992"/>
            <a:ext cx="0" cy="903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46117" y="2450992"/>
            <a:ext cx="0" cy="71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56161" y="4580404"/>
            <a:ext cx="9321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014144" y="3344460"/>
            <a:ext cx="43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54858" y="2450992"/>
            <a:ext cx="0" cy="141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441026" y="3867292"/>
            <a:ext cx="11331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53929" y="2437447"/>
            <a:ext cx="0" cy="1043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853929" y="3480570"/>
            <a:ext cx="720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54546" y="2437448"/>
            <a:ext cx="0" cy="600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243980" y="3043230"/>
            <a:ext cx="33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6200000">
            <a:off x="7011323" y="1589649"/>
            <a:ext cx="238807" cy="21002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5486400" y="2743200"/>
            <a:ext cx="1164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1: Thumb</a:t>
            </a:r>
          </a:p>
          <a:p>
            <a:r>
              <a:rPr lang="en-US" sz="1500" dirty="0" smtClean="0"/>
              <a:t>  0</a:t>
            </a:r>
            <a:r>
              <a:rPr lang="en-US" sz="1500" dirty="0"/>
              <a:t>: ARM</a:t>
            </a:r>
            <a:endParaRPr lang="en-GB" sz="1500" dirty="0"/>
          </a:p>
        </p:txBody>
      </p:sp>
      <p:sp>
        <p:nvSpPr>
          <p:cNvPr id="64" name="TextBox 63"/>
          <p:cNvSpPr txBox="1"/>
          <p:nvPr/>
        </p:nvSpPr>
        <p:spPr>
          <a:xfrm>
            <a:off x="5181600" y="3276600"/>
            <a:ext cx="1380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1: FIQ disabled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3789402"/>
            <a:ext cx="1303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1: IRQ disabled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6176285" y="4252114"/>
          <a:ext cx="1921514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7"/>
                <a:gridCol w="960757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EAEFF7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FIQ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10010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IRQ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10011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SVC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10111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ABORT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11011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UND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67" name="Straight Arrow Connector 66"/>
          <p:cNvCxnSpPr/>
          <p:nvPr/>
        </p:nvCxnSpPr>
        <p:spPr>
          <a:xfrm>
            <a:off x="7137042" y="2832731"/>
            <a:ext cx="0" cy="117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547808" y="3941000"/>
            <a:ext cx="117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Modes</a:t>
            </a:r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0" y="1031661"/>
            <a:ext cx="9144000" cy="55227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/>
                </a:solidFill>
              </a:rPr>
              <a:t>CPSR ( Current Program Status Register )</a:t>
            </a:r>
            <a:endParaRPr lang="en-GB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51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CPSR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T </a:t>
            </a:r>
            <a:r>
              <a:rPr lang="en-US" sz="2200" dirty="0"/>
              <a:t>bit =</a:t>
            </a:r>
            <a:r>
              <a:rPr lang="en-US" sz="2200" dirty="0" smtClean="0"/>
              <a:t> 1 : Processor </a:t>
            </a:r>
            <a:r>
              <a:rPr lang="en-US" sz="2200" dirty="0"/>
              <a:t>is in Thumb state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To change states the core executes a specialized branch </a:t>
            </a:r>
            <a:r>
              <a:rPr lang="en-US" sz="2200" dirty="0" smtClean="0"/>
              <a:t>instruction (BLX)</a:t>
            </a:r>
          </a:p>
          <a:p>
            <a:r>
              <a:rPr lang="en-US" sz="2200" dirty="0" smtClean="0"/>
              <a:t>T bit = </a:t>
            </a:r>
            <a:r>
              <a:rPr lang="en-US" sz="2200" dirty="0"/>
              <a:t>0 </a:t>
            </a:r>
            <a:r>
              <a:rPr lang="en-US" sz="2200" dirty="0" smtClean="0"/>
              <a:t>: Processor </a:t>
            </a:r>
            <a:r>
              <a:rPr lang="en-US" sz="2200" dirty="0"/>
              <a:t>is in ARM state and executes ARM instructions. </a:t>
            </a:r>
            <a:endParaRPr lang="en-US" sz="2200" dirty="0" smtClean="0"/>
          </a:p>
          <a:p>
            <a:r>
              <a:rPr lang="en-US" sz="2200" dirty="0" smtClean="0"/>
              <a:t>V</a:t>
            </a:r>
            <a:r>
              <a:rPr lang="en-US" sz="2200" dirty="0"/>
              <a:t>, C, Z, N are the Condition flags.</a:t>
            </a:r>
            <a:endParaRPr lang="en-IN" sz="2200" dirty="0"/>
          </a:p>
          <a:p>
            <a:r>
              <a:rPr lang="en-US" sz="2200" dirty="0"/>
              <a:t>V (Overflow</a:t>
            </a:r>
            <a:r>
              <a:rPr lang="en-US" sz="2200" dirty="0" smtClean="0"/>
              <a:t>) : </a:t>
            </a:r>
            <a:r>
              <a:rPr lang="en-US" sz="2000" i="1" dirty="0" smtClean="0"/>
              <a:t>Set </a:t>
            </a:r>
            <a:r>
              <a:rPr lang="en-US" sz="2000" i="1" dirty="0"/>
              <a:t>if the result causes a signed overflow</a:t>
            </a:r>
            <a:endParaRPr lang="en-IN" sz="2200" i="1" dirty="0"/>
          </a:p>
          <a:p>
            <a:r>
              <a:rPr lang="en-US" sz="2200" dirty="0"/>
              <a:t>C (Carry</a:t>
            </a:r>
            <a:r>
              <a:rPr lang="en-US" sz="2200" dirty="0" smtClean="0"/>
              <a:t>)        : </a:t>
            </a:r>
            <a:r>
              <a:rPr lang="en-US" sz="2000" i="1" dirty="0"/>
              <a:t>Is set when the result causes an unsigned carry</a:t>
            </a:r>
            <a:endParaRPr lang="en-IN" sz="2200" i="1" dirty="0"/>
          </a:p>
          <a:p>
            <a:r>
              <a:rPr lang="en-US" sz="2200" dirty="0"/>
              <a:t>Z (Zero)	</a:t>
            </a:r>
            <a:r>
              <a:rPr lang="en-US" sz="2200" dirty="0" smtClean="0"/>
              <a:t>  : </a:t>
            </a:r>
            <a:r>
              <a:rPr lang="en-US" sz="2000" i="1" dirty="0" smtClean="0"/>
              <a:t>This </a:t>
            </a:r>
            <a:r>
              <a:rPr lang="en-US" sz="2000" i="1" dirty="0"/>
              <a:t>bit is set when the result after an arithmetic </a:t>
            </a:r>
            <a:r>
              <a:rPr lang="en-US" sz="2000" i="1" dirty="0" smtClean="0"/>
              <a:t>		operation </a:t>
            </a:r>
            <a:r>
              <a:rPr lang="en-US" sz="2000" i="1" dirty="0"/>
              <a:t>is </a:t>
            </a:r>
            <a:r>
              <a:rPr lang="en-US" sz="2000" i="1" dirty="0" smtClean="0"/>
              <a:t>zero</a:t>
            </a:r>
            <a:r>
              <a:rPr lang="en-US" sz="2000" i="1" dirty="0"/>
              <a:t>, frequently used to indicate equality</a:t>
            </a:r>
            <a:endParaRPr lang="en-IN" sz="2200" i="1" dirty="0"/>
          </a:p>
          <a:p>
            <a:r>
              <a:rPr lang="en-US" sz="2200" dirty="0"/>
              <a:t>N (Negative)	</a:t>
            </a:r>
            <a:r>
              <a:rPr lang="en-US" sz="2200" dirty="0" smtClean="0"/>
              <a:t>  : </a:t>
            </a:r>
            <a:r>
              <a:rPr lang="en-US" sz="2000" i="1" dirty="0"/>
              <a:t>This bit is set when the bit 31 of the result is a binary 1</a:t>
            </a:r>
            <a:r>
              <a:rPr lang="en-US" sz="2000" i="1" dirty="0" smtClean="0"/>
              <a:t>.</a:t>
            </a:r>
            <a:endParaRPr lang="en-IN" sz="2200" i="1" dirty="0"/>
          </a:p>
        </p:txBody>
      </p:sp>
    </p:spTree>
    <p:extLst>
      <p:ext uri="{BB962C8B-B14F-4D97-AF65-F5344CB8AC3E}">
        <p14:creationId xmlns="" xmlns:p14="http://schemas.microsoft.com/office/powerpoint/2010/main" val="29714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 txBox="1">
            <a:spLocks/>
          </p:cNvSpPr>
          <p:nvPr/>
        </p:nvSpPr>
        <p:spPr>
          <a:xfrm>
            <a:off x="457200" y="482839"/>
            <a:ext cx="8153400" cy="7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ARM Memory Organization</a:t>
            </a:r>
            <a:endParaRPr lang="en-GB" sz="4800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35101" y="1056382"/>
            <a:ext cx="2374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BIG ENDIAN</a:t>
            </a:r>
            <a:endParaRPr lang="en-GB" sz="3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410200" y="1143000"/>
            <a:ext cx="2755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LITTLE ENDIAN</a:t>
            </a:r>
            <a:endParaRPr lang="en-GB" sz="3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184401" y="2375641"/>
            <a:ext cx="238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0A    0B    0C    0D</a:t>
            </a:r>
            <a:endParaRPr lang="en-GB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2374899" y="2052672"/>
            <a:ext cx="212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31                      0</a:t>
            </a:r>
            <a:endParaRPr lang="en-GB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5181600" y="2133600"/>
            <a:ext cx="212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31                      0</a:t>
            </a:r>
            <a:endParaRPr lang="en-GB" sz="2000" dirty="0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1894649" y="2955372"/>
            <a:ext cx="25757" cy="2846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089106" y="2955372"/>
            <a:ext cx="25757" cy="2846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71"/>
          <p:cNvSpPr/>
          <p:nvPr/>
        </p:nvSpPr>
        <p:spPr>
          <a:xfrm>
            <a:off x="893163" y="2781200"/>
            <a:ext cx="391885" cy="209358"/>
          </a:xfrm>
          <a:custGeom>
            <a:avLst/>
            <a:gdLst>
              <a:gd name="connsiteX0" fmla="*/ 0 w 1611085"/>
              <a:gd name="connsiteY0" fmla="*/ 246743 h 484086"/>
              <a:gd name="connsiteX1" fmla="*/ 377371 w 1611085"/>
              <a:gd name="connsiteY1" fmla="*/ 0 h 484086"/>
              <a:gd name="connsiteX2" fmla="*/ 682171 w 1611085"/>
              <a:gd name="connsiteY2" fmla="*/ 246743 h 484086"/>
              <a:gd name="connsiteX3" fmla="*/ 1146628 w 1611085"/>
              <a:gd name="connsiteY3" fmla="*/ 478972 h 484086"/>
              <a:gd name="connsiteX4" fmla="*/ 1611085 w 1611085"/>
              <a:gd name="connsiteY4" fmla="*/ 14515 h 48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085" h="484086">
                <a:moveTo>
                  <a:pt x="0" y="246743"/>
                </a:moveTo>
                <a:cubicBezTo>
                  <a:pt x="131838" y="123371"/>
                  <a:pt x="263676" y="0"/>
                  <a:pt x="377371" y="0"/>
                </a:cubicBezTo>
                <a:cubicBezTo>
                  <a:pt x="491066" y="0"/>
                  <a:pt x="553962" y="166914"/>
                  <a:pt x="682171" y="246743"/>
                </a:cubicBezTo>
                <a:cubicBezTo>
                  <a:pt x="810381" y="326572"/>
                  <a:pt x="991809" y="517677"/>
                  <a:pt x="1146628" y="478972"/>
                </a:cubicBezTo>
                <a:cubicBezTo>
                  <a:pt x="1301447" y="440267"/>
                  <a:pt x="1528837" y="79829"/>
                  <a:pt x="1611085" y="145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1671313" y="2775751"/>
            <a:ext cx="391885" cy="209358"/>
          </a:xfrm>
          <a:custGeom>
            <a:avLst/>
            <a:gdLst>
              <a:gd name="connsiteX0" fmla="*/ 0 w 1611085"/>
              <a:gd name="connsiteY0" fmla="*/ 246743 h 484086"/>
              <a:gd name="connsiteX1" fmla="*/ 377371 w 1611085"/>
              <a:gd name="connsiteY1" fmla="*/ 0 h 484086"/>
              <a:gd name="connsiteX2" fmla="*/ 682171 w 1611085"/>
              <a:gd name="connsiteY2" fmla="*/ 246743 h 484086"/>
              <a:gd name="connsiteX3" fmla="*/ 1146628 w 1611085"/>
              <a:gd name="connsiteY3" fmla="*/ 478972 h 484086"/>
              <a:gd name="connsiteX4" fmla="*/ 1611085 w 1611085"/>
              <a:gd name="connsiteY4" fmla="*/ 14515 h 48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085" h="484086">
                <a:moveTo>
                  <a:pt x="0" y="246743"/>
                </a:moveTo>
                <a:cubicBezTo>
                  <a:pt x="131838" y="123371"/>
                  <a:pt x="263676" y="0"/>
                  <a:pt x="377371" y="0"/>
                </a:cubicBezTo>
                <a:cubicBezTo>
                  <a:pt x="491066" y="0"/>
                  <a:pt x="553962" y="166914"/>
                  <a:pt x="682171" y="246743"/>
                </a:cubicBezTo>
                <a:cubicBezTo>
                  <a:pt x="810381" y="326572"/>
                  <a:pt x="991809" y="517677"/>
                  <a:pt x="1146628" y="478972"/>
                </a:cubicBezTo>
                <a:cubicBezTo>
                  <a:pt x="1301447" y="440267"/>
                  <a:pt x="1528837" y="79829"/>
                  <a:pt x="1611085" y="145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837095" y="5607462"/>
            <a:ext cx="391885" cy="209358"/>
          </a:xfrm>
          <a:custGeom>
            <a:avLst/>
            <a:gdLst>
              <a:gd name="connsiteX0" fmla="*/ 0 w 1611085"/>
              <a:gd name="connsiteY0" fmla="*/ 246743 h 484086"/>
              <a:gd name="connsiteX1" fmla="*/ 377371 w 1611085"/>
              <a:gd name="connsiteY1" fmla="*/ 0 h 484086"/>
              <a:gd name="connsiteX2" fmla="*/ 682171 w 1611085"/>
              <a:gd name="connsiteY2" fmla="*/ 246743 h 484086"/>
              <a:gd name="connsiteX3" fmla="*/ 1146628 w 1611085"/>
              <a:gd name="connsiteY3" fmla="*/ 478972 h 484086"/>
              <a:gd name="connsiteX4" fmla="*/ 1611085 w 1611085"/>
              <a:gd name="connsiteY4" fmla="*/ 14515 h 48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085" h="484086">
                <a:moveTo>
                  <a:pt x="0" y="246743"/>
                </a:moveTo>
                <a:cubicBezTo>
                  <a:pt x="131838" y="123371"/>
                  <a:pt x="263676" y="0"/>
                  <a:pt x="377371" y="0"/>
                </a:cubicBezTo>
                <a:cubicBezTo>
                  <a:pt x="491066" y="0"/>
                  <a:pt x="553962" y="166914"/>
                  <a:pt x="682171" y="246743"/>
                </a:cubicBezTo>
                <a:cubicBezTo>
                  <a:pt x="810381" y="326572"/>
                  <a:pt x="991809" y="517677"/>
                  <a:pt x="1146628" y="478972"/>
                </a:cubicBezTo>
                <a:cubicBezTo>
                  <a:pt x="1301447" y="440267"/>
                  <a:pt x="1528837" y="79829"/>
                  <a:pt x="1611085" y="145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1622949" y="5614526"/>
            <a:ext cx="391885" cy="209358"/>
          </a:xfrm>
          <a:custGeom>
            <a:avLst/>
            <a:gdLst>
              <a:gd name="connsiteX0" fmla="*/ 0 w 1611085"/>
              <a:gd name="connsiteY0" fmla="*/ 246743 h 484086"/>
              <a:gd name="connsiteX1" fmla="*/ 377371 w 1611085"/>
              <a:gd name="connsiteY1" fmla="*/ 0 h 484086"/>
              <a:gd name="connsiteX2" fmla="*/ 682171 w 1611085"/>
              <a:gd name="connsiteY2" fmla="*/ 246743 h 484086"/>
              <a:gd name="connsiteX3" fmla="*/ 1146628 w 1611085"/>
              <a:gd name="connsiteY3" fmla="*/ 478972 h 484086"/>
              <a:gd name="connsiteX4" fmla="*/ 1611085 w 1611085"/>
              <a:gd name="connsiteY4" fmla="*/ 14515 h 48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085" h="484086">
                <a:moveTo>
                  <a:pt x="0" y="246743"/>
                </a:moveTo>
                <a:cubicBezTo>
                  <a:pt x="131838" y="123371"/>
                  <a:pt x="263676" y="0"/>
                  <a:pt x="377371" y="0"/>
                </a:cubicBezTo>
                <a:cubicBezTo>
                  <a:pt x="491066" y="0"/>
                  <a:pt x="553962" y="166914"/>
                  <a:pt x="682171" y="246743"/>
                </a:cubicBezTo>
                <a:cubicBezTo>
                  <a:pt x="810381" y="326572"/>
                  <a:pt x="991809" y="517677"/>
                  <a:pt x="1146628" y="478972"/>
                </a:cubicBezTo>
                <a:cubicBezTo>
                  <a:pt x="1301447" y="440267"/>
                  <a:pt x="1528837" y="79829"/>
                  <a:pt x="1611085" y="145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5760" y="2908160"/>
            <a:ext cx="7775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a</a:t>
            </a:r>
          </a:p>
          <a:p>
            <a:r>
              <a:rPr lang="en-US" sz="2800" dirty="0" smtClean="0"/>
              <a:t>a+1</a:t>
            </a:r>
          </a:p>
          <a:p>
            <a:r>
              <a:rPr lang="en-US" sz="2800" dirty="0" smtClean="0"/>
              <a:t>a+2</a:t>
            </a:r>
          </a:p>
          <a:p>
            <a:r>
              <a:rPr lang="en-US" sz="2800" dirty="0" smtClean="0"/>
              <a:t>a+3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19590" y="2908159"/>
            <a:ext cx="7775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0A</a:t>
            </a:r>
          </a:p>
          <a:p>
            <a:pPr algn="ctr"/>
            <a:r>
              <a:rPr lang="en-US" sz="2800" dirty="0" smtClean="0"/>
              <a:t>0B</a:t>
            </a:r>
          </a:p>
          <a:p>
            <a:pPr algn="ctr"/>
            <a:r>
              <a:rPr lang="en-US" sz="2800" dirty="0" smtClean="0"/>
              <a:t>0C</a:t>
            </a:r>
          </a:p>
          <a:p>
            <a:pPr algn="ctr"/>
            <a:r>
              <a:rPr lang="en-US" sz="2800" dirty="0" smtClean="0"/>
              <a:t>0D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4073970" y="2704747"/>
            <a:ext cx="0" cy="223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44199" y="2704746"/>
            <a:ext cx="0" cy="172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050713" y="2704747"/>
            <a:ext cx="0" cy="132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564484" y="2775751"/>
            <a:ext cx="0" cy="855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2120900" y="4938709"/>
            <a:ext cx="1927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2120900" y="4426857"/>
            <a:ext cx="1423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2168877" y="4028985"/>
            <a:ext cx="882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2168877" y="3631115"/>
            <a:ext cx="42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5041900" y="2418568"/>
            <a:ext cx="3539136" cy="3425982"/>
            <a:chOff x="7492999" y="2418568"/>
            <a:chExt cx="3539136" cy="3425982"/>
          </a:xfrm>
        </p:grpSpPr>
        <p:sp>
          <p:nvSpPr>
            <p:cNvPr id="68" name="TextBox 67"/>
            <p:cNvSpPr txBox="1"/>
            <p:nvPr/>
          </p:nvSpPr>
          <p:spPr>
            <a:xfrm>
              <a:off x="7492999" y="2418568"/>
              <a:ext cx="2349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0A    0B    0C    0D</a:t>
              </a:r>
              <a:endParaRPr lang="en-GB" sz="2000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10863586" y="2983102"/>
              <a:ext cx="25757" cy="2846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0058043" y="2983102"/>
              <a:ext cx="25757" cy="2846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eform 77"/>
            <p:cNvSpPr/>
            <p:nvPr/>
          </p:nvSpPr>
          <p:spPr>
            <a:xfrm>
              <a:off x="9862100" y="2808930"/>
              <a:ext cx="391885" cy="209358"/>
            </a:xfrm>
            <a:custGeom>
              <a:avLst/>
              <a:gdLst>
                <a:gd name="connsiteX0" fmla="*/ 0 w 1611085"/>
                <a:gd name="connsiteY0" fmla="*/ 246743 h 484086"/>
                <a:gd name="connsiteX1" fmla="*/ 377371 w 1611085"/>
                <a:gd name="connsiteY1" fmla="*/ 0 h 484086"/>
                <a:gd name="connsiteX2" fmla="*/ 682171 w 1611085"/>
                <a:gd name="connsiteY2" fmla="*/ 246743 h 484086"/>
                <a:gd name="connsiteX3" fmla="*/ 1146628 w 1611085"/>
                <a:gd name="connsiteY3" fmla="*/ 478972 h 484086"/>
                <a:gd name="connsiteX4" fmla="*/ 1611085 w 1611085"/>
                <a:gd name="connsiteY4" fmla="*/ 14515 h 48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085" h="484086">
                  <a:moveTo>
                    <a:pt x="0" y="246743"/>
                  </a:moveTo>
                  <a:cubicBezTo>
                    <a:pt x="131838" y="123371"/>
                    <a:pt x="263676" y="0"/>
                    <a:pt x="377371" y="0"/>
                  </a:cubicBezTo>
                  <a:cubicBezTo>
                    <a:pt x="491066" y="0"/>
                    <a:pt x="553962" y="166914"/>
                    <a:pt x="682171" y="246743"/>
                  </a:cubicBezTo>
                  <a:cubicBezTo>
                    <a:pt x="810381" y="326572"/>
                    <a:pt x="991809" y="517677"/>
                    <a:pt x="1146628" y="478972"/>
                  </a:cubicBezTo>
                  <a:cubicBezTo>
                    <a:pt x="1301447" y="440267"/>
                    <a:pt x="1528837" y="79829"/>
                    <a:pt x="1611085" y="1451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>
              <a:off x="10640250" y="2803481"/>
              <a:ext cx="391885" cy="209358"/>
            </a:xfrm>
            <a:custGeom>
              <a:avLst/>
              <a:gdLst>
                <a:gd name="connsiteX0" fmla="*/ 0 w 1611085"/>
                <a:gd name="connsiteY0" fmla="*/ 246743 h 484086"/>
                <a:gd name="connsiteX1" fmla="*/ 377371 w 1611085"/>
                <a:gd name="connsiteY1" fmla="*/ 0 h 484086"/>
                <a:gd name="connsiteX2" fmla="*/ 682171 w 1611085"/>
                <a:gd name="connsiteY2" fmla="*/ 246743 h 484086"/>
                <a:gd name="connsiteX3" fmla="*/ 1146628 w 1611085"/>
                <a:gd name="connsiteY3" fmla="*/ 478972 h 484086"/>
                <a:gd name="connsiteX4" fmla="*/ 1611085 w 1611085"/>
                <a:gd name="connsiteY4" fmla="*/ 14515 h 48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085" h="484086">
                  <a:moveTo>
                    <a:pt x="0" y="246743"/>
                  </a:moveTo>
                  <a:cubicBezTo>
                    <a:pt x="131838" y="123371"/>
                    <a:pt x="263676" y="0"/>
                    <a:pt x="377371" y="0"/>
                  </a:cubicBezTo>
                  <a:cubicBezTo>
                    <a:pt x="491066" y="0"/>
                    <a:pt x="553962" y="166914"/>
                    <a:pt x="682171" y="246743"/>
                  </a:cubicBezTo>
                  <a:cubicBezTo>
                    <a:pt x="810381" y="326572"/>
                    <a:pt x="991809" y="517677"/>
                    <a:pt x="1146628" y="478972"/>
                  </a:cubicBezTo>
                  <a:cubicBezTo>
                    <a:pt x="1301447" y="440267"/>
                    <a:pt x="1528837" y="79829"/>
                    <a:pt x="1611085" y="1451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0" name="Freeform 79"/>
            <p:cNvSpPr/>
            <p:nvPr/>
          </p:nvSpPr>
          <p:spPr>
            <a:xfrm>
              <a:off x="9806032" y="5635192"/>
              <a:ext cx="391885" cy="209358"/>
            </a:xfrm>
            <a:custGeom>
              <a:avLst/>
              <a:gdLst>
                <a:gd name="connsiteX0" fmla="*/ 0 w 1611085"/>
                <a:gd name="connsiteY0" fmla="*/ 246743 h 484086"/>
                <a:gd name="connsiteX1" fmla="*/ 377371 w 1611085"/>
                <a:gd name="connsiteY1" fmla="*/ 0 h 484086"/>
                <a:gd name="connsiteX2" fmla="*/ 682171 w 1611085"/>
                <a:gd name="connsiteY2" fmla="*/ 246743 h 484086"/>
                <a:gd name="connsiteX3" fmla="*/ 1146628 w 1611085"/>
                <a:gd name="connsiteY3" fmla="*/ 478972 h 484086"/>
                <a:gd name="connsiteX4" fmla="*/ 1611085 w 1611085"/>
                <a:gd name="connsiteY4" fmla="*/ 14515 h 48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085" h="484086">
                  <a:moveTo>
                    <a:pt x="0" y="246743"/>
                  </a:moveTo>
                  <a:cubicBezTo>
                    <a:pt x="131838" y="123371"/>
                    <a:pt x="263676" y="0"/>
                    <a:pt x="377371" y="0"/>
                  </a:cubicBezTo>
                  <a:cubicBezTo>
                    <a:pt x="491066" y="0"/>
                    <a:pt x="553962" y="166914"/>
                    <a:pt x="682171" y="246743"/>
                  </a:cubicBezTo>
                  <a:cubicBezTo>
                    <a:pt x="810381" y="326572"/>
                    <a:pt x="991809" y="517677"/>
                    <a:pt x="1146628" y="478972"/>
                  </a:cubicBezTo>
                  <a:cubicBezTo>
                    <a:pt x="1301447" y="440267"/>
                    <a:pt x="1528837" y="79829"/>
                    <a:pt x="1611085" y="1451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1" name="Freeform 80"/>
            <p:cNvSpPr/>
            <p:nvPr/>
          </p:nvSpPr>
          <p:spPr>
            <a:xfrm>
              <a:off x="10587814" y="5635192"/>
              <a:ext cx="391885" cy="209358"/>
            </a:xfrm>
            <a:custGeom>
              <a:avLst/>
              <a:gdLst>
                <a:gd name="connsiteX0" fmla="*/ 0 w 1611085"/>
                <a:gd name="connsiteY0" fmla="*/ 246743 h 484086"/>
                <a:gd name="connsiteX1" fmla="*/ 377371 w 1611085"/>
                <a:gd name="connsiteY1" fmla="*/ 0 h 484086"/>
                <a:gd name="connsiteX2" fmla="*/ 682171 w 1611085"/>
                <a:gd name="connsiteY2" fmla="*/ 246743 h 484086"/>
                <a:gd name="connsiteX3" fmla="*/ 1146628 w 1611085"/>
                <a:gd name="connsiteY3" fmla="*/ 478972 h 484086"/>
                <a:gd name="connsiteX4" fmla="*/ 1611085 w 1611085"/>
                <a:gd name="connsiteY4" fmla="*/ 14515 h 48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085" h="484086">
                  <a:moveTo>
                    <a:pt x="0" y="246743"/>
                  </a:moveTo>
                  <a:cubicBezTo>
                    <a:pt x="131838" y="123371"/>
                    <a:pt x="263676" y="0"/>
                    <a:pt x="377371" y="0"/>
                  </a:cubicBezTo>
                  <a:cubicBezTo>
                    <a:pt x="491066" y="0"/>
                    <a:pt x="553962" y="166914"/>
                    <a:pt x="682171" y="246743"/>
                  </a:cubicBezTo>
                  <a:cubicBezTo>
                    <a:pt x="810381" y="326572"/>
                    <a:pt x="991809" y="517677"/>
                    <a:pt x="1146628" y="478972"/>
                  </a:cubicBezTo>
                  <a:cubicBezTo>
                    <a:pt x="1301447" y="440267"/>
                    <a:pt x="1528837" y="79829"/>
                    <a:pt x="1611085" y="1451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149021" y="2913787"/>
              <a:ext cx="77758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 smtClean="0"/>
            </a:p>
            <a:p>
              <a:r>
                <a:rPr lang="en-US" sz="2800" dirty="0" smtClean="0"/>
                <a:t>a</a:t>
              </a:r>
            </a:p>
            <a:p>
              <a:r>
                <a:rPr lang="en-US" sz="2800" dirty="0" smtClean="0"/>
                <a:t>a+1</a:t>
              </a:r>
            </a:p>
            <a:p>
              <a:r>
                <a:rPr lang="en-US" sz="2800" dirty="0" smtClean="0"/>
                <a:t>a+2</a:t>
              </a:r>
            </a:p>
            <a:p>
              <a:r>
                <a:rPr lang="en-US" sz="2800" dirty="0" smtClean="0"/>
                <a:t>a+3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098877" y="2908159"/>
              <a:ext cx="77758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dirty="0" smtClean="0"/>
            </a:p>
            <a:p>
              <a:pPr algn="ctr"/>
              <a:r>
                <a:rPr lang="en-US" sz="2800" dirty="0" smtClean="0"/>
                <a:t>0D</a:t>
              </a:r>
            </a:p>
            <a:p>
              <a:pPr algn="ctr"/>
              <a:r>
                <a:rPr lang="en-US" sz="2800" dirty="0" smtClean="0"/>
                <a:t>0C</a:t>
              </a:r>
            </a:p>
            <a:p>
              <a:pPr algn="ctr"/>
              <a:r>
                <a:rPr lang="en-US" sz="2800" dirty="0" smtClean="0"/>
                <a:t>0B</a:t>
              </a:r>
            </a:p>
            <a:p>
              <a:pPr algn="ctr"/>
              <a:r>
                <a:rPr lang="en-US" sz="2800" dirty="0" smtClean="0"/>
                <a:t>0A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7887600" y="2704747"/>
              <a:ext cx="0" cy="2236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7887600" y="4941068"/>
              <a:ext cx="12704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8330286" y="2704747"/>
              <a:ext cx="0" cy="1852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867314" y="2704747"/>
              <a:ext cx="0" cy="1326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8345973" y="4559844"/>
              <a:ext cx="8120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8879273" y="4031543"/>
              <a:ext cx="2333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9335956" y="2704746"/>
              <a:ext cx="0" cy="724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Exceptions, Interrupts, and the Vector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are generated by internal and external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E.g.: externally </a:t>
            </a:r>
            <a:r>
              <a:rPr lang="en-US" dirty="0"/>
              <a:t>generated </a:t>
            </a:r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Or an </a:t>
            </a:r>
            <a:r>
              <a:rPr lang="en-US" dirty="0"/>
              <a:t>attempt to execute an undefined instruction</a:t>
            </a:r>
            <a:endParaRPr lang="en-US" dirty="0" smtClean="0"/>
          </a:p>
          <a:p>
            <a:r>
              <a:rPr lang="en-US" dirty="0"/>
              <a:t>The processor state just before handling the </a:t>
            </a:r>
            <a:r>
              <a:rPr lang="en-US" dirty="0" smtClean="0"/>
              <a:t>exception is preserved 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that the original program can be resumed after the completion of the exception </a:t>
            </a:r>
            <a:r>
              <a:rPr lang="en-US" dirty="0" smtClean="0"/>
              <a:t>routine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832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ARM 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ARM exceptions may be considered in three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Exceptions </a:t>
            </a:r>
            <a:r>
              <a:rPr lang="en-US" dirty="0"/>
              <a:t>generated as the direct effect of executing an instruction. </a:t>
            </a:r>
            <a:endParaRPr lang="en-US" dirty="0" smtClean="0"/>
          </a:p>
          <a:p>
            <a:pPr lvl="1"/>
            <a:r>
              <a:rPr lang="en-US" dirty="0" smtClean="0"/>
              <a:t>Software </a:t>
            </a:r>
            <a:r>
              <a:rPr lang="en-US" dirty="0"/>
              <a:t>interrupts, </a:t>
            </a:r>
            <a:endParaRPr lang="en-US" dirty="0" smtClean="0"/>
          </a:p>
          <a:p>
            <a:pPr lvl="1"/>
            <a:r>
              <a:rPr lang="en-US" dirty="0" smtClean="0"/>
              <a:t>undefined </a:t>
            </a:r>
            <a:r>
              <a:rPr lang="en-US" dirty="0"/>
              <a:t>instructions (including coprocessor instructions where the requested coprocessor is absent)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prefetch aborts (instructions that are invalid due to a memory fault occurring during fetch</a:t>
            </a:r>
            <a:r>
              <a:rPr lang="en-US" dirty="0" smtClean="0"/>
              <a:t>)</a:t>
            </a:r>
            <a:endParaRPr lang="en-IN" dirty="0"/>
          </a:p>
          <a:p>
            <a:r>
              <a:rPr lang="en-US" dirty="0" smtClean="0"/>
              <a:t>Exceptions </a:t>
            </a:r>
            <a:r>
              <a:rPr lang="en-US" dirty="0"/>
              <a:t>generated as a side-effect of an </a:t>
            </a:r>
            <a:r>
              <a:rPr lang="en-US" dirty="0" smtClean="0"/>
              <a:t>instruction.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aborts (a memory fault during a load or store data access</a:t>
            </a:r>
            <a:r>
              <a:rPr lang="en-US" dirty="0" smtClean="0"/>
              <a:t>)</a:t>
            </a:r>
            <a:endParaRPr lang="en-IN" dirty="0"/>
          </a:p>
          <a:p>
            <a:r>
              <a:rPr lang="en-US" dirty="0" smtClean="0"/>
              <a:t>Exceptions </a:t>
            </a:r>
            <a:r>
              <a:rPr lang="en-US" dirty="0"/>
              <a:t>generated externally, unrelated to the instruction flow. </a:t>
            </a:r>
            <a:endParaRPr lang="en-US" dirty="0" smtClean="0"/>
          </a:p>
          <a:p>
            <a:pPr lvl="1"/>
            <a:r>
              <a:rPr lang="en-US" dirty="0" smtClean="0"/>
              <a:t>Reset</a:t>
            </a:r>
            <a:r>
              <a:rPr lang="en-US" dirty="0"/>
              <a:t>, IRQ and FIQ are in this group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470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ARM 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ARM architecture supports </a:t>
            </a:r>
            <a:r>
              <a:rPr lang="en-US" dirty="0" smtClean="0"/>
              <a:t>7 types </a:t>
            </a:r>
            <a:r>
              <a:rPr lang="en-US" dirty="0"/>
              <a:t>of exceptions.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Reset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Undefined Instruction 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Software Interrupt(SWI)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Pre-fetch abort(Instruction Fetch memory fault) 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Data abort (Data access memory fault)</a:t>
            </a:r>
            <a:endParaRPr lang="en-IN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IRQ(normal Interrupt) 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FIQ (Fast Interrupt request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799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ARM Development</a:t>
            </a:r>
            <a:endParaRPr lang="en-US" dirty="0"/>
          </a:p>
        </p:txBody>
      </p:sp>
      <p:pic>
        <p:nvPicPr>
          <p:cNvPr id="1026" name="Picture 2" descr="PD_ARM7_CPU_Alternativ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7162800" cy="46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RESET:</a:t>
            </a:r>
            <a:endParaRPr lang="en-IN" dirty="0"/>
          </a:p>
          <a:p>
            <a:pPr lvl="1"/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instruction executed by the processor when power is applied.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instruction branches to the initialization code.</a:t>
            </a:r>
            <a:endParaRPr lang="en-IN" dirty="0"/>
          </a:p>
          <a:p>
            <a:endParaRPr lang="en-IN" dirty="0"/>
          </a:p>
          <a:p>
            <a:r>
              <a:rPr lang="en-US" dirty="0"/>
              <a:t>UNDEFINED:</a:t>
            </a:r>
            <a:endParaRPr lang="en-IN" dirty="0"/>
          </a:p>
          <a:p>
            <a:pPr lvl="1"/>
            <a:r>
              <a:rPr lang="en-US" dirty="0" smtClean="0"/>
              <a:t>Used </a:t>
            </a:r>
            <a:r>
              <a:rPr lang="en-US" dirty="0"/>
              <a:t>when the processor cannot decode an instruction.</a:t>
            </a:r>
            <a:endParaRPr lang="en-IN" dirty="0"/>
          </a:p>
          <a:p>
            <a:endParaRPr lang="en-US" dirty="0" smtClean="0"/>
          </a:p>
          <a:p>
            <a:r>
              <a:rPr lang="en-US" dirty="0"/>
              <a:t>SOFTWARE:</a:t>
            </a:r>
            <a:endParaRPr lang="en-IN" dirty="0"/>
          </a:p>
          <a:p>
            <a:pPr lvl="1"/>
            <a:r>
              <a:rPr lang="en-US" dirty="0"/>
              <a:t>Software interrupt vector</a:t>
            </a:r>
            <a:r>
              <a:rPr lang="en-US" i="1" dirty="0"/>
              <a:t> </a:t>
            </a:r>
            <a:r>
              <a:rPr lang="en-US" dirty="0"/>
              <a:t>is called </a:t>
            </a:r>
            <a:r>
              <a:rPr lang="en-US" dirty="0" smtClean="0"/>
              <a:t>to handle a </a:t>
            </a:r>
            <a:r>
              <a:rPr lang="en-US" dirty="0"/>
              <a:t>SWI instruction.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SWI instruction is frequently used as the mechanism to invoke an operating system routine.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130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PREFETCH ABORT:</a:t>
            </a:r>
            <a:endParaRPr lang="en-IN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processor attempts to fetch an instruction from an address without the correct access permissions.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actual abort occurs in the decode stage.</a:t>
            </a:r>
            <a:endParaRPr lang="en-IN" dirty="0"/>
          </a:p>
          <a:p>
            <a:endParaRPr lang="en-IN" dirty="0"/>
          </a:p>
          <a:p>
            <a:r>
              <a:rPr lang="en-US" dirty="0"/>
              <a:t>DATA ABORT:</a:t>
            </a:r>
            <a:endParaRPr lang="en-IN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raised when an instruction attempts to access data memory without the correct access permissions.</a:t>
            </a:r>
            <a:endParaRPr lang="en-IN" dirty="0"/>
          </a:p>
          <a:p>
            <a:endParaRPr lang="en-IN" dirty="0"/>
          </a:p>
          <a:p>
            <a:r>
              <a:rPr lang="en-US" dirty="0"/>
              <a:t>IRQ and FIQ:</a:t>
            </a:r>
            <a:endParaRPr lang="en-IN" dirty="0"/>
          </a:p>
          <a:p>
            <a:pPr lvl="1"/>
            <a:r>
              <a:rPr lang="en-US" dirty="0"/>
              <a:t>Interrupt request vector</a:t>
            </a:r>
            <a:r>
              <a:rPr lang="en-US" i="1" dirty="0"/>
              <a:t> </a:t>
            </a:r>
            <a:r>
              <a:rPr lang="en-US" dirty="0"/>
              <a:t>is used by external hardware to interrupt the normal execution flow of the processor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It can only be raised if IRQs are not masked in the CPSR.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243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Interrupted, processor..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Changes to the operating mode corresponding to the particular exception.</a:t>
            </a:r>
            <a:endParaRPr lang="en-IN" dirty="0" smtClean="0"/>
          </a:p>
          <a:p>
            <a:r>
              <a:rPr lang="en-US" dirty="0" smtClean="0"/>
              <a:t>Saves the address of the instruction following the exception entry instruction in r14 (</a:t>
            </a:r>
            <a:r>
              <a:rPr lang="en-US" dirty="0" err="1" smtClean="0"/>
              <a:t>LR_new</a:t>
            </a:r>
            <a:r>
              <a:rPr lang="en-US" dirty="0" smtClean="0"/>
              <a:t> mode)</a:t>
            </a:r>
            <a:endParaRPr lang="en-IN" dirty="0" smtClean="0"/>
          </a:p>
          <a:p>
            <a:r>
              <a:rPr lang="en-US" dirty="0" smtClean="0"/>
              <a:t>Saves the old value of the CPSR in the </a:t>
            </a:r>
            <a:r>
              <a:rPr lang="en-US" dirty="0" err="1" smtClean="0"/>
              <a:t>SPSR_new</a:t>
            </a:r>
            <a:r>
              <a:rPr lang="en-US" dirty="0" smtClean="0"/>
              <a:t> mode.</a:t>
            </a:r>
            <a:endParaRPr lang="en-IN" dirty="0" smtClean="0"/>
          </a:p>
          <a:p>
            <a:r>
              <a:rPr lang="en-US" dirty="0" smtClean="0"/>
              <a:t>Disables interrupts</a:t>
            </a:r>
          </a:p>
          <a:p>
            <a:pPr lvl="1"/>
            <a:r>
              <a:rPr lang="en-US" dirty="0" smtClean="0"/>
              <a:t>IRQ by setting bit 7 of the CPSR  </a:t>
            </a:r>
          </a:p>
          <a:p>
            <a:pPr lvl="1"/>
            <a:r>
              <a:rPr lang="en-US" dirty="0" smtClean="0"/>
              <a:t>FIQ by setting bit 6 of the CPSR.</a:t>
            </a:r>
            <a:endParaRPr lang="en-IN" dirty="0" smtClean="0"/>
          </a:p>
          <a:p>
            <a:r>
              <a:rPr lang="en-US" dirty="0" smtClean="0"/>
              <a:t>Forces </a:t>
            </a:r>
            <a:r>
              <a:rPr lang="en-US" dirty="0"/>
              <a:t>the PC to begin executing at the relevant vector address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86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Interrupt Priorities and vector add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79706837"/>
              </p:ext>
            </p:extLst>
          </p:nvPr>
        </p:nvGraphicFramePr>
        <p:xfrm>
          <a:off x="457200" y="2057401"/>
          <a:ext cx="8077199" cy="4661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1003"/>
                <a:gridCol w="1328002"/>
                <a:gridCol w="1577002"/>
                <a:gridCol w="1861127"/>
                <a:gridCol w="1070065"/>
              </a:tblGrid>
              <a:tr h="6476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Exception  / Interrupt</a:t>
                      </a:r>
                      <a:endParaRPr lang="en-IN" sz="14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</a:t>
                      </a:r>
                      <a:endParaRPr lang="en-IN" sz="14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Operating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Mode</a:t>
                      </a:r>
                      <a:endParaRPr lang="en-IN" sz="14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Address</a:t>
                      </a:r>
                      <a:endParaRPr lang="en-IN" sz="14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I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6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Reset</a:t>
                      </a:r>
                      <a:endParaRPr lang="en-IN" sz="14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RESET</a:t>
                      </a:r>
                      <a:endParaRPr lang="en-IN" sz="14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SVC</a:t>
                      </a:r>
                      <a:endParaRPr lang="en-IN" sz="22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0X00000000</a:t>
                      </a:r>
                      <a:endParaRPr lang="en-IN" sz="14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636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Undefined Instruction</a:t>
                      </a:r>
                      <a:endParaRPr lang="en-IN" sz="14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UNDEF</a:t>
                      </a:r>
                      <a:endParaRPr lang="en-IN" sz="14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UND</a:t>
                      </a:r>
                      <a:endParaRPr lang="en-IN" sz="22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0X00000004</a:t>
                      </a:r>
                      <a:endParaRPr lang="en-IN" sz="14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7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Software Interrupt</a:t>
                      </a:r>
                      <a:endParaRPr lang="en-IN" sz="14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SWI</a:t>
                      </a:r>
                      <a:endParaRPr lang="en-IN" sz="14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SVC</a:t>
                      </a:r>
                      <a:endParaRPr lang="en-IN" sz="22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0X00000008</a:t>
                      </a:r>
                      <a:endParaRPr lang="en-IN" sz="14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6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Pre-fetch Abort</a:t>
                      </a:r>
                      <a:endParaRPr lang="en-IN" sz="14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PABT</a:t>
                      </a:r>
                      <a:endParaRPr lang="en-IN" sz="14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ABORT</a:t>
                      </a:r>
                      <a:endParaRPr lang="en-IN" sz="22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0X0000000C</a:t>
                      </a:r>
                      <a:endParaRPr lang="en-IN" sz="14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6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Abort</a:t>
                      </a:r>
                      <a:endParaRPr lang="en-IN" sz="14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DABT</a:t>
                      </a:r>
                      <a:endParaRPr lang="en-IN" sz="14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ABORT</a:t>
                      </a:r>
                      <a:endParaRPr lang="en-IN" sz="22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0X00000010</a:t>
                      </a:r>
                      <a:endParaRPr lang="en-IN" sz="14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7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Interrupt Request</a:t>
                      </a:r>
                      <a:endParaRPr lang="en-IN" sz="14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IRQ</a:t>
                      </a:r>
                      <a:endParaRPr lang="en-IN" sz="14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IRQ</a:t>
                      </a:r>
                      <a:endParaRPr lang="en-IN" sz="22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0X00000018</a:t>
                      </a:r>
                      <a:endParaRPr lang="en-IN" sz="14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76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Fast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Interrupt </a:t>
                      </a:r>
                      <a:r>
                        <a:rPr lang="en-US" sz="2000" dirty="0">
                          <a:effectLst/>
                        </a:rPr>
                        <a:t>Request</a:t>
                      </a:r>
                      <a:endParaRPr lang="en-IN" sz="14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FIQ</a:t>
                      </a:r>
                      <a:endParaRPr lang="en-IN" sz="14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FIQ</a:t>
                      </a:r>
                      <a:endParaRPr lang="en-IN" sz="22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0X0000001C</a:t>
                      </a:r>
                      <a:endParaRPr lang="en-IN" sz="14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047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IVT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exception Vector table </a:t>
            </a:r>
            <a:endParaRPr lang="en-US" dirty="0" smtClean="0"/>
          </a:p>
          <a:p>
            <a:pPr lvl="1"/>
            <a:r>
              <a:rPr lang="en-US" dirty="0" smtClean="0"/>
              <a:t>gives </a:t>
            </a:r>
            <a:r>
              <a:rPr lang="en-US" dirty="0"/>
              <a:t>the address of the subroutine program to be executed when the exception or interrupt occurs.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vector table entry contains a form of branch instruction pointing to the start of a specific routine.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509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Return from Exception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Once exception has been handled, user task has to be normally resumed</a:t>
            </a:r>
          </a:p>
          <a:p>
            <a:r>
              <a:rPr lang="en-US" dirty="0" smtClean="0"/>
              <a:t>Any modified user registers must be restored </a:t>
            </a:r>
            <a:r>
              <a:rPr lang="en-US" dirty="0"/>
              <a:t>f</a:t>
            </a:r>
            <a:r>
              <a:rPr lang="en-US" dirty="0" smtClean="0"/>
              <a:t>rom handler’s stack</a:t>
            </a:r>
          </a:p>
          <a:p>
            <a:r>
              <a:rPr lang="en-US" dirty="0" smtClean="0"/>
              <a:t>CPSR restored from appropriate </a:t>
            </a:r>
            <a:r>
              <a:rPr lang="en-US" dirty="0" err="1" smtClean="0"/>
              <a:t>SPSR_handler</a:t>
            </a:r>
            <a:endParaRPr lang="en-US" dirty="0" smtClean="0"/>
          </a:p>
          <a:p>
            <a:r>
              <a:rPr lang="en-US" dirty="0" smtClean="0"/>
              <a:t>PC must be changed back to relevant instruction address from LR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64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PC from LR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return from SWI or Undefined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MOVS pc,r14</a:t>
            </a:r>
            <a:endParaRPr lang="en-IN" dirty="0" smtClean="0"/>
          </a:p>
          <a:p>
            <a:r>
              <a:rPr lang="en-US" dirty="0" smtClean="0"/>
              <a:t>‘s’ indicates destination is PC, so special instruction.</a:t>
            </a:r>
          </a:p>
          <a:p>
            <a:endParaRPr lang="en-US" dirty="0"/>
          </a:p>
          <a:p>
            <a:r>
              <a:rPr lang="en-US" dirty="0" smtClean="0"/>
              <a:t>To return from FIQ,IRQ or prefetch abort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SUBS pc, r14, #4</a:t>
            </a:r>
          </a:p>
          <a:p>
            <a:r>
              <a:rPr lang="en-US" dirty="0" smtClean="0"/>
              <a:t>IRQ,FIQ must return one instruction early </a:t>
            </a:r>
            <a:r>
              <a:rPr lang="en-US" dirty="0"/>
              <a:t>t</a:t>
            </a:r>
            <a:r>
              <a:rPr lang="en-US" dirty="0" smtClean="0"/>
              <a:t>o execute the </a:t>
            </a:r>
            <a:r>
              <a:rPr lang="en-US" dirty="0"/>
              <a:t>i</a:t>
            </a:r>
            <a:r>
              <a:rPr lang="en-US" dirty="0" smtClean="0"/>
              <a:t>nstruction that was usurped</a:t>
            </a:r>
          </a:p>
          <a:p>
            <a:r>
              <a:rPr lang="en-US" dirty="0" smtClean="0"/>
              <a:t>Prefetch abort must return 1 instruction early to execute instruction that caused memory fault at first.</a:t>
            </a:r>
          </a:p>
        </p:txBody>
      </p:sp>
    </p:spTree>
    <p:extLst>
      <p:ext uri="{BB962C8B-B14F-4D97-AF65-F5344CB8AC3E}">
        <p14:creationId xmlns="" xmlns:p14="http://schemas.microsoft.com/office/powerpoint/2010/main" val="25273279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PC from LR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return from data abort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SUBS pc, r14,#8</a:t>
            </a:r>
          </a:p>
          <a:p>
            <a:r>
              <a:rPr lang="en-US" dirty="0" smtClean="0"/>
              <a:t>Data abort must come 2 instructions early to retry the data transfer instruction, </a:t>
            </a:r>
          </a:p>
          <a:p>
            <a:pPr lvl="1"/>
            <a:r>
              <a:rPr lang="en-US" dirty="0" smtClean="0"/>
              <a:t>i.e. before the instruction which was usurped.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644325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Return from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PC  = Executing + 8 </a:t>
            </a:r>
            <a:r>
              <a:rPr lang="en-US" dirty="0" smtClean="0">
                <a:sym typeface="Wingdings" pitchFamily="2" charset="2"/>
              </a:rPr>
              <a:t> LR</a:t>
            </a:r>
          </a:p>
          <a:p>
            <a:r>
              <a:rPr lang="en-IN" dirty="0" smtClean="0"/>
              <a:t>SWI, undefined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Executing and decoding instruction are executed then</a:t>
            </a:r>
            <a:r>
              <a:rPr lang="en-US" dirty="0" smtClean="0">
                <a:sym typeface="Wingdings" pitchFamily="2" charset="2"/>
              </a:rPr>
              <a:t> goes to serve exception.</a:t>
            </a:r>
          </a:p>
          <a:p>
            <a:pPr lvl="1"/>
            <a:r>
              <a:rPr lang="en-IN" dirty="0" smtClean="0"/>
              <a:t>Therefore when returning should return to the instruction being fetched. (LR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PC)</a:t>
            </a:r>
          </a:p>
          <a:p>
            <a:r>
              <a:rPr lang="en-IN" dirty="0" smtClean="0"/>
              <a:t>IRQ,FIQ and pre fetch Abort</a:t>
            </a:r>
          </a:p>
          <a:p>
            <a:pPr lvl="1"/>
            <a:r>
              <a:rPr lang="en-IN" dirty="0" smtClean="0"/>
              <a:t>Decoding instruction is usurped</a:t>
            </a:r>
          </a:p>
          <a:p>
            <a:pPr lvl="1"/>
            <a:r>
              <a:rPr lang="en-IN" dirty="0" smtClean="0"/>
              <a:t>Therefore while returning, decode state instruction should be taken in.</a:t>
            </a:r>
          </a:p>
          <a:p>
            <a:pPr lvl="1"/>
            <a:r>
              <a:rPr lang="en-IN" dirty="0" smtClean="0"/>
              <a:t>LR-4 </a:t>
            </a:r>
            <a:r>
              <a:rPr lang="en-IN" dirty="0" smtClean="0">
                <a:sym typeface="Wingdings" pitchFamily="2" charset="2"/>
              </a:rPr>
              <a:t> PC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Return from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Incase of data abort</a:t>
            </a:r>
          </a:p>
          <a:p>
            <a:pPr lvl="1"/>
            <a:r>
              <a:rPr lang="en-US" dirty="0" smtClean="0"/>
              <a:t>The instruction being decoded is usurped.</a:t>
            </a:r>
          </a:p>
          <a:p>
            <a:pPr lvl="1"/>
            <a:r>
              <a:rPr lang="en-US" dirty="0" smtClean="0"/>
              <a:t>But retry is attempted for data fetch. Therefore while returning, the instruction being executed has to be fetched again.</a:t>
            </a:r>
          </a:p>
          <a:p>
            <a:pPr lvl="1"/>
            <a:r>
              <a:rPr lang="en-US" dirty="0" smtClean="0"/>
              <a:t>LR – 8 </a:t>
            </a:r>
            <a:r>
              <a:rPr lang="en-US" dirty="0" smtClean="0">
                <a:sym typeface="Wingdings" pitchFamily="2" charset="2"/>
              </a:rPr>
              <a:t> PC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FEATURES OF ARM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Based on RISC architectures</a:t>
            </a:r>
          </a:p>
          <a:p>
            <a:pPr lvl="1"/>
            <a:r>
              <a:rPr lang="en-US" dirty="0" smtClean="0"/>
              <a:t>Small Implementation size</a:t>
            </a:r>
          </a:p>
          <a:p>
            <a:pPr lvl="1"/>
            <a:r>
              <a:rPr lang="en-US" dirty="0" smtClean="0"/>
              <a:t>Very low power consumption</a:t>
            </a:r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smtClean="0"/>
              <a:t>Large uniform register file</a:t>
            </a:r>
          </a:p>
          <a:p>
            <a:r>
              <a:rPr lang="en-US" dirty="0" smtClean="0"/>
              <a:t>Load/store</a:t>
            </a:r>
            <a:r>
              <a:rPr lang="en-US" i="1" dirty="0" smtClean="0"/>
              <a:t>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data-processing operations only operate on register contents</a:t>
            </a:r>
          </a:p>
          <a:p>
            <a:r>
              <a:rPr lang="en-US" dirty="0" smtClean="0"/>
              <a:t>Simple addressing modes</a:t>
            </a:r>
          </a:p>
          <a:p>
            <a:pPr lvl="1"/>
            <a:r>
              <a:rPr lang="en-US" dirty="0" smtClean="0"/>
              <a:t>5 types of instructions</a:t>
            </a:r>
          </a:p>
          <a:p>
            <a:r>
              <a:rPr lang="en-US" dirty="0" smtClean="0"/>
              <a:t>Auto-increment and auto-decrement addressing modes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Pipelining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Mechanism used by the RISC processor to execute instructions at an increased speed</a:t>
            </a:r>
          </a:p>
          <a:p>
            <a:r>
              <a:rPr lang="en-US" dirty="0" smtClean="0"/>
              <a:t>Fetches the next instruction while other instructions are being decoded and executed.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Arm7 processor has a 3 stage pipelining architecture </a:t>
            </a:r>
          </a:p>
          <a:p>
            <a:r>
              <a:rPr lang="en-US" dirty="0" smtClean="0"/>
              <a:t>Fetch : </a:t>
            </a:r>
            <a:r>
              <a:rPr lang="en-US" sz="2400" i="1" dirty="0" smtClean="0"/>
              <a:t>loads an instruction from memory</a:t>
            </a:r>
          </a:p>
          <a:p>
            <a:r>
              <a:rPr lang="en-US" dirty="0" smtClean="0"/>
              <a:t>Decode : </a:t>
            </a:r>
            <a:r>
              <a:rPr lang="en-US" sz="2400" i="1" dirty="0" smtClean="0"/>
              <a:t> identifies the instruction to be executed</a:t>
            </a:r>
            <a:endParaRPr lang="en-US" i="1" dirty="0" smtClean="0"/>
          </a:p>
          <a:p>
            <a:r>
              <a:rPr lang="en-US" dirty="0" smtClean="0"/>
              <a:t>Execute : </a:t>
            </a:r>
            <a:r>
              <a:rPr lang="en-US" sz="2400" i="1" dirty="0" smtClean="0"/>
              <a:t>executes the instruction and writes the result back to a register</a:t>
            </a:r>
            <a:endParaRPr lang="en-IN" i="1" dirty="0"/>
          </a:p>
        </p:txBody>
      </p:sp>
    </p:spTree>
    <p:extLst>
      <p:ext uri="{BB962C8B-B14F-4D97-AF65-F5344CB8AC3E}">
        <p14:creationId xmlns="" xmlns:p14="http://schemas.microsoft.com/office/powerpoint/2010/main" val="1622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 stage Pipelining</a:t>
            </a:r>
            <a:endParaRPr lang="en-IN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229600" cy="300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043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ARM7 processor </a:t>
            </a:r>
            <a:endParaRPr lang="en-US" dirty="0" smtClean="0"/>
          </a:p>
          <a:p>
            <a:r>
              <a:rPr lang="en-US" dirty="0" smtClean="0"/>
              <a:t>Fetches the first instruction ‘CMP’ in the first cycle </a:t>
            </a:r>
          </a:p>
          <a:p>
            <a:r>
              <a:rPr lang="en-US" dirty="0" smtClean="0"/>
              <a:t>During the second cycle </a:t>
            </a:r>
          </a:p>
          <a:p>
            <a:pPr lvl="1"/>
            <a:r>
              <a:rPr lang="en-US" dirty="0" smtClean="0"/>
              <a:t>It decodes the CMP instruction </a:t>
            </a:r>
          </a:p>
          <a:p>
            <a:pPr lvl="1"/>
            <a:r>
              <a:rPr lang="en-US" dirty="0" smtClean="0"/>
              <a:t>And fetches the SUB instruction.</a:t>
            </a:r>
          </a:p>
          <a:p>
            <a:r>
              <a:rPr lang="en-US" dirty="0" smtClean="0"/>
              <a:t> During the third cycle </a:t>
            </a:r>
          </a:p>
          <a:p>
            <a:pPr lvl="1"/>
            <a:r>
              <a:rPr lang="en-US" dirty="0" smtClean="0"/>
              <a:t>It executes the CMP instruction, </a:t>
            </a:r>
          </a:p>
          <a:p>
            <a:pPr lvl="1"/>
            <a:r>
              <a:rPr lang="en-US" dirty="0" smtClean="0"/>
              <a:t>Decodes the SUB instruction </a:t>
            </a:r>
          </a:p>
          <a:p>
            <a:pPr lvl="1"/>
            <a:r>
              <a:rPr lang="en-US" dirty="0" smtClean="0"/>
              <a:t>And fetches the third instruction ADD. </a:t>
            </a:r>
            <a:endParaRPr lang="en-IN" dirty="0"/>
          </a:p>
        </p:txBody>
      </p:sp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876800"/>
            <a:ext cx="41402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605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04800" y="685800"/>
            <a:ext cx="8839200" cy="5410200"/>
            <a:chOff x="0" y="232548"/>
            <a:chExt cx="12424350" cy="5600072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0" y="232548"/>
              <a:ext cx="12192000" cy="73636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8800" kern="1200" spc="-12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tx1"/>
                  </a:solidFill>
                </a:rPr>
                <a:t>7 Addressing Modes of ARM</a:t>
              </a:r>
              <a:endParaRPr lang="en-GB" sz="4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569077" y="2141097"/>
              <a:ext cx="49197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729489" y="893828"/>
              <a:ext cx="0" cy="1247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569077" y="2141097"/>
              <a:ext cx="0" cy="1106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0431887" y="2141097"/>
              <a:ext cx="0" cy="585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6" idx="0"/>
            </p:cNvCxnSpPr>
            <p:nvPr/>
          </p:nvCxnSpPr>
          <p:spPr>
            <a:xfrm>
              <a:off x="4264798" y="2141096"/>
              <a:ext cx="275" cy="1106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950871" y="2141096"/>
              <a:ext cx="0" cy="585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02310" y="2141097"/>
              <a:ext cx="48295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5729489" y="2141096"/>
              <a:ext cx="8944" cy="428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634210" y="2141096"/>
              <a:ext cx="0" cy="585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218071" y="2141096"/>
              <a:ext cx="0" cy="585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6051" y="3150459"/>
              <a:ext cx="22280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Register</a:t>
              </a:r>
            </a:p>
            <a:p>
              <a:pPr algn="ctr"/>
              <a:r>
                <a:rPr lang="en-US" sz="2000" b="1" dirty="0" smtClean="0"/>
                <a:t>Addressing</a:t>
              </a:r>
              <a:endParaRPr lang="en-GB" sz="2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51051" y="3247196"/>
              <a:ext cx="22280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Register</a:t>
              </a:r>
            </a:p>
            <a:p>
              <a:pPr algn="ctr"/>
              <a:r>
                <a:rPr lang="en-US" sz="2000" b="1" dirty="0" smtClean="0"/>
                <a:t>Indirect</a:t>
              </a:r>
            </a:p>
            <a:p>
              <a:pPr algn="ctr"/>
              <a:r>
                <a:rPr lang="en-US" sz="2000" b="1" dirty="0" smtClean="0"/>
                <a:t>Addressing</a:t>
              </a:r>
              <a:endParaRPr lang="en-GB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24148" y="2644631"/>
              <a:ext cx="22280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Immediate</a:t>
              </a:r>
            </a:p>
            <a:p>
              <a:pPr algn="ctr"/>
              <a:r>
                <a:rPr lang="en-US" sz="2000" b="1" dirty="0" smtClean="0"/>
                <a:t>Addressing</a:t>
              </a:r>
              <a:endParaRPr lang="en-GB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75580" y="2441027"/>
              <a:ext cx="22280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Scaled</a:t>
              </a:r>
            </a:p>
            <a:p>
              <a:pPr algn="ctr"/>
              <a:r>
                <a:rPr lang="en-US" sz="2000" b="1" dirty="0" smtClean="0"/>
                <a:t>Addressing</a:t>
              </a:r>
              <a:endParaRPr lang="en-GB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640" y="2569859"/>
              <a:ext cx="22280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Post </a:t>
              </a:r>
            </a:p>
            <a:p>
              <a:pPr algn="ctr"/>
              <a:r>
                <a:rPr lang="en-US" sz="2000" b="1" dirty="0" smtClean="0"/>
                <a:t>Indexing</a:t>
              </a:r>
              <a:endParaRPr lang="en-GB" sz="2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53783" y="2739367"/>
              <a:ext cx="22280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Pre-Indexing</a:t>
              </a:r>
            </a:p>
            <a:p>
              <a:pPr algn="ctr"/>
              <a:r>
                <a:rPr lang="en-US" sz="2000" b="1" dirty="0"/>
                <a:t>w</a:t>
              </a:r>
              <a:r>
                <a:rPr lang="en-US" sz="2000" b="1" dirty="0" smtClean="0"/>
                <a:t>ith </a:t>
              </a:r>
            </a:p>
            <a:p>
              <a:pPr algn="ctr"/>
              <a:r>
                <a:rPr lang="en-US" sz="2000" b="1" dirty="0" smtClean="0"/>
                <a:t>write back</a:t>
              </a:r>
            </a:p>
            <a:p>
              <a:pPr algn="ctr"/>
              <a:r>
                <a:rPr lang="en-US" sz="2000" b="1" dirty="0" smtClean="0"/>
                <a:t>Addressing</a:t>
              </a:r>
              <a:endParaRPr lang="en-GB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328234" y="2769001"/>
              <a:ext cx="22280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Multiple</a:t>
              </a:r>
            </a:p>
            <a:p>
              <a:pPr algn="ctr"/>
              <a:r>
                <a:rPr lang="en-US" sz="2000" b="1" dirty="0" smtClean="0"/>
                <a:t>Register</a:t>
              </a:r>
            </a:p>
            <a:p>
              <a:pPr algn="ctr"/>
              <a:r>
                <a:rPr lang="en-US" sz="2000" b="1" dirty="0" smtClean="0"/>
                <a:t>Transfer</a:t>
              </a:r>
            </a:p>
            <a:p>
              <a:pPr algn="ctr"/>
              <a:r>
                <a:rPr lang="en-US" sz="2000" b="1" dirty="0" smtClean="0"/>
                <a:t>Addressing</a:t>
              </a:r>
              <a:endParaRPr lang="en-GB" sz="2000" b="1" dirty="0"/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>
              <a:off x="10442256" y="4092440"/>
              <a:ext cx="0" cy="31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488806" y="4414396"/>
              <a:ext cx="48295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310328" y="4414396"/>
              <a:ext cx="0" cy="585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496134" y="4414395"/>
              <a:ext cx="0" cy="585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8013372" y="4414395"/>
              <a:ext cx="0" cy="585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491652" y="4414395"/>
              <a:ext cx="0" cy="585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403335" y="5073763"/>
              <a:ext cx="22280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IA</a:t>
              </a:r>
              <a:endParaRPr lang="en-GB" sz="4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99349" y="5063179"/>
              <a:ext cx="22280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IB</a:t>
              </a:r>
              <a:endParaRPr lang="en-GB" sz="4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31651" y="5066015"/>
              <a:ext cx="22280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DA</a:t>
              </a:r>
              <a:endParaRPr lang="en-GB" sz="4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196305" y="5042281"/>
              <a:ext cx="22280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DB</a:t>
              </a:r>
              <a:endParaRPr lang="en-GB" sz="40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261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Register Addressing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3 operands in the instruction are registers</a:t>
            </a:r>
          </a:p>
          <a:p>
            <a:pPr marL="393192" lvl="1" indent="0">
              <a:buNone/>
            </a:pPr>
            <a:r>
              <a:rPr lang="en-US" dirty="0" smtClean="0"/>
              <a:t>ADD r0,r1,r2 ;	r0</a:t>
            </a:r>
            <a:r>
              <a:rPr lang="en-US" dirty="0" smtClean="0">
                <a:sym typeface="Wingdings" panose="05000000000000000000" pitchFamily="2" charset="2"/>
              </a:rPr>
              <a:t>r1+r2</a:t>
            </a:r>
          </a:p>
          <a:p>
            <a:pPr marL="39319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Different instructions supported: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Arithmetic operations</a:t>
            </a:r>
          </a:p>
          <a:p>
            <a:pPr marL="393192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SUB r0,r1,r2 ;	r0  r1 - r2</a:t>
            </a:r>
          </a:p>
          <a:p>
            <a:pPr marL="393192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RSB ro,r1,r2 ;	r0  r2 - r1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Bit-wise operations</a:t>
            </a:r>
          </a:p>
          <a:p>
            <a:pPr marL="393192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AND ro,r1,r2;	r0  r1 and r2</a:t>
            </a:r>
          </a:p>
        </p:txBody>
      </p:sp>
    </p:spTree>
    <p:extLst>
      <p:ext uri="{BB962C8B-B14F-4D97-AF65-F5344CB8AC3E}">
        <p14:creationId xmlns="" xmlns:p14="http://schemas.microsoft.com/office/powerpoint/2010/main" val="4021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Register Addressing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Register Movements</a:t>
            </a:r>
          </a:p>
          <a:p>
            <a:pPr marL="393192" lvl="1" indent="0">
              <a:buNone/>
            </a:pPr>
            <a:r>
              <a:rPr lang="en-US" dirty="0">
                <a:sym typeface="Wingdings" panose="05000000000000000000" pitchFamily="2" charset="2"/>
              </a:rPr>
              <a:t>MOV ro,r2;	</a:t>
            </a:r>
            <a:r>
              <a:rPr lang="en-US" dirty="0" smtClean="0">
                <a:sym typeface="Wingdings" panose="05000000000000000000" pitchFamily="2" charset="2"/>
              </a:rPr>
              <a:t>r0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>
                <a:sym typeface="Wingdings" panose="05000000000000000000" pitchFamily="2" charset="2"/>
              </a:rPr>
              <a:t>r2</a:t>
            </a:r>
            <a:endParaRPr lang="en-US" dirty="0"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r>
              <a:rPr lang="en-US" dirty="0">
                <a:sym typeface="Wingdings" panose="05000000000000000000" pitchFamily="2" charset="2"/>
              </a:rPr>
              <a:t>MVN r0,r2;	</a:t>
            </a:r>
            <a:r>
              <a:rPr lang="en-US" dirty="0" smtClean="0">
                <a:sym typeface="Wingdings" panose="05000000000000000000" pitchFamily="2" charset="2"/>
              </a:rPr>
              <a:t>r0 </a:t>
            </a:r>
            <a:r>
              <a:rPr lang="en-US" dirty="0">
                <a:sym typeface="Wingdings" panose="05000000000000000000" pitchFamily="2" charset="2"/>
              </a:rPr>
              <a:t> NOT </a:t>
            </a:r>
            <a:r>
              <a:rPr lang="en-US" dirty="0" smtClean="0">
                <a:sym typeface="Wingdings" panose="05000000000000000000" pitchFamily="2" charset="2"/>
              </a:rPr>
              <a:t>r2</a:t>
            </a:r>
          </a:p>
          <a:p>
            <a:pPr marL="393192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Comparison operations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CMP r1,r2 ;	set CC on r1 – r2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0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Immediate Addressing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source operand can be an immediate data i.e. constant value</a:t>
            </a:r>
          </a:p>
          <a:p>
            <a:r>
              <a:rPr lang="en-US" dirty="0" smtClean="0"/>
              <a:t>The data has to be preceded by # symbol</a:t>
            </a:r>
          </a:p>
          <a:p>
            <a:pPr marL="393192" lvl="1" indent="0">
              <a:buNone/>
            </a:pPr>
            <a:r>
              <a:rPr lang="en-US" dirty="0" smtClean="0"/>
              <a:t>ADD r3,r3,#1;	r3 = r3 +1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 smtClean="0"/>
              <a:t>To provide data in hexadecimal base, ‘&amp;’ has to be written after the # symbol</a:t>
            </a:r>
          </a:p>
          <a:p>
            <a:pPr marL="393192" lvl="1" indent="0">
              <a:buNone/>
            </a:pPr>
            <a:r>
              <a:rPr lang="en-US" dirty="0" smtClean="0"/>
              <a:t>ADD r8,r7,#&amp;</a:t>
            </a:r>
            <a:r>
              <a:rPr lang="en-US" dirty="0" err="1" smtClean="0"/>
              <a:t>ff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689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3. Scaled or Shifted register operands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to register addressing but the second source operand can be scaled or shifted before operating</a:t>
            </a:r>
          </a:p>
          <a:p>
            <a:endParaRPr lang="en-US" dirty="0"/>
          </a:p>
          <a:p>
            <a:pPr marL="393192" lvl="1" indent="0">
              <a:buNone/>
            </a:pPr>
            <a:r>
              <a:rPr lang="en-US" dirty="0" smtClean="0"/>
              <a:t>ADD r3,r2,r1,LSL #3</a:t>
            </a:r>
          </a:p>
          <a:p>
            <a:pPr marL="393192" lvl="1" indent="0">
              <a:buNone/>
            </a:pPr>
            <a:r>
              <a:rPr lang="en-US" dirty="0" smtClean="0"/>
              <a:t>r3 = r2 + 8 </a:t>
            </a:r>
            <a:r>
              <a:rPr lang="en-US" dirty="0" smtClean="0">
                <a:latin typeface="Century Schoolbook" panose="02040604050505020304" pitchFamily="18" charset="0"/>
              </a:rPr>
              <a:t>× </a:t>
            </a:r>
            <a:r>
              <a:rPr lang="en-US" dirty="0" smtClean="0"/>
              <a:t>r1</a:t>
            </a:r>
          </a:p>
          <a:p>
            <a:pPr marL="393192" lvl="1" indent="0">
              <a:buNone/>
            </a:pPr>
            <a:endParaRPr lang="en-US" dirty="0"/>
          </a:p>
          <a:p>
            <a:pPr marL="393192" lvl="1" indent="0">
              <a:buNone/>
            </a:pPr>
            <a:r>
              <a:rPr lang="en-US" dirty="0" smtClean="0"/>
              <a:t>LSL : Logical Shift Left (0 to 31 places)</a:t>
            </a:r>
          </a:p>
          <a:p>
            <a:pPr marL="393192" lvl="1" indent="0">
              <a:buNone/>
            </a:pPr>
            <a:r>
              <a:rPr lang="en-US" dirty="0" smtClean="0"/>
              <a:t>LSR : Logical Shift Right</a:t>
            </a:r>
          </a:p>
          <a:p>
            <a:pPr marL="393192" lvl="1" indent="0">
              <a:buNone/>
            </a:pPr>
            <a:r>
              <a:rPr lang="en-US" dirty="0" smtClean="0"/>
              <a:t>ASL : Arithmetic Shift Left (same as LSL)</a:t>
            </a:r>
          </a:p>
          <a:p>
            <a:pPr marL="393192" lvl="1" indent="0">
              <a:buNone/>
            </a:pPr>
            <a:r>
              <a:rPr lang="en-US" dirty="0" smtClean="0"/>
              <a:t>ASR : Arithmetic Shift Right (MSB bit is copied)</a:t>
            </a:r>
          </a:p>
        </p:txBody>
      </p:sp>
    </p:spTree>
    <p:extLst>
      <p:ext uri="{BB962C8B-B14F-4D97-AF65-F5344CB8AC3E}">
        <p14:creationId xmlns="" xmlns:p14="http://schemas.microsoft.com/office/powerpoint/2010/main" val="14236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Register Indirect Addressing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base register is used as pointer to point to memory location.</a:t>
            </a:r>
          </a:p>
          <a:p>
            <a:pPr lvl="1"/>
            <a:r>
              <a:rPr lang="en-US" dirty="0" smtClean="0"/>
              <a:t>Either loads the destination register from memory location</a:t>
            </a:r>
          </a:p>
          <a:p>
            <a:pPr lvl="1"/>
            <a:r>
              <a:rPr lang="en-US" dirty="0" smtClean="0"/>
              <a:t>or stores the value into memory location from register</a:t>
            </a:r>
          </a:p>
          <a:p>
            <a:r>
              <a:rPr lang="en-US" dirty="0" smtClean="0"/>
              <a:t>[] brackets are used to indicate pointer</a:t>
            </a:r>
            <a:endParaRPr lang="en-US" dirty="0"/>
          </a:p>
          <a:p>
            <a:pPr marL="393192" lvl="1" indent="0">
              <a:buNone/>
            </a:pPr>
            <a:r>
              <a:rPr lang="en-US" dirty="0" smtClean="0"/>
              <a:t>	</a:t>
            </a:r>
          </a:p>
          <a:p>
            <a:pPr marL="393192" lvl="1" indent="0">
              <a:buNone/>
            </a:pPr>
            <a:r>
              <a:rPr lang="en-US" dirty="0" smtClean="0"/>
              <a:t>	LDR r0,[r1];	r0 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 mem[r1]</a:t>
            </a:r>
          </a:p>
          <a:p>
            <a:pPr marL="393192" lvl="1" indent="0">
              <a:buNone/>
            </a:pPr>
            <a:r>
              <a:rPr lang="en-US" dirty="0" smtClean="0"/>
              <a:t>	STR r0,[r1];	mem[r1] 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 r0</a:t>
            </a:r>
            <a:endParaRPr lang="en-IN" dirty="0"/>
          </a:p>
        </p:txBody>
      </p:sp>
      <p:sp>
        <p:nvSpPr>
          <p:cNvPr id="5" name="Circular Arrow 4"/>
          <p:cNvSpPr/>
          <p:nvPr/>
        </p:nvSpPr>
        <p:spPr>
          <a:xfrm>
            <a:off x="2057400" y="4343400"/>
            <a:ext cx="762000" cy="1447800"/>
          </a:xfrm>
          <a:prstGeom prst="circular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2057400" y="5867400"/>
            <a:ext cx="762000" cy="685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47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5. Base plus offset addressing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 indexed addressing</a:t>
            </a:r>
          </a:p>
          <a:p>
            <a:r>
              <a:rPr lang="en-US" dirty="0" smtClean="0"/>
              <a:t>The base register is scaled to point up to 4K locations.</a:t>
            </a:r>
          </a:p>
          <a:p>
            <a:pPr marL="393192" lvl="1" indent="0">
              <a:buNone/>
            </a:pPr>
            <a:r>
              <a:rPr lang="en-US" dirty="0" smtClean="0"/>
              <a:t>LDR r0,[r1, #4]	; r0 </a:t>
            </a:r>
            <a:r>
              <a:rPr lang="en-US" dirty="0" smtClean="0">
                <a:sym typeface="Wingdings" panose="05000000000000000000" pitchFamily="2" charset="2"/>
              </a:rPr>
              <a:t> mem[r1 + 4]</a:t>
            </a:r>
          </a:p>
          <a:p>
            <a:pPr marL="39319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base register is not modified after the operation.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It also supports Auto indexing </a:t>
            </a:r>
            <a:r>
              <a:rPr lang="en-US" i="1" dirty="0" smtClean="0">
                <a:sym typeface="Wingdings" panose="05000000000000000000" pitchFamily="2" charset="2"/>
              </a:rPr>
              <a:t>(write back feature)</a:t>
            </a:r>
          </a:p>
          <a:p>
            <a:pPr marL="393192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LDR r0, [r1, #4]!	; </a:t>
            </a:r>
            <a:r>
              <a:rPr lang="en-US" dirty="0" smtClean="0"/>
              <a:t>r0 </a:t>
            </a:r>
            <a:r>
              <a:rPr lang="en-US" dirty="0">
                <a:sym typeface="Wingdings" panose="05000000000000000000" pitchFamily="2" charset="2"/>
              </a:rPr>
              <a:t> mem[r1 + 4]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/>
              <a:t>			  and r1 = r1 + 4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243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Control over both the Arithmetic Logic Unit (ALU) and shifter </a:t>
            </a:r>
          </a:p>
          <a:p>
            <a:pPr lvl="1"/>
            <a:r>
              <a:rPr lang="en-US" dirty="0" smtClean="0"/>
              <a:t>In most data-processing instructions</a:t>
            </a:r>
          </a:p>
          <a:p>
            <a:pPr lvl="2"/>
            <a:r>
              <a:rPr lang="en-US" dirty="0" smtClean="0"/>
              <a:t>Maximize the use of an ALU and a shifter</a:t>
            </a:r>
          </a:p>
          <a:p>
            <a:r>
              <a:rPr lang="en-US" dirty="0" smtClean="0"/>
              <a:t>Load and store multiple instructions</a:t>
            </a:r>
          </a:p>
          <a:p>
            <a:pPr lvl="1"/>
            <a:r>
              <a:rPr lang="en-US" dirty="0" smtClean="0"/>
              <a:t>Maximize data throughput </a:t>
            </a:r>
          </a:p>
          <a:p>
            <a:r>
              <a:rPr lang="en-US" dirty="0" smtClean="0"/>
              <a:t>Conditional execution of almost all instructions</a:t>
            </a:r>
          </a:p>
          <a:p>
            <a:pPr lvl="1"/>
            <a:r>
              <a:rPr lang="en-US" dirty="0" smtClean="0"/>
              <a:t>Maximize execution throughput</a:t>
            </a:r>
          </a:p>
          <a:p>
            <a:r>
              <a:rPr lang="en-US" dirty="0" smtClean="0"/>
              <a:t>3 address instructions</a:t>
            </a:r>
          </a:p>
          <a:p>
            <a:pPr lvl="1"/>
            <a:r>
              <a:rPr lang="en-US" dirty="0" smtClean="0"/>
              <a:t>2 source and 1 destination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6. Base plus offset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Indexed addressing</a:t>
            </a:r>
          </a:p>
          <a:p>
            <a:r>
              <a:rPr lang="en-US" dirty="0" smtClean="0"/>
              <a:t>The base register is altered after operation</a:t>
            </a:r>
          </a:p>
          <a:p>
            <a:endParaRPr lang="en-US" dirty="0"/>
          </a:p>
          <a:p>
            <a:pPr marL="393192" lvl="1" indent="0">
              <a:buNone/>
            </a:pPr>
            <a:r>
              <a:rPr lang="en-US" dirty="0" smtClean="0"/>
              <a:t>LDR r0, [r1] , #4	; r0 </a:t>
            </a:r>
            <a:r>
              <a:rPr lang="en-US" dirty="0" smtClean="0">
                <a:sym typeface="Wingdings" panose="05000000000000000000" pitchFamily="2" charset="2"/>
              </a:rPr>
              <a:t> mem[r1]</a:t>
            </a:r>
          </a:p>
          <a:p>
            <a:pPr marL="393192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  and r1 = r1 + 4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2332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7. Multiple Register Transfer /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several registers to be transferred at once.</a:t>
            </a:r>
          </a:p>
          <a:p>
            <a:r>
              <a:rPr lang="en-US" dirty="0" smtClean="0"/>
              <a:t>Any subset or all 16 registers within single instruction.</a:t>
            </a:r>
          </a:p>
          <a:p>
            <a:pPr lvl="1">
              <a:buNone/>
            </a:pPr>
            <a:r>
              <a:rPr lang="en-US" dirty="0" smtClean="0"/>
              <a:t>LDMIA r1, {r0 , r2, r5 }</a:t>
            </a:r>
          </a:p>
          <a:p>
            <a:pPr lvl="1">
              <a:buNone/>
            </a:pPr>
            <a:r>
              <a:rPr lang="en-US" dirty="0" smtClean="0"/>
              <a:t>; r0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mem</a:t>
            </a:r>
            <a:r>
              <a:rPr lang="en-US" dirty="0" smtClean="0">
                <a:sym typeface="Wingdings" pitchFamily="2" charset="2"/>
              </a:rPr>
              <a:t>[r1]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; r2  </a:t>
            </a:r>
            <a:r>
              <a:rPr lang="en-US" dirty="0" err="1" smtClean="0">
                <a:sym typeface="Wingdings" pitchFamily="2" charset="2"/>
              </a:rPr>
              <a:t>mem</a:t>
            </a:r>
            <a:r>
              <a:rPr lang="en-US" dirty="0" smtClean="0">
                <a:sym typeface="Wingdings" pitchFamily="2" charset="2"/>
              </a:rPr>
              <a:t>[r1 + 4]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; r5  </a:t>
            </a:r>
            <a:r>
              <a:rPr lang="en-US" dirty="0" err="1" smtClean="0">
                <a:sym typeface="Wingdings" pitchFamily="2" charset="2"/>
              </a:rPr>
              <a:t>mem</a:t>
            </a:r>
            <a:r>
              <a:rPr lang="en-US" dirty="0" smtClean="0">
                <a:sym typeface="Wingdings" pitchFamily="2" charset="2"/>
              </a:rPr>
              <a:t>[r1 + 8]</a:t>
            </a: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The order in which registers are mentioned does not matter.</a:t>
            </a:r>
          </a:p>
          <a:p>
            <a:r>
              <a:rPr lang="en-US" dirty="0" smtClean="0">
                <a:sym typeface="Wingdings" pitchFamily="2" charset="2"/>
              </a:rPr>
              <a:t>Lower Register will interact with Lower address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352800"/>
            <a:ext cx="3657600" cy="9382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315001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/>
          <a:lstStyle/>
          <a:p>
            <a:pPr lvl="1">
              <a:buNone/>
            </a:pPr>
            <a:r>
              <a:rPr lang="en-US" dirty="0" smtClean="0"/>
              <a:t>STMIA r1, {r2 – r4}</a:t>
            </a:r>
          </a:p>
          <a:p>
            <a:pPr lvl="1">
              <a:buNone/>
            </a:pPr>
            <a:r>
              <a:rPr lang="en-US" dirty="0" smtClean="0"/>
              <a:t>; </a:t>
            </a:r>
            <a:r>
              <a:rPr lang="en-US" dirty="0" err="1" smtClean="0"/>
              <a:t>mem</a:t>
            </a:r>
            <a:r>
              <a:rPr lang="en-US" dirty="0" smtClean="0"/>
              <a:t>[r1] </a:t>
            </a:r>
            <a:r>
              <a:rPr lang="en-US" dirty="0" smtClean="0">
                <a:sym typeface="Wingdings" pitchFamily="2" charset="2"/>
              </a:rPr>
              <a:t> r2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  </a:t>
            </a:r>
            <a:r>
              <a:rPr lang="en-US" dirty="0" err="1" smtClean="0">
                <a:sym typeface="Wingdings" pitchFamily="2" charset="2"/>
              </a:rPr>
              <a:t>mem</a:t>
            </a:r>
            <a:r>
              <a:rPr lang="en-US" dirty="0" smtClean="0">
                <a:sym typeface="Wingdings" pitchFamily="2" charset="2"/>
              </a:rPr>
              <a:t>[r1 + 4]  r3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  </a:t>
            </a:r>
            <a:r>
              <a:rPr lang="en-US" dirty="0" err="1" smtClean="0">
                <a:sym typeface="Wingdings" pitchFamily="2" charset="2"/>
              </a:rPr>
              <a:t>mem</a:t>
            </a:r>
            <a:r>
              <a:rPr lang="en-US" dirty="0" smtClean="0">
                <a:sym typeface="Wingdings" pitchFamily="2" charset="2"/>
              </a:rPr>
              <a:t>[r1 + 8]  r4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BUT r1 is unchanged</a:t>
            </a: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IF STMIA r1! , {r2 – r4}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Then in the end </a:t>
            </a:r>
            <a:r>
              <a:rPr lang="en-US" sz="2800" b="1" dirty="0" smtClean="0">
                <a:sym typeface="Wingdings" pitchFamily="2" charset="2"/>
              </a:rPr>
              <a:t>r1_new = r1_old +8</a:t>
            </a:r>
          </a:p>
          <a:p>
            <a:pPr lvl="1">
              <a:buNone/>
            </a:pPr>
            <a:r>
              <a:rPr lang="en-US" b="1" dirty="0" smtClean="0"/>
              <a:t>‘!’ indicates auto operation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STACK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is classified into two types depending upon address increment/decrement</a:t>
            </a:r>
          </a:p>
          <a:p>
            <a:pPr lvl="1"/>
            <a:r>
              <a:rPr lang="en-US" dirty="0" smtClean="0"/>
              <a:t>Ascending stack (growing up) (Increment)</a:t>
            </a:r>
          </a:p>
          <a:p>
            <a:pPr lvl="1"/>
            <a:r>
              <a:rPr lang="en-US" dirty="0" smtClean="0"/>
              <a:t>Descending stack (growing down) (Decrement)</a:t>
            </a:r>
          </a:p>
          <a:p>
            <a:endParaRPr lang="en-US" dirty="0" smtClean="0"/>
          </a:p>
          <a:p>
            <a:r>
              <a:rPr lang="en-US" dirty="0" smtClean="0"/>
              <a:t>Depending upon whether the SP points to a valid location or blank location</a:t>
            </a:r>
          </a:p>
          <a:p>
            <a:pPr lvl="1"/>
            <a:r>
              <a:rPr lang="en-US" dirty="0" smtClean="0"/>
              <a:t>Full stack (Valid Data) (Before)</a:t>
            </a:r>
          </a:p>
          <a:p>
            <a:pPr lvl="1"/>
            <a:r>
              <a:rPr lang="en-US" dirty="0" smtClean="0"/>
              <a:t>Empty stack (Blank Location) (After)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65320"/>
          </a:xfrm>
        </p:spPr>
        <p:txBody>
          <a:bodyPr>
            <a:normAutofit/>
          </a:bodyPr>
          <a:lstStyle/>
          <a:p>
            <a:r>
              <a:rPr lang="en-US" dirty="0" smtClean="0"/>
              <a:t>FULL Ascending</a:t>
            </a:r>
          </a:p>
          <a:p>
            <a:pPr lvl="1"/>
            <a:r>
              <a:rPr lang="en-US" dirty="0" smtClean="0"/>
              <a:t>Grows up and base register points to address having valid data</a:t>
            </a:r>
          </a:p>
          <a:p>
            <a:r>
              <a:rPr lang="en-US" dirty="0" smtClean="0"/>
              <a:t>EMPTY Ascending</a:t>
            </a:r>
          </a:p>
          <a:p>
            <a:pPr lvl="1"/>
            <a:r>
              <a:rPr lang="en-US" dirty="0" smtClean="0"/>
              <a:t>Grows up but base register points to blank location</a:t>
            </a:r>
          </a:p>
          <a:p>
            <a:r>
              <a:rPr lang="en-US" dirty="0" smtClean="0"/>
              <a:t>FULL Descending</a:t>
            </a:r>
          </a:p>
          <a:p>
            <a:pPr lvl="1"/>
            <a:r>
              <a:rPr lang="en-US" dirty="0" smtClean="0"/>
              <a:t>Grows down and base register points to address having valid data</a:t>
            </a:r>
          </a:p>
          <a:p>
            <a:r>
              <a:rPr lang="en-US" dirty="0" smtClean="0"/>
              <a:t>EMPTY Descending</a:t>
            </a:r>
          </a:p>
          <a:p>
            <a:pPr lvl="1"/>
            <a:r>
              <a:rPr lang="en-US" dirty="0" smtClean="0"/>
              <a:t>Grows down but base register points to blank 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ac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914400"/>
            <a:ext cx="5638799" cy="56137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Stack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</a:t>
            </a:r>
          </a:p>
          <a:p>
            <a:pPr>
              <a:buNone/>
            </a:pPr>
            <a:r>
              <a:rPr lang="en-US" dirty="0" smtClean="0"/>
              <a:t>	Ascending – Increment	      Descending – Decrement</a:t>
            </a:r>
          </a:p>
          <a:p>
            <a:pPr>
              <a:buNone/>
            </a:pPr>
            <a:r>
              <a:rPr lang="en-US" dirty="0" smtClean="0"/>
              <a:t>	Full – Before		       Empty – After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4114800"/>
          <a:ext cx="609599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5111"/>
                <a:gridCol w="1580444"/>
                <a:gridCol w="15804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Full Ascending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STMIB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STMFA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Empty Ascending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STMIA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STMEA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Full Descending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STMDB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STMFD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Empty Descending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STMDA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STMED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Equivalent PUSH and POP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PUSH Increment </a:t>
            </a:r>
            <a:r>
              <a:rPr lang="en-US" dirty="0" smtClean="0">
                <a:sym typeface="Wingdings" pitchFamily="2" charset="2"/>
              </a:rPr>
              <a:t> POP Decrement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PUSH Before  POP After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2" y="3352800"/>
          <a:ext cx="8229597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998"/>
                <a:gridCol w="1347440"/>
                <a:gridCol w="1405053"/>
                <a:gridCol w="1405053"/>
                <a:gridCol w="14050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STACK</a:t>
                      </a:r>
                      <a:endParaRPr 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PUSH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POP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Full Ascending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STMIB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STMFA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LDMDA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LDMFA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Empty Ascending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STMIA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STMEA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LDMDB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LDMEA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Full Descending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STMDB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STMFD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LDMIA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LDMFD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Empty Descending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STMDA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STMED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LDMIB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LDMED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ARM instructions are classified into 6 types</a:t>
            </a:r>
          </a:p>
          <a:p>
            <a:pPr lvl="1"/>
            <a:r>
              <a:rPr lang="en-US" dirty="0" smtClean="0"/>
              <a:t>Data processing instructions</a:t>
            </a:r>
          </a:p>
          <a:p>
            <a:pPr lvl="1"/>
            <a:r>
              <a:rPr lang="en-US" dirty="0" smtClean="0"/>
              <a:t>Branch instructions</a:t>
            </a:r>
          </a:p>
          <a:p>
            <a:pPr lvl="1"/>
            <a:r>
              <a:rPr lang="en-US" dirty="0" smtClean="0"/>
              <a:t>Load-store instructions</a:t>
            </a:r>
          </a:p>
          <a:p>
            <a:pPr lvl="1"/>
            <a:r>
              <a:rPr lang="en-US" dirty="0" smtClean="0"/>
              <a:t>Software interrupt instruction</a:t>
            </a:r>
          </a:p>
          <a:p>
            <a:pPr lvl="1"/>
            <a:r>
              <a:rPr lang="en-US" dirty="0" smtClean="0"/>
              <a:t>Program status register instructions</a:t>
            </a:r>
          </a:p>
          <a:p>
            <a:pPr lvl="1"/>
            <a:r>
              <a:rPr lang="en-US" dirty="0" smtClean="0"/>
              <a:t>Co processor instructions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instructions can have conditional Execution</a:t>
            </a:r>
          </a:p>
          <a:p>
            <a:r>
              <a:rPr lang="en-US" dirty="0" smtClean="0"/>
              <a:t>ARM effectively has more number of instructions.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All instructions contain a condition field which determines whether the CPU will execute them.</a:t>
            </a:r>
          </a:p>
          <a:p>
            <a:r>
              <a:rPr lang="en-US" sz="2400" dirty="0" smtClean="0"/>
              <a:t>Non-executed instructions soak up 1 cycle.</a:t>
            </a:r>
          </a:p>
          <a:p>
            <a:pPr lvl="1"/>
            <a:r>
              <a:rPr lang="en-US" sz="2000" dirty="0" smtClean="0"/>
              <a:t>Still have to complete cycle so as to allow fetching and decoding of next instructions.</a:t>
            </a:r>
            <a:endParaRPr lang="en-US" dirty="0" smtClean="0"/>
          </a:p>
          <a:p>
            <a:r>
              <a:rPr lang="en-US" sz="2400" dirty="0" smtClean="0"/>
              <a:t>This removes the need for many branches, which stall the  pipeline (3 cycles to refill).</a:t>
            </a:r>
          </a:p>
          <a:p>
            <a:pPr lvl="1"/>
            <a:r>
              <a:rPr lang="en-US" sz="2000" dirty="0" smtClean="0"/>
              <a:t>Allows very dense in-line code, without branches.</a:t>
            </a:r>
          </a:p>
          <a:p>
            <a:pPr lvl="1"/>
            <a:r>
              <a:rPr lang="en-US" sz="2000" dirty="0" smtClean="0"/>
              <a:t>The Time penalty of not executing several conditional instructions is frequently less than overhead of the branch or subroutine call that would otherwise be needed.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basic instruction sets</a:t>
            </a:r>
          </a:p>
          <a:p>
            <a:pPr lvl="1"/>
            <a:r>
              <a:rPr lang="en-US" dirty="0" smtClean="0"/>
              <a:t>A 32-  bit ARM instruction set </a:t>
            </a:r>
            <a:endParaRPr lang="en-US" sz="1600" dirty="0" smtClean="0"/>
          </a:p>
          <a:p>
            <a:pPr lvl="1"/>
            <a:r>
              <a:rPr lang="en-US" dirty="0" smtClean="0"/>
              <a:t>A 16 –bit thumb instruction set and </a:t>
            </a:r>
            <a:endParaRPr lang="en-US" sz="1600" dirty="0" smtClean="0"/>
          </a:p>
          <a:p>
            <a:pPr lvl="1"/>
            <a:r>
              <a:rPr lang="en-US" dirty="0" smtClean="0"/>
              <a:t>The 8-bit java byte code used in jazelle  state</a:t>
            </a:r>
          </a:p>
          <a:p>
            <a:r>
              <a:rPr lang="en-US" dirty="0" smtClean="0"/>
              <a:t>7 operating modes</a:t>
            </a:r>
          </a:p>
          <a:p>
            <a:pPr lvl="1"/>
            <a:r>
              <a:rPr lang="en-US" dirty="0" smtClean="0"/>
              <a:t>1 unprivileged and 6 privileged</a:t>
            </a:r>
          </a:p>
          <a:p>
            <a:r>
              <a:rPr lang="en-US" dirty="0" smtClean="0"/>
              <a:t>Arm7 </a:t>
            </a:r>
          </a:p>
          <a:p>
            <a:pPr lvl="1"/>
            <a:r>
              <a:rPr lang="en-US" dirty="0" smtClean="0"/>
              <a:t>Von Neumann architecture</a:t>
            </a:r>
          </a:p>
          <a:p>
            <a:pPr lvl="1"/>
            <a:r>
              <a:rPr lang="en-US" dirty="0" smtClean="0"/>
              <a:t>3 stage pipelining</a:t>
            </a:r>
          </a:p>
          <a:p>
            <a:pPr lvl="2"/>
            <a:r>
              <a:rPr lang="en-US" dirty="0" smtClean="0"/>
              <a:t>Fetch – decode – Execute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vidyalankar\Desktop\MES\ARM PICS\conditionalflag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87026"/>
            <a:ext cx="8458200" cy="5970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440525"/>
          </a:xfrm>
        </p:spPr>
        <p:txBody>
          <a:bodyPr>
            <a:noAutofit/>
          </a:bodyPr>
          <a:lstStyle/>
          <a:p>
            <a:r>
              <a:rPr lang="en-US" sz="2800" dirty="0" smtClean="0"/>
              <a:t>AL Always		</a:t>
            </a:r>
          </a:p>
          <a:p>
            <a:r>
              <a:rPr lang="en-US" sz="2800" dirty="0" smtClean="0"/>
              <a:t>NV Never</a:t>
            </a:r>
          </a:p>
          <a:p>
            <a:r>
              <a:rPr lang="en-US" sz="2800" dirty="0" smtClean="0"/>
              <a:t>EQ Equal</a:t>
            </a:r>
          </a:p>
          <a:p>
            <a:r>
              <a:rPr lang="en-US" sz="2800" dirty="0" smtClean="0"/>
              <a:t>NE Not equal</a:t>
            </a:r>
          </a:p>
          <a:p>
            <a:r>
              <a:rPr lang="en-US" sz="2800" dirty="0" smtClean="0"/>
              <a:t>VS Overflow set</a:t>
            </a:r>
          </a:p>
          <a:p>
            <a:r>
              <a:rPr lang="en-US" sz="2800" dirty="0" smtClean="0"/>
              <a:t>VC Overflow clear</a:t>
            </a:r>
          </a:p>
          <a:p>
            <a:r>
              <a:rPr lang="en-US" sz="2800" dirty="0" smtClean="0"/>
              <a:t>MI Minus</a:t>
            </a:r>
          </a:p>
          <a:p>
            <a:r>
              <a:rPr lang="en-US" sz="2800" dirty="0" smtClean="0"/>
              <a:t>PL Plus</a:t>
            </a:r>
          </a:p>
          <a:p>
            <a:r>
              <a:rPr lang="en-US" sz="2800" dirty="0" smtClean="0"/>
              <a:t>CS Carry set</a:t>
            </a:r>
          </a:p>
          <a:p>
            <a:r>
              <a:rPr lang="en-US" sz="2800" dirty="0" smtClean="0"/>
              <a:t>CC Carry clear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43400" y="838200"/>
            <a:ext cx="4343400" cy="5516725"/>
          </a:xfrm>
        </p:spPr>
        <p:txBody>
          <a:bodyPr/>
          <a:lstStyle/>
          <a:p>
            <a:r>
              <a:rPr lang="en-US" sz="2800" dirty="0" smtClean="0"/>
              <a:t>HI Higher</a:t>
            </a:r>
          </a:p>
          <a:p>
            <a:r>
              <a:rPr lang="en-US" sz="2800" dirty="0" smtClean="0"/>
              <a:t>GE Greater than or equal</a:t>
            </a:r>
          </a:p>
          <a:p>
            <a:r>
              <a:rPr lang="en-US" sz="2800" dirty="0" smtClean="0"/>
              <a:t>LT Less than</a:t>
            </a:r>
          </a:p>
          <a:p>
            <a:r>
              <a:rPr lang="en-US" sz="2800" dirty="0" smtClean="0"/>
              <a:t>GT Greater than</a:t>
            </a:r>
          </a:p>
          <a:p>
            <a:r>
              <a:rPr lang="en-US" sz="2800" dirty="0" smtClean="0"/>
              <a:t>LE Less than or equal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Conditional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To execute an instruction conditionally, simply postfix it with the appropriate condition:</a:t>
            </a:r>
          </a:p>
          <a:p>
            <a:pPr lvl="1"/>
            <a:r>
              <a:rPr lang="en-US" dirty="0" smtClean="0"/>
              <a:t>E.g.:  Add instruction takes the form:</a:t>
            </a:r>
          </a:p>
          <a:p>
            <a:pPr lvl="1">
              <a:buNone/>
            </a:pPr>
            <a:r>
              <a:rPr lang="en-US" dirty="0" smtClean="0"/>
              <a:t>	ADD r0,r1,r2	</a:t>
            </a:r>
            <a:r>
              <a:rPr lang="en-US" sz="2800" dirty="0" smtClean="0"/>
              <a:t>; r0 = r1 + r2 (ADDAL)</a:t>
            </a:r>
          </a:p>
          <a:p>
            <a:endParaRPr lang="en-US" sz="2800" dirty="0" smtClean="0"/>
          </a:p>
          <a:p>
            <a:r>
              <a:rPr lang="en-US" sz="2800" dirty="0" smtClean="0"/>
              <a:t>To execute this only if the zero flag is set:</a:t>
            </a:r>
          </a:p>
          <a:p>
            <a:pPr lvl="1">
              <a:buNone/>
            </a:pPr>
            <a:r>
              <a:rPr lang="en-US" dirty="0" smtClean="0"/>
              <a:t>	ADDEQ r0,r1,r2	</a:t>
            </a:r>
            <a:r>
              <a:rPr lang="en-US" sz="2800" dirty="0" smtClean="0"/>
              <a:t>; If zero flag set then </a:t>
            </a:r>
            <a:r>
              <a:rPr lang="en-US" dirty="0" smtClean="0"/>
              <a:t>r0 = r1 + r2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Conditional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processing operations do not affect the condition flags </a:t>
            </a:r>
          </a:p>
          <a:p>
            <a:pPr lvl="1"/>
            <a:r>
              <a:rPr lang="en-US" dirty="0" smtClean="0"/>
              <a:t>Except the comparison instructions </a:t>
            </a:r>
          </a:p>
          <a:p>
            <a:r>
              <a:rPr lang="en-US" sz="2800" dirty="0" smtClean="0"/>
              <a:t>To affect the condition flags, </a:t>
            </a:r>
          </a:p>
          <a:p>
            <a:pPr lvl="1"/>
            <a:r>
              <a:rPr lang="en-US" dirty="0" smtClean="0"/>
              <a:t>‘S’ bit is appended at the end</a:t>
            </a:r>
          </a:p>
          <a:p>
            <a:r>
              <a:rPr lang="en-US" sz="2800" dirty="0" smtClean="0"/>
              <a:t>For example to add two numbers and set the condition flags:</a:t>
            </a:r>
          </a:p>
          <a:p>
            <a:r>
              <a:rPr lang="en-US" sz="2800" dirty="0" smtClean="0"/>
              <a:t>ADDS r0,r1,r2	; r0 = r1 + r2 and set flags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685800" y="1524000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4366986" y="1424214"/>
            <a:ext cx="257629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5800" y="1553029"/>
            <a:ext cx="0" cy="58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6200" y="1553029"/>
            <a:ext cx="0" cy="58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38400" y="1553028"/>
            <a:ext cx="0" cy="58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410200" y="1553028"/>
            <a:ext cx="0" cy="58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534400" y="1524000"/>
            <a:ext cx="0" cy="58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781800" y="1524000"/>
            <a:ext cx="0" cy="58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-475445" y="2098603"/>
            <a:ext cx="222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</a:t>
            </a:r>
          </a:p>
          <a:p>
            <a:pPr algn="ctr"/>
            <a:r>
              <a:rPr lang="en-US" sz="1600" b="1" dirty="0" smtClean="0"/>
              <a:t>Processing</a:t>
            </a:r>
            <a:endParaRPr lang="en-GB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971800" y="2098603"/>
            <a:ext cx="222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Load</a:t>
            </a:r>
          </a:p>
          <a:p>
            <a:pPr algn="ctr"/>
            <a:r>
              <a:rPr lang="en-US" sz="1600" b="1" dirty="0" smtClean="0"/>
              <a:t>Store Inst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353355" y="2088019"/>
            <a:ext cx="222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Branch</a:t>
            </a:r>
          </a:p>
          <a:p>
            <a:pPr algn="ctr"/>
            <a:r>
              <a:rPr lang="en-US" sz="1600" b="1" dirty="0" smtClean="0"/>
              <a:t>Instruction</a:t>
            </a:r>
            <a:endParaRPr lang="en-GB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325155" y="2088019"/>
            <a:ext cx="222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S/W</a:t>
            </a:r>
          </a:p>
          <a:p>
            <a:pPr algn="ctr"/>
            <a:r>
              <a:rPr lang="en-US" sz="1600" b="1" dirty="0" smtClean="0"/>
              <a:t>Interrupt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62800" y="2057400"/>
            <a:ext cx="222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Co-Processor</a:t>
            </a:r>
          </a:p>
          <a:p>
            <a:pPr algn="ctr"/>
            <a:r>
              <a:rPr lang="en-US" sz="1600" b="1" dirty="0" smtClean="0"/>
              <a:t>Inst</a:t>
            </a:r>
            <a:endParaRPr lang="en-GB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696755" y="2077435"/>
            <a:ext cx="22280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Program</a:t>
            </a:r>
          </a:p>
          <a:p>
            <a:pPr algn="ctr"/>
            <a:r>
              <a:rPr lang="en-US" sz="1600" b="1" dirty="0" smtClean="0"/>
              <a:t>Status </a:t>
            </a:r>
          </a:p>
          <a:p>
            <a:pPr algn="ctr"/>
            <a:r>
              <a:rPr lang="en-US" sz="1600" b="1" dirty="0" smtClean="0"/>
              <a:t>Reg</a:t>
            </a:r>
            <a:r>
              <a:rPr lang="en-US" sz="1600" b="1" dirty="0"/>
              <a:t> I</a:t>
            </a:r>
            <a:r>
              <a:rPr lang="en-US" sz="1600" b="1" dirty="0" smtClean="0"/>
              <a:t>nst</a:t>
            </a:r>
            <a:endParaRPr lang="en-GB" sz="1600" b="1" dirty="0"/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0" y="635239"/>
            <a:ext cx="8763000" cy="7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Instruction Set Classification of ARM7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55" name="Double Brace 54"/>
          <p:cNvSpPr/>
          <p:nvPr/>
        </p:nvSpPr>
        <p:spPr>
          <a:xfrm>
            <a:off x="6004814" y="900455"/>
            <a:ext cx="2730322" cy="491663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" y="2667000"/>
            <a:ext cx="16981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These are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3 addr inst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Conditional execution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Shift, ALU operations in single inst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The suffix ‘S’ for data processing inst will update CPSR, PC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96144" y="2643187"/>
            <a:ext cx="17852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These are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Uncondi-</a:t>
            </a:r>
          </a:p>
          <a:p>
            <a:pPr marL="285750" indent="-285750"/>
            <a:r>
              <a:rPr lang="en-US" sz="1400" dirty="0" smtClean="0"/>
              <a:t>	tional branch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Conditional branch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Conditional Execution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Branch &amp; link instructions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Subroutine &amp; Return inst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38286" y="2667000"/>
            <a:ext cx="1538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Transfers data between memory and 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00600" y="2779693"/>
            <a:ext cx="121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It causes a mechanism for application s/w to call OS routine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24600" y="2895600"/>
            <a:ext cx="12126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MRS: Transfer CPSR or SPSR to Register</a:t>
            </a:r>
          </a:p>
          <a:p>
            <a:pPr algn="ctr"/>
            <a:r>
              <a:rPr lang="en-US" sz="1400" dirty="0" smtClean="0"/>
              <a:t>MSR:  Transfer Register to CPSR or SPSR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rot="5400000">
            <a:off x="3313906" y="4457700"/>
            <a:ext cx="1752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595176" y="5306622"/>
            <a:ext cx="3119824" cy="1246578"/>
            <a:chOff x="3201214" y="5272401"/>
            <a:chExt cx="3119824" cy="1246578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3824426" y="5272402"/>
              <a:ext cx="18195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3815900" y="5272402"/>
              <a:ext cx="822" cy="483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5643952" y="5272401"/>
              <a:ext cx="822" cy="483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4746517" y="5293174"/>
              <a:ext cx="822" cy="483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201214" y="5742558"/>
              <a:ext cx="1354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Single</a:t>
              </a:r>
            </a:p>
            <a:p>
              <a:pPr algn="ctr"/>
              <a:r>
                <a:rPr lang="en-US" sz="1400" dirty="0" smtClean="0"/>
                <a:t>Register</a:t>
              </a:r>
            </a:p>
            <a:p>
              <a:pPr algn="ctr"/>
              <a:r>
                <a:rPr lang="en-US" sz="1400" dirty="0" smtClean="0"/>
                <a:t>transfer</a:t>
              </a:r>
              <a:endParaRPr lang="en-GB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29237" y="5780315"/>
              <a:ext cx="1354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Multiple</a:t>
              </a:r>
            </a:p>
            <a:p>
              <a:pPr algn="ctr"/>
              <a:r>
                <a:rPr lang="en-US" sz="1400" dirty="0" smtClean="0"/>
                <a:t>Register</a:t>
              </a:r>
            </a:p>
            <a:p>
              <a:pPr algn="ctr"/>
              <a:r>
                <a:rPr lang="en-US" sz="1400" dirty="0" smtClean="0"/>
                <a:t>transfer</a:t>
              </a:r>
              <a:endParaRPr lang="en-GB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66866" y="5742558"/>
              <a:ext cx="1354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SWAP</a:t>
              </a:r>
              <a:endParaRPr lang="en-GB" sz="14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214607" y="4114800"/>
            <a:ext cx="241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SWI {&lt;</a:t>
            </a:r>
            <a:r>
              <a:rPr lang="en-US" sz="1400" b="1" dirty="0" err="1" smtClean="0"/>
              <a:t>cond</a:t>
            </a:r>
            <a:r>
              <a:rPr lang="en-US" sz="1400" b="1" dirty="0" smtClean="0"/>
              <a:t>&gt;}</a:t>
            </a:r>
          </a:p>
          <a:p>
            <a:pPr algn="ctr"/>
            <a:r>
              <a:rPr lang="en-US" sz="1400" b="1" dirty="0" smtClean="0"/>
              <a:t> {SWI no}</a:t>
            </a:r>
            <a:endParaRPr lang="en-GB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620000" y="2873276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CP Data </a:t>
            </a:r>
            <a:r>
              <a:rPr lang="en-US" sz="1600" dirty="0" smtClean="0"/>
              <a:t>processing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CP register movement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CP memory transfer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33400" y="1524000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164999" y="1223833"/>
            <a:ext cx="660013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240839" y="1846383"/>
            <a:ext cx="586711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822239" y="1846383"/>
            <a:ext cx="586711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991850" y="1846382"/>
            <a:ext cx="586711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117639" y="1846382"/>
            <a:ext cx="586711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7937039" y="1846382"/>
            <a:ext cx="586711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565439" y="1846382"/>
            <a:ext cx="586711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28600" y="2098604"/>
            <a:ext cx="169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</a:t>
            </a:r>
          </a:p>
          <a:p>
            <a:pPr algn="ctr"/>
            <a:r>
              <a:rPr lang="en-US" sz="1600" b="1" dirty="0" smtClean="0"/>
              <a:t>Processing</a:t>
            </a:r>
            <a:endParaRPr lang="en-GB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57842" y="1981200"/>
            <a:ext cx="169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Load Store Instr.</a:t>
            </a:r>
            <a:endParaRPr lang="en-GB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71600" y="2006025"/>
            <a:ext cx="169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Branch</a:t>
            </a:r>
          </a:p>
          <a:p>
            <a:pPr algn="ctr"/>
            <a:r>
              <a:rPr lang="en-US" sz="1600" b="1" dirty="0" smtClean="0"/>
              <a:t>Instruction</a:t>
            </a:r>
            <a:endParaRPr lang="en-GB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800600" y="1905000"/>
            <a:ext cx="169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S/W</a:t>
            </a:r>
          </a:p>
          <a:p>
            <a:pPr algn="ctr"/>
            <a:r>
              <a:rPr lang="en-US" sz="1600" b="1" dirty="0" smtClean="0"/>
              <a:t>Interrupt</a:t>
            </a:r>
          </a:p>
          <a:p>
            <a:pPr algn="ctr"/>
            <a:r>
              <a:rPr lang="en-US" sz="1600" b="1" dirty="0" smtClean="0"/>
              <a:t>inst</a:t>
            </a:r>
            <a:endParaRPr lang="en-GB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48842" y="1981200"/>
            <a:ext cx="169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Co-Processor</a:t>
            </a:r>
          </a:p>
          <a:p>
            <a:pPr algn="ctr"/>
            <a:r>
              <a:rPr lang="en-US" sz="1600" b="1" dirty="0" smtClean="0"/>
              <a:t>Inst</a:t>
            </a:r>
            <a:endParaRPr lang="en-GB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19800" y="1905000"/>
            <a:ext cx="169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Program</a:t>
            </a:r>
          </a:p>
          <a:p>
            <a:pPr algn="ctr"/>
            <a:r>
              <a:rPr lang="en-US" sz="1600" b="1" dirty="0" smtClean="0"/>
              <a:t>Status </a:t>
            </a:r>
          </a:p>
          <a:p>
            <a:pPr algn="ctr"/>
            <a:r>
              <a:rPr lang="en-US" sz="1600" b="1" dirty="0" smtClean="0"/>
              <a:t>Reg</a:t>
            </a:r>
            <a:r>
              <a:rPr lang="en-US" sz="1600" b="1" dirty="0"/>
              <a:t> I</a:t>
            </a:r>
            <a:r>
              <a:rPr lang="en-US" sz="1600" b="1" dirty="0" smtClean="0"/>
              <a:t>nst</a:t>
            </a:r>
            <a:endParaRPr lang="en-GB" sz="1600" b="1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-381000" y="433331"/>
            <a:ext cx="9276012" cy="557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Instruction Set Classification of ARM7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22" name="Double Brace 21"/>
          <p:cNvSpPr/>
          <p:nvPr/>
        </p:nvSpPr>
        <p:spPr>
          <a:xfrm>
            <a:off x="6004814" y="900455"/>
            <a:ext cx="2077305" cy="372084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004814" y="831826"/>
            <a:ext cx="2077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Abbreviation used in the inst set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29000" y="2514600"/>
            <a:ext cx="12920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LDR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STR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LDRB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STRB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ADR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LDM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STM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SWAP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61128" y="2590800"/>
            <a:ext cx="166307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These are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Unconditional branch: </a:t>
            </a:r>
          </a:p>
          <a:p>
            <a:pPr marL="285750" indent="-285750"/>
            <a:r>
              <a:rPr lang="en-US" sz="1400" dirty="0" smtClean="0"/>
              <a:t>	</a:t>
            </a:r>
            <a:r>
              <a:rPr lang="en-US" dirty="0" smtClean="0"/>
              <a:t>B </a:t>
            </a:r>
            <a:r>
              <a:rPr lang="en-US" sz="14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Conditional branch: </a:t>
            </a:r>
            <a:r>
              <a:rPr lang="en-US" dirty="0" smtClean="0"/>
              <a:t>B&lt;COND&gt;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Branch &amp; link instructions: </a:t>
            </a:r>
            <a:r>
              <a:rPr lang="en-US" dirty="0" smtClean="0"/>
              <a:t>BL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Subroutine  Return inst</a:t>
            </a:r>
          </a:p>
          <a:p>
            <a:pPr marL="285750" indent="-285750"/>
            <a:r>
              <a:rPr lang="en-US" sz="1400" dirty="0" smtClean="0"/>
              <a:t>	</a:t>
            </a:r>
            <a:r>
              <a:rPr lang="en-US" dirty="0" smtClean="0"/>
              <a:t>MOV PC,lr</a:t>
            </a:r>
          </a:p>
          <a:p>
            <a:endParaRPr lang="en-US" sz="1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8656" y="2667000"/>
            <a:ext cx="14753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MOV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MVN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ADD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ADC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SUB/RSB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SBC/RSC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MUL/MULL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MLA/MLAL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ORR/EOR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AND/BIC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TST/TEQ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CMP/CMN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LSL/ASL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LSR/ASR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ROR/RRX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53000" y="2667000"/>
            <a:ext cx="11705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It causes a mechanism for application s/w to call OS routine</a:t>
            </a:r>
          </a:p>
          <a:p>
            <a:pPr algn="ctr"/>
            <a:r>
              <a:rPr lang="en-US" sz="1600" b="1" dirty="0" smtClean="0"/>
              <a:t>SWI</a:t>
            </a:r>
            <a:endParaRPr lang="en-US" sz="14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324600" y="2590800"/>
            <a:ext cx="117054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MRS</a:t>
            </a:r>
            <a:r>
              <a:rPr lang="en-US" sz="1400" dirty="0" smtClean="0"/>
              <a:t>: Transfer CPSR or SPSR to Register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MSR</a:t>
            </a:r>
            <a:r>
              <a:rPr lang="en-US" sz="1400" dirty="0" smtClean="0"/>
              <a:t>:  Transfer Register to CPSR or SPSR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324600" y="5027612"/>
            <a:ext cx="191862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6592094" y="3314700"/>
            <a:ext cx="2437606" cy="99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5943600" y="5029200"/>
            <a:ext cx="38258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5400" y="5137428"/>
            <a:ext cx="11853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Co-Processor</a:t>
            </a:r>
          </a:p>
          <a:p>
            <a:pPr algn="ctr"/>
            <a:r>
              <a:rPr lang="en-US" sz="1400" dirty="0" smtClean="0"/>
              <a:t>Data Operation</a:t>
            </a:r>
          </a:p>
          <a:p>
            <a:pPr algn="ctr"/>
            <a:r>
              <a:rPr lang="en-US" sz="1400" dirty="0" smtClean="0"/>
              <a:t>Instruction</a:t>
            </a:r>
          </a:p>
          <a:p>
            <a:pPr algn="ctr"/>
            <a:r>
              <a:rPr lang="en-US" sz="1600" b="1" dirty="0" smtClean="0"/>
              <a:t>CDP</a:t>
            </a:r>
            <a:endParaRPr lang="en-GB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6853597" y="5338403"/>
            <a:ext cx="61999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05600" y="5182850"/>
            <a:ext cx="9340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Co-Processor</a:t>
            </a:r>
          </a:p>
          <a:p>
            <a:pPr algn="ctr"/>
            <a:r>
              <a:rPr lang="en-US" sz="1400" dirty="0" smtClean="0"/>
              <a:t>Data Transfer</a:t>
            </a:r>
          </a:p>
          <a:p>
            <a:pPr algn="ctr"/>
            <a:r>
              <a:rPr lang="en-US" sz="1600" b="1" dirty="0" smtClean="0"/>
              <a:t>LDC,</a:t>
            </a:r>
          </a:p>
          <a:p>
            <a:pPr algn="ctr"/>
            <a:r>
              <a:rPr lang="en-US" sz="1600" b="1" dirty="0" smtClean="0"/>
              <a:t>STC</a:t>
            </a:r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8192294" y="5068094"/>
            <a:ext cx="381000" cy="30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72400" y="5196007"/>
            <a:ext cx="137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Co-Processor</a:t>
            </a:r>
          </a:p>
          <a:p>
            <a:pPr algn="ctr"/>
            <a:r>
              <a:rPr lang="en-US" sz="1400" dirty="0" smtClean="0"/>
              <a:t>Register Transfer</a:t>
            </a:r>
          </a:p>
          <a:p>
            <a:pPr algn="ctr"/>
            <a:r>
              <a:rPr lang="en-US" sz="1400" dirty="0" smtClean="0"/>
              <a:t>Instruction</a:t>
            </a:r>
          </a:p>
          <a:p>
            <a:pPr algn="ctr"/>
            <a:r>
              <a:rPr lang="en-US" sz="1600" b="1" dirty="0" smtClean="0"/>
              <a:t>MRC,</a:t>
            </a:r>
          </a:p>
          <a:p>
            <a:pPr algn="ctr"/>
            <a:r>
              <a:rPr lang="en-US" sz="1600" b="1" dirty="0" smtClean="0"/>
              <a:t>MCR</a:t>
            </a:r>
            <a:endParaRPr lang="en-GB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Manipulate data within registers.</a:t>
            </a:r>
          </a:p>
          <a:p>
            <a:pPr lvl="2"/>
            <a:r>
              <a:rPr lang="en-US" dirty="0" smtClean="0"/>
              <a:t>Register move instructions</a:t>
            </a:r>
          </a:p>
          <a:p>
            <a:pPr lvl="2"/>
            <a:r>
              <a:rPr lang="en-US" dirty="0" smtClean="0"/>
              <a:t>Arithmetic instructions</a:t>
            </a:r>
          </a:p>
          <a:p>
            <a:pPr lvl="2"/>
            <a:r>
              <a:rPr lang="en-US" dirty="0" smtClean="0"/>
              <a:t>Logical instructions</a:t>
            </a:r>
          </a:p>
          <a:p>
            <a:pPr lvl="2"/>
            <a:r>
              <a:rPr lang="en-US" dirty="0" smtClean="0"/>
              <a:t>Comparison instructions</a:t>
            </a:r>
          </a:p>
          <a:p>
            <a:pPr lvl="2"/>
            <a:r>
              <a:rPr lang="en-US" dirty="0" smtClean="0"/>
              <a:t>Multiply instructions and shift</a:t>
            </a:r>
          </a:p>
          <a:p>
            <a:endParaRPr lang="en-US" dirty="0" smtClean="0"/>
          </a:p>
          <a:p>
            <a:r>
              <a:rPr lang="en-US" dirty="0" smtClean="0"/>
              <a:t>Can process one of their operands using the barrel shifter.</a:t>
            </a:r>
          </a:p>
          <a:p>
            <a:pPr lvl="2"/>
            <a:r>
              <a:rPr lang="en-US" dirty="0" smtClean="0"/>
              <a:t>EXCEPT MUL (multiply), CLZ (count leading zeros), and QADD (signed saturated 32-bit add) instructions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Movement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</a:t>
            </a:r>
            <a:r>
              <a:rPr lang="en-US" sz="2400" i="1" dirty="0" smtClean="0"/>
              <a:t>Destination Register, Source Register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MOV Rd , Rs</a:t>
            </a:r>
          </a:p>
          <a:p>
            <a:pPr lvl="1">
              <a:buNone/>
            </a:pPr>
            <a:r>
              <a:rPr lang="en-US" dirty="0" smtClean="0"/>
              <a:t>Rd </a:t>
            </a:r>
            <a:r>
              <a:rPr lang="en-US" dirty="0" smtClean="0">
                <a:sym typeface="Wingdings" pitchFamily="2" charset="2"/>
              </a:rPr>
              <a:t> Rs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MVN Rd , Rs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Rd  NOT Rs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r0, r1, r2	; r0 = r1 + r2</a:t>
            </a:r>
          </a:p>
          <a:p>
            <a:r>
              <a:rPr lang="en-US" dirty="0" smtClean="0"/>
              <a:t>ADC r0, r1, r2	; r0 = r1 + r2 + C</a:t>
            </a:r>
          </a:p>
          <a:p>
            <a:r>
              <a:rPr lang="en-US" dirty="0" smtClean="0"/>
              <a:t>SUB r0, r1, r2	; r0 = r1 – r2</a:t>
            </a:r>
          </a:p>
          <a:p>
            <a:r>
              <a:rPr lang="en-US" dirty="0" smtClean="0"/>
              <a:t>SBC r0, r1, r2	; r0 = r1 – r2 - C</a:t>
            </a:r>
          </a:p>
          <a:p>
            <a:r>
              <a:rPr lang="en-US" dirty="0" smtClean="0"/>
              <a:t>RSB r0, r1, r2	; r0 = r2 – r1</a:t>
            </a:r>
          </a:p>
          <a:p>
            <a:r>
              <a:rPr lang="en-US" dirty="0" smtClean="0"/>
              <a:t>RSC r0, r1, r2	; r0 = r2 – r1 – C  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r0, r1, r2	; r0 = r1 and r2</a:t>
            </a:r>
          </a:p>
          <a:p>
            <a:r>
              <a:rPr lang="en-US" dirty="0" smtClean="0"/>
              <a:t>ORR r0, r1, r2	; r0 = r1 or r2</a:t>
            </a:r>
          </a:p>
          <a:p>
            <a:r>
              <a:rPr lang="en-US" dirty="0" smtClean="0"/>
              <a:t>EOR r0, r1, r2	; r0 = r1 xor r2</a:t>
            </a:r>
          </a:p>
          <a:p>
            <a:r>
              <a:rPr lang="en-US" dirty="0" smtClean="0"/>
              <a:t>BIC r0, r1, r2	; r0 = r1 and NOT r2</a:t>
            </a:r>
          </a:p>
          <a:p>
            <a:r>
              <a:rPr lang="en-US" dirty="0" smtClean="0"/>
              <a:t>LSL,LSR,ASL,ASR : shift operations</a:t>
            </a:r>
          </a:p>
          <a:p>
            <a:r>
              <a:rPr lang="en-US" dirty="0" smtClean="0"/>
              <a:t>ROR : rotate right by 0:31 places</a:t>
            </a:r>
          </a:p>
          <a:p>
            <a:r>
              <a:rPr lang="en-US" dirty="0" smtClean="0"/>
              <a:t>RRX: rotate right extended i.e.  through carry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2961" y="762000"/>
            <a:ext cx="5043639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ARCHITECTURE</a:t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Destination operand. </a:t>
            </a:r>
          </a:p>
          <a:p>
            <a:r>
              <a:rPr lang="en-US" dirty="0" smtClean="0"/>
              <a:t>ONLY affect Conditional Code bits in CPSR (N, Z, C and V)</a:t>
            </a:r>
          </a:p>
          <a:p>
            <a:endParaRPr lang="en-US" dirty="0" smtClean="0"/>
          </a:p>
          <a:p>
            <a:r>
              <a:rPr lang="en-US" dirty="0" smtClean="0"/>
              <a:t>CMP r1, r2		; set CC on r1 – r2</a:t>
            </a:r>
          </a:p>
          <a:p>
            <a:r>
              <a:rPr lang="en-US" dirty="0" smtClean="0"/>
              <a:t>CMN r1, r2		; set CC on r1 + r2</a:t>
            </a:r>
          </a:p>
          <a:p>
            <a:r>
              <a:rPr lang="en-US" dirty="0" smtClean="0"/>
              <a:t>TST r1, r2		; set CC on r1 and r2</a:t>
            </a:r>
          </a:p>
          <a:p>
            <a:r>
              <a:rPr lang="en-US" dirty="0" smtClean="0"/>
              <a:t>TEQ r1, r2		; set CC on r1 xor r2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operand cannot be an immediate data</a:t>
            </a:r>
          </a:p>
          <a:p>
            <a:r>
              <a:rPr lang="en-US" dirty="0" smtClean="0"/>
              <a:t>Destination and Source1 cannot be same</a:t>
            </a:r>
          </a:p>
          <a:p>
            <a:r>
              <a:rPr lang="en-US" dirty="0" smtClean="0"/>
              <a:t>Of the max 64 bit product, </a:t>
            </a:r>
          </a:p>
          <a:p>
            <a:pPr lvl="1"/>
            <a:r>
              <a:rPr lang="en-US" dirty="0" smtClean="0"/>
              <a:t>least significant 32 bits preserved in Destination register</a:t>
            </a:r>
          </a:p>
          <a:p>
            <a:pPr lvl="1"/>
            <a:r>
              <a:rPr lang="en-US" dirty="0" smtClean="0"/>
              <a:t>rest are ignored</a:t>
            </a:r>
          </a:p>
          <a:p>
            <a:endParaRPr lang="en-US" dirty="0" smtClean="0"/>
          </a:p>
          <a:p>
            <a:r>
              <a:rPr lang="en-US" dirty="0" smtClean="0"/>
              <a:t>MUL r4, r3, r2		; r4 = (r3 X r2)</a:t>
            </a:r>
            <a:r>
              <a:rPr lang="en-US" baseline="-30000" dirty="0" smtClean="0"/>
              <a:t>[31 : 0]</a:t>
            </a:r>
            <a:r>
              <a:rPr lang="en-US" dirty="0" smtClean="0"/>
              <a:t> </a:t>
            </a:r>
            <a:endParaRPr lang="en-US" baseline="-30000" dirty="0" smtClean="0"/>
          </a:p>
          <a:p>
            <a:endParaRPr lang="en-US" dirty="0" smtClean="0"/>
          </a:p>
          <a:p>
            <a:r>
              <a:rPr lang="en-US" dirty="0" smtClean="0"/>
              <a:t>MLA r4, r3, r2, r1		;r4 = (r3 X r2 + r1)</a:t>
            </a:r>
            <a:r>
              <a:rPr lang="en-US" baseline="-30000" dirty="0" smtClean="0"/>
              <a:t>[31 : 0]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– 64 bit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UNSIGNED Numbers</a:t>
            </a:r>
          </a:p>
          <a:p>
            <a:r>
              <a:rPr lang="en-US" dirty="0" smtClean="0"/>
              <a:t>UMULL </a:t>
            </a:r>
            <a:r>
              <a:rPr lang="en-US" dirty="0" err="1" smtClean="0"/>
              <a:t>RdHi</a:t>
            </a:r>
            <a:r>
              <a:rPr lang="en-US" dirty="0" smtClean="0"/>
              <a:t>, </a:t>
            </a:r>
            <a:r>
              <a:rPr lang="en-US" dirty="0" err="1" smtClean="0"/>
              <a:t>RdLo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, Rs</a:t>
            </a:r>
          </a:p>
          <a:p>
            <a:pPr lvl="1"/>
            <a:r>
              <a:rPr lang="en-US" dirty="0" err="1" smtClean="0"/>
              <a:t>RdHi:RdLo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X Rs</a:t>
            </a:r>
          </a:p>
          <a:p>
            <a:r>
              <a:rPr lang="en-US" dirty="0" smtClean="0"/>
              <a:t>UMLAL </a:t>
            </a:r>
            <a:r>
              <a:rPr lang="en-US" dirty="0" err="1" smtClean="0"/>
              <a:t>RdHi</a:t>
            </a:r>
            <a:r>
              <a:rPr lang="en-US" dirty="0" smtClean="0"/>
              <a:t>, </a:t>
            </a:r>
            <a:r>
              <a:rPr lang="en-US" dirty="0" err="1" smtClean="0"/>
              <a:t>RdLo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, Rs</a:t>
            </a:r>
          </a:p>
          <a:p>
            <a:pPr lvl="1"/>
            <a:r>
              <a:rPr lang="en-US" dirty="0" err="1" smtClean="0"/>
              <a:t>RdHi:RdLo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 </a:t>
            </a:r>
            <a:r>
              <a:rPr lang="en-US" dirty="0" err="1" smtClean="0"/>
              <a:t>RdHi:RdLo</a:t>
            </a:r>
            <a:r>
              <a:rPr lang="en-US" dirty="0" smtClean="0"/>
              <a:t> + </a:t>
            </a:r>
            <a:r>
              <a:rPr lang="en-US" dirty="0" err="1" smtClean="0"/>
              <a:t>Rm</a:t>
            </a:r>
            <a:r>
              <a:rPr lang="en-US" dirty="0" smtClean="0"/>
              <a:t> X Rs</a:t>
            </a:r>
          </a:p>
          <a:p>
            <a:r>
              <a:rPr lang="en-US" dirty="0" smtClean="0"/>
              <a:t>SIGNED Numbers</a:t>
            </a:r>
          </a:p>
          <a:p>
            <a:r>
              <a:rPr lang="en-US" dirty="0" smtClean="0"/>
              <a:t>SMULL </a:t>
            </a:r>
            <a:r>
              <a:rPr lang="en-US" dirty="0" err="1" smtClean="0"/>
              <a:t>RdHi</a:t>
            </a:r>
            <a:r>
              <a:rPr lang="en-US" dirty="0" smtClean="0"/>
              <a:t>, </a:t>
            </a:r>
            <a:r>
              <a:rPr lang="en-US" dirty="0" err="1" smtClean="0"/>
              <a:t>RdLo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, Rs</a:t>
            </a:r>
          </a:p>
          <a:p>
            <a:pPr lvl="1"/>
            <a:r>
              <a:rPr lang="en-US" dirty="0" err="1" smtClean="0"/>
              <a:t>RdHi:RdLo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X Rs</a:t>
            </a:r>
          </a:p>
          <a:p>
            <a:r>
              <a:rPr lang="en-US" dirty="0" smtClean="0"/>
              <a:t>SMLAL </a:t>
            </a:r>
            <a:r>
              <a:rPr lang="en-US" dirty="0" err="1" smtClean="0"/>
              <a:t>RdHi</a:t>
            </a:r>
            <a:r>
              <a:rPr lang="en-US" dirty="0" smtClean="0"/>
              <a:t>, </a:t>
            </a:r>
            <a:r>
              <a:rPr lang="en-US" dirty="0" err="1" smtClean="0"/>
              <a:t>RdLo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, Rs</a:t>
            </a:r>
          </a:p>
          <a:p>
            <a:pPr lvl="1"/>
            <a:r>
              <a:rPr lang="en-US" dirty="0" err="1" smtClean="0"/>
              <a:t>RdHi:RdLo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 </a:t>
            </a:r>
            <a:r>
              <a:rPr lang="en-US" dirty="0" err="1" smtClean="0"/>
              <a:t>RdHi:RdLo</a:t>
            </a:r>
            <a:r>
              <a:rPr lang="en-US" dirty="0" smtClean="0"/>
              <a:t> + </a:t>
            </a:r>
            <a:r>
              <a:rPr lang="en-US" dirty="0" err="1" smtClean="0"/>
              <a:t>Rm</a:t>
            </a:r>
            <a:r>
              <a:rPr lang="en-US" dirty="0" smtClean="0"/>
              <a:t> X Rs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the normal flow of execution OR</a:t>
            </a:r>
          </a:p>
          <a:p>
            <a:r>
              <a:rPr lang="en-US" dirty="0" smtClean="0"/>
              <a:t>Call a subroutine</a:t>
            </a:r>
          </a:p>
          <a:p>
            <a:pPr lvl="1"/>
            <a:r>
              <a:rPr lang="en-US" dirty="0" smtClean="0"/>
              <a:t>Subroutines, if-then-else structures, and loops</a:t>
            </a:r>
          </a:p>
          <a:p>
            <a:endParaRPr lang="en-US" dirty="0" smtClean="0"/>
          </a:p>
          <a:p>
            <a:r>
              <a:rPr lang="en-US" dirty="0" smtClean="0"/>
              <a:t>UNCONDITIONAL</a:t>
            </a:r>
          </a:p>
          <a:p>
            <a:r>
              <a:rPr lang="en-US" dirty="0" smtClean="0"/>
              <a:t>B label		; </a:t>
            </a:r>
            <a:r>
              <a:rPr lang="en-US" sz="2400" i="1" dirty="0" smtClean="0"/>
              <a:t>jumps to label unconditionally</a:t>
            </a:r>
            <a:endParaRPr lang="en-US" i="1" dirty="0" smtClean="0"/>
          </a:p>
          <a:p>
            <a:r>
              <a:rPr lang="en-US" dirty="0" smtClean="0"/>
              <a:t>BL subroutine	; </a:t>
            </a:r>
            <a:r>
              <a:rPr lang="en-US" sz="2400" i="1" dirty="0" smtClean="0"/>
              <a:t>jumps to subroutine and overrides LR with PC</a:t>
            </a:r>
          </a:p>
          <a:p>
            <a:pPr lvl="1"/>
            <a:r>
              <a:rPr lang="en-US" dirty="0" smtClean="0"/>
              <a:t>To return from sub routine [</a:t>
            </a:r>
            <a:r>
              <a:rPr lang="en-US" i="1" dirty="0" smtClean="0"/>
              <a:t>MOV PC, r14</a:t>
            </a:r>
            <a:r>
              <a:rPr lang="en-US" dirty="0" smtClean="0"/>
              <a:t>]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BX and BLX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exchanges</a:t>
            </a:r>
          </a:p>
          <a:p>
            <a:pPr lvl="1"/>
            <a:r>
              <a:rPr lang="en-US" dirty="0" smtClean="0"/>
              <a:t>Use an absolute address stored in register </a:t>
            </a:r>
            <a:r>
              <a:rPr lang="en-US" dirty="0" err="1" smtClean="0"/>
              <a:t>Rm</a:t>
            </a:r>
            <a:endParaRPr lang="en-US" dirty="0" smtClean="0"/>
          </a:p>
          <a:p>
            <a:pPr lvl="1"/>
            <a:r>
              <a:rPr lang="en-US" dirty="0" smtClean="0"/>
              <a:t>Primarily used to branch to and from thumb code</a:t>
            </a:r>
          </a:p>
          <a:p>
            <a:r>
              <a:rPr lang="en-US" dirty="0" smtClean="0"/>
              <a:t>Branch Exchange (BX) 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T </a:t>
            </a:r>
            <a:r>
              <a:rPr lang="en-US" dirty="0" smtClean="0"/>
              <a:t>bit in the CPSR is updated by the least significant bit of the branch register</a:t>
            </a:r>
          </a:p>
          <a:p>
            <a:r>
              <a:rPr lang="en-US" dirty="0" smtClean="0"/>
              <a:t>Branch exchange with link (BLX)</a:t>
            </a:r>
          </a:p>
          <a:p>
            <a:pPr lvl="1"/>
            <a:r>
              <a:rPr lang="en-US" dirty="0" smtClean="0"/>
              <a:t>Updates the </a:t>
            </a:r>
            <a:r>
              <a:rPr lang="en-US" i="1" dirty="0" smtClean="0"/>
              <a:t>T </a:t>
            </a:r>
            <a:r>
              <a:rPr lang="en-US" dirty="0" smtClean="0"/>
              <a:t>bit of the CPSR</a:t>
            </a:r>
            <a:r>
              <a:rPr lang="en-US" i="1" dirty="0" smtClean="0"/>
              <a:t> </a:t>
            </a:r>
            <a:r>
              <a:rPr lang="en-US" dirty="0" smtClean="0"/>
              <a:t>with the least significant bit of branch register</a:t>
            </a:r>
          </a:p>
          <a:p>
            <a:pPr lvl="1"/>
            <a:r>
              <a:rPr lang="en-US" dirty="0" smtClean="0"/>
              <a:t>Sets the link register with the return address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B&lt;Condition&gt; Label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514600"/>
            <a:ext cx="3124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AL Always	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EQ Equal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NE Not equal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VS Overflow set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VC Overflow clear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CS/HS Carry set/Higher or same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CC/LO Carry clear/ Lower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2514600"/>
            <a:ext cx="373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HI Higher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LS Lower or same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GT Greater than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GE Greater than or equal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LT Less than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LE Less than or equal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MI Minus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PL Plus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Store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: Memory </a:t>
            </a:r>
            <a:r>
              <a:rPr lang="en-US" dirty="0" smtClean="0">
                <a:sym typeface="Wingdings" pitchFamily="2" charset="2"/>
              </a:rPr>
              <a:t> Register</a:t>
            </a:r>
          </a:p>
          <a:p>
            <a:r>
              <a:rPr lang="en-US" dirty="0" smtClean="0">
                <a:sym typeface="Wingdings" pitchFamily="2" charset="2"/>
              </a:rPr>
              <a:t>Store : Register  Memory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LDR/STR : load/store register</a:t>
            </a:r>
          </a:p>
          <a:p>
            <a:r>
              <a:rPr lang="en-US" dirty="0" smtClean="0">
                <a:sym typeface="Wingdings" pitchFamily="2" charset="2"/>
              </a:rPr>
              <a:t>LDB/STB : load/ store byte</a:t>
            </a:r>
          </a:p>
          <a:p>
            <a:r>
              <a:rPr lang="en-US" dirty="0" smtClean="0">
                <a:sym typeface="Wingdings" pitchFamily="2" charset="2"/>
              </a:rPr>
              <a:t>LDM/STM : load/store multiple</a:t>
            </a:r>
          </a:p>
          <a:p>
            <a:r>
              <a:rPr lang="en-US" dirty="0" smtClean="0">
                <a:sym typeface="Wingdings" pitchFamily="2" charset="2"/>
              </a:rPr>
              <a:t>ADR : load address in to register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ADR r0 , </a:t>
            </a:r>
            <a:r>
              <a:rPr lang="en-US" dirty="0" err="1" smtClean="0">
                <a:sym typeface="Wingdings" pitchFamily="2" charset="2"/>
              </a:rPr>
              <a:t>my_array</a:t>
            </a:r>
            <a:r>
              <a:rPr lang="en-US" dirty="0" smtClean="0">
                <a:sym typeface="Wingdings" pitchFamily="2" charset="2"/>
              </a:rPr>
              <a:t> 	</a:t>
            </a:r>
            <a:r>
              <a:rPr lang="en-US" i="1" dirty="0" smtClean="0">
                <a:sym typeface="Wingdings" pitchFamily="2" charset="2"/>
              </a:rPr>
              <a:t>; address of </a:t>
            </a:r>
            <a:r>
              <a:rPr lang="en-US" i="1" dirty="0" err="1" smtClean="0">
                <a:sym typeface="Wingdings" pitchFamily="2" charset="2"/>
              </a:rPr>
              <a:t>my_array</a:t>
            </a:r>
            <a:r>
              <a:rPr lang="en-US" i="1" dirty="0" smtClean="0">
                <a:sym typeface="Wingdings" pitchFamily="2" charset="2"/>
              </a:rPr>
              <a:t>  r0</a:t>
            </a:r>
          </a:p>
          <a:p>
            <a:r>
              <a:rPr lang="en-US" dirty="0" smtClean="0">
                <a:sym typeface="Wingdings" pitchFamily="2" charset="2"/>
              </a:rPr>
              <a:t>SWAP r0,[r1]	</a:t>
            </a:r>
            <a:r>
              <a:rPr lang="en-US" sz="2400" i="1" dirty="0" smtClean="0">
                <a:sym typeface="Wingdings" pitchFamily="2" charset="2"/>
              </a:rPr>
              <a:t>; </a:t>
            </a:r>
            <a:r>
              <a:rPr lang="en-US" sz="2400" i="1" dirty="0" err="1" smtClean="0">
                <a:sym typeface="Wingdings" pitchFamily="2" charset="2"/>
              </a:rPr>
              <a:t>ro</a:t>
            </a:r>
            <a:r>
              <a:rPr lang="en-US" sz="2400" i="1" dirty="0" smtClean="0">
                <a:sym typeface="Wingdings" pitchFamily="2" charset="2"/>
              </a:rPr>
              <a:t> </a:t>
            </a:r>
            <a:r>
              <a:rPr lang="en-US" sz="2400" i="1" dirty="0" err="1" smtClean="0">
                <a:sym typeface="Wingdings" pitchFamily="2" charset="2"/>
              </a:rPr>
              <a:t>mem</a:t>
            </a:r>
            <a:r>
              <a:rPr lang="en-US" sz="2400" i="1" dirty="0" smtClean="0">
                <a:sym typeface="Wingdings" pitchFamily="2" charset="2"/>
              </a:rPr>
              <a:t>[r1] and </a:t>
            </a:r>
            <a:r>
              <a:rPr lang="en-US" sz="2400" i="1" dirty="0" err="1" smtClean="0">
                <a:sym typeface="Wingdings" pitchFamily="2" charset="2"/>
              </a:rPr>
              <a:t>mem</a:t>
            </a:r>
            <a:r>
              <a:rPr lang="en-US" sz="2400" i="1" dirty="0" smtClean="0">
                <a:sym typeface="Wingdings" pitchFamily="2" charset="2"/>
              </a:rPr>
              <a:t>[r1]  r0</a:t>
            </a:r>
            <a:endParaRPr lang="en-US" i="1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SWI is a user-defined instruction.</a:t>
            </a:r>
          </a:p>
          <a:p>
            <a:r>
              <a:rPr lang="en-US" sz="2400" dirty="0" smtClean="0"/>
              <a:t>It causes an exception trap to the SWI hardware vector </a:t>
            </a:r>
          </a:p>
          <a:p>
            <a:pPr lvl="1"/>
            <a:r>
              <a:rPr lang="en-US" sz="2200" dirty="0" smtClean="0"/>
              <a:t>Causing a change to supervisor mode</a:t>
            </a:r>
          </a:p>
          <a:p>
            <a:pPr lvl="1"/>
            <a:r>
              <a:rPr lang="en-US" sz="2200" dirty="0" smtClean="0"/>
              <a:t>Causing the SWI exception handler to be called.</a:t>
            </a:r>
          </a:p>
          <a:p>
            <a:r>
              <a:rPr lang="en-US" sz="2400" dirty="0" smtClean="0"/>
              <a:t>The handler then examines the comment field of the instruction to decide what operation has been requested.</a:t>
            </a:r>
          </a:p>
          <a:p>
            <a:r>
              <a:rPr lang="en-US" sz="2400" dirty="0" smtClean="0"/>
              <a:t>Using  SWI , an OS can implement a set of privileged operations which applications running in user mode can request.</a:t>
            </a:r>
          </a:p>
          <a:p>
            <a:r>
              <a:rPr lang="en-US" sz="2400" dirty="0" smtClean="0"/>
              <a:t>E.g. : SWI &amp;0	; o/p the character in r0 register</a:t>
            </a:r>
          </a:p>
          <a:p>
            <a:pPr lvl="1">
              <a:buNone/>
            </a:pPr>
            <a:r>
              <a:rPr lang="en-US" sz="2200" dirty="0" smtClean="0"/>
              <a:t>		SWI &amp;11	; terminate</a:t>
            </a:r>
            <a:endParaRPr lang="en-US" sz="22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MRS and MSR</a:t>
            </a:r>
          </a:p>
          <a:p>
            <a:pPr lvl="1"/>
            <a:r>
              <a:rPr lang="en-US" dirty="0" smtClean="0"/>
              <a:t>CPSR/SPSR to/from a general purpose register.</a:t>
            </a:r>
          </a:p>
          <a:p>
            <a:r>
              <a:rPr lang="en-US" dirty="0" smtClean="0"/>
              <a:t>All of status register, or just the flags, can be transferred.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MRS{&lt;</a:t>
            </a:r>
            <a:r>
              <a:rPr lang="en-US" dirty="0" err="1" smtClean="0"/>
              <a:t>cond</a:t>
            </a:r>
            <a:r>
              <a:rPr lang="en-US" dirty="0" smtClean="0"/>
              <a:t>&gt;} Rd,&lt;</a:t>
            </a:r>
            <a:r>
              <a:rPr lang="en-US" dirty="0" err="1" smtClean="0"/>
              <a:t>psr</a:t>
            </a:r>
            <a:r>
              <a:rPr lang="en-US" dirty="0" smtClean="0"/>
              <a:t>&gt; 	; Rd = &lt;</a:t>
            </a:r>
            <a:r>
              <a:rPr lang="en-US" dirty="0" err="1" smtClean="0"/>
              <a:t>psr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MSR{&lt;</a:t>
            </a:r>
            <a:r>
              <a:rPr lang="en-US" dirty="0" err="1" smtClean="0"/>
              <a:t>cond</a:t>
            </a:r>
            <a:r>
              <a:rPr lang="en-US" dirty="0" smtClean="0"/>
              <a:t>&gt;} &lt;</a:t>
            </a:r>
            <a:r>
              <a:rPr lang="en-US" dirty="0" err="1" smtClean="0"/>
              <a:t>psr</a:t>
            </a:r>
            <a:r>
              <a:rPr lang="en-US" dirty="0" smtClean="0"/>
              <a:t>&gt;,</a:t>
            </a:r>
            <a:r>
              <a:rPr lang="en-US" dirty="0" err="1" smtClean="0"/>
              <a:t>Rm</a:t>
            </a:r>
            <a:r>
              <a:rPr lang="en-US" dirty="0" smtClean="0"/>
              <a:t> 	; &lt;</a:t>
            </a:r>
            <a:r>
              <a:rPr lang="en-US" dirty="0" err="1" smtClean="0"/>
              <a:t>psr</a:t>
            </a:r>
            <a:r>
              <a:rPr lang="en-US" dirty="0" smtClean="0"/>
              <a:t>&gt; = </a:t>
            </a:r>
            <a:r>
              <a:rPr lang="en-US" dirty="0" err="1" smtClean="0"/>
              <a:t>Rm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psr</a:t>
            </a:r>
            <a:r>
              <a:rPr lang="en-US" dirty="0" smtClean="0"/>
              <a:t>&gt; = CPSR, </a:t>
            </a:r>
            <a:r>
              <a:rPr lang="en-US" dirty="0" err="1" smtClean="0"/>
              <a:t>CPSR_all</a:t>
            </a:r>
            <a:r>
              <a:rPr lang="en-US" dirty="0" smtClean="0"/>
              <a:t>, SPSR or </a:t>
            </a:r>
            <a:r>
              <a:rPr lang="en-US" dirty="0" err="1" smtClean="0"/>
              <a:t>SPSR_all</a:t>
            </a:r>
            <a:endParaRPr lang="en-US" dirty="0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Affecting a single flag in SR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MSR{&lt;</a:t>
            </a:r>
            <a:r>
              <a:rPr lang="en-US" dirty="0" err="1" smtClean="0"/>
              <a:t>cond</a:t>
            </a:r>
            <a:r>
              <a:rPr lang="en-US" dirty="0" smtClean="0"/>
              <a:t>&gt;} &lt;</a:t>
            </a:r>
            <a:r>
              <a:rPr lang="en-US" dirty="0" err="1" smtClean="0"/>
              <a:t>psrf</a:t>
            </a:r>
            <a:r>
              <a:rPr lang="en-US" dirty="0" smtClean="0"/>
              <a:t>&gt;,</a:t>
            </a:r>
            <a:r>
              <a:rPr lang="en-US" dirty="0" err="1" smtClean="0"/>
              <a:t>Rm</a:t>
            </a:r>
            <a:r>
              <a:rPr lang="en-US" dirty="0" smtClean="0"/>
              <a:t> 	; &lt;</a:t>
            </a:r>
            <a:r>
              <a:rPr lang="en-US" dirty="0" err="1" smtClean="0"/>
              <a:t>psrf</a:t>
            </a:r>
            <a:r>
              <a:rPr lang="en-US" dirty="0" smtClean="0"/>
              <a:t>&gt; = </a:t>
            </a:r>
            <a:r>
              <a:rPr lang="en-US" dirty="0" err="1" smtClean="0"/>
              <a:t>Rm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psrf</a:t>
            </a:r>
            <a:r>
              <a:rPr lang="en-US" dirty="0" smtClean="0"/>
              <a:t>&gt; = </a:t>
            </a:r>
            <a:r>
              <a:rPr lang="en-US" dirty="0" err="1" smtClean="0"/>
              <a:t>CPSR_flg</a:t>
            </a:r>
            <a:r>
              <a:rPr lang="en-US" dirty="0" smtClean="0"/>
              <a:t> or </a:t>
            </a:r>
            <a:r>
              <a:rPr lang="en-US" dirty="0" err="1" smtClean="0"/>
              <a:t>SPSR_flg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 an immediate form</a:t>
            </a:r>
          </a:p>
          <a:p>
            <a:r>
              <a:rPr lang="en-US" dirty="0" smtClean="0"/>
              <a:t>MSR{&lt;</a:t>
            </a:r>
            <a:r>
              <a:rPr lang="en-US" dirty="0" err="1" smtClean="0"/>
              <a:t>cond</a:t>
            </a:r>
            <a:r>
              <a:rPr lang="en-US" dirty="0" smtClean="0"/>
              <a:t>&gt;} &lt;</a:t>
            </a:r>
            <a:r>
              <a:rPr lang="en-US" dirty="0" err="1" smtClean="0"/>
              <a:t>psrf</a:t>
            </a:r>
            <a:r>
              <a:rPr lang="en-US" dirty="0" smtClean="0"/>
              <a:t>&gt;,#Immediate</a:t>
            </a:r>
          </a:p>
          <a:p>
            <a:pPr lvl="1"/>
            <a:r>
              <a:rPr lang="en-US" dirty="0" smtClean="0"/>
              <a:t>This immediate must be a 32-bit immediate, of which the 4 most significant bits are written to the flag bits.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Von Neumann model </a:t>
            </a:r>
          </a:p>
          <a:p>
            <a:pPr lvl="1"/>
            <a:r>
              <a:rPr lang="en-US" dirty="0" smtClean="0"/>
              <a:t>Single bus for both data and instructions</a:t>
            </a:r>
          </a:p>
          <a:p>
            <a:pPr lvl="1"/>
            <a:r>
              <a:rPr lang="en-US" dirty="0" smtClean="0"/>
              <a:t>The decrease in performance – overcome by pipelining</a:t>
            </a:r>
          </a:p>
          <a:p>
            <a:r>
              <a:rPr lang="en-US" dirty="0" smtClean="0"/>
              <a:t>Advanced microcontroller bus architecture (AMBA) bus architecture</a:t>
            </a:r>
          </a:p>
          <a:p>
            <a:pPr lvl="1"/>
            <a:r>
              <a:rPr lang="en-US" dirty="0" smtClean="0"/>
              <a:t>AMBA high-speed bus (AHB) or the advanced system bus (ASB)</a:t>
            </a:r>
          </a:p>
          <a:p>
            <a:pPr lvl="1"/>
            <a:r>
              <a:rPr lang="en-US" dirty="0" smtClean="0"/>
              <a:t>Advanced peripheral Bus (APB).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Co-Processor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ARM architecture supports 16 coprocessors</a:t>
            </a:r>
          </a:p>
          <a:p>
            <a:r>
              <a:rPr lang="en-US" dirty="0" smtClean="0"/>
              <a:t>Each coprocessor instruction set occupies part of the ARM instruction set.</a:t>
            </a:r>
          </a:p>
          <a:p>
            <a:r>
              <a:rPr lang="en-US" dirty="0" smtClean="0"/>
              <a:t>There are three types of coprocessor instruction</a:t>
            </a:r>
          </a:p>
          <a:p>
            <a:pPr lvl="1"/>
            <a:r>
              <a:rPr lang="en-US" dirty="0" smtClean="0"/>
              <a:t>Coprocessor data processing</a:t>
            </a:r>
          </a:p>
          <a:p>
            <a:pPr lvl="1"/>
            <a:r>
              <a:rPr lang="en-US" dirty="0" smtClean="0"/>
              <a:t>Coprocessor (to/from ARM) register transfers</a:t>
            </a:r>
          </a:p>
          <a:p>
            <a:pPr lvl="1"/>
            <a:r>
              <a:rPr lang="en-US" dirty="0" smtClean="0"/>
              <a:t>Coprocessor memory transfers (load and store to/from memory)</a:t>
            </a: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Coprocessor 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instruction initiates a coprocessor operation</a:t>
            </a:r>
          </a:p>
          <a:p>
            <a:r>
              <a:rPr lang="en-US" dirty="0" smtClean="0"/>
              <a:t>The operation is performed only on internal coprocessor state</a:t>
            </a:r>
          </a:p>
          <a:p>
            <a:pPr lvl="1"/>
            <a:r>
              <a:rPr lang="en-US" dirty="0" smtClean="0"/>
              <a:t>E.g.: Multiply the contents of two registers and store the result in a third register</a:t>
            </a:r>
          </a:p>
          <a:p>
            <a:pPr lvl="1">
              <a:buNone/>
            </a:pPr>
            <a:r>
              <a:rPr lang="en-US" dirty="0" smtClean="0"/>
              <a:t>CDP{&lt;</a:t>
            </a:r>
            <a:r>
              <a:rPr lang="en-US" dirty="0" err="1" smtClean="0"/>
              <a:t>cond</a:t>
            </a:r>
            <a:r>
              <a:rPr lang="en-US" dirty="0" smtClean="0"/>
              <a:t>&gt;} &lt;</a:t>
            </a:r>
            <a:r>
              <a:rPr lang="en-US" dirty="0" err="1" smtClean="0"/>
              <a:t>cp_num</a:t>
            </a:r>
            <a:r>
              <a:rPr lang="en-US" dirty="0" smtClean="0"/>
              <a:t>&gt;, &lt;opc_1&gt;, </a:t>
            </a:r>
            <a:r>
              <a:rPr lang="en-US" dirty="0" err="1" smtClean="0"/>
              <a:t>CRd</a:t>
            </a:r>
            <a:r>
              <a:rPr lang="en-US" dirty="0" smtClean="0"/>
              <a:t>, </a:t>
            </a:r>
            <a:r>
              <a:rPr lang="en-US" dirty="0" err="1" smtClean="0"/>
              <a:t>CRn</a:t>
            </a:r>
            <a:r>
              <a:rPr lang="en-US" dirty="0" smtClean="0"/>
              <a:t>, </a:t>
            </a:r>
            <a:r>
              <a:rPr lang="en-US" dirty="0" err="1" smtClean="0"/>
              <a:t>CRm</a:t>
            </a:r>
            <a:r>
              <a:rPr lang="en-US" dirty="0" smtClean="0"/>
              <a:t>, {&lt;opc_2&gt;}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125" y="4800600"/>
            <a:ext cx="65754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Coprocessor Register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two instructions move data between ARM registers and coprocessor registers</a:t>
            </a:r>
          </a:p>
          <a:p>
            <a:r>
              <a:rPr lang="en-US" dirty="0" smtClean="0"/>
              <a:t>MRC : Move to Register from Coprocessor</a:t>
            </a:r>
          </a:p>
          <a:p>
            <a:r>
              <a:rPr lang="en-US" dirty="0" smtClean="0"/>
              <a:t>MCR : Move to Coprocessor from Register</a:t>
            </a:r>
          </a:p>
          <a:p>
            <a:pPr lvl="1">
              <a:buNone/>
            </a:pPr>
            <a:r>
              <a:rPr lang="en-US" dirty="0" smtClean="0"/>
              <a:t>&lt;MRC|MCR&gt;{&lt;</a:t>
            </a:r>
            <a:r>
              <a:rPr lang="en-US" dirty="0" err="1" smtClean="0"/>
              <a:t>cond</a:t>
            </a:r>
            <a:r>
              <a:rPr lang="en-US" dirty="0" smtClean="0"/>
              <a:t>&gt;} &lt;</a:t>
            </a:r>
            <a:r>
              <a:rPr lang="en-US" dirty="0" err="1" smtClean="0"/>
              <a:t>cp_num</a:t>
            </a:r>
            <a:r>
              <a:rPr lang="en-US" dirty="0" smtClean="0"/>
              <a:t>&gt;, &lt;opc_1&gt;, Rd, </a:t>
            </a:r>
            <a:r>
              <a:rPr lang="en-US" dirty="0" err="1" smtClean="0"/>
              <a:t>CRn</a:t>
            </a:r>
            <a:r>
              <a:rPr lang="en-US" dirty="0" smtClean="0"/>
              <a:t>, </a:t>
            </a:r>
            <a:r>
              <a:rPr lang="en-US" dirty="0" err="1" smtClean="0"/>
              <a:t>CRm</a:t>
            </a:r>
            <a:r>
              <a:rPr lang="en-US" dirty="0" smtClean="0"/>
              <a:t>, &lt;opc_2&gt;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686300"/>
            <a:ext cx="7667244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Coprocessor Memory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from memory to coprocessor registers</a:t>
            </a:r>
          </a:p>
          <a:p>
            <a:pPr lvl="1"/>
            <a:r>
              <a:rPr lang="en-US" dirty="0" smtClean="0"/>
              <a:t>LDC &lt;</a:t>
            </a:r>
            <a:r>
              <a:rPr lang="en-US" dirty="0" err="1" smtClean="0"/>
              <a:t>cp_num</a:t>
            </a:r>
            <a:r>
              <a:rPr lang="en-US" dirty="0" smtClean="0"/>
              <a:t>&gt;,</a:t>
            </a:r>
            <a:r>
              <a:rPr lang="en-US" dirty="0" err="1" smtClean="0"/>
              <a:t>CRd</a:t>
            </a:r>
            <a:r>
              <a:rPr lang="en-US" dirty="0" smtClean="0"/>
              <a:t>,&lt;address&gt;</a:t>
            </a:r>
          </a:p>
          <a:p>
            <a:endParaRPr lang="en-US" dirty="0" smtClean="0"/>
          </a:p>
          <a:p>
            <a:r>
              <a:rPr lang="en-US" dirty="0" smtClean="0"/>
              <a:t>Store to memory from coprocessor registers.</a:t>
            </a:r>
          </a:p>
          <a:p>
            <a:pPr lvl="1"/>
            <a:r>
              <a:rPr lang="en-US" dirty="0" smtClean="0"/>
              <a:t>STC &lt;</a:t>
            </a:r>
            <a:r>
              <a:rPr lang="en-US" dirty="0" err="1" smtClean="0"/>
              <a:t>cp_num</a:t>
            </a:r>
            <a:r>
              <a:rPr lang="en-US" dirty="0" smtClean="0"/>
              <a:t>&gt;,</a:t>
            </a:r>
            <a:r>
              <a:rPr lang="en-US" dirty="0" err="1" smtClean="0"/>
              <a:t>CRd</a:t>
            </a:r>
            <a:r>
              <a:rPr lang="en-US" dirty="0" smtClean="0"/>
              <a:t>,&lt;address&gt;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processor Family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057397"/>
          <a:ext cx="8305801" cy="4114802"/>
        </p:xfrm>
        <a:graphic>
          <a:graphicData uri="http://schemas.openxmlformats.org/drawingml/2006/table">
            <a:tbl>
              <a:tblPr/>
              <a:tblGrid>
                <a:gridCol w="1013592"/>
                <a:gridCol w="1082264"/>
                <a:gridCol w="1785359"/>
                <a:gridCol w="723912"/>
                <a:gridCol w="1471377"/>
                <a:gridCol w="1453054"/>
                <a:gridCol w="776243"/>
              </a:tblGrid>
              <a:tr h="11222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ARM Family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Year of Release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Architecture 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Pipeline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Operational Frequency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Multiplier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MIPS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1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ARM7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1995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Von Neumann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3 stage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80 MHz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8x32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0.97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1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ARM9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1997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Harvard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5 stage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150 MHz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8x32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1.1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1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ARM10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1999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Harvard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6 stage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260 MHz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16x32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1.3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1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ARM11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2003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Harvard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8 stage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335 MHz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16x32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1.2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Subset of the 32-bit ARM instructions forming a 16-bit instruction set space</a:t>
            </a:r>
          </a:p>
          <a:p>
            <a:r>
              <a:rPr lang="en-US" dirty="0" smtClean="0"/>
              <a:t>Used for memory-constrained systems.</a:t>
            </a:r>
          </a:p>
          <a:p>
            <a:r>
              <a:rPr lang="en-US" dirty="0" smtClean="0"/>
              <a:t>Thumb has higher code density</a:t>
            </a:r>
          </a:p>
          <a:p>
            <a:r>
              <a:rPr lang="en-US" dirty="0" smtClean="0"/>
              <a:t>Exceptions generated during Thumb execution switch to ARM execution before executing the exception handler</a:t>
            </a:r>
          </a:p>
          <a:p>
            <a:r>
              <a:rPr lang="en-US" dirty="0" smtClean="0"/>
              <a:t>Only the low registers r0 to r7 can be accessed</a:t>
            </a:r>
          </a:p>
          <a:p>
            <a:r>
              <a:rPr lang="en-US" dirty="0" smtClean="0"/>
              <a:t>The higher registers r8 to r12</a:t>
            </a:r>
            <a:r>
              <a:rPr lang="en-US" i="1" dirty="0" smtClean="0"/>
              <a:t> </a:t>
            </a:r>
            <a:r>
              <a:rPr lang="en-US" dirty="0" smtClean="0"/>
              <a:t>are only accessible with MOV, ADD, or CMP instructions</a:t>
            </a: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CMP and all the data processing instructions operating on low registers update the condition flags in the CPSR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1" y="3352800"/>
          <a:ext cx="6629398" cy="2804160"/>
        </p:xfrm>
        <a:graphic>
          <a:graphicData uri="http://schemas.openxmlformats.org/drawingml/2006/table">
            <a:tbl>
              <a:tblPr/>
              <a:tblGrid>
                <a:gridCol w="849565"/>
                <a:gridCol w="1306985"/>
                <a:gridCol w="4472848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Sr. No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Registers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Access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r0 – r7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Fully accessible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r8 – r12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Only accessible by MOV ,ADD &amp;CMP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r13SP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Limited accessibility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r14 lr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Limited accessibility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r15 PC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Limited accessibility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CPSR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Only indirect access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SPSR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No access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density comparison</a:t>
            </a:r>
            <a:endParaRPr lang="en-US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60" y="2057400"/>
            <a:ext cx="882444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Comparison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86529262"/>
              </p:ext>
            </p:extLst>
          </p:nvPr>
        </p:nvGraphicFramePr>
        <p:xfrm>
          <a:off x="381000" y="1295400"/>
          <a:ext cx="8381999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092"/>
                <a:gridCol w="2166219"/>
                <a:gridCol w="3425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Parameter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ARM Instruction set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THUMB Instruction set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CPSR’s T bit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</a:t>
                      </a:r>
                      <a:r>
                        <a:rPr lang="en-US" sz="2000" baseline="0" dirty="0" smtClean="0"/>
                        <a:t> = 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T= 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Instruction size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 bit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 bit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Core instructions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Conditional execution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 most of</a:t>
                      </a:r>
                      <a:r>
                        <a:rPr lang="en-US" sz="2000" baseline="0" dirty="0" smtClean="0"/>
                        <a:t> the instructions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 branch</a:t>
                      </a:r>
                      <a:r>
                        <a:rPr lang="en-US" sz="2000" baseline="0" dirty="0" smtClean="0"/>
                        <a:t> instructions only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Program status register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Read-write</a:t>
                      </a:r>
                      <a:r>
                        <a:rPr lang="en-US" sz="2000" baseline="0" dirty="0" smtClean="0"/>
                        <a:t> in privilleged mode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direct access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Register access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 15 GPR’s + PC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GPR’s +PC+7 high register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Exception handling inst.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supported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Program length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More than ARM instruction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457200" y="304800"/>
            <a:ext cx="10515600" cy="132556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ARM development tools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825625"/>
            <a:ext cx="7924800" cy="435133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ARM C compiler    or     ARM assembler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ARM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Sd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(symbolic debugger)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ARM emulator   or ARM development board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ARM C compiler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converts C source file into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aof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(arm object file)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.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aof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 is given to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linker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link all branches &amp; function calls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generate .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lang="en-US" sz="2600" dirty="0" smtClean="0"/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 is given to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ARMsd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(symbolic debugger)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load , run &amp; debug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program on 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ARM emulator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system development board.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ARM Processor consists of  </a:t>
            </a:r>
          </a:p>
          <a:p>
            <a:pPr lvl="1"/>
            <a:r>
              <a:rPr lang="en-US" dirty="0" smtClean="0"/>
              <a:t>Arithmetic logic unit (32-bit)</a:t>
            </a:r>
          </a:p>
          <a:p>
            <a:pPr lvl="1"/>
            <a:r>
              <a:rPr lang="en-US" dirty="0" smtClean="0"/>
              <a:t>One booth multiplier(32-bit)</a:t>
            </a:r>
          </a:p>
          <a:p>
            <a:pPr lvl="1"/>
            <a:r>
              <a:rPr lang="en-US" dirty="0" smtClean="0"/>
              <a:t>One barrel shifter</a:t>
            </a:r>
          </a:p>
          <a:p>
            <a:pPr lvl="1"/>
            <a:r>
              <a:rPr lang="en-US" dirty="0" smtClean="0"/>
              <a:t>One control unit</a:t>
            </a:r>
          </a:p>
          <a:p>
            <a:pPr lvl="1"/>
            <a:r>
              <a:rPr lang="en-US" dirty="0" smtClean="0"/>
              <a:t>Register file of 37 registers each of 32 bits</a:t>
            </a:r>
          </a:p>
          <a:p>
            <a:r>
              <a:rPr lang="en-US" dirty="0" smtClean="0"/>
              <a:t>Program status register of 32 bits</a:t>
            </a:r>
          </a:p>
          <a:p>
            <a:r>
              <a:rPr lang="en-US" dirty="0" smtClean="0"/>
              <a:t>Instruction  register, </a:t>
            </a:r>
          </a:p>
          <a:p>
            <a:r>
              <a:rPr lang="en-US" dirty="0" smtClean="0"/>
              <a:t>Memory data read and write register and memory address register 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2438400" cy="272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220200" cy="601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862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2794</TotalTime>
  <Words>4062</Words>
  <Application>Microsoft Office PowerPoint</Application>
  <PresentationFormat>On-screen Show (4:3)</PresentationFormat>
  <Paragraphs>1014</Paragraphs>
  <Slides>91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Flow</vt:lpstr>
      <vt:lpstr>ARM 7 architecture</vt:lpstr>
      <vt:lpstr>INTRODUCTION</vt:lpstr>
      <vt:lpstr>ARM Development</vt:lpstr>
      <vt:lpstr>FEATURES OF ARM PROCESSORS</vt:lpstr>
      <vt:lpstr>Features</vt:lpstr>
      <vt:lpstr>Features</vt:lpstr>
      <vt:lpstr>ARCHITECTURE </vt:lpstr>
      <vt:lpstr>ARCHITECTURE</vt:lpstr>
      <vt:lpstr>ARCHITECTURE</vt:lpstr>
      <vt:lpstr>ARCHITECTURE</vt:lpstr>
      <vt:lpstr>Processor Modes</vt:lpstr>
      <vt:lpstr>Processor Modes</vt:lpstr>
      <vt:lpstr>Unprivileged</vt:lpstr>
      <vt:lpstr>Privileged</vt:lpstr>
      <vt:lpstr>Privileged</vt:lpstr>
      <vt:lpstr>Privileged</vt:lpstr>
      <vt:lpstr>ARM Register Organization</vt:lpstr>
      <vt:lpstr>Register Organization/ Programmer’s Model</vt:lpstr>
      <vt:lpstr>Banked Registers</vt:lpstr>
      <vt:lpstr>Banked Register</vt:lpstr>
      <vt:lpstr>Special Registers</vt:lpstr>
      <vt:lpstr>Special Registers</vt:lpstr>
      <vt:lpstr>CPSR</vt:lpstr>
      <vt:lpstr>Slide 24</vt:lpstr>
      <vt:lpstr>CPSR</vt:lpstr>
      <vt:lpstr>Slide 26</vt:lpstr>
      <vt:lpstr>Exceptions, Interrupts, and the Vector Table</vt:lpstr>
      <vt:lpstr>ARM Exceptions</vt:lpstr>
      <vt:lpstr>ARM Exceptions</vt:lpstr>
      <vt:lpstr>Slide 30</vt:lpstr>
      <vt:lpstr>Slide 31</vt:lpstr>
      <vt:lpstr>When Interrupted, processor..</vt:lpstr>
      <vt:lpstr>Interrupt Priorities and vector add</vt:lpstr>
      <vt:lpstr>IVT</vt:lpstr>
      <vt:lpstr>Return from Exception</vt:lpstr>
      <vt:lpstr>Loading PC from LR</vt:lpstr>
      <vt:lpstr>Loading PC from LR</vt:lpstr>
      <vt:lpstr>Return from Exception</vt:lpstr>
      <vt:lpstr>Return from Exception</vt:lpstr>
      <vt:lpstr>Pipelining</vt:lpstr>
      <vt:lpstr>3 stage Pipelining</vt:lpstr>
      <vt:lpstr>Slide 42</vt:lpstr>
      <vt:lpstr>Slide 43</vt:lpstr>
      <vt:lpstr>1. Register Addressing</vt:lpstr>
      <vt:lpstr>1. Register Addressing</vt:lpstr>
      <vt:lpstr>2. Immediate Addressing</vt:lpstr>
      <vt:lpstr>3. Scaled or Shifted register operands</vt:lpstr>
      <vt:lpstr>4. Register Indirect Addressing</vt:lpstr>
      <vt:lpstr>5. Base plus offset addressing</vt:lpstr>
      <vt:lpstr>6. Base plus offset</vt:lpstr>
      <vt:lpstr>7. Multiple Register Transfer / Stack</vt:lpstr>
      <vt:lpstr>Slide 52</vt:lpstr>
      <vt:lpstr>STACK Operations</vt:lpstr>
      <vt:lpstr>Types of stack</vt:lpstr>
      <vt:lpstr>Slide 55</vt:lpstr>
      <vt:lpstr>Stack Operations</vt:lpstr>
      <vt:lpstr>Equivalent PUSH and POP</vt:lpstr>
      <vt:lpstr>Instruction Set</vt:lpstr>
      <vt:lpstr>Conditional Evaluation</vt:lpstr>
      <vt:lpstr>Slide 60</vt:lpstr>
      <vt:lpstr>Slide 61</vt:lpstr>
      <vt:lpstr>Using Conditional Fields</vt:lpstr>
      <vt:lpstr>Updating Conditional Fields</vt:lpstr>
      <vt:lpstr>Slide 64</vt:lpstr>
      <vt:lpstr>Slide 65</vt:lpstr>
      <vt:lpstr>Data processing instructions</vt:lpstr>
      <vt:lpstr>Register Movement Operations</vt:lpstr>
      <vt:lpstr>Arithmetic Operations</vt:lpstr>
      <vt:lpstr>Logical Operations</vt:lpstr>
      <vt:lpstr>Comparison Operations</vt:lpstr>
      <vt:lpstr>Multiply Operations</vt:lpstr>
      <vt:lpstr>Multiply – 64 bit results</vt:lpstr>
      <vt:lpstr>Branch Instructions</vt:lpstr>
      <vt:lpstr>BX and BLX</vt:lpstr>
      <vt:lpstr>Conditional Branching</vt:lpstr>
      <vt:lpstr>Load Store Instructions</vt:lpstr>
      <vt:lpstr>Software Interrupt</vt:lpstr>
      <vt:lpstr>PSR instructions</vt:lpstr>
      <vt:lpstr>Affecting a single flag in SR </vt:lpstr>
      <vt:lpstr>Co-Processor Instructions</vt:lpstr>
      <vt:lpstr>Coprocessor Data Processing</vt:lpstr>
      <vt:lpstr>Coprocessor Register Transfers</vt:lpstr>
      <vt:lpstr>Coprocessor Memory Transfers</vt:lpstr>
      <vt:lpstr>ARM processor Family</vt:lpstr>
      <vt:lpstr>Thumb instruction set</vt:lpstr>
      <vt:lpstr>Thumb </vt:lpstr>
      <vt:lpstr>Code density comparison</vt:lpstr>
      <vt:lpstr>Comparison </vt:lpstr>
      <vt:lpstr>Slide 89</vt:lpstr>
      <vt:lpstr>Slide 90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7 architecture</dc:title>
  <dc:creator>bhushan</dc:creator>
  <cp:lastModifiedBy>vit</cp:lastModifiedBy>
  <cp:revision>180</cp:revision>
  <dcterms:created xsi:type="dcterms:W3CDTF">2006-08-16T00:00:00Z</dcterms:created>
  <dcterms:modified xsi:type="dcterms:W3CDTF">2016-10-07T12:10:24Z</dcterms:modified>
</cp:coreProperties>
</file>