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601200" cy="12801600" type="A3"/>
  <p:notesSz cx="9866313" cy="6735763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861" y="8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58797-ABB2-4BE3-9119-152BBF46F160}" type="datetimeFigureOut">
              <a:rPr lang="en-AU" smtClean="0"/>
              <a:t>1/11/2017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6213" y="504825"/>
            <a:ext cx="18938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E9B2E-48D9-44A4-B27E-29DB0C6E6D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87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eaLnBrk="1" hangingPunct="1"/>
            <a:fld id="{99F9DEAF-F777-4FF7-8F5E-C4556B77A05B}" type="slidenum">
              <a:rPr lang="en-GB" sz="1200">
                <a:solidFill>
                  <a:prstClr val="black"/>
                </a:solidFill>
              </a:rPr>
              <a:pPr eaLnBrk="1" hangingPunct="1"/>
              <a:t>1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6213" y="504825"/>
            <a:ext cx="1893887" cy="25257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8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8"/>
            <a:ext cx="8161020" cy="2744047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/>
            </a:lvl1pPr>
            <a:lvl2pPr marL="853419" indent="0" algn="ctr">
              <a:buNone/>
              <a:defRPr/>
            </a:lvl2pPr>
            <a:lvl3pPr marL="1706837" indent="0" algn="ctr">
              <a:buNone/>
              <a:defRPr/>
            </a:lvl3pPr>
            <a:lvl4pPr marL="2560256" indent="0" algn="ctr">
              <a:buNone/>
              <a:defRPr/>
            </a:lvl4pPr>
            <a:lvl5pPr marL="3413675" indent="0" algn="ctr">
              <a:buNone/>
              <a:defRPr/>
            </a:lvl5pPr>
            <a:lvl6pPr marL="4267093" indent="0" algn="ctr">
              <a:buNone/>
              <a:defRPr/>
            </a:lvl6pPr>
            <a:lvl7pPr marL="5120512" indent="0" algn="ctr">
              <a:buNone/>
              <a:defRPr/>
            </a:lvl7pPr>
            <a:lvl8pPr marL="5973931" indent="0" algn="ctr">
              <a:buNone/>
              <a:defRPr/>
            </a:lvl8pPr>
            <a:lvl9pPr marL="6827349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7358-6F14-4D6D-A1D3-1D1CED2F9E61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31065-F1B8-4D98-8577-ED55B63510C0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0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  <a:prstGeom prst="rect">
            <a:avLst/>
          </a:prstGeom>
        </p:spPr>
        <p:txBody>
          <a:bodyPr vert="horz" lIns="128016" tIns="64008" rIns="128016" bIns="64008" anchor="t"/>
          <a:lstStyle>
            <a:lvl1pPr algn="l">
              <a:defRPr sz="7466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8"/>
            <a:ext cx="8161020" cy="2800349"/>
          </a:xfrm>
        </p:spPr>
        <p:txBody>
          <a:bodyPr anchor="b"/>
          <a:lstStyle>
            <a:lvl1pPr marL="0" indent="0">
              <a:buNone/>
              <a:defRPr sz="3733"/>
            </a:lvl1pPr>
            <a:lvl2pPr marL="853419" indent="0">
              <a:buNone/>
              <a:defRPr sz="3333"/>
            </a:lvl2pPr>
            <a:lvl3pPr marL="1706837" indent="0">
              <a:buNone/>
              <a:defRPr sz="2933"/>
            </a:lvl3pPr>
            <a:lvl4pPr marL="2560256" indent="0">
              <a:buNone/>
              <a:defRPr sz="2667"/>
            </a:lvl4pPr>
            <a:lvl5pPr marL="3413675" indent="0">
              <a:buNone/>
              <a:defRPr sz="2667"/>
            </a:lvl5pPr>
            <a:lvl6pPr marL="4267093" indent="0">
              <a:buNone/>
              <a:defRPr sz="2667"/>
            </a:lvl6pPr>
            <a:lvl7pPr marL="5120512" indent="0">
              <a:buNone/>
              <a:defRPr sz="2667"/>
            </a:lvl7pPr>
            <a:lvl8pPr marL="5973931" indent="0">
              <a:buNone/>
              <a:defRPr sz="2667"/>
            </a:lvl8pPr>
            <a:lvl9pPr marL="6827349" indent="0">
              <a:buNone/>
              <a:defRPr sz="2667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38D66-5C0D-485B-B3E0-FB78394289C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361" y="11106577"/>
            <a:ext cx="3397091" cy="1342391"/>
          </a:xfrm>
        </p:spPr>
        <p:txBody>
          <a:bodyPr/>
          <a:lstStyle>
            <a:lvl1pPr>
              <a:defRPr sz="5200"/>
            </a:lvl1pPr>
            <a:lvl2pPr>
              <a:defRPr sz="4533"/>
            </a:lvl2pPr>
            <a:lvl3pPr>
              <a:defRPr sz="37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5470" y="11106577"/>
            <a:ext cx="3398758" cy="1342391"/>
          </a:xfrm>
        </p:spPr>
        <p:txBody>
          <a:bodyPr/>
          <a:lstStyle>
            <a:lvl1pPr>
              <a:defRPr sz="5200"/>
            </a:lvl1pPr>
            <a:lvl2pPr>
              <a:defRPr sz="4533"/>
            </a:lvl2pPr>
            <a:lvl3pPr>
              <a:defRPr sz="37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955D5-527B-4B6E-BFBB-07A84C0580B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3" y="2865547"/>
            <a:ext cx="4242197" cy="1194223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53419" indent="0">
              <a:buNone/>
              <a:defRPr sz="3733" b="1"/>
            </a:lvl2pPr>
            <a:lvl3pPr marL="1706837" indent="0">
              <a:buNone/>
              <a:defRPr sz="3333" b="1"/>
            </a:lvl3pPr>
            <a:lvl4pPr marL="2560256" indent="0">
              <a:buNone/>
              <a:defRPr sz="2933" b="1"/>
            </a:lvl4pPr>
            <a:lvl5pPr marL="3413675" indent="0">
              <a:buNone/>
              <a:defRPr sz="2933" b="1"/>
            </a:lvl5pPr>
            <a:lvl6pPr marL="4267093" indent="0">
              <a:buNone/>
              <a:defRPr sz="2933" b="1"/>
            </a:lvl6pPr>
            <a:lvl7pPr marL="5120512" indent="0">
              <a:buNone/>
              <a:defRPr sz="2933" b="1"/>
            </a:lvl7pPr>
            <a:lvl8pPr marL="5973931" indent="0">
              <a:buNone/>
              <a:defRPr sz="2933" b="1"/>
            </a:lvl8pPr>
            <a:lvl9pPr marL="6827349" indent="0">
              <a:buNone/>
              <a:defRPr sz="2933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3" y="4059770"/>
            <a:ext cx="4242197" cy="7375737"/>
          </a:xfrm>
        </p:spPr>
        <p:txBody>
          <a:bodyPr/>
          <a:lstStyle>
            <a:lvl1pPr>
              <a:defRPr sz="4533"/>
            </a:lvl1pPr>
            <a:lvl2pPr>
              <a:defRPr sz="3733"/>
            </a:lvl2pPr>
            <a:lvl3pPr>
              <a:defRPr sz="3333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7"/>
            <a:ext cx="4243864" cy="1194223"/>
          </a:xfrm>
        </p:spPr>
        <p:txBody>
          <a:bodyPr anchor="b"/>
          <a:lstStyle>
            <a:lvl1pPr marL="0" indent="0">
              <a:buNone/>
              <a:defRPr sz="4533" b="1"/>
            </a:lvl1pPr>
            <a:lvl2pPr marL="853419" indent="0">
              <a:buNone/>
              <a:defRPr sz="3733" b="1"/>
            </a:lvl2pPr>
            <a:lvl3pPr marL="1706837" indent="0">
              <a:buNone/>
              <a:defRPr sz="3333" b="1"/>
            </a:lvl3pPr>
            <a:lvl4pPr marL="2560256" indent="0">
              <a:buNone/>
              <a:defRPr sz="2933" b="1"/>
            </a:lvl4pPr>
            <a:lvl5pPr marL="3413675" indent="0">
              <a:buNone/>
              <a:defRPr sz="2933" b="1"/>
            </a:lvl5pPr>
            <a:lvl6pPr marL="4267093" indent="0">
              <a:buNone/>
              <a:defRPr sz="2933" b="1"/>
            </a:lvl6pPr>
            <a:lvl7pPr marL="5120512" indent="0">
              <a:buNone/>
              <a:defRPr sz="2933" b="1"/>
            </a:lvl7pPr>
            <a:lvl8pPr marL="5973931" indent="0">
              <a:buNone/>
              <a:defRPr sz="2933" b="1"/>
            </a:lvl8pPr>
            <a:lvl9pPr marL="6827349" indent="0">
              <a:buNone/>
              <a:defRPr sz="2933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70"/>
            <a:ext cx="4243864" cy="7375737"/>
          </a:xfrm>
        </p:spPr>
        <p:txBody>
          <a:bodyPr/>
          <a:lstStyle>
            <a:lvl1pPr>
              <a:defRPr sz="4533"/>
            </a:lvl1pPr>
            <a:lvl2pPr>
              <a:defRPr sz="3733"/>
            </a:lvl2pPr>
            <a:lvl3pPr>
              <a:defRPr sz="3333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7636C-4375-4584-BB70-A7FAA835425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84E2-A9C4-4362-A0A7-92231AA4740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9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E60F8-5A8C-40CF-9B24-BFB5707444FF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3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B7213-438A-4BEE-AC63-DC09AF903CFE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1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60" y="11106577"/>
            <a:ext cx="6955869" cy="134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0060" y="11657753"/>
            <a:ext cx="224028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defRPr sz="26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ea typeface="ＭＳ Ｐゴシック" pitchFamily="16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0410" y="11657753"/>
            <a:ext cx="304038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>
              <a:defRPr sz="26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  <a:ea typeface="ＭＳ Ｐゴシック" pitchFamily="16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0860" y="11657753"/>
            <a:ext cx="224028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defRPr sz="266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402EF7-A819-4F32-B674-0DC0475F8860}" type="slidenum">
              <a:rPr lang="en-GB">
                <a:solidFill>
                  <a:srgbClr val="000000"/>
                </a:solidFill>
                <a:ea typeface="ＭＳ Ｐゴシック" pitchFamily="16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000000"/>
              </a:solidFill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9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ransition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+mj-lt"/>
          <a:ea typeface="ＭＳ Ｐゴシック" pitchFamily="1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  <a:ea typeface="ＭＳ Ｐゴシック" pitchFamily="16" charset="-128"/>
        </a:defRPr>
      </a:lvl5pPr>
      <a:lvl6pPr marL="853419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6pPr>
      <a:lvl7pPr marL="1706837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7pPr>
      <a:lvl8pPr marL="2560256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8pPr>
      <a:lvl9pPr marL="3413675" algn="l" rtl="0" fontAlgn="base">
        <a:spcBef>
          <a:spcPct val="0"/>
        </a:spcBef>
        <a:spcAft>
          <a:spcPct val="0"/>
        </a:spcAft>
        <a:defRPr sz="7466">
          <a:solidFill>
            <a:schemeClr val="tx2"/>
          </a:solidFill>
          <a:latin typeface="Bodoni MT" pitchFamily="18" charset="0"/>
        </a:defRPr>
      </a:lvl9pPr>
    </p:titleStyle>
    <p:bodyStyle>
      <a:lvl1pPr marL="640064" indent="-640064" algn="l" rtl="0" eaLnBrk="0" fontAlgn="base" hangingPunct="0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n-lt"/>
          <a:ea typeface="ＭＳ Ｐゴシック" pitchFamily="16" charset="-128"/>
          <a:cs typeface="+mn-cs"/>
        </a:defRPr>
      </a:lvl1pPr>
      <a:lvl2pPr marL="1001582" indent="2964" algn="l" rtl="0" eaLnBrk="0" fontAlgn="base" hangingPunct="0">
        <a:spcBef>
          <a:spcPct val="20000"/>
        </a:spcBef>
        <a:spcAft>
          <a:spcPct val="0"/>
        </a:spcAft>
        <a:defRPr sz="5200">
          <a:solidFill>
            <a:schemeClr val="bg1"/>
          </a:solidFill>
          <a:latin typeface="+mj-lt"/>
          <a:ea typeface="ＭＳ Ｐゴシック" pitchFamily="48" charset="-128"/>
        </a:defRPr>
      </a:lvl2pPr>
      <a:lvl3pPr marL="2299489" indent="-426709" algn="l" rtl="0" eaLnBrk="0" fontAlgn="base" hangingPunct="0">
        <a:spcBef>
          <a:spcPct val="20000"/>
        </a:spcBef>
        <a:spcAft>
          <a:spcPct val="0"/>
        </a:spcAft>
        <a:defRPr sz="4533">
          <a:solidFill>
            <a:schemeClr val="bg1"/>
          </a:solidFill>
          <a:latin typeface="+mj-lt"/>
          <a:ea typeface="ＭＳ Ｐゴシック" pitchFamily="48" charset="-128"/>
        </a:defRPr>
      </a:lvl3pPr>
      <a:lvl4pPr marL="3061047" indent="-426709" algn="l" rtl="0" eaLnBrk="0" fontAlgn="base" hangingPunct="0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4pPr>
      <a:lvl5pPr marL="3840384" indent="-426709" algn="l" rtl="0" eaLnBrk="0" fontAlgn="base" hangingPunct="0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5pPr>
      <a:lvl6pPr marL="4693803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6pPr>
      <a:lvl7pPr marL="5547221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7pPr>
      <a:lvl8pPr marL="6400640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8pPr>
      <a:lvl9pPr marL="7254059" indent="-426709" algn="l" rtl="0" fontAlgn="base">
        <a:spcBef>
          <a:spcPct val="20000"/>
        </a:spcBef>
        <a:spcAft>
          <a:spcPct val="0"/>
        </a:spcAft>
        <a:defRPr sz="3733">
          <a:solidFill>
            <a:schemeClr val="bg1"/>
          </a:solidFill>
          <a:latin typeface="+mj-lt"/>
          <a:ea typeface="ＭＳ Ｐゴシック" pitchFamily="48" charset="-128"/>
        </a:defRPr>
      </a:lvl9pPr>
    </p:bodyStyle>
    <p:otherStyle>
      <a:defPPr>
        <a:defRPr lang="en-US"/>
      </a:defPPr>
      <a:lvl1pPr marL="0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706837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560256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4pPr>
      <a:lvl5pPr marL="3413675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5pPr>
      <a:lvl6pPr marL="4267093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6pPr>
      <a:lvl7pPr marL="5120512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7pPr>
      <a:lvl8pPr marL="5973931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8pPr>
      <a:lvl9pPr marL="6827349" algn="l" defTabSz="853419" rtl="0" eaLnBrk="1" latinLnBrk="0" hangingPunct="1">
        <a:defRPr sz="3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ia.Baker@uq.edu.au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497364"/>
            <a:ext cx="9601200" cy="128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336" tIns="27168" rIns="54336" bIns="27168">
            <a:spAutoFit/>
          </a:bodyPr>
          <a:lstStyle>
            <a:lvl1pPr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07988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079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APPLICABILITY OF INFORMATION FLOW TO SECURE JAVA DEVELOPMENT</a:t>
            </a:r>
            <a:endParaRPr lang="en-GB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489232" y="2008312"/>
            <a:ext cx="7831632" cy="6562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7599" tIns="28799" rIns="57599" bIns="28799">
            <a:spAutoFit/>
          </a:bodyPr>
          <a:lstStyle/>
          <a:p>
            <a:pPr defTabSz="575719" eaLnBrk="0" hangingPunct="0">
              <a:spcAft>
                <a:spcPct val="50000"/>
              </a:spcAft>
            </a:pPr>
            <a:r>
              <a:rPr lang="en-GB" sz="2000" b="1" dirty="0"/>
              <a:t>Things to Include: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dirty="0"/>
              <a:t>The purpose of this poster is to explain your project. After your heading, be sure to provide a brief overview and explanation of your project. 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dirty="0"/>
              <a:t>You can be as creative as you wish, but consider readability and how it will look when printed.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dirty="0"/>
              <a:t>You can use photos, images, graphs or diagrams.</a:t>
            </a:r>
          </a:p>
          <a:p>
            <a:pPr defTabSz="575719" eaLnBrk="0" hangingPunct="0">
              <a:spcAft>
                <a:spcPct val="50000"/>
              </a:spcAft>
            </a:pPr>
            <a:r>
              <a:rPr lang="en-GB" sz="2000" b="1" dirty="0"/>
              <a:t>Guidelines</a:t>
            </a:r>
          </a:p>
          <a:p>
            <a:pPr marL="342900" indent="-3429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All text must be Arial, size 20</a:t>
            </a:r>
          </a:p>
          <a:p>
            <a:pPr marL="342900" indent="-3429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Poster must remain in A3 and portrait orientation</a:t>
            </a:r>
          </a:p>
          <a:p>
            <a:pPr marL="342900" indent="-342900" defTabSz="575719" eaLnBrk="0" hangingPunct="0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Do not include corporate logos unless you can provide evidence of your permission to use it. </a:t>
            </a:r>
          </a:p>
          <a:p>
            <a:pPr algn="just" defTabSz="575719" eaLnBrk="0" hangingPunct="0"/>
            <a:r>
              <a:rPr lang="en-GB" sz="2000" b="1" dirty="0"/>
              <a:t>Submission</a:t>
            </a:r>
          </a:p>
          <a:p>
            <a:pPr algn="just" defTabSz="575719" eaLnBrk="0" hangingPunct="0"/>
            <a:endParaRPr lang="en-GB" sz="2000" b="1" dirty="0"/>
          </a:p>
          <a:p>
            <a:pPr algn="just" defTabSz="575719" eaLnBrk="0" hangingPunct="0"/>
            <a:r>
              <a:rPr lang="en-GB" sz="2000" dirty="0"/>
              <a:t>Return your completed poster to </a:t>
            </a:r>
            <a:r>
              <a:rPr lang="en-GB" sz="2000" dirty="0">
                <a:hlinkClick r:id="rId3"/>
              </a:rPr>
              <a:t>Georgia.Baker@uq.edu.au</a:t>
            </a:r>
            <a:r>
              <a:rPr lang="en-GB" sz="2000" dirty="0"/>
              <a:t> by Friday 27</a:t>
            </a:r>
            <a:r>
              <a:rPr lang="en-GB" sz="2000" baseline="30000" dirty="0"/>
              <a:t>th</a:t>
            </a:r>
            <a:r>
              <a:rPr lang="en-GB" sz="2000" dirty="0"/>
              <a:t> October 2017 12pm  (Midday). </a:t>
            </a:r>
          </a:p>
          <a:p>
            <a:pPr algn="just" defTabSz="575719" eaLnBrk="0" hangingPunct="0">
              <a:buFontTx/>
              <a:buChar char="•"/>
            </a:pPr>
            <a:endParaRPr lang="en-GB" sz="2267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015" y="11513368"/>
            <a:ext cx="9621216" cy="1288232"/>
          </a:xfrm>
          <a:prstGeom prst="rect">
            <a:avLst/>
          </a:prstGeom>
          <a:solidFill>
            <a:srgbClr val="4907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897" y="11732752"/>
            <a:ext cx="11829812" cy="8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0688" tIns="85344" rIns="170688" bIns="85344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AU" sz="2000" b="1" dirty="0">
                <a:solidFill>
                  <a:srgbClr val="FFFFFF"/>
                </a:solidFill>
                <a:latin typeface="Helvetica 45 Light" pitchFamily="34" charset="0"/>
                <a:ea typeface="ＭＳ Ｐゴシック" pitchFamily="16" charset="-128"/>
              </a:rPr>
              <a:t>UQ Innovation Showcase 2017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AU" sz="2000" dirty="0">
                <a:solidFill>
                  <a:srgbClr val="FFFFFF"/>
                </a:solidFill>
                <a:latin typeface="Helvetica 45 Light" pitchFamily="34" charset="0"/>
                <a:ea typeface="ＭＳ Ｐゴシック" pitchFamily="16" charset="-128"/>
              </a:rPr>
              <a:t>School of Information Technology &amp; Electrical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2606"/>
          <a:stretch/>
        </p:blipFill>
        <p:spPr>
          <a:xfrm>
            <a:off x="7104856" y="11862644"/>
            <a:ext cx="2242709" cy="589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CAD58-C40F-434B-A2B5-0739EAF7CFD6}"/>
              </a:ext>
            </a:extLst>
          </p:cNvPr>
          <p:cNvSpPr txBox="1"/>
          <p:nvPr/>
        </p:nvSpPr>
        <p:spPr>
          <a:xfrm>
            <a:off x="264096" y="1783337"/>
            <a:ext cx="4418806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Joseph Spearritt || Supervised by      Dr Larissa Meinicke &amp; Prof Ian Hayes</a:t>
            </a:r>
          </a:p>
          <a:p>
            <a:endParaRPr lang="en-AU" sz="2000" b="1" dirty="0"/>
          </a:p>
          <a:p>
            <a:r>
              <a:rPr lang="en-AU" sz="2000" b="1" dirty="0"/>
              <a:t>What Is Information Flow?</a:t>
            </a:r>
          </a:p>
          <a:p>
            <a:br>
              <a:rPr lang="en-AU" sz="1000" dirty="0"/>
            </a:br>
            <a:r>
              <a:rPr lang="en-AU" sz="2000" dirty="0"/>
              <a:t>Confidentiality is generally controlled through </a:t>
            </a:r>
            <a:r>
              <a:rPr lang="en-AU" sz="2000" i="1" dirty="0"/>
              <a:t>access control</a:t>
            </a:r>
            <a:r>
              <a:rPr lang="en-AU" sz="2000" dirty="0"/>
              <a:t> checked at runtime.</a:t>
            </a:r>
          </a:p>
          <a:p>
            <a:endParaRPr lang="en-AU" sz="2000" dirty="0"/>
          </a:p>
          <a:p>
            <a:br>
              <a:rPr lang="en-AU" sz="2000" dirty="0"/>
            </a:br>
            <a:br>
              <a:rPr lang="en-AU" sz="2000" dirty="0"/>
            </a:br>
            <a:endParaRPr lang="en-AU" sz="2000" dirty="0"/>
          </a:p>
          <a:p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Alice gives Betty access… who then gives Mal access. We want a policy on the </a:t>
            </a:r>
            <a:r>
              <a:rPr lang="en-AU" sz="2000" i="1" dirty="0"/>
              <a:t>propagation</a:t>
            </a:r>
            <a:r>
              <a:rPr lang="en-AU" sz="2000" dirty="0"/>
              <a:t>.</a:t>
            </a:r>
          </a:p>
          <a:p>
            <a:endParaRPr lang="en-AU" sz="2000" dirty="0"/>
          </a:p>
          <a:p>
            <a:r>
              <a:rPr lang="en-AU" sz="2000" b="1" dirty="0"/>
              <a:t>A Solution: Security Typing</a:t>
            </a:r>
            <a:endParaRPr lang="en-AU" sz="2000" dirty="0"/>
          </a:p>
          <a:p>
            <a:endParaRPr lang="en-AU" sz="1000" dirty="0"/>
          </a:p>
          <a:p>
            <a:r>
              <a:rPr lang="en-AU" sz="2000" i="1" dirty="0"/>
              <a:t>Security typed</a:t>
            </a:r>
            <a:r>
              <a:rPr lang="en-AU" sz="2000" dirty="0"/>
              <a:t> languages enforce controls on information propagation through the type system.</a:t>
            </a: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Programs that can potentially leak information will not compile!</a:t>
            </a:r>
            <a:br>
              <a:rPr lang="en-AU" sz="2000" dirty="0"/>
            </a:br>
            <a:br>
              <a:rPr lang="en-AU" sz="2000" dirty="0"/>
            </a:br>
            <a:r>
              <a:rPr lang="en-AU" sz="2000" dirty="0"/>
              <a:t>Two mature Java-based candidates:</a:t>
            </a:r>
          </a:p>
          <a:p>
            <a:endParaRPr lang="en-AU" sz="2000" dirty="0"/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72BCFDE5-FC90-491C-B10B-F96F5F35ED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27"/>
          <a:stretch/>
        </p:blipFill>
        <p:spPr bwMode="auto">
          <a:xfrm>
            <a:off x="840160" y="4104937"/>
            <a:ext cx="3129511" cy="157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 descr="Jif logo">
            <a:extLst>
              <a:ext uri="{FF2B5EF4-FFF2-40B4-BE49-F238E27FC236}">
                <a16:creationId xmlns:a16="http://schemas.microsoft.com/office/drawing/2014/main" id="{07AB2A3A-10D7-42A3-9A84-DFE62F04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6" y="10037445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9B9B04-A378-4C34-BDE2-B2395B81162D}"/>
              </a:ext>
            </a:extLst>
          </p:cNvPr>
          <p:cNvGrpSpPr/>
          <p:nvPr/>
        </p:nvGrpSpPr>
        <p:grpSpPr>
          <a:xfrm>
            <a:off x="1828065" y="10335678"/>
            <a:ext cx="2756511" cy="685659"/>
            <a:chOff x="1794534" y="9808988"/>
            <a:chExt cx="2756511" cy="685659"/>
          </a:xfrm>
        </p:grpSpPr>
        <p:pic>
          <p:nvPicPr>
            <p:cNvPr id="15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F4A67E20-A5C9-486E-BC29-52845F82AF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534" y="9848316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1EE2E6-7A7A-4C19-BB75-155733237C9E}"/>
                </a:ext>
              </a:extLst>
            </p:cNvPr>
            <p:cNvSpPr txBox="1"/>
            <p:nvPr/>
          </p:nvSpPr>
          <p:spPr>
            <a:xfrm>
              <a:off x="2622312" y="9808988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27FE03-C434-4114-88FE-21471E67E1AC}"/>
              </a:ext>
            </a:extLst>
          </p:cNvPr>
          <p:cNvSpPr txBox="1"/>
          <p:nvPr/>
        </p:nvSpPr>
        <p:spPr>
          <a:xfrm>
            <a:off x="4872607" y="1783337"/>
            <a:ext cx="4474957" cy="984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Project: Compare Languages Through Developing Case Studies</a:t>
            </a:r>
          </a:p>
          <a:p>
            <a:endParaRPr lang="en-AU" sz="1000" dirty="0"/>
          </a:p>
          <a:p>
            <a:r>
              <a:rPr lang="en-AU" sz="2000" dirty="0"/>
              <a:t>Each case study showcases different security properties.</a:t>
            </a:r>
          </a:p>
          <a:p>
            <a:endParaRPr lang="en-AU" sz="1000" dirty="0"/>
          </a:p>
          <a:p>
            <a:pPr marL="457200" indent="-457200">
              <a:buAutoNum type="arabicParenR"/>
            </a:pPr>
            <a:r>
              <a:rPr lang="en-AU" sz="2000" dirty="0"/>
              <a:t>Battleships</a:t>
            </a:r>
          </a:p>
          <a:p>
            <a:pPr lvl="1"/>
            <a:r>
              <a:rPr lang="en-AU" sz="1800" i="1" dirty="0"/>
              <a:t>Declassification of queries</a:t>
            </a:r>
          </a:p>
          <a:p>
            <a:pPr marL="457200" indent="-457200">
              <a:buAutoNum type="arabicParenR"/>
            </a:pPr>
            <a:r>
              <a:rPr lang="en-AU" sz="2000" dirty="0"/>
              <a:t>Conference Management</a:t>
            </a:r>
          </a:p>
          <a:p>
            <a:pPr lvl="1"/>
            <a:r>
              <a:rPr lang="en-AU" sz="1800" i="1" dirty="0"/>
              <a:t>Timed release policy</a:t>
            </a:r>
          </a:p>
          <a:p>
            <a:pPr marL="457200" indent="-457200">
              <a:buAutoNum type="arabicParenR"/>
            </a:pPr>
            <a:r>
              <a:rPr lang="en-AU" sz="2000" dirty="0"/>
              <a:t>Calendar Scheduler</a:t>
            </a:r>
          </a:p>
          <a:p>
            <a:pPr lvl="1"/>
            <a:r>
              <a:rPr lang="en-AU" sz="1800" i="1" dirty="0"/>
              <a:t>Quantification over event attendees</a:t>
            </a:r>
          </a:p>
          <a:p>
            <a:pPr marL="0" lvl="1"/>
            <a:endParaRPr lang="en-AU" sz="1000" dirty="0"/>
          </a:p>
          <a:p>
            <a:pPr marL="0" lvl="1"/>
            <a:r>
              <a:rPr lang="en-AU" sz="2000" dirty="0"/>
              <a:t>JIF struggles with dynamic policies like timed release, which Paragon handles easily. However, both fail to encode the Calendar Scheduler poli</a:t>
            </a:r>
            <a:r>
              <a:rPr lang="en-AU" sz="2000" spc="-150" dirty="0"/>
              <a:t>cy.</a:t>
            </a:r>
          </a:p>
          <a:p>
            <a:pPr marL="0" lvl="1"/>
            <a:endParaRPr lang="en-AU" sz="2000" b="1" dirty="0"/>
          </a:p>
          <a:p>
            <a:pPr marL="0" lvl="1"/>
            <a:r>
              <a:rPr lang="en-AU" sz="2000" b="1" dirty="0"/>
              <a:t>Conclusions</a:t>
            </a:r>
          </a:p>
          <a:p>
            <a:pPr marL="0" lvl="1"/>
            <a:endParaRPr lang="en-AU" sz="1000" dirty="0"/>
          </a:p>
          <a:p>
            <a:pPr marL="0" lvl="1"/>
            <a:r>
              <a:rPr lang="en-AU" sz="2000" dirty="0"/>
              <a:t>Security Typed Information Flow has many potential applications.</a:t>
            </a:r>
          </a:p>
          <a:p>
            <a:pPr marL="0" lvl="1"/>
            <a:endParaRPr lang="en-AU" sz="2000" dirty="0"/>
          </a:p>
          <a:p>
            <a:pPr marL="0" lvl="1"/>
            <a:r>
              <a:rPr lang="en-AU" sz="2000" dirty="0"/>
              <a:t>Neither JIF nor Paragon are mature enough to be viable implementations.</a:t>
            </a:r>
          </a:p>
          <a:p>
            <a:pPr marL="0" lvl="1"/>
            <a:endParaRPr lang="en-AU" sz="2000" dirty="0"/>
          </a:p>
          <a:p>
            <a:pPr marL="0" lvl="1"/>
            <a:r>
              <a:rPr lang="en-AU" sz="2000" dirty="0"/>
              <a:t>JIF’s policy model is more complex, and places more burden on the programmer.</a:t>
            </a:r>
          </a:p>
          <a:p>
            <a:pPr marL="0" lvl="1"/>
            <a:endParaRPr lang="en-AU" sz="2000" dirty="0"/>
          </a:p>
          <a:p>
            <a:pPr marL="0" lvl="1"/>
            <a:r>
              <a:rPr lang="en-AU" sz="2000" dirty="0"/>
              <a:t>Paragon’s logic-based policies are both simpler to understand and more powerful in terms of policy expression</a:t>
            </a:r>
            <a:r>
              <a:rPr lang="en-AU" sz="2000" spc="-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179895"/>
      </p:ext>
    </p:extLst>
  </p:cSld>
  <p:clrMapOvr>
    <a:masterClrMapping/>
  </p:clrMapOvr>
  <p:transition advTm="500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doni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270</Words>
  <Application>Microsoft Office PowerPoint</Application>
  <PresentationFormat>A3 Paper (297x420 mm)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Bodoni MT</vt:lpstr>
      <vt:lpstr>Calibri</vt:lpstr>
      <vt:lpstr>Helvetica 45 Light</vt:lpstr>
      <vt:lpstr>Segoe UI</vt:lpstr>
      <vt:lpstr>Default Design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Griffin</dc:creator>
  <cp:lastModifiedBy>Joe Spearritt</cp:lastModifiedBy>
  <cp:revision>25</cp:revision>
  <dcterms:created xsi:type="dcterms:W3CDTF">2012-10-10T03:44:16Z</dcterms:created>
  <dcterms:modified xsi:type="dcterms:W3CDTF">2017-11-01T07:50:13Z</dcterms:modified>
</cp:coreProperties>
</file>