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  <a:srgbClr val="283F11"/>
    <a:srgbClr val="A298FF"/>
    <a:srgbClr val="BBB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7" y="67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10/10/2017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E5256C-919A-4817-B7EE-7D55C0BCBE5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6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possibleposter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4760575" cy="1033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 lIns="72000" rIns="72000"/>
          <a:lstStyle/>
          <a:p>
            <a:r>
              <a:rPr lang="en-US" sz="1800" spc="-150" dirty="0">
                <a:solidFill>
                  <a:prstClr val="black"/>
                </a:solidFill>
                <a:latin typeface="Bodoni MT" charset="0"/>
              </a:rPr>
              <a:t>WHAT</a:t>
            </a:r>
            <a:r>
              <a:rPr lang="en-US" sz="1800" dirty="0">
                <a:solidFill>
                  <a:prstClr val="black"/>
                </a:solidFill>
                <a:latin typeface="Bodoni MT" charset="0"/>
              </a:rPr>
              <a:t> </a:t>
            </a:r>
            <a:r>
              <a:rPr lang="en-US" sz="1800" spc="-150" dirty="0">
                <a:solidFill>
                  <a:prstClr val="black"/>
                </a:solidFill>
                <a:latin typeface="Bodoni MT" charset="0"/>
              </a:rPr>
              <a:t>IS</a:t>
            </a:r>
            <a:r>
              <a:rPr lang="en-US" sz="1800" dirty="0">
                <a:solidFill>
                  <a:prstClr val="black"/>
                </a:solidFill>
                <a:latin typeface="Bodoni MT" charset="0"/>
              </a:rPr>
              <a:t> INFORMATION </a:t>
            </a:r>
            <a:r>
              <a:rPr lang="en-US" sz="1800" spc="-150" dirty="0">
                <a:solidFill>
                  <a:prstClr val="black"/>
                </a:solidFill>
                <a:latin typeface="Bodoni MT" charset="0"/>
              </a:rPr>
              <a:t>FLOW?</a:t>
            </a:r>
          </a:p>
          <a:p>
            <a:r>
              <a:rPr lang="en-US" b="1" dirty="0">
                <a:latin typeface="Helvetica Neue" charset="0"/>
                <a:cs typeface="Helvetica Neue" charset="0"/>
              </a:rPr>
              <a:t>Access Control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Confidentiality is controlled by performing </a:t>
            </a:r>
            <a:r>
              <a:rPr lang="en-US" i="1" dirty="0">
                <a:latin typeface="Helvetica Neue" charset="0"/>
                <a:cs typeface="Helvetica Neue" charset="0"/>
              </a:rPr>
              <a:t>access checks</a:t>
            </a:r>
            <a:r>
              <a:rPr lang="en-US" dirty="0">
                <a:latin typeface="Helvetica Neue" charset="0"/>
                <a:cs typeface="Helvetica Neue" charset="0"/>
              </a:rPr>
              <a:t>.</a:t>
            </a:r>
          </a:p>
          <a:p>
            <a:endParaRPr lang="en-US" sz="800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Circumventing Access Control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br>
              <a:rPr lang="en-US" dirty="0">
                <a:latin typeface="Helvetica Neue" charset="0"/>
                <a:cs typeface="Helvetica Neue" charset="0"/>
              </a:rPr>
            </a:br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Alice gives Betty access… who then gives Mal access. We want a policy on the </a:t>
            </a:r>
            <a:r>
              <a:rPr lang="en-US" i="1" dirty="0">
                <a:latin typeface="Helvetica Neue" charset="0"/>
                <a:cs typeface="Helvetica Neue" charset="0"/>
              </a:rPr>
              <a:t>propagation</a:t>
            </a:r>
            <a:r>
              <a:rPr lang="en-US" dirty="0">
                <a:latin typeface="Helvetica Neue" charset="0"/>
                <a:cs typeface="Helvetica Neue" charset="0"/>
              </a:rPr>
              <a:t>.</a:t>
            </a:r>
            <a:br>
              <a:rPr lang="en-US" dirty="0">
                <a:latin typeface="Helvetica Neue" charset="0"/>
                <a:cs typeface="Helvetica Neue" charset="0"/>
              </a:rPr>
            </a:br>
            <a:br>
              <a:rPr lang="en-US" dirty="0">
                <a:latin typeface="Helvetica Neue" charset="0"/>
                <a:cs typeface="Helvetica Neue" charset="0"/>
              </a:rPr>
            </a:br>
            <a:r>
              <a:rPr lang="en-US" b="1" dirty="0">
                <a:latin typeface="Helvetica Neue" charset="0"/>
                <a:cs typeface="Helvetica Neue" charset="0"/>
              </a:rPr>
              <a:t>The Bell-</a:t>
            </a:r>
            <a:r>
              <a:rPr lang="en-US" b="1" dirty="0" err="1">
                <a:latin typeface="Helvetica Neue" charset="0"/>
                <a:cs typeface="Helvetica Neue" charset="0"/>
              </a:rPr>
              <a:t>Lapadula</a:t>
            </a:r>
            <a:r>
              <a:rPr lang="en-US" b="1" dirty="0">
                <a:latin typeface="Helvetica Neue" charset="0"/>
                <a:cs typeface="Helvetica Neue" charset="0"/>
              </a:rPr>
              <a:t> Lattice Model</a:t>
            </a:r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Extends Mandatory Access Control.</a:t>
            </a:r>
            <a:br>
              <a:rPr lang="en-US" dirty="0">
                <a:latin typeface="Helvetica Neue" charset="0"/>
                <a:cs typeface="Helvetica Neue" charset="0"/>
              </a:rPr>
            </a:br>
            <a:r>
              <a:rPr lang="en-US" dirty="0">
                <a:latin typeface="Helvetica Neue" charset="0"/>
                <a:cs typeface="Helvetica Neue" charset="0"/>
              </a:rPr>
              <a:t>Uses a </a:t>
            </a:r>
            <a:r>
              <a:rPr lang="en-US" i="1" dirty="0">
                <a:latin typeface="Helvetica Neue" charset="0"/>
                <a:cs typeface="Helvetica Neue" charset="0"/>
              </a:rPr>
              <a:t>lattice</a:t>
            </a:r>
            <a:r>
              <a:rPr lang="en-US" dirty="0">
                <a:latin typeface="Helvetica Neue" charset="0"/>
                <a:cs typeface="Helvetica Neue" charset="0"/>
              </a:rPr>
              <a:t> of confidentiality states.</a:t>
            </a:r>
            <a:br>
              <a:rPr lang="en-US" dirty="0">
                <a:latin typeface="Helvetica Neue" charset="0"/>
                <a:cs typeface="Helvetica Neue" charset="0"/>
              </a:rPr>
            </a:br>
            <a:endParaRPr lang="en-US" dirty="0">
              <a:latin typeface="Helvetica Neue" charset="0"/>
              <a:cs typeface="Helvetica Neue" charset="0"/>
            </a:endParaRP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br>
              <a:rPr lang="en-US" b="1" dirty="0">
                <a:latin typeface="Helvetica Neue" charset="0"/>
                <a:cs typeface="Helvetica Neue" charset="0"/>
              </a:rPr>
            </a:br>
            <a:br>
              <a:rPr lang="en-US" b="1" dirty="0">
                <a:latin typeface="Helvetica Neue" charset="0"/>
                <a:cs typeface="Helvetica Neue" charset="0"/>
              </a:rPr>
            </a:br>
            <a:br>
              <a:rPr lang="en-US" b="1" dirty="0">
                <a:latin typeface="Helvetica Neue" charset="0"/>
                <a:cs typeface="Helvetica Neue" charset="0"/>
              </a:rPr>
            </a:br>
            <a:br>
              <a:rPr lang="en-US" b="1" dirty="0">
                <a:latin typeface="Helvetica Neue" charset="0"/>
                <a:cs typeface="Helvetica Neue" charset="0"/>
              </a:rPr>
            </a:br>
            <a:br>
              <a:rPr lang="en-US" b="1" dirty="0">
                <a:latin typeface="Helvetica Neue" charset="0"/>
                <a:cs typeface="Helvetica Neue" charset="0"/>
              </a:rPr>
            </a:br>
            <a:r>
              <a:rPr lang="en-AU" dirty="0">
                <a:latin typeface="Helvetica Neue" charset="0"/>
                <a:cs typeface="Helvetica Neue" charset="0"/>
              </a:rPr>
              <a:t>Arrows show direction of allowed flow.</a:t>
            </a:r>
            <a:br>
              <a:rPr lang="en-US" b="1" dirty="0">
                <a:latin typeface="Helvetica Neue" charset="0"/>
                <a:cs typeface="Helvetica Neue" charset="0"/>
              </a:rPr>
            </a:br>
            <a:br>
              <a:rPr lang="en-US" b="1" dirty="0">
                <a:latin typeface="Helvetica Neue" charset="0"/>
                <a:cs typeface="Helvetica Neue" charset="0"/>
              </a:rPr>
            </a:br>
            <a:r>
              <a:rPr lang="en-US" b="1" dirty="0">
                <a:latin typeface="Helvetica Neue" charset="0"/>
                <a:cs typeface="Helvetica Neue" charset="0"/>
              </a:rPr>
              <a:t>Enforcing Information Flow</a:t>
            </a:r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A </a:t>
            </a:r>
            <a:r>
              <a:rPr lang="en-US" i="1" dirty="0">
                <a:latin typeface="Helvetica Neue" charset="0"/>
                <a:cs typeface="Helvetica Neue" charset="0"/>
              </a:rPr>
              <a:t>non-interfering</a:t>
            </a:r>
            <a:r>
              <a:rPr lang="en-US" dirty="0">
                <a:latin typeface="Helvetica Neue" charset="0"/>
                <a:cs typeface="Helvetica Neue" charset="0"/>
              </a:rPr>
              <a:t> program contains no invalid information flows.</a:t>
            </a:r>
            <a:br>
              <a:rPr lang="en-US" dirty="0">
                <a:latin typeface="Helvetica Neue" charset="0"/>
                <a:cs typeface="Helvetica Neue" charset="0"/>
              </a:rPr>
            </a:br>
            <a:br>
              <a:rPr lang="en-US" dirty="0">
                <a:latin typeface="Helvetica Neue" charset="0"/>
                <a:cs typeface="Helvetica Neue" charset="0"/>
              </a:rPr>
            </a:br>
            <a:r>
              <a:rPr lang="en-US" dirty="0">
                <a:latin typeface="Helvetica Neue" charset="0"/>
                <a:cs typeface="Helvetica Neue" charset="0"/>
              </a:rPr>
              <a:t>A program can be </a:t>
            </a:r>
            <a:r>
              <a:rPr lang="en-US" i="1" dirty="0">
                <a:latin typeface="Helvetica Neue" charset="0"/>
                <a:cs typeface="Helvetica Neue" charset="0"/>
              </a:rPr>
              <a:t>verified</a:t>
            </a:r>
            <a:r>
              <a:rPr lang="en-US" dirty="0">
                <a:latin typeface="Helvetica Neue" charset="0"/>
                <a:cs typeface="Helvetica Neue" charset="0"/>
              </a:rPr>
              <a:t> as being non-interfering statically via type checking.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i="1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0" y="-25400"/>
            <a:ext cx="14762163" cy="698500"/>
          </a:xfrm>
        </p:spPr>
        <p:txBody>
          <a:bodyPr/>
          <a:lstStyle/>
          <a:p>
            <a:r>
              <a:rPr lang="en-US" sz="3200" cap="none" spc="-190" dirty="0"/>
              <a:t>THE APPLICABILITY OF INFORMATION FLOW TO SECURE JAVA DEVELOPMENT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Joseph Spearritt || Supervisors: Dr. Larissa Meinicke &amp; Prof. Ian Hayes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/>
          <a:lstStyle/>
          <a:p>
            <a:pPr lvl="0"/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CAN THIS BE APPLIED?</a:t>
            </a:r>
            <a:endParaRPr lang="en-US" sz="16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Yes! </a:t>
            </a:r>
            <a:r>
              <a:rPr lang="en-US" i="1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Security typed </a:t>
            </a: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languages build Information Flow into their type system.</a:t>
            </a:r>
          </a:p>
          <a:p>
            <a:pPr lvl="0"/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Two mature Java-based candidates:</a:t>
            </a: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PROJECT GOAL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Helvetica Neue" charset="0"/>
              </a:rPr>
              <a:t>Compare and evaluate JIF and Paragon: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charset="0"/>
              </a:rPr>
              <a:t>Are they</a:t>
            </a:r>
            <a:r>
              <a:rPr lang="en-US" i="1" dirty="0">
                <a:solidFill>
                  <a:prstClr val="black"/>
                </a:solidFill>
                <a:latin typeface="Helvetica Neue" charset="0"/>
              </a:rPr>
              <a:t> viable</a:t>
            </a:r>
            <a:r>
              <a:rPr lang="en-US" dirty="0">
                <a:solidFill>
                  <a:prstClr val="black"/>
                </a:solidFill>
                <a:latin typeface="Helvetica Neue" charset="0"/>
              </a:rPr>
              <a:t> to use?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charset="0"/>
              </a:rPr>
              <a:t>If not, what do they lack?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charset="0"/>
              </a:rPr>
              <a:t>Is one more feasible than the other?</a:t>
            </a:r>
          </a:p>
          <a:p>
            <a:pPr lvl="0"/>
            <a:endParaRPr lang="en-US" dirty="0">
              <a:solidFill>
                <a:prstClr val="black"/>
              </a:solidFill>
              <a:latin typeface="Helvetica Neue" charset="0"/>
            </a:endParaRPr>
          </a:p>
          <a:p>
            <a:pPr lvl="0"/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PROJECT PROCESS</a:t>
            </a:r>
          </a:p>
          <a:p>
            <a:pPr marL="285750" lvl="0" indent="-285750">
              <a:buFontTx/>
              <a:buChar char="►"/>
            </a:pPr>
            <a:r>
              <a:rPr lang="en-US" dirty="0">
                <a:solidFill>
                  <a:prstClr val="black"/>
                </a:solidFill>
                <a:latin typeface="Helvetica Neue" charset="0"/>
              </a:rPr>
              <a:t>Design case studies showcasing differing policy properties</a:t>
            </a:r>
          </a:p>
          <a:p>
            <a:pPr marL="285750" lvl="0" indent="-285750">
              <a:buFontTx/>
              <a:buChar char="►"/>
            </a:pPr>
            <a:r>
              <a:rPr lang="en-US" dirty="0">
                <a:solidFill>
                  <a:prstClr val="black"/>
                </a:solidFill>
                <a:latin typeface="Helvetica Neue" charset="0"/>
              </a:rPr>
              <a:t>Implement each in </a:t>
            </a: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JIF</a:t>
            </a:r>
            <a:r>
              <a:rPr lang="en-US" dirty="0">
                <a:solidFill>
                  <a:prstClr val="black"/>
                </a:solidFill>
                <a:latin typeface="Helvetica Neue" charset="0"/>
              </a:rPr>
              <a:t> and Paragon</a:t>
            </a:r>
          </a:p>
          <a:p>
            <a:pPr marL="285750" lvl="0" indent="-285750">
              <a:buFontTx/>
              <a:buChar char="►"/>
            </a:pPr>
            <a:r>
              <a:rPr lang="en-US" dirty="0">
                <a:solidFill>
                  <a:prstClr val="black"/>
                </a:solidFill>
                <a:latin typeface="Helvetica Neue" charset="0"/>
              </a:rPr>
              <a:t>Compare the implementations</a:t>
            </a:r>
          </a:p>
          <a:p>
            <a:pPr marL="720000" lvl="1" indent="-285750">
              <a:buFontTx/>
              <a:buChar char="►"/>
            </a:pPr>
            <a:r>
              <a:rPr lang="en-US" sz="1400" dirty="0">
                <a:solidFill>
                  <a:prstClr val="black"/>
                </a:solidFill>
                <a:latin typeface="Helvetica Neue" charset="0"/>
              </a:rPr>
              <a:t>Can the compiler enforce the policy?</a:t>
            </a:r>
          </a:p>
          <a:p>
            <a:pPr marL="720000" lvl="1" indent="-285750">
              <a:buFontTx/>
              <a:buChar char="►"/>
            </a:pPr>
            <a:r>
              <a:rPr lang="en-US" sz="1400" dirty="0">
                <a:solidFill>
                  <a:prstClr val="black"/>
                </a:solidFill>
                <a:latin typeface="Helvetica Neue" charset="0"/>
              </a:rPr>
              <a:t>What burden is put on the programmer?</a:t>
            </a:r>
          </a:p>
          <a:p>
            <a:pPr lvl="0"/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BAFA2F8-8BC2-4A26-AC0C-FD92DAD1A383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 rotWithShape="1">
          <a:blip r:embed="rId3"/>
          <a:srcRect t="8327"/>
          <a:stretch/>
        </p:blipFill>
        <p:spPr>
          <a:xfrm>
            <a:off x="374982" y="2742563"/>
            <a:ext cx="2440860" cy="1229031"/>
          </a:xfrm>
          <a:ln/>
        </p:spPr>
      </p:pic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CHALLENGES</a:t>
            </a:r>
            <a:endParaRPr lang="en-US" dirty="0">
              <a:latin typeface="Helvetica Neue" charset="0"/>
              <a:cs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Research languages</a:t>
            </a:r>
          </a:p>
          <a:p>
            <a:pPr marL="72000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charset="0"/>
              </a:rPr>
              <a:t>Little documentation</a:t>
            </a:r>
          </a:p>
          <a:p>
            <a:pPr marL="72000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charset="0"/>
              </a:rPr>
              <a:t>Non-existent toolchain</a:t>
            </a:r>
          </a:p>
          <a:p>
            <a:pPr marL="72000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charset="0"/>
              </a:rPr>
              <a:t>Compiler bugs</a:t>
            </a:r>
          </a:p>
          <a:p>
            <a:pPr indent="-28440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</a:rPr>
              <a:t>Conceptual Difficulty</a:t>
            </a:r>
          </a:p>
          <a:p>
            <a:pPr marL="720000" lvl="1" indent="-28440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charset="0"/>
              </a:rPr>
              <a:t>Requires solid understanding of Information Flow theory</a:t>
            </a:r>
          </a:p>
          <a:p>
            <a:pPr marL="720000" lvl="1" indent="-28440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charset="0"/>
              </a:rPr>
              <a:t>Lots of literature but very disparate</a:t>
            </a:r>
          </a:p>
          <a:p>
            <a:pPr marL="720000" lvl="1" indent="-28440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charset="0"/>
              </a:rPr>
              <a:t>Code is not ‘policy agnostic’, causing cognitive burden</a:t>
            </a:r>
            <a:endParaRPr lang="en-US" dirty="0">
              <a:latin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CONCLUSIONS</a:t>
            </a:r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Information Flow and security typing have many </a:t>
            </a:r>
            <a:r>
              <a:rPr lang="en-US">
                <a:solidFill>
                  <a:prstClr val="black"/>
                </a:solidFill>
                <a:latin typeface="Helvetica Neue" charset="0"/>
                <a:cs typeface="Helvetica Neue" charset="0"/>
              </a:rPr>
              <a:t>potential applications.</a:t>
            </a:r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pPr lvl="0"/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Neither JIF nor Paragon are mature enough to be viable implementations.</a:t>
            </a:r>
          </a:p>
          <a:p>
            <a:pPr lvl="0"/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JIF’s policy model is more complex and requires more programmer burden.</a:t>
            </a:r>
          </a:p>
          <a:p>
            <a:pPr lvl="0"/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Paragon’s logic-based policies are both simpler to understand and more powerful.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2A8F56C2-C5EA-4A08-9F18-88EBA2C33176}"/>
              </a:ext>
            </a:extLst>
          </p:cNvPr>
          <p:cNvSpPr txBox="1">
            <a:spLocks/>
          </p:cNvSpPr>
          <p:nvPr/>
        </p:nvSpPr>
        <p:spPr bwMode="auto">
          <a:xfrm>
            <a:off x="16124185" y="111920"/>
            <a:ext cx="3498850" cy="765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Bodoni MT" charset="0"/>
                <a:cs typeface="Helvetica Neue" charset="0"/>
              </a:rPr>
              <a:t>MAIN HEADINGS – BODONI MT 18PT ALL CAPS</a:t>
            </a:r>
          </a:p>
          <a:p>
            <a:endParaRPr lang="en-US" sz="1600" dirty="0">
              <a:latin typeface="Bodoni MT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Subheadings – Helvetica Neue Bold 14pt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Body Text – Helvetica Neue 14pt (min 12pt)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Don’t have the above fonts installed?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Substitutes for Bodoni MT:</a:t>
            </a:r>
          </a:p>
          <a:p>
            <a:r>
              <a:rPr lang="en-US" dirty="0" err="1">
                <a:latin typeface="Didot" charset="0"/>
                <a:cs typeface="Helvetica Neue" charset="0"/>
              </a:rPr>
              <a:t>Didot</a:t>
            </a:r>
            <a:r>
              <a:rPr lang="en-US" dirty="0">
                <a:latin typeface="Didot" charset="0"/>
                <a:cs typeface="Helvetica Neue" charset="0"/>
              </a:rPr>
              <a:t> on Apple</a:t>
            </a:r>
          </a:p>
          <a:p>
            <a:r>
              <a:rPr lang="en-US" dirty="0">
                <a:latin typeface="Times New Roman" charset="0"/>
                <a:cs typeface="Times New Roman" charset="0"/>
              </a:rPr>
              <a:t>or Times New Roman (Apple &amp; Windows)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Substitutes for Helvetica Neue:</a:t>
            </a:r>
          </a:p>
          <a:p>
            <a:r>
              <a:rPr lang="en-US" dirty="0">
                <a:latin typeface="Helvetica" charset="0"/>
                <a:cs typeface="Helvetica" charset="0"/>
              </a:rPr>
              <a:t>Helvetica (Apple)</a:t>
            </a:r>
          </a:p>
          <a:p>
            <a:r>
              <a:rPr lang="en-US" dirty="0">
                <a:latin typeface="Arial" charset="0"/>
                <a:cs typeface="Arial" charset="0"/>
              </a:rPr>
              <a:t>or Arial (Apple &amp; Windows)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0E5F699-2657-425B-A81B-B2F494A452EF}"/>
              </a:ext>
            </a:extLst>
          </p:cNvPr>
          <p:cNvSpPr txBox="1">
            <a:spLocks/>
          </p:cNvSpPr>
          <p:nvPr/>
        </p:nvSpPr>
        <p:spPr bwMode="auto">
          <a:xfrm>
            <a:off x="18719229" y="1270000"/>
            <a:ext cx="3500437" cy="765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Helvetica Neue" charset="0"/>
                <a:cs typeface="Helvetica Neue" charset="0"/>
              </a:rPr>
              <a:t>General Hints &amp; Tips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Do not </a:t>
            </a:r>
            <a:r>
              <a:rPr lang="en-US">
                <a:latin typeface="Helvetica Neue" charset="0"/>
                <a:cs typeface="Helvetica Neue" charset="0"/>
              </a:rPr>
              <a:t>change the colour/size/logos/positioning of the Slide Master.</a:t>
            </a:r>
          </a:p>
          <a:p>
            <a:r>
              <a:rPr lang="en-US">
                <a:latin typeface="Helvetica Neue" charset="0"/>
                <a:cs typeface="Helvetica Neue" charset="0"/>
              </a:rPr>
              <a:t>This is a standard format across all Innovation Expo posters.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Do not </a:t>
            </a:r>
            <a:r>
              <a:rPr lang="en-US">
                <a:latin typeface="Helvetica Neue" charset="0"/>
                <a:cs typeface="Helvetica Neue" charset="0"/>
              </a:rPr>
              <a:t>add other corporate logos. This is an infringement of copyright, unless you have express permission to do so.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Do</a:t>
            </a:r>
            <a:r>
              <a:rPr lang="en-US">
                <a:latin typeface="Helvetica Neue" charset="0"/>
                <a:cs typeface="Helvetica Neue" charset="0"/>
              </a:rPr>
              <a:t> use this space as creatively as you wish.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Avoid </a:t>
            </a:r>
            <a:r>
              <a:rPr lang="en-US">
                <a:latin typeface="Helvetica Neue" charset="0"/>
                <a:cs typeface="Helvetica Neue" charset="0"/>
              </a:rPr>
              <a:t>using large background colours – doesn’t print well.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Stick to </a:t>
            </a:r>
            <a:r>
              <a:rPr lang="en-US">
                <a:latin typeface="Helvetica Neue" charset="0"/>
                <a:cs typeface="Helvetica Neue" charset="0"/>
              </a:rPr>
              <a:t>the basic fonts &amp; sizes (left) – these read clearly. If you need to reduce the text size, you are trying to put too much on your poster.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As a check</a:t>
            </a:r>
            <a:r>
              <a:rPr lang="en-US">
                <a:latin typeface="Helvetica Neue" charset="0"/>
                <a:cs typeface="Helvetica Neue" charset="0"/>
              </a:rPr>
              <a:t>, print “scaled to fit” onto A4 and read at arms length.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Save </a:t>
            </a:r>
            <a:r>
              <a:rPr lang="en-US">
                <a:latin typeface="Helvetica Neue" charset="0"/>
                <a:cs typeface="Helvetica Neue" charset="0"/>
              </a:rPr>
              <a:t>your poster as you work on it.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You shouldn’t</a:t>
            </a:r>
            <a:r>
              <a:rPr lang="en-US">
                <a:latin typeface="Helvetica Neue" charset="0"/>
                <a:cs typeface="Helvetica Neue" charset="0"/>
              </a:rPr>
              <a:t> need to change the sizing of this file, it should already be landscape format with width: 41cm and height: 28.7 cm (A3 with 5 mm borders all around).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The title </a:t>
            </a:r>
            <a:r>
              <a:rPr lang="en-US">
                <a:latin typeface="Helvetica Neue" charset="0"/>
                <a:cs typeface="Helvetica Neue" charset="0"/>
              </a:rPr>
              <a:t>may look to close to the top edge – don’t be tempted to change it. It allows for the extra 5mm from the printing.</a:t>
            </a:r>
            <a:endParaRPr lang="en-US" dirty="0">
              <a:latin typeface="Helvetica Neue" charset="0"/>
              <a:cs typeface="Helvetica Neue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7E8866-17C3-4760-B681-E2B225BC7848}"/>
              </a:ext>
            </a:extLst>
          </p:cNvPr>
          <p:cNvGrpSpPr/>
          <p:nvPr/>
        </p:nvGrpSpPr>
        <p:grpSpPr>
          <a:xfrm>
            <a:off x="516430" y="5583903"/>
            <a:ext cx="2472597" cy="1454458"/>
            <a:chOff x="480252" y="5108136"/>
            <a:chExt cx="2472597" cy="145445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17ABAA-4FFD-4C1A-B27D-F7CE85A22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252" y="5111569"/>
              <a:ext cx="632693" cy="14510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DDE8FD4-4A4E-4951-BC43-B9B6EAE5F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73096" y="5108136"/>
              <a:ext cx="1479753" cy="1454458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64C3D7B-FA0C-4F67-A428-44CABEEFA1A0}"/>
              </a:ext>
            </a:extLst>
          </p:cNvPr>
          <p:cNvSpPr txBox="1"/>
          <p:nvPr/>
        </p:nvSpPr>
        <p:spPr>
          <a:xfrm>
            <a:off x="16724671" y="8606117"/>
            <a:ext cx="30676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Helvetica Neue" charset="0"/>
                <a:cs typeface="Helvetica Neue" charset="0"/>
              </a:rPr>
              <a:t>A passive attacker should be unable to distinguish between program executions which differ only in their high confidentiality inputs</a:t>
            </a:r>
          </a:p>
          <a:p>
            <a:endParaRPr lang="en-AU" sz="1400" dirty="0"/>
          </a:p>
        </p:txBody>
      </p:sp>
      <p:pic>
        <p:nvPicPr>
          <p:cNvPr id="1029" name="Picture 5" descr="Jif logo">
            <a:extLst>
              <a:ext uri="{FF2B5EF4-FFF2-40B4-BE49-F238E27FC236}">
                <a16:creationId xmlns:a16="http://schemas.microsoft.com/office/drawing/2014/main" id="{5661A33A-D4FB-42CC-8CA7-861BABDB0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066" y="2688261"/>
            <a:ext cx="1118472" cy="140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45FBC09-5972-474D-9F97-F46546BE60CB}"/>
              </a:ext>
            </a:extLst>
          </p:cNvPr>
          <p:cNvGrpSpPr/>
          <p:nvPr/>
        </p:nvGrpSpPr>
        <p:grpSpPr>
          <a:xfrm>
            <a:off x="4129116" y="4076207"/>
            <a:ext cx="2756511" cy="685659"/>
            <a:chOff x="3971715" y="5254986"/>
            <a:chExt cx="2756511" cy="685659"/>
          </a:xfrm>
        </p:grpSpPr>
        <p:pic>
          <p:nvPicPr>
            <p:cNvPr id="1031" name="Picture 7" descr="http://www.cse.chalmers.se/research/group/paragon/paragon_white.png">
              <a:extLst>
                <a:ext uri="{FF2B5EF4-FFF2-40B4-BE49-F238E27FC236}">
                  <a16:creationId xmlns:a16="http://schemas.microsoft.com/office/drawing/2014/main" id="{C124CFCE-21D2-45DE-9F07-6308230ED4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prstClr val="black"/>
                <a:schemeClr val="accent1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715" y="5294314"/>
              <a:ext cx="827778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1D32D0-998A-41F9-BA0B-26DD98A4860B}"/>
                </a:ext>
              </a:extLst>
            </p:cNvPr>
            <p:cNvSpPr txBox="1"/>
            <p:nvPr/>
          </p:nvSpPr>
          <p:spPr>
            <a:xfrm>
              <a:off x="4799493" y="5254986"/>
              <a:ext cx="1928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rgbClr val="A298FF"/>
                  </a:solidFill>
                </a:rPr>
                <a:t>Paragon</a:t>
              </a:r>
            </a:p>
          </p:txBody>
        </p:sp>
      </p:grp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B76E7860-3132-4584-9CF4-F1C09B10AAF8}"/>
              </a:ext>
            </a:extLst>
          </p:cNvPr>
          <p:cNvSpPr txBox="1">
            <a:spLocks/>
          </p:cNvSpPr>
          <p:nvPr/>
        </p:nvSpPr>
        <p:spPr bwMode="auto">
          <a:xfrm>
            <a:off x="7464426" y="1270000"/>
            <a:ext cx="3500437" cy="765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THE LANGUAGES</a:t>
            </a:r>
            <a:endParaRPr lang="en-US" sz="16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Helvetica Neue" charset="0"/>
              </a:rPr>
              <a:t>JIF</a:t>
            </a:r>
          </a:p>
          <a:p>
            <a:r>
              <a:rPr lang="en-US" dirty="0">
                <a:solidFill>
                  <a:prstClr val="black"/>
                </a:solidFill>
                <a:latin typeface="Helvetica Neue" charset="0"/>
              </a:rPr>
              <a:t>Policies defined by interacting principals. ‘</a:t>
            </a:r>
            <a:r>
              <a:rPr lang="en-US" dirty="0" err="1">
                <a:solidFill>
                  <a:prstClr val="black"/>
                </a:solidFill>
                <a:latin typeface="Helvetica Neue" charset="0"/>
              </a:rPr>
              <a:t>Decentralised</a:t>
            </a:r>
            <a:r>
              <a:rPr lang="en-US" dirty="0">
                <a:solidFill>
                  <a:prstClr val="black"/>
                </a:solidFill>
                <a:latin typeface="Helvetica Neue" charset="0"/>
              </a:rPr>
              <a:t> Label Model’ does not require one central source of truth.</a:t>
            </a:r>
            <a:br>
              <a:rPr lang="en-US" dirty="0">
                <a:solidFill>
                  <a:prstClr val="black"/>
                </a:solidFill>
                <a:latin typeface="Helvetica Neue" charset="0"/>
              </a:rPr>
            </a:br>
            <a:r>
              <a:rPr lang="en-US" sz="900" dirty="0">
                <a:solidFill>
                  <a:prstClr val="black"/>
                </a:solidFill>
                <a:latin typeface="Helvetica Neue" charset="0"/>
              </a:rPr>
              <a:t> </a:t>
            </a:r>
            <a:endParaRPr lang="en-US" dirty="0">
              <a:solidFill>
                <a:prstClr val="black"/>
              </a:solidFill>
              <a:latin typeface="Helvetica Neue" charset="0"/>
            </a:endParaRPr>
          </a:p>
          <a:p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283F11"/>
                </a:solidFill>
                <a:latin typeface="Consolas" panose="020B0609020204030204" pitchFamily="49" charset="0"/>
              </a:rPr>
              <a:t>Alice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283F11"/>
                </a:solidFill>
                <a:latin typeface="Consolas" panose="020B0609020204030204" pitchFamily="49" charset="0"/>
              </a:rPr>
              <a:t>Bob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 x;</a:t>
            </a:r>
            <a:br>
              <a:rPr lang="en-US" dirty="0">
                <a:solidFill>
                  <a:prstClr val="black"/>
                </a:solidFill>
                <a:latin typeface="Helvetica Neue" charset="0"/>
              </a:rPr>
            </a:br>
            <a:endParaRPr lang="en-US" dirty="0">
              <a:solidFill>
                <a:prstClr val="black"/>
              </a:solidFill>
              <a:latin typeface="Helvetica Neue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Helvetica Neue" charset="0"/>
              </a:rPr>
              <a:t>Paragon</a:t>
            </a:r>
          </a:p>
          <a:p>
            <a:pPr lvl="0" eaLnBrk="1" hangingPunct="1">
              <a:spcBef>
                <a:spcPct val="0"/>
              </a:spcBef>
            </a:pPr>
            <a:r>
              <a:rPr lang="en-US" dirty="0">
                <a:solidFill>
                  <a:prstClr val="black"/>
                </a:solidFill>
                <a:latin typeface="Helvetica Neue" charset="0"/>
              </a:rPr>
              <a:t>Policies defined in predicate logic. ‘Flow Locks’ allow for </a:t>
            </a:r>
            <a:r>
              <a:rPr lang="en-US" i="1" dirty="0" err="1">
                <a:solidFill>
                  <a:prstClr val="black"/>
                </a:solidFill>
                <a:latin typeface="Helvetica Neue" charset="0"/>
              </a:rPr>
              <a:t>stateful</a:t>
            </a:r>
            <a:r>
              <a:rPr lang="en-US" dirty="0">
                <a:solidFill>
                  <a:prstClr val="black"/>
                </a:solidFill>
                <a:latin typeface="Helvetica Neue" charset="0"/>
              </a:rPr>
              <a:t> policies.</a:t>
            </a:r>
            <a:br>
              <a:rPr lang="en-US" dirty="0">
                <a:solidFill>
                  <a:prstClr val="black"/>
                </a:solidFill>
                <a:latin typeface="Helvetica Neue" charset="0"/>
              </a:rPr>
            </a:br>
            <a:r>
              <a:rPr lang="en-US" sz="900" dirty="0">
                <a:solidFill>
                  <a:prstClr val="black"/>
                </a:solidFill>
                <a:latin typeface="Helvetica Neue" charset="0"/>
                <a:cs typeface="+mn-cs"/>
              </a:rPr>
              <a:t> </a:t>
            </a:r>
            <a:br>
              <a:rPr lang="en-US" dirty="0">
                <a:solidFill>
                  <a:prstClr val="black"/>
                </a:solidFill>
                <a:latin typeface="Helvetica Neue" charset="0"/>
              </a:rPr>
            </a:b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?{</a:t>
            </a:r>
            <a:r>
              <a:rPr lang="en-US" dirty="0" err="1">
                <a:solidFill>
                  <a:srgbClr val="283F11"/>
                </a:solidFill>
                <a:latin typeface="Consolas" panose="020B0609020204030204" pitchFamily="49" charset="0"/>
              </a:rPr>
              <a:t>alice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:}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x;</a:t>
            </a:r>
            <a:b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?{</a:t>
            </a:r>
            <a:r>
              <a:rPr lang="en-US" dirty="0">
                <a:solidFill>
                  <a:srgbClr val="271D65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x: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isAllowed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(x)}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x;</a:t>
            </a:r>
            <a:br>
              <a:rPr lang="en-US" dirty="0">
                <a:solidFill>
                  <a:prstClr val="black"/>
                </a:solidFill>
                <a:latin typeface="Helvetica Neue" charset="0"/>
              </a:rPr>
            </a:br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CASE STUDIES</a:t>
            </a:r>
            <a:endParaRPr lang="en-US" sz="16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</a:rPr>
              <a:t>Battleships</a:t>
            </a:r>
          </a:p>
          <a:p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Requires </a:t>
            </a:r>
            <a:r>
              <a:rPr lang="en-US" i="1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declassification</a:t>
            </a: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 of board coordinates via special query method. Both Paragon &amp; JIF can represent this.</a:t>
            </a:r>
          </a:p>
          <a:p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Conference Management</a:t>
            </a:r>
          </a:p>
          <a:p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Requires </a:t>
            </a:r>
            <a:r>
              <a:rPr lang="en-US" i="1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time-variant</a:t>
            </a: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 policy.</a:t>
            </a:r>
          </a:p>
          <a:p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Paragon encodes this easily. JIF does not.</a:t>
            </a:r>
          </a:p>
          <a:p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Calendar Scheduler</a:t>
            </a:r>
          </a:p>
          <a:p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Requires policy dependent on a runtime list of attendees.</a:t>
            </a:r>
            <a:b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</a:b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Neither JIF nor Paragon can encode this.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</TotalTime>
  <Words>516</Words>
  <Application>Microsoft Office PowerPoint</Application>
  <PresentationFormat>Custom</PresentationFormat>
  <Paragraphs>101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Bodoni MT</vt:lpstr>
      <vt:lpstr>Calibri</vt:lpstr>
      <vt:lpstr>Consolas</vt:lpstr>
      <vt:lpstr>Didot</vt:lpstr>
      <vt:lpstr>Geneva</vt:lpstr>
      <vt:lpstr>Helvetica</vt:lpstr>
      <vt:lpstr>Helvetica Neue</vt:lpstr>
      <vt:lpstr>Times New Roman</vt:lpstr>
      <vt:lpstr>poster</vt:lpstr>
      <vt:lpstr>THE APPLICABILITY OF INFORMATION FLOW TO SECURE JAVA DEVELOPMENT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Joe Spearritt</cp:lastModifiedBy>
  <cp:revision>64</cp:revision>
  <cp:lastPrinted>2011-10-04T02:16:03Z</cp:lastPrinted>
  <dcterms:created xsi:type="dcterms:W3CDTF">2011-10-04T02:18:07Z</dcterms:created>
  <dcterms:modified xsi:type="dcterms:W3CDTF">2017-10-10T04:16:34Z</dcterms:modified>
</cp:coreProperties>
</file>