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  <a:srgbClr val="283F11"/>
    <a:srgbClr val="A298FF"/>
    <a:srgbClr val="BB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" y="67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 lIns="72000" rIns="72000"/>
          <a:lstStyle/>
          <a:p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WHAT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IS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INFORMATION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FLOW?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Access Control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Confidentiality is controlled by performing </a:t>
            </a:r>
            <a:r>
              <a:rPr lang="en-US" i="1" dirty="0">
                <a:latin typeface="Helvetica Neue" charset="0"/>
                <a:cs typeface="Helvetica Neue" charset="0"/>
              </a:rPr>
              <a:t>access checks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</a:p>
          <a:p>
            <a:endParaRPr lang="en-US" sz="800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Circumventing Access Control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Alice gives Betty access… who then gives Mal access. We want a policy on the </a:t>
            </a:r>
            <a:r>
              <a:rPr lang="en-US" i="1" dirty="0">
                <a:latin typeface="Helvetica Neue" charset="0"/>
                <a:cs typeface="Helvetica Neue" charset="0"/>
              </a:rPr>
              <a:t>propagation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The Bell-</a:t>
            </a:r>
            <a:r>
              <a:rPr lang="en-US" b="1" dirty="0" err="1">
                <a:latin typeface="Helvetica Neue" charset="0"/>
                <a:cs typeface="Helvetica Neue" charset="0"/>
              </a:rPr>
              <a:t>Lapadula</a:t>
            </a:r>
            <a:r>
              <a:rPr lang="en-US" b="1" dirty="0">
                <a:latin typeface="Helvetica Neue" charset="0"/>
                <a:cs typeface="Helvetica Neue" charset="0"/>
              </a:rPr>
              <a:t> Lattice Model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Extends Mandatory Access Control.</a:t>
            </a: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Uses a </a:t>
            </a:r>
            <a:r>
              <a:rPr lang="en-US" i="1" dirty="0">
                <a:latin typeface="Helvetica Neue" charset="0"/>
                <a:cs typeface="Helvetica Neue" charset="0"/>
              </a:rPr>
              <a:t>lattice</a:t>
            </a:r>
            <a:r>
              <a:rPr lang="en-US" dirty="0">
                <a:latin typeface="Helvetica Neue" charset="0"/>
                <a:cs typeface="Helvetica Neue" charset="0"/>
              </a:rPr>
              <a:t> of confidentiality states.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AU" dirty="0">
                <a:latin typeface="Helvetica Neue" charset="0"/>
                <a:cs typeface="Helvetica Neue" charset="0"/>
              </a:rPr>
              <a:t>Arrows show direction of allowed flow.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Enforcing Information Flow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 </a:t>
            </a:r>
            <a:r>
              <a:rPr lang="en-US" i="1" dirty="0">
                <a:latin typeface="Helvetica Neue" charset="0"/>
                <a:cs typeface="Helvetica Neue" charset="0"/>
              </a:rPr>
              <a:t>non-interfering</a:t>
            </a:r>
            <a:r>
              <a:rPr lang="en-US" dirty="0">
                <a:latin typeface="Helvetica Neue" charset="0"/>
                <a:cs typeface="Helvetica Neue" charset="0"/>
              </a:rPr>
              <a:t> program contains no invalid information flows.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A program can be </a:t>
            </a:r>
            <a:r>
              <a:rPr lang="en-US" i="1" dirty="0">
                <a:latin typeface="Helvetica Neue" charset="0"/>
                <a:cs typeface="Helvetica Neue" charset="0"/>
              </a:rPr>
              <a:t>verified</a:t>
            </a:r>
            <a:r>
              <a:rPr lang="en-US" dirty="0">
                <a:latin typeface="Helvetica Neue" charset="0"/>
                <a:cs typeface="Helvetica Neue" charset="0"/>
              </a:rPr>
              <a:t> as being non-interfering statically via type checking.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sz="3200" cap="none" spc="-190" dirty="0"/>
              <a:t>THE APPLICABILITY OF INFORMATION FLOW TO SECURE JAVA DEVELOPMENT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Joseph Spearritt || Supervisors: Dr. Larissa Meinicke &amp; Prof. Ian Hayes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CAN THIS BE APPLIED?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Yes!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Security typed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languages build Information Flow into their type system.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Two mature Java-based candidates: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GOAL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and evaluate JIF and Paragon: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Are they</a:t>
            </a:r>
            <a:r>
              <a:rPr lang="en-US" i="1" dirty="0">
                <a:solidFill>
                  <a:prstClr val="black"/>
                </a:solidFill>
                <a:latin typeface="Helvetica Neue" charset="0"/>
              </a:rPr>
              <a:t> viable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to use?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If not, what do they lack?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Is one more feasible than the other?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PROCESS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Design case studies showcasing differing policy properties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Implement each in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and Paragon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the implementations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Can the compiler enforce the policy?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What burden is put on the programmer?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AFA2F8-8BC2-4A26-AC0C-FD92DAD1A38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8327"/>
          <a:stretch/>
        </p:blipFill>
        <p:spPr>
          <a:xfrm>
            <a:off x="374982" y="2742563"/>
            <a:ext cx="2440860" cy="1229031"/>
          </a:xfrm>
          <a:ln/>
        </p:spPr>
      </p:pic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CHALLENGES</a:t>
            </a: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Research languages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Little documentation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Non-existent toolchain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Compiler bugs</a:t>
            </a:r>
          </a:p>
          <a:p>
            <a:pPr indent="-28440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</a:rPr>
              <a:t>Conceptual Difficulty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Requires solid understanding of Information Flow theory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Lots of literature but very disparate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Code is not ‘policy agnostic’, causing cognitive burden</a:t>
            </a:r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</a:p>
          <a:p>
            <a:pPr lvl="0" eaLnBrk="1" hangingPunct="1"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Information Flow has potential in any context where verifying its correctness with respect to security is relevant.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Neither JIF nor Paragon are mature implementations, but Paragon’s ease and expressivity for dynamic policies make it more practical for real world development.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FURTHER WORK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Some other 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 Neue" charset="0"/>
                <a:cs typeface="Helvetica Neue" charset="0"/>
              </a:rPr>
              <a:t>LIFTy</a:t>
            </a:r>
            <a:r>
              <a:rPr lang="en-US" dirty="0">
                <a:latin typeface="Helvetica Neue" charset="0"/>
                <a:cs typeface="Helvetica Neue" charset="0"/>
              </a:rPr>
              <a:t>: Haskell dialect which </a:t>
            </a:r>
            <a:r>
              <a:rPr lang="en-US" dirty="0" err="1">
                <a:latin typeface="Helvetica Neue" charset="0"/>
                <a:cs typeface="Helvetica Neue" charset="0"/>
              </a:rPr>
              <a:t>synthesises</a:t>
            </a:r>
            <a:r>
              <a:rPr lang="en-US" dirty="0">
                <a:latin typeface="Helvetica Neue" charset="0"/>
                <a:cs typeface="Helvetica Neue" charset="0"/>
              </a:rPr>
              <a:t> runtime checks based on refinement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JRIF: extension of JIF to allow for dynamic policy using state automata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8F56C2-C5EA-4A08-9F18-88EBA2C33176}"/>
              </a:ext>
            </a:extLst>
          </p:cNvPr>
          <p:cNvSpPr txBox="1">
            <a:spLocks/>
          </p:cNvSpPr>
          <p:nvPr/>
        </p:nvSpPr>
        <p:spPr bwMode="auto">
          <a:xfrm>
            <a:off x="16124185" y="111920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 err="1">
                <a:latin typeface="Didot" charset="0"/>
                <a:cs typeface="Helvetica Neue" charset="0"/>
              </a:rPr>
              <a:t>Didot</a:t>
            </a:r>
            <a:r>
              <a:rPr lang="en-US" dirty="0">
                <a:latin typeface="Didot" charset="0"/>
                <a:cs typeface="Helvetica Neue" charset="0"/>
              </a:rPr>
              <a:t>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0E5F699-2657-425B-A81B-B2F494A452EF}"/>
              </a:ext>
            </a:extLst>
          </p:cNvPr>
          <p:cNvSpPr txBox="1">
            <a:spLocks/>
          </p:cNvSpPr>
          <p:nvPr/>
        </p:nvSpPr>
        <p:spPr bwMode="auto">
          <a:xfrm>
            <a:off x="18719229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7E8866-17C3-4760-B681-E2B225BC7848}"/>
              </a:ext>
            </a:extLst>
          </p:cNvPr>
          <p:cNvGrpSpPr/>
          <p:nvPr/>
        </p:nvGrpSpPr>
        <p:grpSpPr>
          <a:xfrm>
            <a:off x="516430" y="5583903"/>
            <a:ext cx="2472597" cy="1454458"/>
            <a:chOff x="480252" y="5108136"/>
            <a:chExt cx="2472597" cy="1454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7ABAA-4FFD-4C1A-B27D-F7CE85A2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52" y="5111569"/>
              <a:ext cx="632693" cy="14510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DE8FD4-4A4E-4951-BC43-B9B6EAE5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3096" y="5108136"/>
              <a:ext cx="1479753" cy="145445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64C3D7B-FA0C-4F67-A428-44CABEEFA1A0}"/>
              </a:ext>
            </a:extLst>
          </p:cNvPr>
          <p:cNvSpPr txBox="1"/>
          <p:nvPr/>
        </p:nvSpPr>
        <p:spPr>
          <a:xfrm>
            <a:off x="16724671" y="8606117"/>
            <a:ext cx="3067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 Neue" charset="0"/>
                <a:cs typeface="Helvetica Neue" charset="0"/>
              </a:rPr>
              <a:t>A passive attacker should be unable to distinguish between program executions which differ only in their high confidentiality inputs</a:t>
            </a:r>
          </a:p>
          <a:p>
            <a:endParaRPr lang="en-AU" sz="1400" dirty="0"/>
          </a:p>
        </p:txBody>
      </p:sp>
      <p:pic>
        <p:nvPicPr>
          <p:cNvPr id="1029" name="Picture 5" descr="Jif logo">
            <a:extLst>
              <a:ext uri="{FF2B5EF4-FFF2-40B4-BE49-F238E27FC236}">
                <a16:creationId xmlns:a16="http://schemas.microsoft.com/office/drawing/2014/main" id="{5661A33A-D4FB-42CC-8CA7-861BAB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66" y="2688261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FBC09-5972-474D-9F97-F46546BE60CB}"/>
              </a:ext>
            </a:extLst>
          </p:cNvPr>
          <p:cNvGrpSpPr/>
          <p:nvPr/>
        </p:nvGrpSpPr>
        <p:grpSpPr>
          <a:xfrm>
            <a:off x="4129116" y="4076207"/>
            <a:ext cx="2756511" cy="685659"/>
            <a:chOff x="3971715" y="5254986"/>
            <a:chExt cx="2756511" cy="685659"/>
          </a:xfrm>
        </p:grpSpPr>
        <p:pic>
          <p:nvPicPr>
            <p:cNvPr id="1031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C124CFCE-21D2-45DE-9F07-6308230ED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15" y="5294314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D32D0-998A-41F9-BA0B-26DD98A4860B}"/>
                </a:ext>
              </a:extLst>
            </p:cNvPr>
            <p:cNvSpPr txBox="1"/>
            <p:nvPr/>
          </p:nvSpPr>
          <p:spPr>
            <a:xfrm>
              <a:off x="4799493" y="5254986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76E7860-3132-4584-9CF4-F1C09B10AAF8}"/>
              </a:ext>
            </a:extLst>
          </p:cNvPr>
          <p:cNvSpPr txBox="1">
            <a:spLocks/>
          </p:cNvSpPr>
          <p:nvPr/>
        </p:nvSpPr>
        <p:spPr bwMode="auto">
          <a:xfrm>
            <a:off x="7464426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THE LANGUAGES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JIF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by interacting principals. ‘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</a:rPr>
              <a:t>Decentralised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Label Model’ does not require one central source of truth.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</a:rPr>
              <a:t> </a:t>
            </a: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Bob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Paragon</a:t>
            </a:r>
          </a:p>
          <a:p>
            <a:pPr lvl="0"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in predicate logic. ‘Flow Locks’ allow for </a:t>
            </a:r>
            <a:r>
              <a:rPr lang="en-US" i="1" dirty="0" err="1">
                <a:solidFill>
                  <a:prstClr val="black"/>
                </a:solidFill>
                <a:latin typeface="Helvetica Neue" charset="0"/>
              </a:rPr>
              <a:t>stateful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policies.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  <a:cs typeface="+mn-cs"/>
              </a:rPr>
              <a:t> 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 err="1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>
                <a:solidFill>
                  <a:srgbClr val="271D65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isAllowed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CASE STUDIES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</a:rPr>
              <a:t>Battleships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declassification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of board coordinates via special query method. Both Paragon &amp; JIF can represent this.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Conference Management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time-variant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policy.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 encodes this easily. JIF does not.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Calendar Scheduler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policy dependent on a runtime list of attendees.</a:t>
            </a:r>
            <a:b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can encode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488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Bodoni MT</vt:lpstr>
      <vt:lpstr>Calibri</vt:lpstr>
      <vt:lpstr>Consolas</vt:lpstr>
      <vt:lpstr>Didot</vt:lpstr>
      <vt:lpstr>Geneva</vt:lpstr>
      <vt:lpstr>Helvetica</vt:lpstr>
      <vt:lpstr>Helvetica Neue</vt:lpstr>
      <vt:lpstr>Times New Roman</vt:lpstr>
      <vt:lpstr>poster</vt:lpstr>
      <vt:lpstr>THE APPLICABILITY OF INFORMATION FLOW TO SECURE JAVA DEVELOPMENT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Joe Spearritt</cp:lastModifiedBy>
  <cp:revision>71</cp:revision>
  <cp:lastPrinted>2011-10-04T02:16:03Z</cp:lastPrinted>
  <dcterms:created xsi:type="dcterms:W3CDTF">2011-10-04T02:18:07Z</dcterms:created>
  <dcterms:modified xsi:type="dcterms:W3CDTF">2017-10-16T08:59:56Z</dcterms:modified>
</cp:coreProperties>
</file>