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63" r:id="rId6"/>
    <p:sldId id="261" r:id="rId7"/>
    <p:sldId id="260" r:id="rId8"/>
    <p:sldId id="262" r:id="rId9"/>
    <p:sldId id="569" r:id="rId10"/>
    <p:sldId id="570" r:id="rId11"/>
    <p:sldId id="264" r:id="rId12"/>
    <p:sldId id="267" r:id="rId13"/>
    <p:sldId id="265" r:id="rId14"/>
    <p:sldId id="568" r:id="rId15"/>
    <p:sldId id="266" r:id="rId16"/>
    <p:sldId id="5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210FD0-FD4B-406C-8849-E1A7B26A8BD4}">
          <p14:sldIdLst>
            <p14:sldId id="256"/>
            <p14:sldId id="263"/>
            <p14:sldId id="261"/>
            <p14:sldId id="260"/>
            <p14:sldId id="262"/>
            <p14:sldId id="569"/>
            <p14:sldId id="570"/>
            <p14:sldId id="264"/>
            <p14:sldId id="267"/>
            <p14:sldId id="265"/>
            <p14:sldId id="568"/>
            <p14:sldId id="266"/>
            <p14:sldId id="5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BE64D-1B35-5E94-BCBA-B33133F417D7}" v="1" dt="2020-03-31T19:37:21.780"/>
    <p1510:client id="{59719096-B139-4BC6-8D46-8BC08CB8359E}" v="1440" dt="2020-04-01T01:28:07.627"/>
    <p1510:client id="{8C8461DA-2222-4ACB-84EA-D9A8814A0770}" v="984" dt="2020-03-31T23:55:12.422"/>
    <p1510:client id="{8E80CFCE-5519-4571-AFA3-1B05E8455CBA}" v="12" dt="2020-03-31T23:56:51.877"/>
    <p1510:client id="{AC5D322A-94E9-15B8-F7E6-95EEA933C20C}" v="1090" dt="2020-04-01T01:24:00.549"/>
    <p1510:client id="{DBBDF0A2-E5AC-A755-9863-4C63A4CA4CB9}" v="3" dt="2020-03-31T23:12:14.344"/>
    <p1510:client id="{E9D8B89D-99D5-647A-8758-9A39E0A4113D}" v="48" dt="2020-04-01T00:27:54.355"/>
    <p1510:client id="{F7AF12BB-FAB4-4006-B54E-79D7842618D5}" v="3035" dt="2020-04-01T01:50:33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niandes-my.sharepoint.com/personal/mc_park_uniandes_edu_co/Documents/Paret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is%20Daniel%20Rojas\Downloads\Ventas%2009.201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Diagrama de Pareto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'2'!$C$1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rgbClr val="4EF0A3"/>
            </a:solidFill>
            <a:ln>
              <a:noFill/>
            </a:ln>
            <a:effectLst/>
          </c:spPr>
          <c:invertIfNegative val="0"/>
          <c:cat>
            <c:strRef>
              <c:f>'2'!$B$2:$B$23</c:f>
              <c:strCache>
                <c:ptCount val="22"/>
                <c:pt idx="0">
                  <c:v>Chaqueta</c:v>
                </c:pt>
                <c:pt idx="1">
                  <c:v>Blazer</c:v>
                </c:pt>
                <c:pt idx="2">
                  <c:v>Camisa</c:v>
                </c:pt>
                <c:pt idx="3">
                  <c:v>Saco</c:v>
                </c:pt>
                <c:pt idx="4">
                  <c:v>Traje</c:v>
                </c:pt>
                <c:pt idx="5">
                  <c:v>Poet</c:v>
                </c:pt>
                <c:pt idx="6">
                  <c:v>Abrigo</c:v>
                </c:pt>
                <c:pt idx="7">
                  <c:v>Camiseta</c:v>
                </c:pt>
                <c:pt idx="8">
                  <c:v>Vestido</c:v>
                </c:pt>
                <c:pt idx="9">
                  <c:v>Pantalon</c:v>
                </c:pt>
                <c:pt idx="10">
                  <c:v>Zapato</c:v>
                </c:pt>
                <c:pt idx="11">
                  <c:v>Bono</c:v>
                </c:pt>
                <c:pt idx="12">
                  <c:v>Correa</c:v>
                </c:pt>
                <c:pt idx="13">
                  <c:v>Walt</c:v>
                </c:pt>
                <c:pt idx="14">
                  <c:v>Jean</c:v>
                </c:pt>
                <c:pt idx="15">
                  <c:v>Botas</c:v>
                </c:pt>
                <c:pt idx="16">
                  <c:v>Chaleco</c:v>
                </c:pt>
                <c:pt idx="17">
                  <c:v>Bufanda</c:v>
                </c:pt>
                <c:pt idx="18">
                  <c:v>Corbata</c:v>
                </c:pt>
                <c:pt idx="19">
                  <c:v>Media</c:v>
                </c:pt>
                <c:pt idx="20">
                  <c:v>Jazz</c:v>
                </c:pt>
                <c:pt idx="21">
                  <c:v>Tennis</c:v>
                </c:pt>
              </c:strCache>
            </c:strRef>
          </c:cat>
          <c:val>
            <c:numRef>
              <c:f>'2'!$C$2:$C$23</c:f>
              <c:numCache>
                <c:formatCode>_-[$$-409]* #,##0_ ;_-[$$-409]* \-#,##0\ ;_-[$$-409]* "-"??_ ;_-@_ </c:formatCode>
                <c:ptCount val="22"/>
                <c:pt idx="0">
                  <c:v>1044317759.02</c:v>
                </c:pt>
                <c:pt idx="1">
                  <c:v>739684283</c:v>
                </c:pt>
                <c:pt idx="2">
                  <c:v>689959489.25999999</c:v>
                </c:pt>
                <c:pt idx="3">
                  <c:v>615649320.92000008</c:v>
                </c:pt>
                <c:pt idx="4">
                  <c:v>527415546.22000003</c:v>
                </c:pt>
                <c:pt idx="5">
                  <c:v>410219500</c:v>
                </c:pt>
                <c:pt idx="6">
                  <c:v>294782532.39999998</c:v>
                </c:pt>
                <c:pt idx="7">
                  <c:v>250463323.75000006</c:v>
                </c:pt>
                <c:pt idx="8">
                  <c:v>216449000</c:v>
                </c:pt>
                <c:pt idx="9">
                  <c:v>175415011</c:v>
                </c:pt>
                <c:pt idx="10">
                  <c:v>140235005</c:v>
                </c:pt>
                <c:pt idx="11">
                  <c:v>128872803</c:v>
                </c:pt>
                <c:pt idx="12">
                  <c:v>101149771</c:v>
                </c:pt>
                <c:pt idx="13">
                  <c:v>97507600</c:v>
                </c:pt>
                <c:pt idx="14">
                  <c:v>76991830</c:v>
                </c:pt>
                <c:pt idx="15">
                  <c:v>48865001</c:v>
                </c:pt>
                <c:pt idx="16">
                  <c:v>42769500</c:v>
                </c:pt>
                <c:pt idx="17">
                  <c:v>35278000</c:v>
                </c:pt>
                <c:pt idx="18">
                  <c:v>26400000</c:v>
                </c:pt>
                <c:pt idx="19">
                  <c:v>25324549.990000002</c:v>
                </c:pt>
                <c:pt idx="20">
                  <c:v>22111500</c:v>
                </c:pt>
                <c:pt idx="21">
                  <c:v>20720000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84-419D-A830-DB543AE2B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393488"/>
        <c:axId val="961671232"/>
      </c:barChart>
      <c:lineChart>
        <c:grouping val="standard"/>
        <c:varyColors val="0"/>
        <c:ser>
          <c:idx val="1"/>
          <c:order val="1"/>
          <c:tx>
            <c:strRef>
              <c:f>'2'!$F$1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'2'!$F$2:$F$23</c:f>
              <c:numCache>
                <c:formatCode>General</c:formatCode>
                <c:ptCount val="22"/>
                <c:pt idx="0">
                  <c:v>0.18223591982929374</c:v>
                </c:pt>
                <c:pt idx="1">
                  <c:v>0.31131257732315054</c:v>
                </c:pt>
                <c:pt idx="2">
                  <c:v>0.43171214065934943</c:v>
                </c:pt>
                <c:pt idx="3">
                  <c:v>0.53914440380061779</c:v>
                </c:pt>
                <c:pt idx="4">
                  <c:v>0.63117966449355634</c:v>
                </c:pt>
                <c:pt idx="5">
                  <c:v>0.70276393783251168</c:v>
                </c:pt>
                <c:pt idx="6">
                  <c:v>0.75420418719869498</c:v>
                </c:pt>
                <c:pt idx="7">
                  <c:v>0.79791062979516658</c:v>
                </c:pt>
                <c:pt idx="8">
                  <c:v>0.83568149241857559</c:v>
                </c:pt>
                <c:pt idx="9">
                  <c:v>0.86629182687410455</c:v>
                </c:pt>
                <c:pt idx="10">
                  <c:v>0.89076316704591441</c:v>
                </c:pt>
                <c:pt idx="11">
                  <c:v>0.91325177608548802</c:v>
                </c:pt>
                <c:pt idx="12">
                  <c:v>0.93090265044771781</c:v>
                </c:pt>
                <c:pt idx="13">
                  <c:v>0.94791795735298567</c:v>
                </c:pt>
                <c:pt idx="14">
                  <c:v>0.96135321385246064</c:v>
                </c:pt>
                <c:pt idx="15">
                  <c:v>0.96988027214269878</c:v>
                </c:pt>
                <c:pt idx="16">
                  <c:v>0.97734365108633858</c:v>
                </c:pt>
                <c:pt idx="17">
                  <c:v>0.98349974555491371</c:v>
                </c:pt>
                <c:pt idx="18">
                  <c:v>0.98810660801793271</c:v>
                </c:pt>
                <c:pt idx="19">
                  <c:v>0.99252580190966677</c:v>
                </c:pt>
                <c:pt idx="20">
                  <c:v>0.99638431097599423</c:v>
                </c:pt>
                <c:pt idx="2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84-419D-A830-DB543AE2BCB4}"/>
            </c:ext>
          </c:extLst>
        </c:ser>
        <c:ser>
          <c:idx val="2"/>
          <c:order val="2"/>
          <c:tx>
            <c:strRef>
              <c:f>'2'!$G$1</c:f>
              <c:strCache>
                <c:ptCount val="1"/>
                <c:pt idx="0">
                  <c:v>Y teórico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'2'!$G$2:$G$23</c:f>
              <c:numCache>
                <c:formatCode>0.0000</c:formatCode>
                <c:ptCount val="22"/>
                <c:pt idx="0">
                  <c:v>0.22011912848136264</c:v>
                </c:pt>
                <c:pt idx="1">
                  <c:v>0.37214283713262492</c:v>
                </c:pt>
                <c:pt idx="2">
                  <c:v>0.48343692767142987</c:v>
                </c:pt>
                <c:pt idx="3">
                  <c:v>0.56843596175229649</c:v>
                </c:pt>
                <c:pt idx="4">
                  <c:v>0.63547432944069548</c:v>
                </c:pt>
                <c:pt idx="5">
                  <c:v>0.68970080242888099</c:v>
                </c:pt>
                <c:pt idx="6">
                  <c:v>0.734467811311174</c:v>
                </c:pt>
                <c:pt idx="7">
                  <c:v>0.77205199841321881</c:v>
                </c:pt>
                <c:pt idx="8">
                  <c:v>0.80405369297353113</c:v>
                </c:pt>
                <c:pt idx="9">
                  <c:v>0.83163068651439587</c:v>
                </c:pt>
                <c:pt idx="10">
                  <c:v>0.85564130983555164</c:v>
                </c:pt>
                <c:pt idx="11">
                  <c:v>0.87673537147675584</c:v>
                </c:pt>
                <c:pt idx="12">
                  <c:v>0.89541385483206115</c:v>
                </c:pt>
                <c:pt idx="13">
                  <c:v>0.91206921736016311</c:v>
                </c:pt>
                <c:pt idx="14">
                  <c:v>0.92701326775454418</c:v>
                </c:pt>
                <c:pt idx="15">
                  <c:v>0.94049686999577242</c:v>
                </c:pt>
                <c:pt idx="16">
                  <c:v>0.95272413963752123</c:v>
                </c:pt>
                <c:pt idx="17">
                  <c:v>0.96386284852170412</c:v>
                </c:pt>
                <c:pt idx="18">
                  <c:v>0.97405216901044689</c:v>
                </c:pt>
                <c:pt idx="19">
                  <c:v>0.98340851895978709</c:v>
                </c:pt>
                <c:pt idx="20">
                  <c:v>0.99203002951628494</c:v>
                </c:pt>
                <c:pt idx="2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84-419D-A830-DB543AE2B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4419488"/>
        <c:axId val="961670400"/>
      </c:lineChart>
      <c:catAx>
        <c:axId val="172439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Producto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961671232"/>
        <c:crosses val="autoZero"/>
        <c:auto val="1"/>
        <c:lblAlgn val="ctr"/>
        <c:lblOffset val="100"/>
        <c:noMultiLvlLbl val="0"/>
      </c:catAx>
      <c:valAx>
        <c:axId val="96167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Ventas</a:t>
                </a:r>
                <a:r>
                  <a:rPr lang="en-US" baseline="0"/>
                  <a:t> totales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_-[$$-409]* #,##0_ ;_-[$$-409]* \-#,##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24393488"/>
        <c:crosses val="autoZero"/>
        <c:crossBetween val="between"/>
        <c:majorUnit val="100000000"/>
      </c:valAx>
      <c:valAx>
        <c:axId val="961670400"/>
        <c:scaling>
          <c:orientation val="minMax"/>
          <c:max val="1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Porcentaje de ventas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24419488"/>
        <c:crosses val="max"/>
        <c:crossBetween val="between"/>
      </c:valAx>
      <c:catAx>
        <c:axId val="1724419488"/>
        <c:scaling>
          <c:orientation val="minMax"/>
        </c:scaling>
        <c:delete val="1"/>
        <c:axPos val="b"/>
        <c:majorTickMark val="out"/>
        <c:minorTickMark val="none"/>
        <c:tickLblPos val="nextTo"/>
        <c:crossAx val="961670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Demanda</a:t>
            </a:r>
            <a:r>
              <a:rPr lang="en-US" baseline="0"/>
              <a:t> de produtos (A)</a:t>
            </a:r>
            <a:r>
              <a:rPr lang="en-US"/>
              <a:t> por Canal de Venta</a:t>
            </a:r>
          </a:p>
        </c:rich>
      </c:tx>
      <c:layout>
        <c:manualLayout>
          <c:xMode val="edge"/>
          <c:yMode val="edge"/>
          <c:x val="0.2178263342082240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26F-4560-969A-DCB6B0FCC2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26F-4560-969A-DCB6B0FCC223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26F-4560-969A-DCB6B0FCC2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Sheet1!$C$1823:$C$1825</c:f>
              <c:strCache>
                <c:ptCount val="3"/>
                <c:pt idx="0">
                  <c:v>Tienda</c:v>
                </c:pt>
                <c:pt idx="1">
                  <c:v>Plaza Claro</c:v>
                </c:pt>
                <c:pt idx="2">
                  <c:v>Internet</c:v>
                </c:pt>
              </c:strCache>
            </c:strRef>
          </c:cat>
          <c:val>
            <c:numRef>
              <c:f>Sheet1!$D$1823:$D$1825</c:f>
              <c:numCache>
                <c:formatCode>_-[$$-2C0A]\ * #,##0.00_-;\-[$$-2C0A]\ * #,##0.00_-;_-[$$-2C0A]\ * "-"??_-;_-@_-</c:formatCode>
                <c:ptCount val="3"/>
                <c:pt idx="0">
                  <c:v>451277900</c:v>
                </c:pt>
                <c:pt idx="1">
                  <c:v>232788698</c:v>
                </c:pt>
                <c:pt idx="2" formatCode="_-[$$-409]* #,##0.00_ ;_-[$$-409]* \-#,##0.00\ ;_-[$$-409]* &quot;-&quot;??_ ;_-@_ ">
                  <c:v>43517248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26F-4560-969A-DCB6B0FCC22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91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4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FE341-2474-4B8A-ACC9-5C63AC0C3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84" r="1" b="1"/>
          <a:stretch/>
        </p:blipFill>
        <p:spPr>
          <a:xfrm>
            <a:off x="-94070" y="0"/>
            <a:ext cx="8668492" cy="6857990"/>
          </a:xfrm>
          <a:prstGeom prst="rect">
            <a:avLst/>
          </a:prstGeom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78A39-A8EC-403B-BAFC-0CE566751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48" y="4672897"/>
            <a:ext cx="4023360" cy="203575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ctr"/>
            <a:r>
              <a:rPr lang="en-US" sz="2000"/>
              <a:t>Por:</a:t>
            </a:r>
          </a:p>
          <a:p>
            <a:r>
              <a:rPr lang="en-US" sz="2000"/>
              <a:t>Santiago Diaz 201614021</a:t>
            </a:r>
          </a:p>
          <a:p>
            <a:r>
              <a:rPr lang="en-US" sz="2000"/>
              <a:t>Min Chang Park 201631807</a:t>
            </a:r>
          </a:p>
          <a:p>
            <a:r>
              <a:rPr lang="en-US" sz="2000"/>
              <a:t>David Rojas 201532195</a:t>
            </a:r>
          </a:p>
          <a:p>
            <a:r>
              <a:rPr lang="en-US" sz="2000"/>
              <a:t>Cristian Ballesteros 201712070</a:t>
            </a:r>
          </a:p>
          <a:p>
            <a:r>
              <a:rPr lang="en-US" sz="2000"/>
              <a:t>Luis Daniel Rojas 201633263</a:t>
            </a:r>
          </a:p>
          <a:p>
            <a:pPr algn="ctr"/>
            <a:endParaRPr lang="en-US" sz="2000"/>
          </a:p>
          <a:p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lose up of a piano&#10;&#10;Description automatically generated">
            <a:extLst>
              <a:ext uri="{FF2B5EF4-FFF2-40B4-BE49-F238E27FC236}">
                <a16:creationId xmlns:a16="http://schemas.microsoft.com/office/drawing/2014/main" id="{CAA0BCDE-CA14-40B2-8256-70D40C4E1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825" y="2040606"/>
            <a:ext cx="4023360" cy="1685628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AD9F0C1A-62B0-49B1-8CE9-F9955FE467BD}"/>
              </a:ext>
            </a:extLst>
          </p:cNvPr>
          <p:cNvGrpSpPr/>
          <p:nvPr/>
        </p:nvGrpSpPr>
        <p:grpSpPr>
          <a:xfrm>
            <a:off x="511243" y="1042097"/>
            <a:ext cx="2892503" cy="4773805"/>
            <a:chOff x="409575" y="144087"/>
            <a:chExt cx="2892503" cy="4773805"/>
          </a:xfrm>
          <a:blipFill dpi="0" rotWithShape="1">
            <a:blip r:embed="rId4"/>
            <a:srcRect/>
            <a:stretch>
              <a:fillRect/>
            </a:stretch>
          </a:blipFill>
        </p:grpSpPr>
        <p:sp>
          <p:nvSpPr>
            <p:cNvPr id="79" name="Hexagon 78">
              <a:extLst>
                <a:ext uri="{FF2B5EF4-FFF2-40B4-BE49-F238E27FC236}">
                  <a16:creationId xmlns:a16="http://schemas.microsoft.com/office/drawing/2014/main" id="{C68B40F0-20EC-47A2-851F-4D6D00223C0D}"/>
                </a:ext>
              </a:extLst>
            </p:cNvPr>
            <p:cNvSpPr/>
            <p:nvPr/>
          </p:nvSpPr>
          <p:spPr>
            <a:xfrm>
              <a:off x="2225751" y="2068924"/>
              <a:ext cx="1076325" cy="95475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67EF83D-45EB-415B-AFA5-E8C6C3BB2FA6}"/>
                </a:ext>
              </a:extLst>
            </p:cNvPr>
            <p:cNvGrpSpPr/>
            <p:nvPr/>
          </p:nvGrpSpPr>
          <p:grpSpPr>
            <a:xfrm>
              <a:off x="409575" y="144087"/>
              <a:ext cx="2892503" cy="4773805"/>
              <a:chOff x="409575" y="131069"/>
              <a:chExt cx="2892503" cy="4773805"/>
            </a:xfrm>
            <a:grpFill/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23BECBA-5276-4318-8268-924C1AEF5606}"/>
                  </a:ext>
                </a:extLst>
              </p:cNvPr>
              <p:cNvGrpSpPr/>
              <p:nvPr/>
            </p:nvGrpSpPr>
            <p:grpSpPr>
              <a:xfrm>
                <a:off x="409575" y="608467"/>
                <a:ext cx="1984414" cy="1432139"/>
                <a:chOff x="409575" y="608467"/>
                <a:chExt cx="1984414" cy="1432139"/>
              </a:xfrm>
              <a:grpFill/>
            </p:grpSpPr>
            <p:sp>
              <p:nvSpPr>
                <p:cNvPr id="48" name="Hexagon 47">
                  <a:extLst>
                    <a:ext uri="{FF2B5EF4-FFF2-40B4-BE49-F238E27FC236}">
                      <a16:creationId xmlns:a16="http://schemas.microsoft.com/office/drawing/2014/main" id="{6CDD4C35-B07C-42BC-94AE-1F8801F4E507}"/>
                    </a:ext>
                  </a:extLst>
                </p:cNvPr>
                <p:cNvSpPr/>
                <p:nvPr/>
              </p:nvSpPr>
              <p:spPr>
                <a:xfrm>
                  <a:off x="409575" y="1085850"/>
                  <a:ext cx="1076325" cy="954756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Hexagon 48">
                  <a:extLst>
                    <a:ext uri="{FF2B5EF4-FFF2-40B4-BE49-F238E27FC236}">
                      <a16:creationId xmlns:a16="http://schemas.microsoft.com/office/drawing/2014/main" id="{94BA0590-A9B4-4121-AD79-39DC493CEFB2}"/>
                    </a:ext>
                  </a:extLst>
                </p:cNvPr>
                <p:cNvSpPr/>
                <p:nvPr/>
              </p:nvSpPr>
              <p:spPr>
                <a:xfrm>
                  <a:off x="1317664" y="608467"/>
                  <a:ext cx="1076325" cy="954756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A8848FE-D598-4244-ADC3-8EE18EC9AA20}"/>
                  </a:ext>
                </a:extLst>
              </p:cNvPr>
              <p:cNvGrpSpPr/>
              <p:nvPr/>
            </p:nvGrpSpPr>
            <p:grpSpPr>
              <a:xfrm>
                <a:off x="409575" y="1563223"/>
                <a:ext cx="1984414" cy="1432139"/>
                <a:chOff x="409575" y="608467"/>
                <a:chExt cx="1984414" cy="1432139"/>
              </a:xfrm>
              <a:grpFill/>
            </p:grpSpPr>
            <p:sp>
              <p:nvSpPr>
                <p:cNvPr id="70" name="Hexagon 69">
                  <a:extLst>
                    <a:ext uri="{FF2B5EF4-FFF2-40B4-BE49-F238E27FC236}">
                      <a16:creationId xmlns:a16="http://schemas.microsoft.com/office/drawing/2014/main" id="{E920E5C3-C25F-4BE2-89BF-D59EA56A839D}"/>
                    </a:ext>
                  </a:extLst>
                </p:cNvPr>
                <p:cNvSpPr/>
                <p:nvPr/>
              </p:nvSpPr>
              <p:spPr>
                <a:xfrm>
                  <a:off x="409575" y="1085850"/>
                  <a:ext cx="1076325" cy="954756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Hexagon 70">
                  <a:extLst>
                    <a:ext uri="{FF2B5EF4-FFF2-40B4-BE49-F238E27FC236}">
                      <a16:creationId xmlns:a16="http://schemas.microsoft.com/office/drawing/2014/main" id="{5503A6FE-3CD6-4222-BA09-FE92CA1A9AC1}"/>
                    </a:ext>
                  </a:extLst>
                </p:cNvPr>
                <p:cNvSpPr/>
                <p:nvPr/>
              </p:nvSpPr>
              <p:spPr>
                <a:xfrm>
                  <a:off x="1317664" y="608467"/>
                  <a:ext cx="1076325" cy="954756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62064E78-F88E-4A7A-A387-C244EF8E45CE}"/>
                  </a:ext>
                </a:extLst>
              </p:cNvPr>
              <p:cNvGrpSpPr/>
              <p:nvPr/>
            </p:nvGrpSpPr>
            <p:grpSpPr>
              <a:xfrm>
                <a:off x="409575" y="2517969"/>
                <a:ext cx="1984412" cy="1432149"/>
                <a:chOff x="409575" y="608457"/>
                <a:chExt cx="1984412" cy="1432149"/>
              </a:xfrm>
              <a:grpFill/>
            </p:grpSpPr>
            <p:sp>
              <p:nvSpPr>
                <p:cNvPr id="73" name="Hexagon 72">
                  <a:extLst>
                    <a:ext uri="{FF2B5EF4-FFF2-40B4-BE49-F238E27FC236}">
                      <a16:creationId xmlns:a16="http://schemas.microsoft.com/office/drawing/2014/main" id="{18F9617D-3219-47AF-944C-4A4BD1EBCC23}"/>
                    </a:ext>
                  </a:extLst>
                </p:cNvPr>
                <p:cNvSpPr/>
                <p:nvPr/>
              </p:nvSpPr>
              <p:spPr>
                <a:xfrm>
                  <a:off x="409575" y="1085850"/>
                  <a:ext cx="1076325" cy="954756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Hexagon 73">
                  <a:extLst>
                    <a:ext uri="{FF2B5EF4-FFF2-40B4-BE49-F238E27FC236}">
                      <a16:creationId xmlns:a16="http://schemas.microsoft.com/office/drawing/2014/main" id="{5B80F97E-9910-4DFA-8DED-F970FE58D96A}"/>
                    </a:ext>
                  </a:extLst>
                </p:cNvPr>
                <p:cNvSpPr/>
                <p:nvPr/>
              </p:nvSpPr>
              <p:spPr>
                <a:xfrm>
                  <a:off x="1317662" y="608457"/>
                  <a:ext cx="1076325" cy="954756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225C007-4F54-48F2-B38D-4E011FD445E8}"/>
                  </a:ext>
                </a:extLst>
              </p:cNvPr>
              <p:cNvGrpSpPr/>
              <p:nvPr/>
            </p:nvGrpSpPr>
            <p:grpSpPr>
              <a:xfrm>
                <a:off x="409575" y="3472735"/>
                <a:ext cx="1984414" cy="1432139"/>
                <a:chOff x="409575" y="608467"/>
                <a:chExt cx="1984414" cy="1432139"/>
              </a:xfrm>
              <a:grpFill/>
            </p:grpSpPr>
            <p:sp>
              <p:nvSpPr>
                <p:cNvPr id="76" name="Hexagon 75">
                  <a:extLst>
                    <a:ext uri="{FF2B5EF4-FFF2-40B4-BE49-F238E27FC236}">
                      <a16:creationId xmlns:a16="http://schemas.microsoft.com/office/drawing/2014/main" id="{441C7AE4-0AAD-475D-8054-0C2EF48A5117}"/>
                    </a:ext>
                  </a:extLst>
                </p:cNvPr>
                <p:cNvSpPr/>
                <p:nvPr/>
              </p:nvSpPr>
              <p:spPr>
                <a:xfrm>
                  <a:off x="409575" y="1085850"/>
                  <a:ext cx="1076325" cy="954756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Hexagon 76">
                  <a:extLst>
                    <a:ext uri="{FF2B5EF4-FFF2-40B4-BE49-F238E27FC236}">
                      <a16:creationId xmlns:a16="http://schemas.microsoft.com/office/drawing/2014/main" id="{E9439BD2-ED1D-47AE-8E55-2C578128BBAF}"/>
                    </a:ext>
                  </a:extLst>
                </p:cNvPr>
                <p:cNvSpPr/>
                <p:nvPr/>
              </p:nvSpPr>
              <p:spPr>
                <a:xfrm>
                  <a:off x="1317664" y="608467"/>
                  <a:ext cx="1076325" cy="954756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Hexagon 77">
                <a:extLst>
                  <a:ext uri="{FF2B5EF4-FFF2-40B4-BE49-F238E27FC236}">
                    <a16:creationId xmlns:a16="http://schemas.microsoft.com/office/drawing/2014/main" id="{A0962DAC-A15D-48CD-9308-31300E00416D}"/>
                  </a:ext>
                </a:extLst>
              </p:cNvPr>
              <p:cNvSpPr/>
              <p:nvPr/>
            </p:nvSpPr>
            <p:spPr>
              <a:xfrm>
                <a:off x="2225753" y="2995347"/>
                <a:ext cx="1076325" cy="954756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Hexagon 79">
                <a:extLst>
                  <a:ext uri="{FF2B5EF4-FFF2-40B4-BE49-F238E27FC236}">
                    <a16:creationId xmlns:a16="http://schemas.microsoft.com/office/drawing/2014/main" id="{E2EDCC20-A4D0-4FDB-AB65-039EC9AB720A}"/>
                  </a:ext>
                </a:extLst>
              </p:cNvPr>
              <p:cNvSpPr/>
              <p:nvPr/>
            </p:nvSpPr>
            <p:spPr>
              <a:xfrm>
                <a:off x="2225751" y="1085824"/>
                <a:ext cx="1076325" cy="970081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Hexagon 80">
                <a:extLst>
                  <a:ext uri="{FF2B5EF4-FFF2-40B4-BE49-F238E27FC236}">
                    <a16:creationId xmlns:a16="http://schemas.microsoft.com/office/drawing/2014/main" id="{19F8106C-7A3F-4F98-8EFF-FBC55EB59F0C}"/>
                  </a:ext>
                </a:extLst>
              </p:cNvPr>
              <p:cNvSpPr/>
              <p:nvPr/>
            </p:nvSpPr>
            <p:spPr>
              <a:xfrm>
                <a:off x="2225752" y="131069"/>
                <a:ext cx="1076325" cy="954756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56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7EC05-DEB2-44F7-948F-02ED71A93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866" y="622491"/>
            <a:ext cx="9783632" cy="581025"/>
          </a:xfrm>
        </p:spPr>
        <p:txBody>
          <a:bodyPr anchor="ctr">
            <a:noAutofit/>
          </a:bodyPr>
          <a:lstStyle/>
          <a:p>
            <a:r>
              <a:rPr lang="es-CO" sz="4800"/>
              <a:t>Relevancia 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64BBE-215F-420C-B9B9-68A41AAFAE76}"/>
              </a:ext>
            </a:extLst>
          </p:cNvPr>
          <p:cNvSpPr/>
          <p:nvPr/>
        </p:nvSpPr>
        <p:spPr>
          <a:xfrm>
            <a:off x="0" y="5848351"/>
            <a:ext cx="12192000" cy="1009650"/>
          </a:xfrm>
          <a:prstGeom prst="rect">
            <a:avLst/>
          </a:prstGeom>
          <a:blipFill dpi="0" rotWithShape="1">
            <a:blip r:embed="rId2">
              <a:alphaModFix amt="7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D73B98-6251-41F3-AB36-C21B1596379A}"/>
              </a:ext>
            </a:extLst>
          </p:cNvPr>
          <p:cNvSpPr txBox="1"/>
          <p:nvPr/>
        </p:nvSpPr>
        <p:spPr>
          <a:xfrm>
            <a:off x="799025" y="1271737"/>
            <a:ext cx="6483934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/>
              <a:t>La falta de estructuración de una cadena logística es relevante debido a :</a:t>
            </a:r>
          </a:p>
          <a:p>
            <a:pPr algn="just"/>
            <a:endParaRPr lang="es-E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/>
              <a:t>La gestión de la cadena de suministro se debe ejecutar correctamente para garantizar la satisfacción de los clientes y el éxito de la empresa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/>
          </a:p>
          <a:p>
            <a:pPr marL="285750" indent="-285750" algn="just">
              <a:buFont typeface="Arial"/>
              <a:buChar char="•"/>
            </a:pPr>
            <a:r>
              <a:rPr lang="es-ES" sz="1600"/>
              <a:t>No se sabe con certeza la cantidad de productos a entregar a cada tienda.</a:t>
            </a:r>
          </a:p>
          <a:p>
            <a:pPr algn="just"/>
            <a:endParaRPr lang="es-ES" sz="1600"/>
          </a:p>
          <a:p>
            <a:pPr marL="285750" indent="-285750" algn="just">
              <a:buFont typeface="Arial"/>
              <a:buChar char="•"/>
            </a:pPr>
            <a:r>
              <a:rPr lang="es-ES" sz="1600"/>
              <a:t>La política de 0 inventario les hace perder clientes .</a:t>
            </a:r>
          </a:p>
          <a:p>
            <a:pPr algn="just"/>
            <a:endParaRPr lang="es-ES" sz="1600"/>
          </a:p>
          <a:p>
            <a:pPr marL="285750" indent="-285750" algn="just">
              <a:buFont typeface="Arial"/>
              <a:buChar char="•"/>
            </a:pPr>
            <a:r>
              <a:rPr lang="es-ES" sz="1600"/>
              <a:t>Dado que la  mayoría de las telas son importadas, la escasez de un producto dura alrededor de 1 mes. </a:t>
            </a:r>
          </a:p>
          <a:p>
            <a:pPr algn="just"/>
            <a:endParaRPr lang="es-ES" sz="1600"/>
          </a:p>
          <a:p>
            <a:pPr marL="285750" indent="-285750" algn="just">
              <a:buFont typeface="Arial"/>
              <a:buChar char="•"/>
            </a:pPr>
            <a:r>
              <a:rPr lang="es-ES" sz="1600"/>
              <a:t>La falta de procesos que lleven el inventario actual de cada tienda no les permite tener un mejor control en la distribución.</a:t>
            </a:r>
          </a:p>
          <a:p>
            <a:pPr algn="just"/>
            <a:endParaRPr lang="es-ES"/>
          </a:p>
        </p:txBody>
      </p:sp>
      <p:pic>
        <p:nvPicPr>
          <p:cNvPr id="5" name="Picture 4" descr="A picture containing clock, playing, room, sign&#10;&#10;Description automatically generated">
            <a:extLst>
              <a:ext uri="{FF2B5EF4-FFF2-40B4-BE49-F238E27FC236}">
                <a16:creationId xmlns:a16="http://schemas.microsoft.com/office/drawing/2014/main" id="{24D3B09E-FFA2-4188-8FCD-36A45C9BC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510" y="2035271"/>
            <a:ext cx="3658073" cy="22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4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7DDC2-476D-4899-9C82-3EA2ADE4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r>
              <a:rPr lang="es-419" sz="4000"/>
              <a:t>Herramientas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lose up of a piano&#10;&#10;Description automatically generated">
            <a:extLst>
              <a:ext uri="{FF2B5EF4-FFF2-40B4-BE49-F238E27FC236}">
                <a16:creationId xmlns:a16="http://schemas.microsoft.com/office/drawing/2014/main" id="{43AC007B-1A04-407B-A23A-4F2C85C7F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44" y="474223"/>
            <a:ext cx="3109966" cy="1302952"/>
          </a:xfrm>
          <a:prstGeom prst="rect">
            <a:avLst/>
          </a:prstGeom>
        </p:spPr>
      </p:pic>
      <p:sp>
        <p:nvSpPr>
          <p:cNvPr id="10" name="30 CuadroTexto">
            <a:extLst>
              <a:ext uri="{FF2B5EF4-FFF2-40B4-BE49-F238E27FC236}">
                <a16:creationId xmlns:a16="http://schemas.microsoft.com/office/drawing/2014/main" id="{7E15FD80-82B9-43F6-961A-D6BC31FA4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039" y="2776478"/>
            <a:ext cx="3728098" cy="86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5652" tIns="17826" rIns="35652" bIns="17826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/>
              <a:t>Producción basada en criterios y especulación de la gerencia general y el director creativo</a:t>
            </a:r>
          </a:p>
        </p:txBody>
      </p:sp>
      <p:sp>
        <p:nvSpPr>
          <p:cNvPr id="11" name="30 CuadroTexto">
            <a:extLst>
              <a:ext uri="{FF2B5EF4-FFF2-40B4-BE49-F238E27FC236}">
                <a16:creationId xmlns:a16="http://schemas.microsoft.com/office/drawing/2014/main" id="{2E9727C9-1D69-49EE-A87B-406DC419A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038" y="3768591"/>
            <a:ext cx="3419475" cy="31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5652" tIns="17826" rIns="35652" bIns="17826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/>
              <a:t>Política de 0 inventarios</a:t>
            </a:r>
          </a:p>
        </p:txBody>
      </p:sp>
      <p:sp>
        <p:nvSpPr>
          <p:cNvPr id="12" name="30 CuadroTexto">
            <a:extLst>
              <a:ext uri="{FF2B5EF4-FFF2-40B4-BE49-F238E27FC236}">
                <a16:creationId xmlns:a16="http://schemas.microsoft.com/office/drawing/2014/main" id="{8C078831-42A6-4737-A80C-FC92CEC87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038" y="4398903"/>
            <a:ext cx="3419475" cy="31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5652" tIns="17826" rIns="35652" bIns="17826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/>
              <a:t>Ventas perdidas</a:t>
            </a:r>
          </a:p>
        </p:txBody>
      </p:sp>
      <p:sp>
        <p:nvSpPr>
          <p:cNvPr id="14" name="30 CuadroTexto">
            <a:extLst>
              <a:ext uri="{FF2B5EF4-FFF2-40B4-BE49-F238E27FC236}">
                <a16:creationId xmlns:a16="http://schemas.microsoft.com/office/drawing/2014/main" id="{602EDE2B-703F-43C6-AAA0-1CE754963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037" y="5194953"/>
            <a:ext cx="3419475" cy="589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5652" tIns="17826" rIns="35652" bIns="17826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/>
              <a:t>Carencia de Indicadores Logísticos</a:t>
            </a:r>
          </a:p>
        </p:txBody>
      </p:sp>
      <p:grpSp>
        <p:nvGrpSpPr>
          <p:cNvPr id="15" name="46 Grupo">
            <a:extLst>
              <a:ext uri="{FF2B5EF4-FFF2-40B4-BE49-F238E27FC236}">
                <a16:creationId xmlns:a16="http://schemas.microsoft.com/office/drawing/2014/main" id="{93FEF1EE-0584-4837-807E-B0E0C6C5C10E}"/>
              </a:ext>
            </a:extLst>
          </p:cNvPr>
          <p:cNvGrpSpPr>
            <a:grpSpLocks/>
          </p:cNvGrpSpPr>
          <p:nvPr/>
        </p:nvGrpSpPr>
        <p:grpSpPr bwMode="auto">
          <a:xfrm>
            <a:off x="1803310" y="2562167"/>
            <a:ext cx="8351839" cy="3419475"/>
            <a:chOff x="320675" y="1366838"/>
            <a:chExt cx="8351837" cy="3419475"/>
          </a:xfrm>
        </p:grpSpPr>
        <p:grpSp>
          <p:nvGrpSpPr>
            <p:cNvPr id="16" name="44 Grupo">
              <a:extLst>
                <a:ext uri="{FF2B5EF4-FFF2-40B4-BE49-F238E27FC236}">
                  <a16:creationId xmlns:a16="http://schemas.microsoft.com/office/drawing/2014/main" id="{85F6CF47-A28F-46DE-918E-605E30A8A4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75" y="1366838"/>
              <a:ext cx="8351837" cy="3419475"/>
              <a:chOff x="320675" y="1366838"/>
              <a:chExt cx="8351837" cy="3419475"/>
            </a:xfrm>
          </p:grpSpPr>
          <p:cxnSp>
            <p:nvCxnSpPr>
              <p:cNvPr id="50" name="Straight Connector 51">
                <a:extLst>
                  <a:ext uri="{FF2B5EF4-FFF2-40B4-BE49-F238E27FC236}">
                    <a16:creationId xmlns:a16="http://schemas.microsoft.com/office/drawing/2014/main" id="{C76C22B6-6DBD-4DCA-82AB-EDEEF3B4464F}"/>
                  </a:ext>
                </a:extLst>
              </p:cNvPr>
              <p:cNvCxnSpPr/>
              <p:nvPr/>
            </p:nvCxnSpPr>
            <p:spPr bwMode="auto">
              <a:xfrm>
                <a:off x="320675" y="1366838"/>
                <a:ext cx="4179887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51" name="Straight Connector 52">
                <a:extLst>
                  <a:ext uri="{FF2B5EF4-FFF2-40B4-BE49-F238E27FC236}">
                    <a16:creationId xmlns:a16="http://schemas.microsoft.com/office/drawing/2014/main" id="{2D8A5FD9-A586-46C4-BF4C-A44EA9A5972C}"/>
                  </a:ext>
                </a:extLst>
              </p:cNvPr>
              <p:cNvCxnSpPr/>
              <p:nvPr/>
            </p:nvCxnSpPr>
            <p:spPr bwMode="auto">
              <a:xfrm rot="5400000">
                <a:off x="2790824" y="3076576"/>
                <a:ext cx="341947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52" name="Straight Connector 53">
                <a:extLst>
                  <a:ext uri="{FF2B5EF4-FFF2-40B4-BE49-F238E27FC236}">
                    <a16:creationId xmlns:a16="http://schemas.microsoft.com/office/drawing/2014/main" id="{C9A03DD2-CC82-4BC4-B870-0E2318788503}"/>
                  </a:ext>
                </a:extLst>
              </p:cNvPr>
              <p:cNvCxnSpPr/>
              <p:nvPr/>
            </p:nvCxnSpPr>
            <p:spPr bwMode="auto">
              <a:xfrm>
                <a:off x="4500562" y="4786313"/>
                <a:ext cx="417195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olid"/>
                <a:tailEnd type="oval"/>
              </a:ln>
              <a:effectLst/>
            </p:spPr>
          </p:cxnSp>
        </p:grpSp>
        <p:grpSp>
          <p:nvGrpSpPr>
            <p:cNvPr id="17" name="45 Grupo">
              <a:extLst>
                <a:ext uri="{FF2B5EF4-FFF2-40B4-BE49-F238E27FC236}">
                  <a16:creationId xmlns:a16="http://schemas.microsoft.com/office/drawing/2014/main" id="{4760B12C-7D61-47CB-8FAF-9E4EDFEF60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8613" y="1503363"/>
              <a:ext cx="719137" cy="3155950"/>
              <a:chOff x="4138613" y="1503363"/>
              <a:chExt cx="719137" cy="3155950"/>
            </a:xfrm>
          </p:grpSpPr>
          <p:sp>
            <p:nvSpPr>
              <p:cNvPr id="18" name="Oval 47">
                <a:extLst>
                  <a:ext uri="{FF2B5EF4-FFF2-40B4-BE49-F238E27FC236}">
                    <a16:creationId xmlns:a16="http://schemas.microsoft.com/office/drawing/2014/main" id="{08FC12E9-1879-4C3C-8544-F64795557312}"/>
                  </a:ext>
                </a:extLst>
              </p:cNvPr>
              <p:cNvSpPr/>
              <p:nvPr/>
            </p:nvSpPr>
            <p:spPr bwMode="auto">
              <a:xfrm>
                <a:off x="4138613" y="1503363"/>
                <a:ext cx="719137" cy="720725"/>
              </a:xfrm>
              <a:prstGeom prst="ellipse">
                <a:avLst/>
              </a:prstGeom>
              <a:solidFill>
                <a:srgbClr val="1BAE96"/>
              </a:solidFill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lIns="35652" tIns="17826" rIns="35652" bIns="17826" anchor="ctr"/>
              <a:lstStyle/>
              <a:p>
                <a:pPr algn="ctr" defTabSz="848921">
                  <a:defRPr/>
                </a:pPr>
                <a:endParaRPr lang="en-US" kern="0">
                  <a:solidFill>
                    <a:srgbClr val="FF0000"/>
                  </a:solidFill>
                  <a:latin typeface="Roboto Thin"/>
                  <a:cs typeface="Arial" panose="020B0604020202020204" pitchFamily="34" charset="0"/>
                </a:endParaRPr>
              </a:p>
            </p:txBody>
          </p:sp>
          <p:sp>
            <p:nvSpPr>
              <p:cNvPr id="19" name="Oval 44">
                <a:extLst>
                  <a:ext uri="{FF2B5EF4-FFF2-40B4-BE49-F238E27FC236}">
                    <a16:creationId xmlns:a16="http://schemas.microsoft.com/office/drawing/2014/main" id="{69222BF0-ED8B-4FEE-8794-90A881A56DBD}"/>
                  </a:ext>
                </a:extLst>
              </p:cNvPr>
              <p:cNvSpPr/>
              <p:nvPr/>
            </p:nvSpPr>
            <p:spPr bwMode="auto">
              <a:xfrm>
                <a:off x="4138613" y="2316163"/>
                <a:ext cx="719137" cy="719137"/>
              </a:xfrm>
              <a:prstGeom prst="ellipse">
                <a:avLst/>
              </a:prstGeom>
              <a:solidFill>
                <a:srgbClr val="F6AA32"/>
              </a:solidFill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lIns="35652" tIns="17826" rIns="35652" bIns="17826" anchor="ctr"/>
              <a:lstStyle/>
              <a:p>
                <a:pPr algn="ctr" defTabSz="848921">
                  <a:defRPr/>
                </a:pPr>
                <a:endParaRPr lang="en-US" kern="0">
                  <a:solidFill>
                    <a:srgbClr val="FF0000"/>
                  </a:solidFill>
                  <a:latin typeface="Roboto Thin"/>
                  <a:cs typeface="Arial" panose="020B0604020202020204" pitchFamily="34" charset="0"/>
                </a:endParaRPr>
              </a:p>
            </p:txBody>
          </p:sp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6DF2AEE5-D11F-43B7-ADA8-F838655E3539}"/>
                  </a:ext>
                </a:extLst>
              </p:cNvPr>
              <p:cNvSpPr/>
              <p:nvPr/>
            </p:nvSpPr>
            <p:spPr bwMode="auto">
              <a:xfrm>
                <a:off x="4138613" y="3125788"/>
                <a:ext cx="719137" cy="720725"/>
              </a:xfrm>
              <a:prstGeom prst="ellipse">
                <a:avLst/>
              </a:prstGeom>
              <a:solidFill>
                <a:srgbClr val="9F3D34"/>
              </a:solidFill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lIns="35652" tIns="17826" rIns="35652" bIns="17826" anchor="ctr"/>
              <a:lstStyle/>
              <a:p>
                <a:pPr algn="ctr" defTabSz="848921">
                  <a:defRPr/>
                </a:pPr>
                <a:endParaRPr lang="en-US" kern="0">
                  <a:solidFill>
                    <a:srgbClr val="FF0000"/>
                  </a:solidFill>
                  <a:latin typeface="Roboto Thin"/>
                  <a:cs typeface="Arial" panose="020B0604020202020204" pitchFamily="34" charset="0"/>
                </a:endParaRPr>
              </a:p>
            </p:txBody>
          </p:sp>
          <p:sp>
            <p:nvSpPr>
              <p:cNvPr id="22" name="Oval 44">
                <a:extLst>
                  <a:ext uri="{FF2B5EF4-FFF2-40B4-BE49-F238E27FC236}">
                    <a16:creationId xmlns:a16="http://schemas.microsoft.com/office/drawing/2014/main" id="{3D3E5209-63C3-47A1-A0CE-9E2589EFB6FF}"/>
                  </a:ext>
                </a:extLst>
              </p:cNvPr>
              <p:cNvSpPr/>
              <p:nvPr/>
            </p:nvSpPr>
            <p:spPr bwMode="auto">
              <a:xfrm>
                <a:off x="4138613" y="3938588"/>
                <a:ext cx="719137" cy="720725"/>
              </a:xfrm>
              <a:prstGeom prst="ellipse">
                <a:avLst/>
              </a:prstGeom>
              <a:solidFill>
                <a:srgbClr val="89A14F"/>
              </a:solidFill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lIns="35652" tIns="17826" rIns="35652" bIns="17826" anchor="ctr"/>
              <a:lstStyle/>
              <a:p>
                <a:pPr algn="ctr" defTabSz="848921">
                  <a:defRPr/>
                </a:pPr>
                <a:endParaRPr lang="en-US" kern="0">
                  <a:solidFill>
                    <a:srgbClr val="FF0000"/>
                  </a:solidFill>
                  <a:latin typeface="Roboto Thin"/>
                  <a:cs typeface="Arial" panose="020B0604020202020204" pitchFamily="34" charset="0"/>
                </a:endParaRPr>
              </a:p>
            </p:txBody>
          </p:sp>
          <p:grpSp>
            <p:nvGrpSpPr>
              <p:cNvPr id="24" name="Shape 472">
                <a:extLst>
                  <a:ext uri="{FF2B5EF4-FFF2-40B4-BE49-F238E27FC236}">
                    <a16:creationId xmlns:a16="http://schemas.microsoft.com/office/drawing/2014/main" id="{36755628-8196-4FB8-A6AC-8B6E3805D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7711" y="1678009"/>
                <a:ext cx="288001" cy="360366"/>
                <a:chOff x="6730350" y="2315900"/>
                <a:chExt cx="257700" cy="420100"/>
              </a:xfrm>
            </p:grpSpPr>
            <p:sp>
              <p:nvSpPr>
                <p:cNvPr id="45" name="Shape 473">
                  <a:extLst>
                    <a:ext uri="{FF2B5EF4-FFF2-40B4-BE49-F238E27FC236}">
                      <a16:creationId xmlns:a16="http://schemas.microsoft.com/office/drawing/2014/main" id="{07FF59E1-596D-4ACE-A315-C99147E107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900" y="2671250"/>
                  <a:ext cx="102600" cy="22625"/>
                </a:xfrm>
                <a:custGeom>
                  <a:avLst/>
                  <a:gdLst>
                    <a:gd name="T0" fmla="*/ 2147483646 w 4104"/>
                    <a:gd name="T1" fmla="*/ 2147483646 h 905"/>
                    <a:gd name="T2" fmla="*/ 2147483646 w 4104"/>
                    <a:gd name="T3" fmla="*/ 2147483646 h 905"/>
                    <a:gd name="T4" fmla="*/ 2147483646 w 4104"/>
                    <a:gd name="T5" fmla="*/ 2147483646 h 905"/>
                    <a:gd name="T6" fmla="*/ 2147483646 w 4104"/>
                    <a:gd name="T7" fmla="*/ 2147483646 h 905"/>
                    <a:gd name="T8" fmla="*/ 2147483646 w 4104"/>
                    <a:gd name="T9" fmla="*/ 2147483646 h 9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04"/>
                    <a:gd name="T16" fmla="*/ 0 h 905"/>
                    <a:gd name="T17" fmla="*/ 4104 w 4104"/>
                    <a:gd name="T18" fmla="*/ 905 h 9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04" h="905" extrusionOk="0">
                      <a:moveTo>
                        <a:pt x="1" y="1"/>
                      </a:moveTo>
                      <a:lnTo>
                        <a:pt x="1" y="905"/>
                      </a:lnTo>
                      <a:lnTo>
                        <a:pt x="4104" y="905"/>
                      </a:lnTo>
                      <a:lnTo>
                        <a:pt x="4104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91425" rIns="91425" bIns="91425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Shape 474">
                  <a:extLst>
                    <a:ext uri="{FF2B5EF4-FFF2-40B4-BE49-F238E27FC236}">
                      <a16:creationId xmlns:a16="http://schemas.microsoft.com/office/drawing/2014/main" id="{1FF63FCB-4DD5-4B56-89B8-F90876116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900" y="2636450"/>
                  <a:ext cx="102600" cy="22625"/>
                </a:xfrm>
                <a:custGeom>
                  <a:avLst/>
                  <a:gdLst>
                    <a:gd name="T0" fmla="*/ 2147483646 w 4104"/>
                    <a:gd name="T1" fmla="*/ 2147483646 h 905"/>
                    <a:gd name="T2" fmla="*/ 2147483646 w 4104"/>
                    <a:gd name="T3" fmla="*/ 2147483646 h 905"/>
                    <a:gd name="T4" fmla="*/ 2147483646 w 4104"/>
                    <a:gd name="T5" fmla="*/ 2147483646 h 905"/>
                    <a:gd name="T6" fmla="*/ 2147483646 w 4104"/>
                    <a:gd name="T7" fmla="*/ 2147483646 h 905"/>
                    <a:gd name="T8" fmla="*/ 2147483646 w 4104"/>
                    <a:gd name="T9" fmla="*/ 2147483646 h 9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04"/>
                    <a:gd name="T16" fmla="*/ 0 h 905"/>
                    <a:gd name="T17" fmla="*/ 4104 w 4104"/>
                    <a:gd name="T18" fmla="*/ 905 h 9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04" h="905" extrusionOk="0">
                      <a:moveTo>
                        <a:pt x="1" y="1"/>
                      </a:moveTo>
                      <a:lnTo>
                        <a:pt x="1" y="905"/>
                      </a:lnTo>
                      <a:lnTo>
                        <a:pt x="4104" y="905"/>
                      </a:lnTo>
                      <a:lnTo>
                        <a:pt x="4104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91425" rIns="91425" bIns="91425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Shape 475">
                  <a:extLst>
                    <a:ext uri="{FF2B5EF4-FFF2-40B4-BE49-F238E27FC236}">
                      <a16:creationId xmlns:a16="http://schemas.microsoft.com/office/drawing/2014/main" id="{8DFB315E-06B5-499E-83DA-F42D2EE9DE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900" y="2706075"/>
                  <a:ext cx="102600" cy="29925"/>
                </a:xfrm>
                <a:custGeom>
                  <a:avLst/>
                  <a:gdLst>
                    <a:gd name="T0" fmla="*/ 2147483646 w 4104"/>
                    <a:gd name="T1" fmla="*/ 0 h 1197"/>
                    <a:gd name="T2" fmla="*/ 2147483646 w 4104"/>
                    <a:gd name="T3" fmla="*/ 2147483646 h 1197"/>
                    <a:gd name="T4" fmla="*/ 2147483646 w 4104"/>
                    <a:gd name="T5" fmla="*/ 2147483646 h 1197"/>
                    <a:gd name="T6" fmla="*/ 2147483646 w 4104"/>
                    <a:gd name="T7" fmla="*/ 2147483646 h 1197"/>
                    <a:gd name="T8" fmla="*/ 2147483646 w 4104"/>
                    <a:gd name="T9" fmla="*/ 2147483646 h 1197"/>
                    <a:gd name="T10" fmla="*/ 2147483646 w 4104"/>
                    <a:gd name="T11" fmla="*/ 2147483646 h 1197"/>
                    <a:gd name="T12" fmla="*/ 2147483646 w 4104"/>
                    <a:gd name="T13" fmla="*/ 2147483646 h 1197"/>
                    <a:gd name="T14" fmla="*/ 2147483646 w 4104"/>
                    <a:gd name="T15" fmla="*/ 2147483646 h 1197"/>
                    <a:gd name="T16" fmla="*/ 2147483646 w 4104"/>
                    <a:gd name="T17" fmla="*/ 2147483646 h 1197"/>
                    <a:gd name="T18" fmla="*/ 2147483646 w 4104"/>
                    <a:gd name="T19" fmla="*/ 2147483646 h 1197"/>
                    <a:gd name="T20" fmla="*/ 2147483646 w 4104"/>
                    <a:gd name="T21" fmla="*/ 2147483646 h 1197"/>
                    <a:gd name="T22" fmla="*/ 2147483646 w 4104"/>
                    <a:gd name="T23" fmla="*/ 2147483646 h 1197"/>
                    <a:gd name="T24" fmla="*/ 2147483646 w 4104"/>
                    <a:gd name="T25" fmla="*/ 2147483646 h 1197"/>
                    <a:gd name="T26" fmla="*/ 2147483646 w 4104"/>
                    <a:gd name="T27" fmla="*/ 2147483646 h 1197"/>
                    <a:gd name="T28" fmla="*/ 2147483646 w 4104"/>
                    <a:gd name="T29" fmla="*/ 0 h 1197"/>
                    <a:gd name="T30" fmla="*/ 2147483646 w 4104"/>
                    <a:gd name="T31" fmla="*/ 0 h 119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104"/>
                    <a:gd name="T49" fmla="*/ 0 h 1197"/>
                    <a:gd name="T50" fmla="*/ 4104 w 4104"/>
                    <a:gd name="T51" fmla="*/ 1197 h 119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104" h="1197" extrusionOk="0">
                      <a:moveTo>
                        <a:pt x="1" y="0"/>
                      </a:moveTo>
                      <a:lnTo>
                        <a:pt x="1" y="171"/>
                      </a:lnTo>
                      <a:lnTo>
                        <a:pt x="25" y="318"/>
                      </a:lnTo>
                      <a:lnTo>
                        <a:pt x="98" y="464"/>
                      </a:lnTo>
                      <a:lnTo>
                        <a:pt x="196" y="586"/>
                      </a:lnTo>
                      <a:lnTo>
                        <a:pt x="343" y="660"/>
                      </a:lnTo>
                      <a:lnTo>
                        <a:pt x="1881" y="1172"/>
                      </a:lnTo>
                      <a:lnTo>
                        <a:pt x="2052" y="1197"/>
                      </a:lnTo>
                      <a:lnTo>
                        <a:pt x="2223" y="1172"/>
                      </a:lnTo>
                      <a:lnTo>
                        <a:pt x="3762" y="660"/>
                      </a:lnTo>
                      <a:lnTo>
                        <a:pt x="3908" y="586"/>
                      </a:lnTo>
                      <a:lnTo>
                        <a:pt x="4006" y="464"/>
                      </a:lnTo>
                      <a:lnTo>
                        <a:pt x="4079" y="318"/>
                      </a:lnTo>
                      <a:lnTo>
                        <a:pt x="4104" y="171"/>
                      </a:lnTo>
                      <a:lnTo>
                        <a:pt x="41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91425" rIns="91425" bIns="91425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Shape 476">
                  <a:extLst>
                    <a:ext uri="{FF2B5EF4-FFF2-40B4-BE49-F238E27FC236}">
                      <a16:creationId xmlns:a16="http://schemas.microsoft.com/office/drawing/2014/main" id="{19C4B57D-75D1-4EEB-B05B-352CF561C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1575" y="2463675"/>
                  <a:ext cx="95275" cy="160600"/>
                </a:xfrm>
                <a:custGeom>
                  <a:avLst/>
                  <a:gdLst>
                    <a:gd name="T0" fmla="*/ 2147483646 w 3811"/>
                    <a:gd name="T1" fmla="*/ 0 h 6424"/>
                    <a:gd name="T2" fmla="*/ 2147483646 w 3811"/>
                    <a:gd name="T3" fmla="*/ 2147483646 h 6424"/>
                    <a:gd name="T4" fmla="*/ 2147483646 w 3811"/>
                    <a:gd name="T5" fmla="*/ 2147483646 h 6424"/>
                    <a:gd name="T6" fmla="*/ 2147483646 w 3811"/>
                    <a:gd name="T7" fmla="*/ 2147483646 h 6424"/>
                    <a:gd name="T8" fmla="*/ 2147483646 w 3811"/>
                    <a:gd name="T9" fmla="*/ 2147483646 h 6424"/>
                    <a:gd name="T10" fmla="*/ 2147483646 w 3811"/>
                    <a:gd name="T11" fmla="*/ 2147483646 h 6424"/>
                    <a:gd name="T12" fmla="*/ 0 w 3811"/>
                    <a:gd name="T13" fmla="*/ 2147483646 h 6424"/>
                    <a:gd name="T14" fmla="*/ 2147483646 w 3811"/>
                    <a:gd name="T15" fmla="*/ 2147483646 h 6424"/>
                    <a:gd name="T16" fmla="*/ 2147483646 w 3811"/>
                    <a:gd name="T17" fmla="*/ 2147483646 h 6424"/>
                    <a:gd name="T18" fmla="*/ 2147483646 w 3811"/>
                    <a:gd name="T19" fmla="*/ 2147483646 h 6424"/>
                    <a:gd name="T20" fmla="*/ 2147483646 w 3811"/>
                    <a:gd name="T21" fmla="*/ 2147483646 h 6424"/>
                    <a:gd name="T22" fmla="*/ 2147483646 w 3811"/>
                    <a:gd name="T23" fmla="*/ 2147483646 h 6424"/>
                    <a:gd name="T24" fmla="*/ 2147483646 w 3811"/>
                    <a:gd name="T25" fmla="*/ 2147483646 h 6424"/>
                    <a:gd name="T26" fmla="*/ 2147483646 w 3811"/>
                    <a:gd name="T27" fmla="*/ 2147483646 h 6424"/>
                    <a:gd name="T28" fmla="*/ 2147483646 w 3811"/>
                    <a:gd name="T29" fmla="*/ 2147483646 h 6424"/>
                    <a:gd name="T30" fmla="*/ 2147483646 w 3811"/>
                    <a:gd name="T31" fmla="*/ 0 h 642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811"/>
                    <a:gd name="T49" fmla="*/ 0 h 6424"/>
                    <a:gd name="T50" fmla="*/ 3811 w 3811"/>
                    <a:gd name="T51" fmla="*/ 6424 h 642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811" h="6424" extrusionOk="0">
                      <a:moveTo>
                        <a:pt x="1905" y="0"/>
                      </a:moveTo>
                      <a:lnTo>
                        <a:pt x="928" y="831"/>
                      </a:lnTo>
                      <a:lnTo>
                        <a:pt x="855" y="879"/>
                      </a:lnTo>
                      <a:lnTo>
                        <a:pt x="782" y="904"/>
                      </a:lnTo>
                      <a:lnTo>
                        <a:pt x="684" y="879"/>
                      </a:lnTo>
                      <a:lnTo>
                        <a:pt x="611" y="831"/>
                      </a:lnTo>
                      <a:lnTo>
                        <a:pt x="0" y="318"/>
                      </a:lnTo>
                      <a:lnTo>
                        <a:pt x="1319" y="6423"/>
                      </a:lnTo>
                      <a:lnTo>
                        <a:pt x="2491" y="6423"/>
                      </a:lnTo>
                      <a:lnTo>
                        <a:pt x="3810" y="318"/>
                      </a:lnTo>
                      <a:lnTo>
                        <a:pt x="3200" y="831"/>
                      </a:lnTo>
                      <a:lnTo>
                        <a:pt x="3126" y="879"/>
                      </a:lnTo>
                      <a:lnTo>
                        <a:pt x="3029" y="904"/>
                      </a:lnTo>
                      <a:lnTo>
                        <a:pt x="2955" y="879"/>
                      </a:lnTo>
                      <a:lnTo>
                        <a:pt x="2882" y="831"/>
                      </a:lnTo>
                      <a:lnTo>
                        <a:pt x="19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91425" rIns="91425" bIns="91425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Shape 477">
                  <a:extLst>
                    <a:ext uri="{FF2B5EF4-FFF2-40B4-BE49-F238E27FC236}">
                      <a16:creationId xmlns:a16="http://schemas.microsoft.com/office/drawing/2014/main" id="{D676358F-24AE-4E68-AF71-65E4EC2999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30350" y="2315900"/>
                  <a:ext cx="257700" cy="308375"/>
                </a:xfrm>
                <a:custGeom>
                  <a:avLst/>
                  <a:gdLst>
                    <a:gd name="T0" fmla="*/ 2147483646 w 10308"/>
                    <a:gd name="T1" fmla="*/ 2147483646 h 12335"/>
                    <a:gd name="T2" fmla="*/ 2147483646 w 10308"/>
                    <a:gd name="T3" fmla="*/ 2147483646 h 12335"/>
                    <a:gd name="T4" fmla="*/ 2147483646 w 10308"/>
                    <a:gd name="T5" fmla="*/ 2147483646 h 12335"/>
                    <a:gd name="T6" fmla="*/ 2147483646 w 10308"/>
                    <a:gd name="T7" fmla="*/ 2147483646 h 12335"/>
                    <a:gd name="T8" fmla="*/ 2147483646 w 10308"/>
                    <a:gd name="T9" fmla="*/ 2147483646 h 12335"/>
                    <a:gd name="T10" fmla="*/ 2147483646 w 10308"/>
                    <a:gd name="T11" fmla="*/ 2147483646 h 12335"/>
                    <a:gd name="T12" fmla="*/ 2147483646 w 10308"/>
                    <a:gd name="T13" fmla="*/ 2147483646 h 12335"/>
                    <a:gd name="T14" fmla="*/ 2147483646 w 10308"/>
                    <a:gd name="T15" fmla="*/ 2147483646 h 12335"/>
                    <a:gd name="T16" fmla="*/ 2147483646 w 10308"/>
                    <a:gd name="T17" fmla="*/ 2147483646 h 12335"/>
                    <a:gd name="T18" fmla="*/ 2147483646 w 10308"/>
                    <a:gd name="T19" fmla="*/ 2147483646 h 12335"/>
                    <a:gd name="T20" fmla="*/ 2147483646 w 10308"/>
                    <a:gd name="T21" fmla="*/ 2147483646 h 12335"/>
                    <a:gd name="T22" fmla="*/ 2147483646 w 10308"/>
                    <a:gd name="T23" fmla="*/ 2147483646 h 12335"/>
                    <a:gd name="T24" fmla="*/ 2147483646 w 10308"/>
                    <a:gd name="T25" fmla="*/ 2147483646 h 12335"/>
                    <a:gd name="T26" fmla="*/ 2147483646 w 10308"/>
                    <a:gd name="T27" fmla="*/ 2147483646 h 12335"/>
                    <a:gd name="T28" fmla="*/ 2147483646 w 10308"/>
                    <a:gd name="T29" fmla="*/ 2147483646 h 12335"/>
                    <a:gd name="T30" fmla="*/ 2147483646 w 10308"/>
                    <a:gd name="T31" fmla="*/ 2147483646 h 12335"/>
                    <a:gd name="T32" fmla="*/ 2147483646 w 10308"/>
                    <a:gd name="T33" fmla="*/ 2147483646 h 12335"/>
                    <a:gd name="T34" fmla="*/ 2147483646 w 10308"/>
                    <a:gd name="T35" fmla="*/ 2147483646 h 12335"/>
                    <a:gd name="T36" fmla="*/ 2147483646 w 10308"/>
                    <a:gd name="T37" fmla="*/ 2147483646 h 12335"/>
                    <a:gd name="T38" fmla="*/ 2147483646 w 10308"/>
                    <a:gd name="T39" fmla="*/ 2147483646 h 12335"/>
                    <a:gd name="T40" fmla="*/ 2147483646 w 10308"/>
                    <a:gd name="T41" fmla="*/ 2147483646 h 12335"/>
                    <a:gd name="T42" fmla="*/ 2147483646 w 10308"/>
                    <a:gd name="T43" fmla="*/ 2147483646 h 12335"/>
                    <a:gd name="T44" fmla="*/ 2147483646 w 10308"/>
                    <a:gd name="T45" fmla="*/ 2147483646 h 12335"/>
                    <a:gd name="T46" fmla="*/ 2147483646 w 10308"/>
                    <a:gd name="T47" fmla="*/ 2147483646 h 12335"/>
                    <a:gd name="T48" fmla="*/ 2147483646 w 10308"/>
                    <a:gd name="T49" fmla="*/ 2147483646 h 12335"/>
                    <a:gd name="T50" fmla="*/ 2147483646 w 10308"/>
                    <a:gd name="T51" fmla="*/ 2147483646 h 12335"/>
                    <a:gd name="T52" fmla="*/ 2147483646 w 10308"/>
                    <a:gd name="T53" fmla="*/ 2147483646 h 12335"/>
                    <a:gd name="T54" fmla="*/ 2147483646 w 10308"/>
                    <a:gd name="T55" fmla="*/ 2147483646 h 12335"/>
                    <a:gd name="T56" fmla="*/ 2147483646 w 10308"/>
                    <a:gd name="T57" fmla="*/ 2147483646 h 12335"/>
                    <a:gd name="T58" fmla="*/ 2147483646 w 10308"/>
                    <a:gd name="T59" fmla="*/ 2147483646 h 12335"/>
                    <a:gd name="T60" fmla="*/ 2147483646 w 10308"/>
                    <a:gd name="T61" fmla="*/ 2147483646 h 12335"/>
                    <a:gd name="T62" fmla="*/ 2147483646 w 10308"/>
                    <a:gd name="T63" fmla="*/ 2147483646 h 12335"/>
                    <a:gd name="T64" fmla="*/ 2147483646 w 10308"/>
                    <a:gd name="T65" fmla="*/ 2147483646 h 12335"/>
                    <a:gd name="T66" fmla="*/ 2147483646 w 10308"/>
                    <a:gd name="T67" fmla="*/ 2147483646 h 12335"/>
                    <a:gd name="T68" fmla="*/ 2147483646 w 10308"/>
                    <a:gd name="T69" fmla="*/ 2147483646 h 12335"/>
                    <a:gd name="T70" fmla="*/ 2147483646 w 10308"/>
                    <a:gd name="T71" fmla="*/ 2147483646 h 12335"/>
                    <a:gd name="T72" fmla="*/ 2147483646 w 10308"/>
                    <a:gd name="T73" fmla="*/ 2147483646 h 12335"/>
                    <a:gd name="T74" fmla="*/ 2147483646 w 10308"/>
                    <a:gd name="T75" fmla="*/ 2147483646 h 12335"/>
                    <a:gd name="T76" fmla="*/ 2147483646 w 10308"/>
                    <a:gd name="T77" fmla="*/ 2147483646 h 12335"/>
                    <a:gd name="T78" fmla="*/ 2147483646 w 10308"/>
                    <a:gd name="T79" fmla="*/ 2147483646 h 12335"/>
                    <a:gd name="T80" fmla="*/ 2147483646 w 10308"/>
                    <a:gd name="T81" fmla="*/ 2147483646 h 12335"/>
                    <a:gd name="T82" fmla="*/ 2147483646 w 10308"/>
                    <a:gd name="T83" fmla="*/ 2147483646 h 12335"/>
                    <a:gd name="T84" fmla="*/ 2147483646 w 10308"/>
                    <a:gd name="T85" fmla="*/ 2147483646 h 12335"/>
                    <a:gd name="T86" fmla="*/ 2147483646 w 10308"/>
                    <a:gd name="T87" fmla="*/ 2147483646 h 12335"/>
                    <a:gd name="T88" fmla="*/ 2147483646 w 10308"/>
                    <a:gd name="T89" fmla="*/ 2147483646 h 12335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0308"/>
                    <a:gd name="T136" fmla="*/ 0 h 12335"/>
                    <a:gd name="T137" fmla="*/ 10308 w 10308"/>
                    <a:gd name="T138" fmla="*/ 12335 h 12335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0308" h="12335" extrusionOk="0">
                      <a:moveTo>
                        <a:pt x="5154" y="1"/>
                      </a:moveTo>
                      <a:lnTo>
                        <a:pt x="4617" y="25"/>
                      </a:lnTo>
                      <a:lnTo>
                        <a:pt x="4128" y="98"/>
                      </a:lnTo>
                      <a:lnTo>
                        <a:pt x="3615" y="245"/>
                      </a:lnTo>
                      <a:lnTo>
                        <a:pt x="3151" y="416"/>
                      </a:lnTo>
                      <a:lnTo>
                        <a:pt x="2712" y="636"/>
                      </a:lnTo>
                      <a:lnTo>
                        <a:pt x="2272" y="880"/>
                      </a:lnTo>
                      <a:lnTo>
                        <a:pt x="1881" y="1173"/>
                      </a:lnTo>
                      <a:lnTo>
                        <a:pt x="1515" y="1515"/>
                      </a:lnTo>
                      <a:lnTo>
                        <a:pt x="1198" y="1881"/>
                      </a:lnTo>
                      <a:lnTo>
                        <a:pt x="880" y="2272"/>
                      </a:lnTo>
                      <a:lnTo>
                        <a:pt x="636" y="2687"/>
                      </a:lnTo>
                      <a:lnTo>
                        <a:pt x="416" y="3151"/>
                      </a:lnTo>
                      <a:lnTo>
                        <a:pt x="245" y="3615"/>
                      </a:lnTo>
                      <a:lnTo>
                        <a:pt x="123" y="4104"/>
                      </a:lnTo>
                      <a:lnTo>
                        <a:pt x="50" y="4617"/>
                      </a:lnTo>
                      <a:lnTo>
                        <a:pt x="1" y="5154"/>
                      </a:lnTo>
                      <a:lnTo>
                        <a:pt x="25" y="5423"/>
                      </a:lnTo>
                      <a:lnTo>
                        <a:pt x="50" y="5691"/>
                      </a:lnTo>
                      <a:lnTo>
                        <a:pt x="123" y="6204"/>
                      </a:lnTo>
                      <a:lnTo>
                        <a:pt x="245" y="6693"/>
                      </a:lnTo>
                      <a:lnTo>
                        <a:pt x="416" y="7132"/>
                      </a:lnTo>
                      <a:lnTo>
                        <a:pt x="636" y="7572"/>
                      </a:lnTo>
                      <a:lnTo>
                        <a:pt x="856" y="7963"/>
                      </a:lnTo>
                      <a:lnTo>
                        <a:pt x="1100" y="8353"/>
                      </a:lnTo>
                      <a:lnTo>
                        <a:pt x="1369" y="8744"/>
                      </a:lnTo>
                      <a:lnTo>
                        <a:pt x="1906" y="9526"/>
                      </a:lnTo>
                      <a:lnTo>
                        <a:pt x="2150" y="9941"/>
                      </a:lnTo>
                      <a:lnTo>
                        <a:pt x="2394" y="10356"/>
                      </a:lnTo>
                      <a:lnTo>
                        <a:pt x="2614" y="10796"/>
                      </a:lnTo>
                      <a:lnTo>
                        <a:pt x="2810" y="11284"/>
                      </a:lnTo>
                      <a:lnTo>
                        <a:pt x="2980" y="11797"/>
                      </a:lnTo>
                      <a:lnTo>
                        <a:pt x="3103" y="12334"/>
                      </a:lnTo>
                      <a:lnTo>
                        <a:pt x="4079" y="12334"/>
                      </a:lnTo>
                      <a:lnTo>
                        <a:pt x="3249" y="8500"/>
                      </a:lnTo>
                      <a:lnTo>
                        <a:pt x="2663" y="5642"/>
                      </a:lnTo>
                      <a:lnTo>
                        <a:pt x="2663" y="5520"/>
                      </a:lnTo>
                      <a:lnTo>
                        <a:pt x="2712" y="5423"/>
                      </a:lnTo>
                      <a:lnTo>
                        <a:pt x="2785" y="5374"/>
                      </a:lnTo>
                      <a:lnTo>
                        <a:pt x="2883" y="5349"/>
                      </a:lnTo>
                      <a:lnTo>
                        <a:pt x="2956" y="5349"/>
                      </a:lnTo>
                      <a:lnTo>
                        <a:pt x="3054" y="5398"/>
                      </a:lnTo>
                      <a:lnTo>
                        <a:pt x="4031" y="6253"/>
                      </a:lnTo>
                      <a:lnTo>
                        <a:pt x="4983" y="5398"/>
                      </a:lnTo>
                      <a:lnTo>
                        <a:pt x="5081" y="5349"/>
                      </a:lnTo>
                      <a:lnTo>
                        <a:pt x="5227" y="5349"/>
                      </a:lnTo>
                      <a:lnTo>
                        <a:pt x="5325" y="5398"/>
                      </a:lnTo>
                      <a:lnTo>
                        <a:pt x="6278" y="6253"/>
                      </a:lnTo>
                      <a:lnTo>
                        <a:pt x="7254" y="5398"/>
                      </a:lnTo>
                      <a:lnTo>
                        <a:pt x="7352" y="5349"/>
                      </a:lnTo>
                      <a:lnTo>
                        <a:pt x="7425" y="5349"/>
                      </a:lnTo>
                      <a:lnTo>
                        <a:pt x="7523" y="5374"/>
                      </a:lnTo>
                      <a:lnTo>
                        <a:pt x="7596" y="5423"/>
                      </a:lnTo>
                      <a:lnTo>
                        <a:pt x="7645" y="5520"/>
                      </a:lnTo>
                      <a:lnTo>
                        <a:pt x="7645" y="5642"/>
                      </a:lnTo>
                      <a:lnTo>
                        <a:pt x="7059" y="8500"/>
                      </a:lnTo>
                      <a:lnTo>
                        <a:pt x="6229" y="12334"/>
                      </a:lnTo>
                      <a:lnTo>
                        <a:pt x="7206" y="12334"/>
                      </a:lnTo>
                      <a:lnTo>
                        <a:pt x="7328" y="11797"/>
                      </a:lnTo>
                      <a:lnTo>
                        <a:pt x="7499" y="11284"/>
                      </a:lnTo>
                      <a:lnTo>
                        <a:pt x="7694" y="10796"/>
                      </a:lnTo>
                      <a:lnTo>
                        <a:pt x="7914" y="10356"/>
                      </a:lnTo>
                      <a:lnTo>
                        <a:pt x="8158" y="9941"/>
                      </a:lnTo>
                      <a:lnTo>
                        <a:pt x="8402" y="9526"/>
                      </a:lnTo>
                      <a:lnTo>
                        <a:pt x="8940" y="8744"/>
                      </a:lnTo>
                      <a:lnTo>
                        <a:pt x="9208" y="8353"/>
                      </a:lnTo>
                      <a:lnTo>
                        <a:pt x="9453" y="7963"/>
                      </a:lnTo>
                      <a:lnTo>
                        <a:pt x="9672" y="7572"/>
                      </a:lnTo>
                      <a:lnTo>
                        <a:pt x="9892" y="7132"/>
                      </a:lnTo>
                      <a:lnTo>
                        <a:pt x="10063" y="6693"/>
                      </a:lnTo>
                      <a:lnTo>
                        <a:pt x="10185" y="6204"/>
                      </a:lnTo>
                      <a:lnTo>
                        <a:pt x="10259" y="5691"/>
                      </a:lnTo>
                      <a:lnTo>
                        <a:pt x="10283" y="5423"/>
                      </a:lnTo>
                      <a:lnTo>
                        <a:pt x="10307" y="5154"/>
                      </a:lnTo>
                      <a:lnTo>
                        <a:pt x="10259" y="4617"/>
                      </a:lnTo>
                      <a:lnTo>
                        <a:pt x="10185" y="4104"/>
                      </a:lnTo>
                      <a:lnTo>
                        <a:pt x="10063" y="3615"/>
                      </a:lnTo>
                      <a:lnTo>
                        <a:pt x="9892" y="3151"/>
                      </a:lnTo>
                      <a:lnTo>
                        <a:pt x="9672" y="2687"/>
                      </a:lnTo>
                      <a:lnTo>
                        <a:pt x="9428" y="2272"/>
                      </a:lnTo>
                      <a:lnTo>
                        <a:pt x="9111" y="1881"/>
                      </a:lnTo>
                      <a:lnTo>
                        <a:pt x="8793" y="1515"/>
                      </a:lnTo>
                      <a:lnTo>
                        <a:pt x="8427" y="1173"/>
                      </a:lnTo>
                      <a:lnTo>
                        <a:pt x="8036" y="880"/>
                      </a:lnTo>
                      <a:lnTo>
                        <a:pt x="7596" y="636"/>
                      </a:lnTo>
                      <a:lnTo>
                        <a:pt x="7157" y="416"/>
                      </a:lnTo>
                      <a:lnTo>
                        <a:pt x="6693" y="245"/>
                      </a:lnTo>
                      <a:lnTo>
                        <a:pt x="6180" y="98"/>
                      </a:lnTo>
                      <a:lnTo>
                        <a:pt x="5691" y="25"/>
                      </a:lnTo>
                      <a:lnTo>
                        <a:pt x="515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91425" rIns="91425" bIns="91425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6" name="Shape 472">
                <a:extLst>
                  <a:ext uri="{FF2B5EF4-FFF2-40B4-BE49-F238E27FC236}">
                    <a16:creationId xmlns:a16="http://schemas.microsoft.com/office/drawing/2014/main" id="{C8BF085D-D8E1-41E7-8084-6CB8141F93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7711" y="4149741"/>
                <a:ext cx="288001" cy="360366"/>
                <a:chOff x="6730350" y="2315900"/>
                <a:chExt cx="257700" cy="420100"/>
              </a:xfrm>
            </p:grpSpPr>
            <p:sp>
              <p:nvSpPr>
                <p:cNvPr id="40" name="Shape 473">
                  <a:extLst>
                    <a:ext uri="{FF2B5EF4-FFF2-40B4-BE49-F238E27FC236}">
                      <a16:creationId xmlns:a16="http://schemas.microsoft.com/office/drawing/2014/main" id="{9D0EE8BC-138C-479C-A5E4-A22FE14830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900" y="2671250"/>
                  <a:ext cx="102600" cy="22625"/>
                </a:xfrm>
                <a:custGeom>
                  <a:avLst/>
                  <a:gdLst>
                    <a:gd name="T0" fmla="*/ 2147483646 w 4104"/>
                    <a:gd name="T1" fmla="*/ 2147483646 h 905"/>
                    <a:gd name="T2" fmla="*/ 2147483646 w 4104"/>
                    <a:gd name="T3" fmla="*/ 2147483646 h 905"/>
                    <a:gd name="T4" fmla="*/ 2147483646 w 4104"/>
                    <a:gd name="T5" fmla="*/ 2147483646 h 905"/>
                    <a:gd name="T6" fmla="*/ 2147483646 w 4104"/>
                    <a:gd name="T7" fmla="*/ 2147483646 h 905"/>
                    <a:gd name="T8" fmla="*/ 2147483646 w 4104"/>
                    <a:gd name="T9" fmla="*/ 2147483646 h 9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04"/>
                    <a:gd name="T16" fmla="*/ 0 h 905"/>
                    <a:gd name="T17" fmla="*/ 4104 w 4104"/>
                    <a:gd name="T18" fmla="*/ 905 h 9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04" h="905" extrusionOk="0">
                      <a:moveTo>
                        <a:pt x="1" y="1"/>
                      </a:moveTo>
                      <a:lnTo>
                        <a:pt x="1" y="905"/>
                      </a:lnTo>
                      <a:lnTo>
                        <a:pt x="4104" y="905"/>
                      </a:lnTo>
                      <a:lnTo>
                        <a:pt x="4104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91425" rIns="91425" bIns="91425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Shape 474">
                  <a:extLst>
                    <a:ext uri="{FF2B5EF4-FFF2-40B4-BE49-F238E27FC236}">
                      <a16:creationId xmlns:a16="http://schemas.microsoft.com/office/drawing/2014/main" id="{4FA09A7F-87EE-455E-B7AD-0DB6B8F492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900" y="2636450"/>
                  <a:ext cx="102600" cy="22625"/>
                </a:xfrm>
                <a:custGeom>
                  <a:avLst/>
                  <a:gdLst>
                    <a:gd name="T0" fmla="*/ 2147483646 w 4104"/>
                    <a:gd name="T1" fmla="*/ 2147483646 h 905"/>
                    <a:gd name="T2" fmla="*/ 2147483646 w 4104"/>
                    <a:gd name="T3" fmla="*/ 2147483646 h 905"/>
                    <a:gd name="T4" fmla="*/ 2147483646 w 4104"/>
                    <a:gd name="T5" fmla="*/ 2147483646 h 905"/>
                    <a:gd name="T6" fmla="*/ 2147483646 w 4104"/>
                    <a:gd name="T7" fmla="*/ 2147483646 h 905"/>
                    <a:gd name="T8" fmla="*/ 2147483646 w 4104"/>
                    <a:gd name="T9" fmla="*/ 2147483646 h 9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04"/>
                    <a:gd name="T16" fmla="*/ 0 h 905"/>
                    <a:gd name="T17" fmla="*/ 4104 w 4104"/>
                    <a:gd name="T18" fmla="*/ 905 h 9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04" h="905" extrusionOk="0">
                      <a:moveTo>
                        <a:pt x="1" y="1"/>
                      </a:moveTo>
                      <a:lnTo>
                        <a:pt x="1" y="905"/>
                      </a:lnTo>
                      <a:lnTo>
                        <a:pt x="4104" y="905"/>
                      </a:lnTo>
                      <a:lnTo>
                        <a:pt x="4104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91425" rIns="91425" bIns="91425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Shape 475">
                  <a:extLst>
                    <a:ext uri="{FF2B5EF4-FFF2-40B4-BE49-F238E27FC236}">
                      <a16:creationId xmlns:a16="http://schemas.microsoft.com/office/drawing/2014/main" id="{F66B8E0C-F72B-4B90-90EB-7FA49CC57F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900" y="2706075"/>
                  <a:ext cx="102600" cy="29925"/>
                </a:xfrm>
                <a:custGeom>
                  <a:avLst/>
                  <a:gdLst>
                    <a:gd name="T0" fmla="*/ 2147483646 w 4104"/>
                    <a:gd name="T1" fmla="*/ 0 h 1197"/>
                    <a:gd name="T2" fmla="*/ 2147483646 w 4104"/>
                    <a:gd name="T3" fmla="*/ 2147483646 h 1197"/>
                    <a:gd name="T4" fmla="*/ 2147483646 w 4104"/>
                    <a:gd name="T5" fmla="*/ 2147483646 h 1197"/>
                    <a:gd name="T6" fmla="*/ 2147483646 w 4104"/>
                    <a:gd name="T7" fmla="*/ 2147483646 h 1197"/>
                    <a:gd name="T8" fmla="*/ 2147483646 w 4104"/>
                    <a:gd name="T9" fmla="*/ 2147483646 h 1197"/>
                    <a:gd name="T10" fmla="*/ 2147483646 w 4104"/>
                    <a:gd name="T11" fmla="*/ 2147483646 h 1197"/>
                    <a:gd name="T12" fmla="*/ 2147483646 w 4104"/>
                    <a:gd name="T13" fmla="*/ 2147483646 h 1197"/>
                    <a:gd name="T14" fmla="*/ 2147483646 w 4104"/>
                    <a:gd name="T15" fmla="*/ 2147483646 h 1197"/>
                    <a:gd name="T16" fmla="*/ 2147483646 w 4104"/>
                    <a:gd name="T17" fmla="*/ 2147483646 h 1197"/>
                    <a:gd name="T18" fmla="*/ 2147483646 w 4104"/>
                    <a:gd name="T19" fmla="*/ 2147483646 h 1197"/>
                    <a:gd name="T20" fmla="*/ 2147483646 w 4104"/>
                    <a:gd name="T21" fmla="*/ 2147483646 h 1197"/>
                    <a:gd name="T22" fmla="*/ 2147483646 w 4104"/>
                    <a:gd name="T23" fmla="*/ 2147483646 h 1197"/>
                    <a:gd name="T24" fmla="*/ 2147483646 w 4104"/>
                    <a:gd name="T25" fmla="*/ 2147483646 h 1197"/>
                    <a:gd name="T26" fmla="*/ 2147483646 w 4104"/>
                    <a:gd name="T27" fmla="*/ 2147483646 h 1197"/>
                    <a:gd name="T28" fmla="*/ 2147483646 w 4104"/>
                    <a:gd name="T29" fmla="*/ 0 h 1197"/>
                    <a:gd name="T30" fmla="*/ 2147483646 w 4104"/>
                    <a:gd name="T31" fmla="*/ 0 h 119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104"/>
                    <a:gd name="T49" fmla="*/ 0 h 1197"/>
                    <a:gd name="T50" fmla="*/ 4104 w 4104"/>
                    <a:gd name="T51" fmla="*/ 1197 h 119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104" h="1197" extrusionOk="0">
                      <a:moveTo>
                        <a:pt x="1" y="0"/>
                      </a:moveTo>
                      <a:lnTo>
                        <a:pt x="1" y="171"/>
                      </a:lnTo>
                      <a:lnTo>
                        <a:pt x="25" y="318"/>
                      </a:lnTo>
                      <a:lnTo>
                        <a:pt x="98" y="464"/>
                      </a:lnTo>
                      <a:lnTo>
                        <a:pt x="196" y="586"/>
                      </a:lnTo>
                      <a:lnTo>
                        <a:pt x="343" y="660"/>
                      </a:lnTo>
                      <a:lnTo>
                        <a:pt x="1881" y="1172"/>
                      </a:lnTo>
                      <a:lnTo>
                        <a:pt x="2052" y="1197"/>
                      </a:lnTo>
                      <a:lnTo>
                        <a:pt x="2223" y="1172"/>
                      </a:lnTo>
                      <a:lnTo>
                        <a:pt x="3762" y="660"/>
                      </a:lnTo>
                      <a:lnTo>
                        <a:pt x="3908" y="586"/>
                      </a:lnTo>
                      <a:lnTo>
                        <a:pt x="4006" y="464"/>
                      </a:lnTo>
                      <a:lnTo>
                        <a:pt x="4079" y="318"/>
                      </a:lnTo>
                      <a:lnTo>
                        <a:pt x="4104" y="171"/>
                      </a:lnTo>
                      <a:lnTo>
                        <a:pt x="41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91425" rIns="91425" bIns="91425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Shape 476">
                  <a:extLst>
                    <a:ext uri="{FF2B5EF4-FFF2-40B4-BE49-F238E27FC236}">
                      <a16:creationId xmlns:a16="http://schemas.microsoft.com/office/drawing/2014/main" id="{580F0FFF-5692-40F4-8D7D-4977E70BB0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1575" y="2463675"/>
                  <a:ext cx="95275" cy="160600"/>
                </a:xfrm>
                <a:custGeom>
                  <a:avLst/>
                  <a:gdLst>
                    <a:gd name="T0" fmla="*/ 2147483646 w 3811"/>
                    <a:gd name="T1" fmla="*/ 0 h 6424"/>
                    <a:gd name="T2" fmla="*/ 2147483646 w 3811"/>
                    <a:gd name="T3" fmla="*/ 2147483646 h 6424"/>
                    <a:gd name="T4" fmla="*/ 2147483646 w 3811"/>
                    <a:gd name="T5" fmla="*/ 2147483646 h 6424"/>
                    <a:gd name="T6" fmla="*/ 2147483646 w 3811"/>
                    <a:gd name="T7" fmla="*/ 2147483646 h 6424"/>
                    <a:gd name="T8" fmla="*/ 2147483646 w 3811"/>
                    <a:gd name="T9" fmla="*/ 2147483646 h 6424"/>
                    <a:gd name="T10" fmla="*/ 2147483646 w 3811"/>
                    <a:gd name="T11" fmla="*/ 2147483646 h 6424"/>
                    <a:gd name="T12" fmla="*/ 0 w 3811"/>
                    <a:gd name="T13" fmla="*/ 2147483646 h 6424"/>
                    <a:gd name="T14" fmla="*/ 2147483646 w 3811"/>
                    <a:gd name="T15" fmla="*/ 2147483646 h 6424"/>
                    <a:gd name="T16" fmla="*/ 2147483646 w 3811"/>
                    <a:gd name="T17" fmla="*/ 2147483646 h 6424"/>
                    <a:gd name="T18" fmla="*/ 2147483646 w 3811"/>
                    <a:gd name="T19" fmla="*/ 2147483646 h 6424"/>
                    <a:gd name="T20" fmla="*/ 2147483646 w 3811"/>
                    <a:gd name="T21" fmla="*/ 2147483646 h 6424"/>
                    <a:gd name="T22" fmla="*/ 2147483646 w 3811"/>
                    <a:gd name="T23" fmla="*/ 2147483646 h 6424"/>
                    <a:gd name="T24" fmla="*/ 2147483646 w 3811"/>
                    <a:gd name="T25" fmla="*/ 2147483646 h 6424"/>
                    <a:gd name="T26" fmla="*/ 2147483646 w 3811"/>
                    <a:gd name="T27" fmla="*/ 2147483646 h 6424"/>
                    <a:gd name="T28" fmla="*/ 2147483646 w 3811"/>
                    <a:gd name="T29" fmla="*/ 2147483646 h 6424"/>
                    <a:gd name="T30" fmla="*/ 2147483646 w 3811"/>
                    <a:gd name="T31" fmla="*/ 0 h 642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811"/>
                    <a:gd name="T49" fmla="*/ 0 h 6424"/>
                    <a:gd name="T50" fmla="*/ 3811 w 3811"/>
                    <a:gd name="T51" fmla="*/ 6424 h 642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811" h="6424" extrusionOk="0">
                      <a:moveTo>
                        <a:pt x="1905" y="0"/>
                      </a:moveTo>
                      <a:lnTo>
                        <a:pt x="928" y="831"/>
                      </a:lnTo>
                      <a:lnTo>
                        <a:pt x="855" y="879"/>
                      </a:lnTo>
                      <a:lnTo>
                        <a:pt x="782" y="904"/>
                      </a:lnTo>
                      <a:lnTo>
                        <a:pt x="684" y="879"/>
                      </a:lnTo>
                      <a:lnTo>
                        <a:pt x="611" y="831"/>
                      </a:lnTo>
                      <a:lnTo>
                        <a:pt x="0" y="318"/>
                      </a:lnTo>
                      <a:lnTo>
                        <a:pt x="1319" y="6423"/>
                      </a:lnTo>
                      <a:lnTo>
                        <a:pt x="2491" y="6423"/>
                      </a:lnTo>
                      <a:lnTo>
                        <a:pt x="3810" y="318"/>
                      </a:lnTo>
                      <a:lnTo>
                        <a:pt x="3200" y="831"/>
                      </a:lnTo>
                      <a:lnTo>
                        <a:pt x="3126" y="879"/>
                      </a:lnTo>
                      <a:lnTo>
                        <a:pt x="3029" y="904"/>
                      </a:lnTo>
                      <a:lnTo>
                        <a:pt x="2955" y="879"/>
                      </a:lnTo>
                      <a:lnTo>
                        <a:pt x="2882" y="831"/>
                      </a:lnTo>
                      <a:lnTo>
                        <a:pt x="19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91425" rIns="91425" bIns="91425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Shape 477">
                  <a:extLst>
                    <a:ext uri="{FF2B5EF4-FFF2-40B4-BE49-F238E27FC236}">
                      <a16:creationId xmlns:a16="http://schemas.microsoft.com/office/drawing/2014/main" id="{5C4DB623-757C-4FE8-B63C-26D37AD99A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30350" y="2315900"/>
                  <a:ext cx="257700" cy="308375"/>
                </a:xfrm>
                <a:custGeom>
                  <a:avLst/>
                  <a:gdLst>
                    <a:gd name="T0" fmla="*/ 2147483646 w 10308"/>
                    <a:gd name="T1" fmla="*/ 2147483646 h 12335"/>
                    <a:gd name="T2" fmla="*/ 2147483646 w 10308"/>
                    <a:gd name="T3" fmla="*/ 2147483646 h 12335"/>
                    <a:gd name="T4" fmla="*/ 2147483646 w 10308"/>
                    <a:gd name="T5" fmla="*/ 2147483646 h 12335"/>
                    <a:gd name="T6" fmla="*/ 2147483646 w 10308"/>
                    <a:gd name="T7" fmla="*/ 2147483646 h 12335"/>
                    <a:gd name="T8" fmla="*/ 2147483646 w 10308"/>
                    <a:gd name="T9" fmla="*/ 2147483646 h 12335"/>
                    <a:gd name="T10" fmla="*/ 2147483646 w 10308"/>
                    <a:gd name="T11" fmla="*/ 2147483646 h 12335"/>
                    <a:gd name="T12" fmla="*/ 2147483646 w 10308"/>
                    <a:gd name="T13" fmla="*/ 2147483646 h 12335"/>
                    <a:gd name="T14" fmla="*/ 2147483646 w 10308"/>
                    <a:gd name="T15" fmla="*/ 2147483646 h 12335"/>
                    <a:gd name="T16" fmla="*/ 2147483646 w 10308"/>
                    <a:gd name="T17" fmla="*/ 2147483646 h 12335"/>
                    <a:gd name="T18" fmla="*/ 2147483646 w 10308"/>
                    <a:gd name="T19" fmla="*/ 2147483646 h 12335"/>
                    <a:gd name="T20" fmla="*/ 2147483646 w 10308"/>
                    <a:gd name="T21" fmla="*/ 2147483646 h 12335"/>
                    <a:gd name="T22" fmla="*/ 2147483646 w 10308"/>
                    <a:gd name="T23" fmla="*/ 2147483646 h 12335"/>
                    <a:gd name="T24" fmla="*/ 2147483646 w 10308"/>
                    <a:gd name="T25" fmla="*/ 2147483646 h 12335"/>
                    <a:gd name="T26" fmla="*/ 2147483646 w 10308"/>
                    <a:gd name="T27" fmla="*/ 2147483646 h 12335"/>
                    <a:gd name="T28" fmla="*/ 2147483646 w 10308"/>
                    <a:gd name="T29" fmla="*/ 2147483646 h 12335"/>
                    <a:gd name="T30" fmla="*/ 2147483646 w 10308"/>
                    <a:gd name="T31" fmla="*/ 2147483646 h 12335"/>
                    <a:gd name="T32" fmla="*/ 2147483646 w 10308"/>
                    <a:gd name="T33" fmla="*/ 2147483646 h 12335"/>
                    <a:gd name="T34" fmla="*/ 2147483646 w 10308"/>
                    <a:gd name="T35" fmla="*/ 2147483646 h 12335"/>
                    <a:gd name="T36" fmla="*/ 2147483646 w 10308"/>
                    <a:gd name="T37" fmla="*/ 2147483646 h 12335"/>
                    <a:gd name="T38" fmla="*/ 2147483646 w 10308"/>
                    <a:gd name="T39" fmla="*/ 2147483646 h 12335"/>
                    <a:gd name="T40" fmla="*/ 2147483646 w 10308"/>
                    <a:gd name="T41" fmla="*/ 2147483646 h 12335"/>
                    <a:gd name="T42" fmla="*/ 2147483646 w 10308"/>
                    <a:gd name="T43" fmla="*/ 2147483646 h 12335"/>
                    <a:gd name="T44" fmla="*/ 2147483646 w 10308"/>
                    <a:gd name="T45" fmla="*/ 2147483646 h 12335"/>
                    <a:gd name="T46" fmla="*/ 2147483646 w 10308"/>
                    <a:gd name="T47" fmla="*/ 2147483646 h 12335"/>
                    <a:gd name="T48" fmla="*/ 2147483646 w 10308"/>
                    <a:gd name="T49" fmla="*/ 2147483646 h 12335"/>
                    <a:gd name="T50" fmla="*/ 2147483646 w 10308"/>
                    <a:gd name="T51" fmla="*/ 2147483646 h 12335"/>
                    <a:gd name="T52" fmla="*/ 2147483646 w 10308"/>
                    <a:gd name="T53" fmla="*/ 2147483646 h 12335"/>
                    <a:gd name="T54" fmla="*/ 2147483646 w 10308"/>
                    <a:gd name="T55" fmla="*/ 2147483646 h 12335"/>
                    <a:gd name="T56" fmla="*/ 2147483646 w 10308"/>
                    <a:gd name="T57" fmla="*/ 2147483646 h 12335"/>
                    <a:gd name="T58" fmla="*/ 2147483646 w 10308"/>
                    <a:gd name="T59" fmla="*/ 2147483646 h 12335"/>
                    <a:gd name="T60" fmla="*/ 2147483646 w 10308"/>
                    <a:gd name="T61" fmla="*/ 2147483646 h 12335"/>
                    <a:gd name="T62" fmla="*/ 2147483646 w 10308"/>
                    <a:gd name="T63" fmla="*/ 2147483646 h 12335"/>
                    <a:gd name="T64" fmla="*/ 2147483646 w 10308"/>
                    <a:gd name="T65" fmla="*/ 2147483646 h 12335"/>
                    <a:gd name="T66" fmla="*/ 2147483646 w 10308"/>
                    <a:gd name="T67" fmla="*/ 2147483646 h 12335"/>
                    <a:gd name="T68" fmla="*/ 2147483646 w 10308"/>
                    <a:gd name="T69" fmla="*/ 2147483646 h 12335"/>
                    <a:gd name="T70" fmla="*/ 2147483646 w 10308"/>
                    <a:gd name="T71" fmla="*/ 2147483646 h 12335"/>
                    <a:gd name="T72" fmla="*/ 2147483646 w 10308"/>
                    <a:gd name="T73" fmla="*/ 2147483646 h 12335"/>
                    <a:gd name="T74" fmla="*/ 2147483646 w 10308"/>
                    <a:gd name="T75" fmla="*/ 2147483646 h 12335"/>
                    <a:gd name="T76" fmla="*/ 2147483646 w 10308"/>
                    <a:gd name="T77" fmla="*/ 2147483646 h 12335"/>
                    <a:gd name="T78" fmla="*/ 2147483646 w 10308"/>
                    <a:gd name="T79" fmla="*/ 2147483646 h 12335"/>
                    <a:gd name="T80" fmla="*/ 2147483646 w 10308"/>
                    <a:gd name="T81" fmla="*/ 2147483646 h 12335"/>
                    <a:gd name="T82" fmla="*/ 2147483646 w 10308"/>
                    <a:gd name="T83" fmla="*/ 2147483646 h 12335"/>
                    <a:gd name="T84" fmla="*/ 2147483646 w 10308"/>
                    <a:gd name="T85" fmla="*/ 2147483646 h 12335"/>
                    <a:gd name="T86" fmla="*/ 2147483646 w 10308"/>
                    <a:gd name="T87" fmla="*/ 2147483646 h 12335"/>
                    <a:gd name="T88" fmla="*/ 2147483646 w 10308"/>
                    <a:gd name="T89" fmla="*/ 2147483646 h 12335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0308"/>
                    <a:gd name="T136" fmla="*/ 0 h 12335"/>
                    <a:gd name="T137" fmla="*/ 10308 w 10308"/>
                    <a:gd name="T138" fmla="*/ 12335 h 12335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0308" h="12335" extrusionOk="0">
                      <a:moveTo>
                        <a:pt x="5154" y="1"/>
                      </a:moveTo>
                      <a:lnTo>
                        <a:pt x="4617" y="25"/>
                      </a:lnTo>
                      <a:lnTo>
                        <a:pt x="4128" y="98"/>
                      </a:lnTo>
                      <a:lnTo>
                        <a:pt x="3615" y="245"/>
                      </a:lnTo>
                      <a:lnTo>
                        <a:pt x="3151" y="416"/>
                      </a:lnTo>
                      <a:lnTo>
                        <a:pt x="2712" y="636"/>
                      </a:lnTo>
                      <a:lnTo>
                        <a:pt x="2272" y="880"/>
                      </a:lnTo>
                      <a:lnTo>
                        <a:pt x="1881" y="1173"/>
                      </a:lnTo>
                      <a:lnTo>
                        <a:pt x="1515" y="1515"/>
                      </a:lnTo>
                      <a:lnTo>
                        <a:pt x="1198" y="1881"/>
                      </a:lnTo>
                      <a:lnTo>
                        <a:pt x="880" y="2272"/>
                      </a:lnTo>
                      <a:lnTo>
                        <a:pt x="636" y="2687"/>
                      </a:lnTo>
                      <a:lnTo>
                        <a:pt x="416" y="3151"/>
                      </a:lnTo>
                      <a:lnTo>
                        <a:pt x="245" y="3615"/>
                      </a:lnTo>
                      <a:lnTo>
                        <a:pt x="123" y="4104"/>
                      </a:lnTo>
                      <a:lnTo>
                        <a:pt x="50" y="4617"/>
                      </a:lnTo>
                      <a:lnTo>
                        <a:pt x="1" y="5154"/>
                      </a:lnTo>
                      <a:lnTo>
                        <a:pt x="25" y="5423"/>
                      </a:lnTo>
                      <a:lnTo>
                        <a:pt x="50" y="5691"/>
                      </a:lnTo>
                      <a:lnTo>
                        <a:pt x="123" y="6204"/>
                      </a:lnTo>
                      <a:lnTo>
                        <a:pt x="245" y="6693"/>
                      </a:lnTo>
                      <a:lnTo>
                        <a:pt x="416" y="7132"/>
                      </a:lnTo>
                      <a:lnTo>
                        <a:pt x="636" y="7572"/>
                      </a:lnTo>
                      <a:lnTo>
                        <a:pt x="856" y="7963"/>
                      </a:lnTo>
                      <a:lnTo>
                        <a:pt x="1100" y="8353"/>
                      </a:lnTo>
                      <a:lnTo>
                        <a:pt x="1369" y="8744"/>
                      </a:lnTo>
                      <a:lnTo>
                        <a:pt x="1906" y="9526"/>
                      </a:lnTo>
                      <a:lnTo>
                        <a:pt x="2150" y="9941"/>
                      </a:lnTo>
                      <a:lnTo>
                        <a:pt x="2394" y="10356"/>
                      </a:lnTo>
                      <a:lnTo>
                        <a:pt x="2614" y="10796"/>
                      </a:lnTo>
                      <a:lnTo>
                        <a:pt x="2810" y="11284"/>
                      </a:lnTo>
                      <a:lnTo>
                        <a:pt x="2980" y="11797"/>
                      </a:lnTo>
                      <a:lnTo>
                        <a:pt x="3103" y="12334"/>
                      </a:lnTo>
                      <a:lnTo>
                        <a:pt x="4079" y="12334"/>
                      </a:lnTo>
                      <a:lnTo>
                        <a:pt x="3249" y="8500"/>
                      </a:lnTo>
                      <a:lnTo>
                        <a:pt x="2663" y="5642"/>
                      </a:lnTo>
                      <a:lnTo>
                        <a:pt x="2663" y="5520"/>
                      </a:lnTo>
                      <a:lnTo>
                        <a:pt x="2712" y="5423"/>
                      </a:lnTo>
                      <a:lnTo>
                        <a:pt x="2785" y="5374"/>
                      </a:lnTo>
                      <a:lnTo>
                        <a:pt x="2883" y="5349"/>
                      </a:lnTo>
                      <a:lnTo>
                        <a:pt x="2956" y="5349"/>
                      </a:lnTo>
                      <a:lnTo>
                        <a:pt x="3054" y="5398"/>
                      </a:lnTo>
                      <a:lnTo>
                        <a:pt x="4031" y="6253"/>
                      </a:lnTo>
                      <a:lnTo>
                        <a:pt x="4983" y="5398"/>
                      </a:lnTo>
                      <a:lnTo>
                        <a:pt x="5081" y="5349"/>
                      </a:lnTo>
                      <a:lnTo>
                        <a:pt x="5227" y="5349"/>
                      </a:lnTo>
                      <a:lnTo>
                        <a:pt x="5325" y="5398"/>
                      </a:lnTo>
                      <a:lnTo>
                        <a:pt x="6278" y="6253"/>
                      </a:lnTo>
                      <a:lnTo>
                        <a:pt x="7254" y="5398"/>
                      </a:lnTo>
                      <a:lnTo>
                        <a:pt x="7352" y="5349"/>
                      </a:lnTo>
                      <a:lnTo>
                        <a:pt x="7425" y="5349"/>
                      </a:lnTo>
                      <a:lnTo>
                        <a:pt x="7523" y="5374"/>
                      </a:lnTo>
                      <a:lnTo>
                        <a:pt x="7596" y="5423"/>
                      </a:lnTo>
                      <a:lnTo>
                        <a:pt x="7645" y="5520"/>
                      </a:lnTo>
                      <a:lnTo>
                        <a:pt x="7645" y="5642"/>
                      </a:lnTo>
                      <a:lnTo>
                        <a:pt x="7059" y="8500"/>
                      </a:lnTo>
                      <a:lnTo>
                        <a:pt x="6229" y="12334"/>
                      </a:lnTo>
                      <a:lnTo>
                        <a:pt x="7206" y="12334"/>
                      </a:lnTo>
                      <a:lnTo>
                        <a:pt x="7328" y="11797"/>
                      </a:lnTo>
                      <a:lnTo>
                        <a:pt x="7499" y="11284"/>
                      </a:lnTo>
                      <a:lnTo>
                        <a:pt x="7694" y="10796"/>
                      </a:lnTo>
                      <a:lnTo>
                        <a:pt x="7914" y="10356"/>
                      </a:lnTo>
                      <a:lnTo>
                        <a:pt x="8158" y="9941"/>
                      </a:lnTo>
                      <a:lnTo>
                        <a:pt x="8402" y="9526"/>
                      </a:lnTo>
                      <a:lnTo>
                        <a:pt x="8940" y="8744"/>
                      </a:lnTo>
                      <a:lnTo>
                        <a:pt x="9208" y="8353"/>
                      </a:lnTo>
                      <a:lnTo>
                        <a:pt x="9453" y="7963"/>
                      </a:lnTo>
                      <a:lnTo>
                        <a:pt x="9672" y="7572"/>
                      </a:lnTo>
                      <a:lnTo>
                        <a:pt x="9892" y="7132"/>
                      </a:lnTo>
                      <a:lnTo>
                        <a:pt x="10063" y="6693"/>
                      </a:lnTo>
                      <a:lnTo>
                        <a:pt x="10185" y="6204"/>
                      </a:lnTo>
                      <a:lnTo>
                        <a:pt x="10259" y="5691"/>
                      </a:lnTo>
                      <a:lnTo>
                        <a:pt x="10283" y="5423"/>
                      </a:lnTo>
                      <a:lnTo>
                        <a:pt x="10307" y="5154"/>
                      </a:lnTo>
                      <a:lnTo>
                        <a:pt x="10259" y="4617"/>
                      </a:lnTo>
                      <a:lnTo>
                        <a:pt x="10185" y="4104"/>
                      </a:lnTo>
                      <a:lnTo>
                        <a:pt x="10063" y="3615"/>
                      </a:lnTo>
                      <a:lnTo>
                        <a:pt x="9892" y="3151"/>
                      </a:lnTo>
                      <a:lnTo>
                        <a:pt x="9672" y="2687"/>
                      </a:lnTo>
                      <a:lnTo>
                        <a:pt x="9428" y="2272"/>
                      </a:lnTo>
                      <a:lnTo>
                        <a:pt x="9111" y="1881"/>
                      </a:lnTo>
                      <a:lnTo>
                        <a:pt x="8793" y="1515"/>
                      </a:lnTo>
                      <a:lnTo>
                        <a:pt x="8427" y="1173"/>
                      </a:lnTo>
                      <a:lnTo>
                        <a:pt x="8036" y="880"/>
                      </a:lnTo>
                      <a:lnTo>
                        <a:pt x="7596" y="636"/>
                      </a:lnTo>
                      <a:lnTo>
                        <a:pt x="7157" y="416"/>
                      </a:lnTo>
                      <a:lnTo>
                        <a:pt x="6693" y="245"/>
                      </a:lnTo>
                      <a:lnTo>
                        <a:pt x="6180" y="98"/>
                      </a:lnTo>
                      <a:lnTo>
                        <a:pt x="5691" y="25"/>
                      </a:lnTo>
                      <a:lnTo>
                        <a:pt x="515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91425" rIns="91425" bIns="91425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8" name="Shape 472">
                <a:extLst>
                  <a:ext uri="{FF2B5EF4-FFF2-40B4-BE49-F238E27FC236}">
                    <a16:creationId xmlns:a16="http://schemas.microsoft.com/office/drawing/2014/main" id="{F71733E9-9117-4938-B53A-7CA2A8E747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7711" y="3325828"/>
                <a:ext cx="288001" cy="360366"/>
                <a:chOff x="6730350" y="2315900"/>
                <a:chExt cx="257700" cy="420100"/>
              </a:xfrm>
            </p:grpSpPr>
            <p:sp>
              <p:nvSpPr>
                <p:cNvPr id="35" name="Shape 473">
                  <a:extLst>
                    <a:ext uri="{FF2B5EF4-FFF2-40B4-BE49-F238E27FC236}">
                      <a16:creationId xmlns:a16="http://schemas.microsoft.com/office/drawing/2014/main" id="{E2E574B6-DE54-460F-8085-C44CA91A8E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900" y="2671250"/>
                  <a:ext cx="102600" cy="22625"/>
                </a:xfrm>
                <a:custGeom>
                  <a:avLst/>
                  <a:gdLst>
                    <a:gd name="T0" fmla="*/ 2147483646 w 4104"/>
                    <a:gd name="T1" fmla="*/ 2147483646 h 905"/>
                    <a:gd name="T2" fmla="*/ 2147483646 w 4104"/>
                    <a:gd name="T3" fmla="*/ 2147483646 h 905"/>
                    <a:gd name="T4" fmla="*/ 2147483646 w 4104"/>
                    <a:gd name="T5" fmla="*/ 2147483646 h 905"/>
                    <a:gd name="T6" fmla="*/ 2147483646 w 4104"/>
                    <a:gd name="T7" fmla="*/ 2147483646 h 905"/>
                    <a:gd name="T8" fmla="*/ 2147483646 w 4104"/>
                    <a:gd name="T9" fmla="*/ 2147483646 h 9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04"/>
                    <a:gd name="T16" fmla="*/ 0 h 905"/>
                    <a:gd name="T17" fmla="*/ 4104 w 4104"/>
                    <a:gd name="T18" fmla="*/ 905 h 9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04" h="905" extrusionOk="0">
                      <a:moveTo>
                        <a:pt x="1" y="1"/>
                      </a:moveTo>
                      <a:lnTo>
                        <a:pt x="1" y="905"/>
                      </a:lnTo>
                      <a:lnTo>
                        <a:pt x="4104" y="905"/>
                      </a:lnTo>
                      <a:lnTo>
                        <a:pt x="4104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91425" rIns="91425" bIns="91425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Shape 474">
                  <a:extLst>
                    <a:ext uri="{FF2B5EF4-FFF2-40B4-BE49-F238E27FC236}">
                      <a16:creationId xmlns:a16="http://schemas.microsoft.com/office/drawing/2014/main" id="{0B6E7C48-7304-4014-8B66-091D12837F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900" y="2636450"/>
                  <a:ext cx="102600" cy="22625"/>
                </a:xfrm>
                <a:custGeom>
                  <a:avLst/>
                  <a:gdLst>
                    <a:gd name="T0" fmla="*/ 2147483646 w 4104"/>
                    <a:gd name="T1" fmla="*/ 2147483646 h 905"/>
                    <a:gd name="T2" fmla="*/ 2147483646 w 4104"/>
                    <a:gd name="T3" fmla="*/ 2147483646 h 905"/>
                    <a:gd name="T4" fmla="*/ 2147483646 w 4104"/>
                    <a:gd name="T5" fmla="*/ 2147483646 h 905"/>
                    <a:gd name="T6" fmla="*/ 2147483646 w 4104"/>
                    <a:gd name="T7" fmla="*/ 2147483646 h 905"/>
                    <a:gd name="T8" fmla="*/ 2147483646 w 4104"/>
                    <a:gd name="T9" fmla="*/ 2147483646 h 9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04"/>
                    <a:gd name="T16" fmla="*/ 0 h 905"/>
                    <a:gd name="T17" fmla="*/ 4104 w 4104"/>
                    <a:gd name="T18" fmla="*/ 905 h 9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04" h="905" extrusionOk="0">
                      <a:moveTo>
                        <a:pt x="1" y="1"/>
                      </a:moveTo>
                      <a:lnTo>
                        <a:pt x="1" y="905"/>
                      </a:lnTo>
                      <a:lnTo>
                        <a:pt x="4104" y="905"/>
                      </a:lnTo>
                      <a:lnTo>
                        <a:pt x="4104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91425" rIns="91425" bIns="91425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Shape 475">
                  <a:extLst>
                    <a:ext uri="{FF2B5EF4-FFF2-40B4-BE49-F238E27FC236}">
                      <a16:creationId xmlns:a16="http://schemas.microsoft.com/office/drawing/2014/main" id="{69EA8969-4E1A-4086-9D4E-3C6CACB01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900" y="2706075"/>
                  <a:ext cx="102600" cy="29925"/>
                </a:xfrm>
                <a:custGeom>
                  <a:avLst/>
                  <a:gdLst>
                    <a:gd name="T0" fmla="*/ 2147483646 w 4104"/>
                    <a:gd name="T1" fmla="*/ 0 h 1197"/>
                    <a:gd name="T2" fmla="*/ 2147483646 w 4104"/>
                    <a:gd name="T3" fmla="*/ 2147483646 h 1197"/>
                    <a:gd name="T4" fmla="*/ 2147483646 w 4104"/>
                    <a:gd name="T5" fmla="*/ 2147483646 h 1197"/>
                    <a:gd name="T6" fmla="*/ 2147483646 w 4104"/>
                    <a:gd name="T7" fmla="*/ 2147483646 h 1197"/>
                    <a:gd name="T8" fmla="*/ 2147483646 w 4104"/>
                    <a:gd name="T9" fmla="*/ 2147483646 h 1197"/>
                    <a:gd name="T10" fmla="*/ 2147483646 w 4104"/>
                    <a:gd name="T11" fmla="*/ 2147483646 h 1197"/>
                    <a:gd name="T12" fmla="*/ 2147483646 w 4104"/>
                    <a:gd name="T13" fmla="*/ 2147483646 h 1197"/>
                    <a:gd name="T14" fmla="*/ 2147483646 w 4104"/>
                    <a:gd name="T15" fmla="*/ 2147483646 h 1197"/>
                    <a:gd name="T16" fmla="*/ 2147483646 w 4104"/>
                    <a:gd name="T17" fmla="*/ 2147483646 h 1197"/>
                    <a:gd name="T18" fmla="*/ 2147483646 w 4104"/>
                    <a:gd name="T19" fmla="*/ 2147483646 h 1197"/>
                    <a:gd name="T20" fmla="*/ 2147483646 w 4104"/>
                    <a:gd name="T21" fmla="*/ 2147483646 h 1197"/>
                    <a:gd name="T22" fmla="*/ 2147483646 w 4104"/>
                    <a:gd name="T23" fmla="*/ 2147483646 h 1197"/>
                    <a:gd name="T24" fmla="*/ 2147483646 w 4104"/>
                    <a:gd name="T25" fmla="*/ 2147483646 h 1197"/>
                    <a:gd name="T26" fmla="*/ 2147483646 w 4104"/>
                    <a:gd name="T27" fmla="*/ 2147483646 h 1197"/>
                    <a:gd name="T28" fmla="*/ 2147483646 w 4104"/>
                    <a:gd name="T29" fmla="*/ 0 h 1197"/>
                    <a:gd name="T30" fmla="*/ 2147483646 w 4104"/>
                    <a:gd name="T31" fmla="*/ 0 h 119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104"/>
                    <a:gd name="T49" fmla="*/ 0 h 1197"/>
                    <a:gd name="T50" fmla="*/ 4104 w 4104"/>
                    <a:gd name="T51" fmla="*/ 1197 h 119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104" h="1197" extrusionOk="0">
                      <a:moveTo>
                        <a:pt x="1" y="0"/>
                      </a:moveTo>
                      <a:lnTo>
                        <a:pt x="1" y="171"/>
                      </a:lnTo>
                      <a:lnTo>
                        <a:pt x="25" y="318"/>
                      </a:lnTo>
                      <a:lnTo>
                        <a:pt x="98" y="464"/>
                      </a:lnTo>
                      <a:lnTo>
                        <a:pt x="196" y="586"/>
                      </a:lnTo>
                      <a:lnTo>
                        <a:pt x="343" y="660"/>
                      </a:lnTo>
                      <a:lnTo>
                        <a:pt x="1881" y="1172"/>
                      </a:lnTo>
                      <a:lnTo>
                        <a:pt x="2052" y="1197"/>
                      </a:lnTo>
                      <a:lnTo>
                        <a:pt x="2223" y="1172"/>
                      </a:lnTo>
                      <a:lnTo>
                        <a:pt x="3762" y="660"/>
                      </a:lnTo>
                      <a:lnTo>
                        <a:pt x="3908" y="586"/>
                      </a:lnTo>
                      <a:lnTo>
                        <a:pt x="4006" y="464"/>
                      </a:lnTo>
                      <a:lnTo>
                        <a:pt x="4079" y="318"/>
                      </a:lnTo>
                      <a:lnTo>
                        <a:pt x="4104" y="171"/>
                      </a:lnTo>
                      <a:lnTo>
                        <a:pt x="41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91425" rIns="91425" bIns="91425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Shape 476">
                  <a:extLst>
                    <a:ext uri="{FF2B5EF4-FFF2-40B4-BE49-F238E27FC236}">
                      <a16:creationId xmlns:a16="http://schemas.microsoft.com/office/drawing/2014/main" id="{9DE7B8DE-501E-44B2-A2AD-CABA45AE95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1575" y="2463675"/>
                  <a:ext cx="95275" cy="160600"/>
                </a:xfrm>
                <a:custGeom>
                  <a:avLst/>
                  <a:gdLst>
                    <a:gd name="T0" fmla="*/ 2147483646 w 3811"/>
                    <a:gd name="T1" fmla="*/ 0 h 6424"/>
                    <a:gd name="T2" fmla="*/ 2147483646 w 3811"/>
                    <a:gd name="T3" fmla="*/ 2147483646 h 6424"/>
                    <a:gd name="T4" fmla="*/ 2147483646 w 3811"/>
                    <a:gd name="T5" fmla="*/ 2147483646 h 6424"/>
                    <a:gd name="T6" fmla="*/ 2147483646 w 3811"/>
                    <a:gd name="T7" fmla="*/ 2147483646 h 6424"/>
                    <a:gd name="T8" fmla="*/ 2147483646 w 3811"/>
                    <a:gd name="T9" fmla="*/ 2147483646 h 6424"/>
                    <a:gd name="T10" fmla="*/ 2147483646 w 3811"/>
                    <a:gd name="T11" fmla="*/ 2147483646 h 6424"/>
                    <a:gd name="T12" fmla="*/ 0 w 3811"/>
                    <a:gd name="T13" fmla="*/ 2147483646 h 6424"/>
                    <a:gd name="T14" fmla="*/ 2147483646 w 3811"/>
                    <a:gd name="T15" fmla="*/ 2147483646 h 6424"/>
                    <a:gd name="T16" fmla="*/ 2147483646 w 3811"/>
                    <a:gd name="T17" fmla="*/ 2147483646 h 6424"/>
                    <a:gd name="T18" fmla="*/ 2147483646 w 3811"/>
                    <a:gd name="T19" fmla="*/ 2147483646 h 6424"/>
                    <a:gd name="T20" fmla="*/ 2147483646 w 3811"/>
                    <a:gd name="T21" fmla="*/ 2147483646 h 6424"/>
                    <a:gd name="T22" fmla="*/ 2147483646 w 3811"/>
                    <a:gd name="T23" fmla="*/ 2147483646 h 6424"/>
                    <a:gd name="T24" fmla="*/ 2147483646 w 3811"/>
                    <a:gd name="T25" fmla="*/ 2147483646 h 6424"/>
                    <a:gd name="T26" fmla="*/ 2147483646 w 3811"/>
                    <a:gd name="T27" fmla="*/ 2147483646 h 6424"/>
                    <a:gd name="T28" fmla="*/ 2147483646 w 3811"/>
                    <a:gd name="T29" fmla="*/ 2147483646 h 6424"/>
                    <a:gd name="T30" fmla="*/ 2147483646 w 3811"/>
                    <a:gd name="T31" fmla="*/ 0 h 642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811"/>
                    <a:gd name="T49" fmla="*/ 0 h 6424"/>
                    <a:gd name="T50" fmla="*/ 3811 w 3811"/>
                    <a:gd name="T51" fmla="*/ 6424 h 642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811" h="6424" extrusionOk="0">
                      <a:moveTo>
                        <a:pt x="1905" y="0"/>
                      </a:moveTo>
                      <a:lnTo>
                        <a:pt x="928" y="831"/>
                      </a:lnTo>
                      <a:lnTo>
                        <a:pt x="855" y="879"/>
                      </a:lnTo>
                      <a:lnTo>
                        <a:pt x="782" y="904"/>
                      </a:lnTo>
                      <a:lnTo>
                        <a:pt x="684" y="879"/>
                      </a:lnTo>
                      <a:lnTo>
                        <a:pt x="611" y="831"/>
                      </a:lnTo>
                      <a:lnTo>
                        <a:pt x="0" y="318"/>
                      </a:lnTo>
                      <a:lnTo>
                        <a:pt x="1319" y="6423"/>
                      </a:lnTo>
                      <a:lnTo>
                        <a:pt x="2491" y="6423"/>
                      </a:lnTo>
                      <a:lnTo>
                        <a:pt x="3810" y="318"/>
                      </a:lnTo>
                      <a:lnTo>
                        <a:pt x="3200" y="831"/>
                      </a:lnTo>
                      <a:lnTo>
                        <a:pt x="3126" y="879"/>
                      </a:lnTo>
                      <a:lnTo>
                        <a:pt x="3029" y="904"/>
                      </a:lnTo>
                      <a:lnTo>
                        <a:pt x="2955" y="879"/>
                      </a:lnTo>
                      <a:lnTo>
                        <a:pt x="2882" y="831"/>
                      </a:lnTo>
                      <a:lnTo>
                        <a:pt x="19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91425" rIns="91425" bIns="91425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Shape 477">
                  <a:extLst>
                    <a:ext uri="{FF2B5EF4-FFF2-40B4-BE49-F238E27FC236}">
                      <a16:creationId xmlns:a16="http://schemas.microsoft.com/office/drawing/2014/main" id="{01B30213-30FD-4D33-92F6-6E68C7F403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30350" y="2315900"/>
                  <a:ext cx="257700" cy="308375"/>
                </a:xfrm>
                <a:custGeom>
                  <a:avLst/>
                  <a:gdLst>
                    <a:gd name="T0" fmla="*/ 2147483646 w 10308"/>
                    <a:gd name="T1" fmla="*/ 2147483646 h 12335"/>
                    <a:gd name="T2" fmla="*/ 2147483646 w 10308"/>
                    <a:gd name="T3" fmla="*/ 2147483646 h 12335"/>
                    <a:gd name="T4" fmla="*/ 2147483646 w 10308"/>
                    <a:gd name="T5" fmla="*/ 2147483646 h 12335"/>
                    <a:gd name="T6" fmla="*/ 2147483646 w 10308"/>
                    <a:gd name="T7" fmla="*/ 2147483646 h 12335"/>
                    <a:gd name="T8" fmla="*/ 2147483646 w 10308"/>
                    <a:gd name="T9" fmla="*/ 2147483646 h 12335"/>
                    <a:gd name="T10" fmla="*/ 2147483646 w 10308"/>
                    <a:gd name="T11" fmla="*/ 2147483646 h 12335"/>
                    <a:gd name="T12" fmla="*/ 2147483646 w 10308"/>
                    <a:gd name="T13" fmla="*/ 2147483646 h 12335"/>
                    <a:gd name="T14" fmla="*/ 2147483646 w 10308"/>
                    <a:gd name="T15" fmla="*/ 2147483646 h 12335"/>
                    <a:gd name="T16" fmla="*/ 2147483646 w 10308"/>
                    <a:gd name="T17" fmla="*/ 2147483646 h 12335"/>
                    <a:gd name="T18" fmla="*/ 2147483646 w 10308"/>
                    <a:gd name="T19" fmla="*/ 2147483646 h 12335"/>
                    <a:gd name="T20" fmla="*/ 2147483646 w 10308"/>
                    <a:gd name="T21" fmla="*/ 2147483646 h 12335"/>
                    <a:gd name="T22" fmla="*/ 2147483646 w 10308"/>
                    <a:gd name="T23" fmla="*/ 2147483646 h 12335"/>
                    <a:gd name="T24" fmla="*/ 2147483646 w 10308"/>
                    <a:gd name="T25" fmla="*/ 2147483646 h 12335"/>
                    <a:gd name="T26" fmla="*/ 2147483646 w 10308"/>
                    <a:gd name="T27" fmla="*/ 2147483646 h 12335"/>
                    <a:gd name="T28" fmla="*/ 2147483646 w 10308"/>
                    <a:gd name="T29" fmla="*/ 2147483646 h 12335"/>
                    <a:gd name="T30" fmla="*/ 2147483646 w 10308"/>
                    <a:gd name="T31" fmla="*/ 2147483646 h 12335"/>
                    <a:gd name="T32" fmla="*/ 2147483646 w 10308"/>
                    <a:gd name="T33" fmla="*/ 2147483646 h 12335"/>
                    <a:gd name="T34" fmla="*/ 2147483646 w 10308"/>
                    <a:gd name="T35" fmla="*/ 2147483646 h 12335"/>
                    <a:gd name="T36" fmla="*/ 2147483646 w 10308"/>
                    <a:gd name="T37" fmla="*/ 2147483646 h 12335"/>
                    <a:gd name="T38" fmla="*/ 2147483646 w 10308"/>
                    <a:gd name="T39" fmla="*/ 2147483646 h 12335"/>
                    <a:gd name="T40" fmla="*/ 2147483646 w 10308"/>
                    <a:gd name="T41" fmla="*/ 2147483646 h 12335"/>
                    <a:gd name="T42" fmla="*/ 2147483646 w 10308"/>
                    <a:gd name="T43" fmla="*/ 2147483646 h 12335"/>
                    <a:gd name="T44" fmla="*/ 2147483646 w 10308"/>
                    <a:gd name="T45" fmla="*/ 2147483646 h 12335"/>
                    <a:gd name="T46" fmla="*/ 2147483646 w 10308"/>
                    <a:gd name="T47" fmla="*/ 2147483646 h 12335"/>
                    <a:gd name="T48" fmla="*/ 2147483646 w 10308"/>
                    <a:gd name="T49" fmla="*/ 2147483646 h 12335"/>
                    <a:gd name="T50" fmla="*/ 2147483646 w 10308"/>
                    <a:gd name="T51" fmla="*/ 2147483646 h 12335"/>
                    <a:gd name="T52" fmla="*/ 2147483646 w 10308"/>
                    <a:gd name="T53" fmla="*/ 2147483646 h 12335"/>
                    <a:gd name="T54" fmla="*/ 2147483646 w 10308"/>
                    <a:gd name="T55" fmla="*/ 2147483646 h 12335"/>
                    <a:gd name="T56" fmla="*/ 2147483646 w 10308"/>
                    <a:gd name="T57" fmla="*/ 2147483646 h 12335"/>
                    <a:gd name="T58" fmla="*/ 2147483646 w 10308"/>
                    <a:gd name="T59" fmla="*/ 2147483646 h 12335"/>
                    <a:gd name="T60" fmla="*/ 2147483646 w 10308"/>
                    <a:gd name="T61" fmla="*/ 2147483646 h 12335"/>
                    <a:gd name="T62" fmla="*/ 2147483646 w 10308"/>
                    <a:gd name="T63" fmla="*/ 2147483646 h 12335"/>
                    <a:gd name="T64" fmla="*/ 2147483646 w 10308"/>
                    <a:gd name="T65" fmla="*/ 2147483646 h 12335"/>
                    <a:gd name="T66" fmla="*/ 2147483646 w 10308"/>
                    <a:gd name="T67" fmla="*/ 2147483646 h 12335"/>
                    <a:gd name="T68" fmla="*/ 2147483646 w 10308"/>
                    <a:gd name="T69" fmla="*/ 2147483646 h 12335"/>
                    <a:gd name="T70" fmla="*/ 2147483646 w 10308"/>
                    <a:gd name="T71" fmla="*/ 2147483646 h 12335"/>
                    <a:gd name="T72" fmla="*/ 2147483646 w 10308"/>
                    <a:gd name="T73" fmla="*/ 2147483646 h 12335"/>
                    <a:gd name="T74" fmla="*/ 2147483646 w 10308"/>
                    <a:gd name="T75" fmla="*/ 2147483646 h 12335"/>
                    <a:gd name="T76" fmla="*/ 2147483646 w 10308"/>
                    <a:gd name="T77" fmla="*/ 2147483646 h 12335"/>
                    <a:gd name="T78" fmla="*/ 2147483646 w 10308"/>
                    <a:gd name="T79" fmla="*/ 2147483646 h 12335"/>
                    <a:gd name="T80" fmla="*/ 2147483646 w 10308"/>
                    <a:gd name="T81" fmla="*/ 2147483646 h 12335"/>
                    <a:gd name="T82" fmla="*/ 2147483646 w 10308"/>
                    <a:gd name="T83" fmla="*/ 2147483646 h 12335"/>
                    <a:gd name="T84" fmla="*/ 2147483646 w 10308"/>
                    <a:gd name="T85" fmla="*/ 2147483646 h 12335"/>
                    <a:gd name="T86" fmla="*/ 2147483646 w 10308"/>
                    <a:gd name="T87" fmla="*/ 2147483646 h 12335"/>
                    <a:gd name="T88" fmla="*/ 2147483646 w 10308"/>
                    <a:gd name="T89" fmla="*/ 2147483646 h 12335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0308"/>
                    <a:gd name="T136" fmla="*/ 0 h 12335"/>
                    <a:gd name="T137" fmla="*/ 10308 w 10308"/>
                    <a:gd name="T138" fmla="*/ 12335 h 12335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0308" h="12335" extrusionOk="0">
                      <a:moveTo>
                        <a:pt x="5154" y="1"/>
                      </a:moveTo>
                      <a:lnTo>
                        <a:pt x="4617" y="25"/>
                      </a:lnTo>
                      <a:lnTo>
                        <a:pt x="4128" y="98"/>
                      </a:lnTo>
                      <a:lnTo>
                        <a:pt x="3615" y="245"/>
                      </a:lnTo>
                      <a:lnTo>
                        <a:pt x="3151" y="416"/>
                      </a:lnTo>
                      <a:lnTo>
                        <a:pt x="2712" y="636"/>
                      </a:lnTo>
                      <a:lnTo>
                        <a:pt x="2272" y="880"/>
                      </a:lnTo>
                      <a:lnTo>
                        <a:pt x="1881" y="1173"/>
                      </a:lnTo>
                      <a:lnTo>
                        <a:pt x="1515" y="1515"/>
                      </a:lnTo>
                      <a:lnTo>
                        <a:pt x="1198" y="1881"/>
                      </a:lnTo>
                      <a:lnTo>
                        <a:pt x="880" y="2272"/>
                      </a:lnTo>
                      <a:lnTo>
                        <a:pt x="636" y="2687"/>
                      </a:lnTo>
                      <a:lnTo>
                        <a:pt x="416" y="3151"/>
                      </a:lnTo>
                      <a:lnTo>
                        <a:pt x="245" y="3615"/>
                      </a:lnTo>
                      <a:lnTo>
                        <a:pt x="123" y="4104"/>
                      </a:lnTo>
                      <a:lnTo>
                        <a:pt x="50" y="4617"/>
                      </a:lnTo>
                      <a:lnTo>
                        <a:pt x="1" y="5154"/>
                      </a:lnTo>
                      <a:lnTo>
                        <a:pt x="25" y="5423"/>
                      </a:lnTo>
                      <a:lnTo>
                        <a:pt x="50" y="5691"/>
                      </a:lnTo>
                      <a:lnTo>
                        <a:pt x="123" y="6204"/>
                      </a:lnTo>
                      <a:lnTo>
                        <a:pt x="245" y="6693"/>
                      </a:lnTo>
                      <a:lnTo>
                        <a:pt x="416" y="7132"/>
                      </a:lnTo>
                      <a:lnTo>
                        <a:pt x="636" y="7572"/>
                      </a:lnTo>
                      <a:lnTo>
                        <a:pt x="856" y="7963"/>
                      </a:lnTo>
                      <a:lnTo>
                        <a:pt x="1100" y="8353"/>
                      </a:lnTo>
                      <a:lnTo>
                        <a:pt x="1369" y="8744"/>
                      </a:lnTo>
                      <a:lnTo>
                        <a:pt x="1906" y="9526"/>
                      </a:lnTo>
                      <a:lnTo>
                        <a:pt x="2150" y="9941"/>
                      </a:lnTo>
                      <a:lnTo>
                        <a:pt x="2394" y="10356"/>
                      </a:lnTo>
                      <a:lnTo>
                        <a:pt x="2614" y="10796"/>
                      </a:lnTo>
                      <a:lnTo>
                        <a:pt x="2810" y="11284"/>
                      </a:lnTo>
                      <a:lnTo>
                        <a:pt x="2980" y="11797"/>
                      </a:lnTo>
                      <a:lnTo>
                        <a:pt x="3103" y="12334"/>
                      </a:lnTo>
                      <a:lnTo>
                        <a:pt x="4079" y="12334"/>
                      </a:lnTo>
                      <a:lnTo>
                        <a:pt x="3249" y="8500"/>
                      </a:lnTo>
                      <a:lnTo>
                        <a:pt x="2663" y="5642"/>
                      </a:lnTo>
                      <a:lnTo>
                        <a:pt x="2663" y="5520"/>
                      </a:lnTo>
                      <a:lnTo>
                        <a:pt x="2712" y="5423"/>
                      </a:lnTo>
                      <a:lnTo>
                        <a:pt x="2785" y="5374"/>
                      </a:lnTo>
                      <a:lnTo>
                        <a:pt x="2883" y="5349"/>
                      </a:lnTo>
                      <a:lnTo>
                        <a:pt x="2956" y="5349"/>
                      </a:lnTo>
                      <a:lnTo>
                        <a:pt x="3054" y="5398"/>
                      </a:lnTo>
                      <a:lnTo>
                        <a:pt x="4031" y="6253"/>
                      </a:lnTo>
                      <a:lnTo>
                        <a:pt x="4983" y="5398"/>
                      </a:lnTo>
                      <a:lnTo>
                        <a:pt x="5081" y="5349"/>
                      </a:lnTo>
                      <a:lnTo>
                        <a:pt x="5227" y="5349"/>
                      </a:lnTo>
                      <a:lnTo>
                        <a:pt x="5325" y="5398"/>
                      </a:lnTo>
                      <a:lnTo>
                        <a:pt x="6278" y="6253"/>
                      </a:lnTo>
                      <a:lnTo>
                        <a:pt x="7254" y="5398"/>
                      </a:lnTo>
                      <a:lnTo>
                        <a:pt x="7352" y="5349"/>
                      </a:lnTo>
                      <a:lnTo>
                        <a:pt x="7425" y="5349"/>
                      </a:lnTo>
                      <a:lnTo>
                        <a:pt x="7523" y="5374"/>
                      </a:lnTo>
                      <a:lnTo>
                        <a:pt x="7596" y="5423"/>
                      </a:lnTo>
                      <a:lnTo>
                        <a:pt x="7645" y="5520"/>
                      </a:lnTo>
                      <a:lnTo>
                        <a:pt x="7645" y="5642"/>
                      </a:lnTo>
                      <a:lnTo>
                        <a:pt x="7059" y="8500"/>
                      </a:lnTo>
                      <a:lnTo>
                        <a:pt x="6229" y="12334"/>
                      </a:lnTo>
                      <a:lnTo>
                        <a:pt x="7206" y="12334"/>
                      </a:lnTo>
                      <a:lnTo>
                        <a:pt x="7328" y="11797"/>
                      </a:lnTo>
                      <a:lnTo>
                        <a:pt x="7499" y="11284"/>
                      </a:lnTo>
                      <a:lnTo>
                        <a:pt x="7694" y="10796"/>
                      </a:lnTo>
                      <a:lnTo>
                        <a:pt x="7914" y="10356"/>
                      </a:lnTo>
                      <a:lnTo>
                        <a:pt x="8158" y="9941"/>
                      </a:lnTo>
                      <a:lnTo>
                        <a:pt x="8402" y="9526"/>
                      </a:lnTo>
                      <a:lnTo>
                        <a:pt x="8940" y="8744"/>
                      </a:lnTo>
                      <a:lnTo>
                        <a:pt x="9208" y="8353"/>
                      </a:lnTo>
                      <a:lnTo>
                        <a:pt x="9453" y="7963"/>
                      </a:lnTo>
                      <a:lnTo>
                        <a:pt x="9672" y="7572"/>
                      </a:lnTo>
                      <a:lnTo>
                        <a:pt x="9892" y="7132"/>
                      </a:lnTo>
                      <a:lnTo>
                        <a:pt x="10063" y="6693"/>
                      </a:lnTo>
                      <a:lnTo>
                        <a:pt x="10185" y="6204"/>
                      </a:lnTo>
                      <a:lnTo>
                        <a:pt x="10259" y="5691"/>
                      </a:lnTo>
                      <a:lnTo>
                        <a:pt x="10283" y="5423"/>
                      </a:lnTo>
                      <a:lnTo>
                        <a:pt x="10307" y="5154"/>
                      </a:lnTo>
                      <a:lnTo>
                        <a:pt x="10259" y="4617"/>
                      </a:lnTo>
                      <a:lnTo>
                        <a:pt x="10185" y="4104"/>
                      </a:lnTo>
                      <a:lnTo>
                        <a:pt x="10063" y="3615"/>
                      </a:lnTo>
                      <a:lnTo>
                        <a:pt x="9892" y="3151"/>
                      </a:lnTo>
                      <a:lnTo>
                        <a:pt x="9672" y="2687"/>
                      </a:lnTo>
                      <a:lnTo>
                        <a:pt x="9428" y="2272"/>
                      </a:lnTo>
                      <a:lnTo>
                        <a:pt x="9111" y="1881"/>
                      </a:lnTo>
                      <a:lnTo>
                        <a:pt x="8793" y="1515"/>
                      </a:lnTo>
                      <a:lnTo>
                        <a:pt x="8427" y="1173"/>
                      </a:lnTo>
                      <a:lnTo>
                        <a:pt x="8036" y="880"/>
                      </a:lnTo>
                      <a:lnTo>
                        <a:pt x="7596" y="636"/>
                      </a:lnTo>
                      <a:lnTo>
                        <a:pt x="7157" y="416"/>
                      </a:lnTo>
                      <a:lnTo>
                        <a:pt x="6693" y="245"/>
                      </a:lnTo>
                      <a:lnTo>
                        <a:pt x="6180" y="98"/>
                      </a:lnTo>
                      <a:lnTo>
                        <a:pt x="5691" y="25"/>
                      </a:lnTo>
                      <a:lnTo>
                        <a:pt x="515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91425" rIns="91425" bIns="91425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9" name="Shape 472">
                <a:extLst>
                  <a:ext uri="{FF2B5EF4-FFF2-40B4-BE49-F238E27FC236}">
                    <a16:creationId xmlns:a16="http://schemas.microsoft.com/office/drawing/2014/main" id="{7A08B943-9499-4159-8598-55B4B11F12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7711" y="2501921"/>
                <a:ext cx="288001" cy="360366"/>
                <a:chOff x="6730350" y="2315900"/>
                <a:chExt cx="257700" cy="420100"/>
              </a:xfrm>
            </p:grpSpPr>
            <p:sp>
              <p:nvSpPr>
                <p:cNvPr id="30" name="Shape 473">
                  <a:extLst>
                    <a:ext uri="{FF2B5EF4-FFF2-40B4-BE49-F238E27FC236}">
                      <a16:creationId xmlns:a16="http://schemas.microsoft.com/office/drawing/2014/main" id="{9F02D09C-71EE-446C-80B8-69A208B4D7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900" y="2671250"/>
                  <a:ext cx="102600" cy="22625"/>
                </a:xfrm>
                <a:custGeom>
                  <a:avLst/>
                  <a:gdLst>
                    <a:gd name="T0" fmla="*/ 2147483646 w 4104"/>
                    <a:gd name="T1" fmla="*/ 2147483646 h 905"/>
                    <a:gd name="T2" fmla="*/ 2147483646 w 4104"/>
                    <a:gd name="T3" fmla="*/ 2147483646 h 905"/>
                    <a:gd name="T4" fmla="*/ 2147483646 w 4104"/>
                    <a:gd name="T5" fmla="*/ 2147483646 h 905"/>
                    <a:gd name="T6" fmla="*/ 2147483646 w 4104"/>
                    <a:gd name="T7" fmla="*/ 2147483646 h 905"/>
                    <a:gd name="T8" fmla="*/ 2147483646 w 4104"/>
                    <a:gd name="T9" fmla="*/ 2147483646 h 9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04"/>
                    <a:gd name="T16" fmla="*/ 0 h 905"/>
                    <a:gd name="T17" fmla="*/ 4104 w 4104"/>
                    <a:gd name="T18" fmla="*/ 905 h 9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04" h="905" extrusionOk="0">
                      <a:moveTo>
                        <a:pt x="1" y="1"/>
                      </a:moveTo>
                      <a:lnTo>
                        <a:pt x="1" y="905"/>
                      </a:lnTo>
                      <a:lnTo>
                        <a:pt x="4104" y="905"/>
                      </a:lnTo>
                      <a:lnTo>
                        <a:pt x="4104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91425" rIns="91425" bIns="91425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Shape 474">
                  <a:extLst>
                    <a:ext uri="{FF2B5EF4-FFF2-40B4-BE49-F238E27FC236}">
                      <a16:creationId xmlns:a16="http://schemas.microsoft.com/office/drawing/2014/main" id="{963DE351-7E90-4929-9689-B869EEA294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900" y="2636450"/>
                  <a:ext cx="102600" cy="22625"/>
                </a:xfrm>
                <a:custGeom>
                  <a:avLst/>
                  <a:gdLst>
                    <a:gd name="T0" fmla="*/ 2147483646 w 4104"/>
                    <a:gd name="T1" fmla="*/ 2147483646 h 905"/>
                    <a:gd name="T2" fmla="*/ 2147483646 w 4104"/>
                    <a:gd name="T3" fmla="*/ 2147483646 h 905"/>
                    <a:gd name="T4" fmla="*/ 2147483646 w 4104"/>
                    <a:gd name="T5" fmla="*/ 2147483646 h 905"/>
                    <a:gd name="T6" fmla="*/ 2147483646 w 4104"/>
                    <a:gd name="T7" fmla="*/ 2147483646 h 905"/>
                    <a:gd name="T8" fmla="*/ 2147483646 w 4104"/>
                    <a:gd name="T9" fmla="*/ 2147483646 h 9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04"/>
                    <a:gd name="T16" fmla="*/ 0 h 905"/>
                    <a:gd name="T17" fmla="*/ 4104 w 4104"/>
                    <a:gd name="T18" fmla="*/ 905 h 9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04" h="905" extrusionOk="0">
                      <a:moveTo>
                        <a:pt x="1" y="1"/>
                      </a:moveTo>
                      <a:lnTo>
                        <a:pt x="1" y="905"/>
                      </a:lnTo>
                      <a:lnTo>
                        <a:pt x="4104" y="905"/>
                      </a:lnTo>
                      <a:lnTo>
                        <a:pt x="4104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91425" rIns="91425" bIns="91425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Shape 475">
                  <a:extLst>
                    <a:ext uri="{FF2B5EF4-FFF2-40B4-BE49-F238E27FC236}">
                      <a16:creationId xmlns:a16="http://schemas.microsoft.com/office/drawing/2014/main" id="{913EB422-F13B-4EE3-B90D-D4473EFCD1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900" y="2706075"/>
                  <a:ext cx="102600" cy="29925"/>
                </a:xfrm>
                <a:custGeom>
                  <a:avLst/>
                  <a:gdLst>
                    <a:gd name="T0" fmla="*/ 2147483646 w 4104"/>
                    <a:gd name="T1" fmla="*/ 0 h 1197"/>
                    <a:gd name="T2" fmla="*/ 2147483646 w 4104"/>
                    <a:gd name="T3" fmla="*/ 2147483646 h 1197"/>
                    <a:gd name="T4" fmla="*/ 2147483646 w 4104"/>
                    <a:gd name="T5" fmla="*/ 2147483646 h 1197"/>
                    <a:gd name="T6" fmla="*/ 2147483646 w 4104"/>
                    <a:gd name="T7" fmla="*/ 2147483646 h 1197"/>
                    <a:gd name="T8" fmla="*/ 2147483646 w 4104"/>
                    <a:gd name="T9" fmla="*/ 2147483646 h 1197"/>
                    <a:gd name="T10" fmla="*/ 2147483646 w 4104"/>
                    <a:gd name="T11" fmla="*/ 2147483646 h 1197"/>
                    <a:gd name="T12" fmla="*/ 2147483646 w 4104"/>
                    <a:gd name="T13" fmla="*/ 2147483646 h 1197"/>
                    <a:gd name="T14" fmla="*/ 2147483646 w 4104"/>
                    <a:gd name="T15" fmla="*/ 2147483646 h 1197"/>
                    <a:gd name="T16" fmla="*/ 2147483646 w 4104"/>
                    <a:gd name="T17" fmla="*/ 2147483646 h 1197"/>
                    <a:gd name="T18" fmla="*/ 2147483646 w 4104"/>
                    <a:gd name="T19" fmla="*/ 2147483646 h 1197"/>
                    <a:gd name="T20" fmla="*/ 2147483646 w 4104"/>
                    <a:gd name="T21" fmla="*/ 2147483646 h 1197"/>
                    <a:gd name="T22" fmla="*/ 2147483646 w 4104"/>
                    <a:gd name="T23" fmla="*/ 2147483646 h 1197"/>
                    <a:gd name="T24" fmla="*/ 2147483646 w 4104"/>
                    <a:gd name="T25" fmla="*/ 2147483646 h 1197"/>
                    <a:gd name="T26" fmla="*/ 2147483646 w 4104"/>
                    <a:gd name="T27" fmla="*/ 2147483646 h 1197"/>
                    <a:gd name="T28" fmla="*/ 2147483646 w 4104"/>
                    <a:gd name="T29" fmla="*/ 0 h 1197"/>
                    <a:gd name="T30" fmla="*/ 2147483646 w 4104"/>
                    <a:gd name="T31" fmla="*/ 0 h 119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104"/>
                    <a:gd name="T49" fmla="*/ 0 h 1197"/>
                    <a:gd name="T50" fmla="*/ 4104 w 4104"/>
                    <a:gd name="T51" fmla="*/ 1197 h 119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104" h="1197" extrusionOk="0">
                      <a:moveTo>
                        <a:pt x="1" y="0"/>
                      </a:moveTo>
                      <a:lnTo>
                        <a:pt x="1" y="171"/>
                      </a:lnTo>
                      <a:lnTo>
                        <a:pt x="25" y="318"/>
                      </a:lnTo>
                      <a:lnTo>
                        <a:pt x="98" y="464"/>
                      </a:lnTo>
                      <a:lnTo>
                        <a:pt x="196" y="586"/>
                      </a:lnTo>
                      <a:lnTo>
                        <a:pt x="343" y="660"/>
                      </a:lnTo>
                      <a:lnTo>
                        <a:pt x="1881" y="1172"/>
                      </a:lnTo>
                      <a:lnTo>
                        <a:pt x="2052" y="1197"/>
                      </a:lnTo>
                      <a:lnTo>
                        <a:pt x="2223" y="1172"/>
                      </a:lnTo>
                      <a:lnTo>
                        <a:pt x="3762" y="660"/>
                      </a:lnTo>
                      <a:lnTo>
                        <a:pt x="3908" y="586"/>
                      </a:lnTo>
                      <a:lnTo>
                        <a:pt x="4006" y="464"/>
                      </a:lnTo>
                      <a:lnTo>
                        <a:pt x="4079" y="318"/>
                      </a:lnTo>
                      <a:lnTo>
                        <a:pt x="4104" y="171"/>
                      </a:lnTo>
                      <a:lnTo>
                        <a:pt x="41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91425" rIns="91425" bIns="91425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Shape 476">
                  <a:extLst>
                    <a:ext uri="{FF2B5EF4-FFF2-40B4-BE49-F238E27FC236}">
                      <a16:creationId xmlns:a16="http://schemas.microsoft.com/office/drawing/2014/main" id="{6A727087-A785-40D9-9CD6-041BF7DA69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1575" y="2463675"/>
                  <a:ext cx="95275" cy="160600"/>
                </a:xfrm>
                <a:custGeom>
                  <a:avLst/>
                  <a:gdLst>
                    <a:gd name="T0" fmla="*/ 2147483646 w 3811"/>
                    <a:gd name="T1" fmla="*/ 0 h 6424"/>
                    <a:gd name="T2" fmla="*/ 2147483646 w 3811"/>
                    <a:gd name="T3" fmla="*/ 2147483646 h 6424"/>
                    <a:gd name="T4" fmla="*/ 2147483646 w 3811"/>
                    <a:gd name="T5" fmla="*/ 2147483646 h 6424"/>
                    <a:gd name="T6" fmla="*/ 2147483646 w 3811"/>
                    <a:gd name="T7" fmla="*/ 2147483646 h 6424"/>
                    <a:gd name="T8" fmla="*/ 2147483646 w 3811"/>
                    <a:gd name="T9" fmla="*/ 2147483646 h 6424"/>
                    <a:gd name="T10" fmla="*/ 2147483646 w 3811"/>
                    <a:gd name="T11" fmla="*/ 2147483646 h 6424"/>
                    <a:gd name="T12" fmla="*/ 0 w 3811"/>
                    <a:gd name="T13" fmla="*/ 2147483646 h 6424"/>
                    <a:gd name="T14" fmla="*/ 2147483646 w 3811"/>
                    <a:gd name="T15" fmla="*/ 2147483646 h 6424"/>
                    <a:gd name="T16" fmla="*/ 2147483646 w 3811"/>
                    <a:gd name="T17" fmla="*/ 2147483646 h 6424"/>
                    <a:gd name="T18" fmla="*/ 2147483646 w 3811"/>
                    <a:gd name="T19" fmla="*/ 2147483646 h 6424"/>
                    <a:gd name="T20" fmla="*/ 2147483646 w 3811"/>
                    <a:gd name="T21" fmla="*/ 2147483646 h 6424"/>
                    <a:gd name="T22" fmla="*/ 2147483646 w 3811"/>
                    <a:gd name="T23" fmla="*/ 2147483646 h 6424"/>
                    <a:gd name="T24" fmla="*/ 2147483646 w 3811"/>
                    <a:gd name="T25" fmla="*/ 2147483646 h 6424"/>
                    <a:gd name="T26" fmla="*/ 2147483646 w 3811"/>
                    <a:gd name="T27" fmla="*/ 2147483646 h 6424"/>
                    <a:gd name="T28" fmla="*/ 2147483646 w 3811"/>
                    <a:gd name="T29" fmla="*/ 2147483646 h 6424"/>
                    <a:gd name="T30" fmla="*/ 2147483646 w 3811"/>
                    <a:gd name="T31" fmla="*/ 0 h 642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811"/>
                    <a:gd name="T49" fmla="*/ 0 h 6424"/>
                    <a:gd name="T50" fmla="*/ 3811 w 3811"/>
                    <a:gd name="T51" fmla="*/ 6424 h 642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811" h="6424" extrusionOk="0">
                      <a:moveTo>
                        <a:pt x="1905" y="0"/>
                      </a:moveTo>
                      <a:lnTo>
                        <a:pt x="928" y="831"/>
                      </a:lnTo>
                      <a:lnTo>
                        <a:pt x="855" y="879"/>
                      </a:lnTo>
                      <a:lnTo>
                        <a:pt x="782" y="904"/>
                      </a:lnTo>
                      <a:lnTo>
                        <a:pt x="684" y="879"/>
                      </a:lnTo>
                      <a:lnTo>
                        <a:pt x="611" y="831"/>
                      </a:lnTo>
                      <a:lnTo>
                        <a:pt x="0" y="318"/>
                      </a:lnTo>
                      <a:lnTo>
                        <a:pt x="1319" y="6423"/>
                      </a:lnTo>
                      <a:lnTo>
                        <a:pt x="2491" y="6423"/>
                      </a:lnTo>
                      <a:lnTo>
                        <a:pt x="3810" y="318"/>
                      </a:lnTo>
                      <a:lnTo>
                        <a:pt x="3200" y="831"/>
                      </a:lnTo>
                      <a:lnTo>
                        <a:pt x="3126" y="879"/>
                      </a:lnTo>
                      <a:lnTo>
                        <a:pt x="3029" y="904"/>
                      </a:lnTo>
                      <a:lnTo>
                        <a:pt x="2955" y="879"/>
                      </a:lnTo>
                      <a:lnTo>
                        <a:pt x="2882" y="831"/>
                      </a:lnTo>
                      <a:lnTo>
                        <a:pt x="19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91425" rIns="91425" bIns="91425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Shape 477">
                  <a:extLst>
                    <a:ext uri="{FF2B5EF4-FFF2-40B4-BE49-F238E27FC236}">
                      <a16:creationId xmlns:a16="http://schemas.microsoft.com/office/drawing/2014/main" id="{A58F433C-C5ED-4044-8DD4-905A39F23B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30350" y="2315900"/>
                  <a:ext cx="257700" cy="308375"/>
                </a:xfrm>
                <a:custGeom>
                  <a:avLst/>
                  <a:gdLst>
                    <a:gd name="T0" fmla="*/ 2147483646 w 10308"/>
                    <a:gd name="T1" fmla="*/ 2147483646 h 12335"/>
                    <a:gd name="T2" fmla="*/ 2147483646 w 10308"/>
                    <a:gd name="T3" fmla="*/ 2147483646 h 12335"/>
                    <a:gd name="T4" fmla="*/ 2147483646 w 10308"/>
                    <a:gd name="T5" fmla="*/ 2147483646 h 12335"/>
                    <a:gd name="T6" fmla="*/ 2147483646 w 10308"/>
                    <a:gd name="T7" fmla="*/ 2147483646 h 12335"/>
                    <a:gd name="T8" fmla="*/ 2147483646 w 10308"/>
                    <a:gd name="T9" fmla="*/ 2147483646 h 12335"/>
                    <a:gd name="T10" fmla="*/ 2147483646 w 10308"/>
                    <a:gd name="T11" fmla="*/ 2147483646 h 12335"/>
                    <a:gd name="T12" fmla="*/ 2147483646 w 10308"/>
                    <a:gd name="T13" fmla="*/ 2147483646 h 12335"/>
                    <a:gd name="T14" fmla="*/ 2147483646 w 10308"/>
                    <a:gd name="T15" fmla="*/ 2147483646 h 12335"/>
                    <a:gd name="T16" fmla="*/ 2147483646 w 10308"/>
                    <a:gd name="T17" fmla="*/ 2147483646 h 12335"/>
                    <a:gd name="T18" fmla="*/ 2147483646 w 10308"/>
                    <a:gd name="T19" fmla="*/ 2147483646 h 12335"/>
                    <a:gd name="T20" fmla="*/ 2147483646 w 10308"/>
                    <a:gd name="T21" fmla="*/ 2147483646 h 12335"/>
                    <a:gd name="T22" fmla="*/ 2147483646 w 10308"/>
                    <a:gd name="T23" fmla="*/ 2147483646 h 12335"/>
                    <a:gd name="T24" fmla="*/ 2147483646 w 10308"/>
                    <a:gd name="T25" fmla="*/ 2147483646 h 12335"/>
                    <a:gd name="T26" fmla="*/ 2147483646 w 10308"/>
                    <a:gd name="T27" fmla="*/ 2147483646 h 12335"/>
                    <a:gd name="T28" fmla="*/ 2147483646 w 10308"/>
                    <a:gd name="T29" fmla="*/ 2147483646 h 12335"/>
                    <a:gd name="T30" fmla="*/ 2147483646 w 10308"/>
                    <a:gd name="T31" fmla="*/ 2147483646 h 12335"/>
                    <a:gd name="T32" fmla="*/ 2147483646 w 10308"/>
                    <a:gd name="T33" fmla="*/ 2147483646 h 12335"/>
                    <a:gd name="T34" fmla="*/ 2147483646 w 10308"/>
                    <a:gd name="T35" fmla="*/ 2147483646 h 12335"/>
                    <a:gd name="T36" fmla="*/ 2147483646 w 10308"/>
                    <a:gd name="T37" fmla="*/ 2147483646 h 12335"/>
                    <a:gd name="T38" fmla="*/ 2147483646 w 10308"/>
                    <a:gd name="T39" fmla="*/ 2147483646 h 12335"/>
                    <a:gd name="T40" fmla="*/ 2147483646 w 10308"/>
                    <a:gd name="T41" fmla="*/ 2147483646 h 12335"/>
                    <a:gd name="T42" fmla="*/ 2147483646 w 10308"/>
                    <a:gd name="T43" fmla="*/ 2147483646 h 12335"/>
                    <a:gd name="T44" fmla="*/ 2147483646 w 10308"/>
                    <a:gd name="T45" fmla="*/ 2147483646 h 12335"/>
                    <a:gd name="T46" fmla="*/ 2147483646 w 10308"/>
                    <a:gd name="T47" fmla="*/ 2147483646 h 12335"/>
                    <a:gd name="T48" fmla="*/ 2147483646 w 10308"/>
                    <a:gd name="T49" fmla="*/ 2147483646 h 12335"/>
                    <a:gd name="T50" fmla="*/ 2147483646 w 10308"/>
                    <a:gd name="T51" fmla="*/ 2147483646 h 12335"/>
                    <a:gd name="T52" fmla="*/ 2147483646 w 10308"/>
                    <a:gd name="T53" fmla="*/ 2147483646 h 12335"/>
                    <a:gd name="T54" fmla="*/ 2147483646 w 10308"/>
                    <a:gd name="T55" fmla="*/ 2147483646 h 12335"/>
                    <a:gd name="T56" fmla="*/ 2147483646 w 10308"/>
                    <a:gd name="T57" fmla="*/ 2147483646 h 12335"/>
                    <a:gd name="T58" fmla="*/ 2147483646 w 10308"/>
                    <a:gd name="T59" fmla="*/ 2147483646 h 12335"/>
                    <a:gd name="T60" fmla="*/ 2147483646 w 10308"/>
                    <a:gd name="T61" fmla="*/ 2147483646 h 12335"/>
                    <a:gd name="T62" fmla="*/ 2147483646 w 10308"/>
                    <a:gd name="T63" fmla="*/ 2147483646 h 12335"/>
                    <a:gd name="T64" fmla="*/ 2147483646 w 10308"/>
                    <a:gd name="T65" fmla="*/ 2147483646 h 12335"/>
                    <a:gd name="T66" fmla="*/ 2147483646 w 10308"/>
                    <a:gd name="T67" fmla="*/ 2147483646 h 12335"/>
                    <a:gd name="T68" fmla="*/ 2147483646 w 10308"/>
                    <a:gd name="T69" fmla="*/ 2147483646 h 12335"/>
                    <a:gd name="T70" fmla="*/ 2147483646 w 10308"/>
                    <a:gd name="T71" fmla="*/ 2147483646 h 12335"/>
                    <a:gd name="T72" fmla="*/ 2147483646 w 10308"/>
                    <a:gd name="T73" fmla="*/ 2147483646 h 12335"/>
                    <a:gd name="T74" fmla="*/ 2147483646 w 10308"/>
                    <a:gd name="T75" fmla="*/ 2147483646 h 12335"/>
                    <a:gd name="T76" fmla="*/ 2147483646 w 10308"/>
                    <a:gd name="T77" fmla="*/ 2147483646 h 12335"/>
                    <a:gd name="T78" fmla="*/ 2147483646 w 10308"/>
                    <a:gd name="T79" fmla="*/ 2147483646 h 12335"/>
                    <a:gd name="T80" fmla="*/ 2147483646 w 10308"/>
                    <a:gd name="T81" fmla="*/ 2147483646 h 12335"/>
                    <a:gd name="T82" fmla="*/ 2147483646 w 10308"/>
                    <a:gd name="T83" fmla="*/ 2147483646 h 12335"/>
                    <a:gd name="T84" fmla="*/ 2147483646 w 10308"/>
                    <a:gd name="T85" fmla="*/ 2147483646 h 12335"/>
                    <a:gd name="T86" fmla="*/ 2147483646 w 10308"/>
                    <a:gd name="T87" fmla="*/ 2147483646 h 12335"/>
                    <a:gd name="T88" fmla="*/ 2147483646 w 10308"/>
                    <a:gd name="T89" fmla="*/ 2147483646 h 12335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0308"/>
                    <a:gd name="T136" fmla="*/ 0 h 12335"/>
                    <a:gd name="T137" fmla="*/ 10308 w 10308"/>
                    <a:gd name="T138" fmla="*/ 12335 h 12335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0308" h="12335" extrusionOk="0">
                      <a:moveTo>
                        <a:pt x="5154" y="1"/>
                      </a:moveTo>
                      <a:lnTo>
                        <a:pt x="4617" y="25"/>
                      </a:lnTo>
                      <a:lnTo>
                        <a:pt x="4128" y="98"/>
                      </a:lnTo>
                      <a:lnTo>
                        <a:pt x="3615" y="245"/>
                      </a:lnTo>
                      <a:lnTo>
                        <a:pt x="3151" y="416"/>
                      </a:lnTo>
                      <a:lnTo>
                        <a:pt x="2712" y="636"/>
                      </a:lnTo>
                      <a:lnTo>
                        <a:pt x="2272" y="880"/>
                      </a:lnTo>
                      <a:lnTo>
                        <a:pt x="1881" y="1173"/>
                      </a:lnTo>
                      <a:lnTo>
                        <a:pt x="1515" y="1515"/>
                      </a:lnTo>
                      <a:lnTo>
                        <a:pt x="1198" y="1881"/>
                      </a:lnTo>
                      <a:lnTo>
                        <a:pt x="880" y="2272"/>
                      </a:lnTo>
                      <a:lnTo>
                        <a:pt x="636" y="2687"/>
                      </a:lnTo>
                      <a:lnTo>
                        <a:pt x="416" y="3151"/>
                      </a:lnTo>
                      <a:lnTo>
                        <a:pt x="245" y="3615"/>
                      </a:lnTo>
                      <a:lnTo>
                        <a:pt x="123" y="4104"/>
                      </a:lnTo>
                      <a:lnTo>
                        <a:pt x="50" y="4617"/>
                      </a:lnTo>
                      <a:lnTo>
                        <a:pt x="1" y="5154"/>
                      </a:lnTo>
                      <a:lnTo>
                        <a:pt x="25" y="5423"/>
                      </a:lnTo>
                      <a:lnTo>
                        <a:pt x="50" y="5691"/>
                      </a:lnTo>
                      <a:lnTo>
                        <a:pt x="123" y="6204"/>
                      </a:lnTo>
                      <a:lnTo>
                        <a:pt x="245" y="6693"/>
                      </a:lnTo>
                      <a:lnTo>
                        <a:pt x="416" y="7132"/>
                      </a:lnTo>
                      <a:lnTo>
                        <a:pt x="636" y="7572"/>
                      </a:lnTo>
                      <a:lnTo>
                        <a:pt x="856" y="7963"/>
                      </a:lnTo>
                      <a:lnTo>
                        <a:pt x="1100" y="8353"/>
                      </a:lnTo>
                      <a:lnTo>
                        <a:pt x="1369" y="8744"/>
                      </a:lnTo>
                      <a:lnTo>
                        <a:pt x="1906" y="9526"/>
                      </a:lnTo>
                      <a:lnTo>
                        <a:pt x="2150" y="9941"/>
                      </a:lnTo>
                      <a:lnTo>
                        <a:pt x="2394" y="10356"/>
                      </a:lnTo>
                      <a:lnTo>
                        <a:pt x="2614" y="10796"/>
                      </a:lnTo>
                      <a:lnTo>
                        <a:pt x="2810" y="11284"/>
                      </a:lnTo>
                      <a:lnTo>
                        <a:pt x="2980" y="11797"/>
                      </a:lnTo>
                      <a:lnTo>
                        <a:pt x="3103" y="12334"/>
                      </a:lnTo>
                      <a:lnTo>
                        <a:pt x="4079" y="12334"/>
                      </a:lnTo>
                      <a:lnTo>
                        <a:pt x="3249" y="8500"/>
                      </a:lnTo>
                      <a:lnTo>
                        <a:pt x="2663" y="5642"/>
                      </a:lnTo>
                      <a:lnTo>
                        <a:pt x="2663" y="5520"/>
                      </a:lnTo>
                      <a:lnTo>
                        <a:pt x="2712" y="5423"/>
                      </a:lnTo>
                      <a:lnTo>
                        <a:pt x="2785" y="5374"/>
                      </a:lnTo>
                      <a:lnTo>
                        <a:pt x="2883" y="5349"/>
                      </a:lnTo>
                      <a:lnTo>
                        <a:pt x="2956" y="5349"/>
                      </a:lnTo>
                      <a:lnTo>
                        <a:pt x="3054" y="5398"/>
                      </a:lnTo>
                      <a:lnTo>
                        <a:pt x="4031" y="6253"/>
                      </a:lnTo>
                      <a:lnTo>
                        <a:pt x="4983" y="5398"/>
                      </a:lnTo>
                      <a:lnTo>
                        <a:pt x="5081" y="5349"/>
                      </a:lnTo>
                      <a:lnTo>
                        <a:pt x="5227" y="5349"/>
                      </a:lnTo>
                      <a:lnTo>
                        <a:pt x="5325" y="5398"/>
                      </a:lnTo>
                      <a:lnTo>
                        <a:pt x="6278" y="6253"/>
                      </a:lnTo>
                      <a:lnTo>
                        <a:pt x="7254" y="5398"/>
                      </a:lnTo>
                      <a:lnTo>
                        <a:pt x="7352" y="5349"/>
                      </a:lnTo>
                      <a:lnTo>
                        <a:pt x="7425" y="5349"/>
                      </a:lnTo>
                      <a:lnTo>
                        <a:pt x="7523" y="5374"/>
                      </a:lnTo>
                      <a:lnTo>
                        <a:pt x="7596" y="5423"/>
                      </a:lnTo>
                      <a:lnTo>
                        <a:pt x="7645" y="5520"/>
                      </a:lnTo>
                      <a:lnTo>
                        <a:pt x="7645" y="5642"/>
                      </a:lnTo>
                      <a:lnTo>
                        <a:pt x="7059" y="8500"/>
                      </a:lnTo>
                      <a:lnTo>
                        <a:pt x="6229" y="12334"/>
                      </a:lnTo>
                      <a:lnTo>
                        <a:pt x="7206" y="12334"/>
                      </a:lnTo>
                      <a:lnTo>
                        <a:pt x="7328" y="11797"/>
                      </a:lnTo>
                      <a:lnTo>
                        <a:pt x="7499" y="11284"/>
                      </a:lnTo>
                      <a:lnTo>
                        <a:pt x="7694" y="10796"/>
                      </a:lnTo>
                      <a:lnTo>
                        <a:pt x="7914" y="10356"/>
                      </a:lnTo>
                      <a:lnTo>
                        <a:pt x="8158" y="9941"/>
                      </a:lnTo>
                      <a:lnTo>
                        <a:pt x="8402" y="9526"/>
                      </a:lnTo>
                      <a:lnTo>
                        <a:pt x="8940" y="8744"/>
                      </a:lnTo>
                      <a:lnTo>
                        <a:pt x="9208" y="8353"/>
                      </a:lnTo>
                      <a:lnTo>
                        <a:pt x="9453" y="7963"/>
                      </a:lnTo>
                      <a:lnTo>
                        <a:pt x="9672" y="7572"/>
                      </a:lnTo>
                      <a:lnTo>
                        <a:pt x="9892" y="7132"/>
                      </a:lnTo>
                      <a:lnTo>
                        <a:pt x="10063" y="6693"/>
                      </a:lnTo>
                      <a:lnTo>
                        <a:pt x="10185" y="6204"/>
                      </a:lnTo>
                      <a:lnTo>
                        <a:pt x="10259" y="5691"/>
                      </a:lnTo>
                      <a:lnTo>
                        <a:pt x="10283" y="5423"/>
                      </a:lnTo>
                      <a:lnTo>
                        <a:pt x="10307" y="5154"/>
                      </a:lnTo>
                      <a:lnTo>
                        <a:pt x="10259" y="4617"/>
                      </a:lnTo>
                      <a:lnTo>
                        <a:pt x="10185" y="4104"/>
                      </a:lnTo>
                      <a:lnTo>
                        <a:pt x="10063" y="3615"/>
                      </a:lnTo>
                      <a:lnTo>
                        <a:pt x="9892" y="3151"/>
                      </a:lnTo>
                      <a:lnTo>
                        <a:pt x="9672" y="2687"/>
                      </a:lnTo>
                      <a:lnTo>
                        <a:pt x="9428" y="2272"/>
                      </a:lnTo>
                      <a:lnTo>
                        <a:pt x="9111" y="1881"/>
                      </a:lnTo>
                      <a:lnTo>
                        <a:pt x="8793" y="1515"/>
                      </a:lnTo>
                      <a:lnTo>
                        <a:pt x="8427" y="1173"/>
                      </a:lnTo>
                      <a:lnTo>
                        <a:pt x="8036" y="880"/>
                      </a:lnTo>
                      <a:lnTo>
                        <a:pt x="7596" y="636"/>
                      </a:lnTo>
                      <a:lnTo>
                        <a:pt x="7157" y="416"/>
                      </a:lnTo>
                      <a:lnTo>
                        <a:pt x="6693" y="245"/>
                      </a:lnTo>
                      <a:lnTo>
                        <a:pt x="6180" y="98"/>
                      </a:lnTo>
                      <a:lnTo>
                        <a:pt x="5691" y="25"/>
                      </a:lnTo>
                      <a:lnTo>
                        <a:pt x="515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25" tIns="91425" rIns="91425" bIns="91425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53" name="30 CuadroTexto">
            <a:extLst>
              <a:ext uri="{FF2B5EF4-FFF2-40B4-BE49-F238E27FC236}">
                <a16:creationId xmlns:a16="http://schemas.microsoft.com/office/drawing/2014/main" id="{9E5BB12E-4752-4020-B008-A188A711F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4224" y="2776478"/>
            <a:ext cx="3419475" cy="31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52" tIns="17826" rIns="35652" bIns="17826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CO"/>
              <a:t>Pronósticos de la demanda</a:t>
            </a:r>
          </a:p>
        </p:txBody>
      </p:sp>
      <p:sp>
        <p:nvSpPr>
          <p:cNvPr id="54" name="30 CuadroTexto">
            <a:extLst>
              <a:ext uri="{FF2B5EF4-FFF2-40B4-BE49-F238E27FC236}">
                <a16:creationId xmlns:a16="http://schemas.microsoft.com/office/drawing/2014/main" id="{BF19A98F-AE3E-477B-BD38-0D4C73E72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4224" y="3570228"/>
            <a:ext cx="3419475" cy="589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52" tIns="17826" rIns="35652" bIns="17826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CO"/>
              <a:t>Modelo de nivel de servicio optimo</a:t>
            </a:r>
          </a:p>
        </p:txBody>
      </p:sp>
      <p:sp>
        <p:nvSpPr>
          <p:cNvPr id="55" name="30 CuadroTexto">
            <a:extLst>
              <a:ext uri="{FF2B5EF4-FFF2-40B4-BE49-F238E27FC236}">
                <a16:creationId xmlns:a16="http://schemas.microsoft.com/office/drawing/2014/main" id="{CE5799A1-4D28-4AE1-A751-9378E9B22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236" y="4398903"/>
            <a:ext cx="3419475" cy="589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652" tIns="17826" rIns="35652" bIns="17826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CO"/>
              <a:t>Estructuración de rutas para sus tres puntos de venta.</a:t>
            </a:r>
          </a:p>
        </p:txBody>
      </p:sp>
      <p:sp>
        <p:nvSpPr>
          <p:cNvPr id="57" name="30 CuadroTexto">
            <a:extLst>
              <a:ext uri="{FF2B5EF4-FFF2-40B4-BE49-F238E27FC236}">
                <a16:creationId xmlns:a16="http://schemas.microsoft.com/office/drawing/2014/main" id="{F07C4166-6841-4C5D-B501-5A58AC878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323" y="2182753"/>
            <a:ext cx="4079874" cy="22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5652" tIns="17826" rIns="35652" bIns="17826">
            <a:spAutoFit/>
          </a:bodyPr>
          <a:lstStyle>
            <a:defPPr>
              <a:defRPr lang="en-US"/>
            </a:defPPr>
            <a:lvl1pPr algn="r" defTabSz="848921">
              <a:lnSpc>
                <a:spcPts val="1443"/>
              </a:lnSpc>
              <a:spcBef>
                <a:spcPts val="234"/>
              </a:spcBef>
              <a:defRPr b="1">
                <a:solidFill>
                  <a:prstClr val="black">
                    <a:lumMod val="75000"/>
                    <a:lumOff val="25000"/>
                  </a:prstClr>
                </a:solidFill>
                <a:latin typeface="Roboto Thin"/>
                <a:cs typeface="Arial" panose="020B0604020202020204" pitchFamily="34" charset="0"/>
              </a:defRPr>
            </a:lvl1pPr>
          </a:lstStyle>
          <a:p>
            <a:pPr algn="l"/>
            <a:r>
              <a:rPr lang="es-CO"/>
              <a:t>Oportunidades</a:t>
            </a:r>
            <a:r>
              <a:rPr lang="en-US"/>
              <a:t> de </a:t>
            </a:r>
            <a:r>
              <a:rPr lang="es-CO"/>
              <a:t>mejora</a:t>
            </a:r>
          </a:p>
        </p:txBody>
      </p:sp>
      <p:sp>
        <p:nvSpPr>
          <p:cNvPr id="58" name="30 CuadroTexto">
            <a:extLst>
              <a:ext uri="{FF2B5EF4-FFF2-40B4-BE49-F238E27FC236}">
                <a16:creationId xmlns:a16="http://schemas.microsoft.com/office/drawing/2014/main" id="{A35F0C40-E708-4398-A65F-3E1F6B917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319" y="6170815"/>
            <a:ext cx="4414013" cy="428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5652" tIns="17826" rIns="35652" bIns="17826">
            <a:spAutoFit/>
          </a:bodyPr>
          <a:lstStyle/>
          <a:p>
            <a:pPr algn="r" defTabSz="848921">
              <a:lnSpc>
                <a:spcPts val="1443"/>
              </a:lnSpc>
              <a:spcBef>
                <a:spcPts val="234"/>
              </a:spcBef>
              <a:defRPr/>
            </a:pPr>
            <a:r>
              <a:rPr lang="es-CO" b="1">
                <a:solidFill>
                  <a:prstClr val="black">
                    <a:lumMod val="75000"/>
                    <a:lumOff val="25000"/>
                  </a:prstClr>
                </a:solidFill>
                <a:latin typeface="Roboto Thin"/>
                <a:cs typeface="Arial" panose="020B0604020202020204" pitchFamily="34" charset="0"/>
              </a:rPr>
              <a:t>Herramientas para la estructuración de </a:t>
            </a:r>
          </a:p>
          <a:p>
            <a:pPr algn="r" defTabSz="848921">
              <a:lnSpc>
                <a:spcPts val="1443"/>
              </a:lnSpc>
              <a:spcBef>
                <a:spcPts val="234"/>
              </a:spcBef>
              <a:defRPr/>
            </a:pPr>
            <a:r>
              <a:rPr lang="es-CO" b="1">
                <a:solidFill>
                  <a:prstClr val="black">
                    <a:lumMod val="75000"/>
                    <a:lumOff val="25000"/>
                  </a:prstClr>
                </a:solidFill>
                <a:latin typeface="Roboto Thin"/>
                <a:cs typeface="Arial" panose="020B0604020202020204" pitchFamily="34" charset="0"/>
              </a:rPr>
              <a:t>la cadena logística  </a:t>
            </a:r>
          </a:p>
        </p:txBody>
      </p:sp>
    </p:spTree>
    <p:extLst>
      <p:ext uri="{BB962C8B-B14F-4D97-AF65-F5344CB8AC3E}">
        <p14:creationId xmlns:p14="http://schemas.microsoft.com/office/powerpoint/2010/main" val="97025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D062B-8C1B-4643-AB72-913AA7565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err="1"/>
              <a:t>Conclusiones</a:t>
            </a:r>
            <a:r>
              <a:rPr lang="en-US" sz="3400"/>
              <a:t>        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DEBC60-E6B9-436E-910D-84D2E972F5E2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   </a:t>
            </a:r>
            <a:r>
              <a:rPr lang="es-419" sz="1700"/>
              <a:t>No se tiene una logística interna estructurada que le permita tener un mayor control de los procesos que se realizan.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419" sz="170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1700"/>
              <a:t> Desorganización en procesos como el ruteo de distribución y modo de transporte.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endParaRPr lang="es-419" sz="170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1700"/>
              <a:t>Falta de análisis de datos de las ventas que les permita tener un pronóstico sobre la demanda mensual en cada tienda.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4" name="Picture 14" descr="A close up of a piano&#10;&#10;Description automatically generated">
            <a:extLst>
              <a:ext uri="{FF2B5EF4-FFF2-40B4-BE49-F238E27FC236}">
                <a16:creationId xmlns:a16="http://schemas.microsoft.com/office/drawing/2014/main" id="{0098CB89-BD7B-4F22-B568-608C2BA93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56" y="812696"/>
            <a:ext cx="5138928" cy="2153007"/>
          </a:xfrm>
          <a:prstGeom prst="rect">
            <a:avLst/>
          </a:prstGeom>
        </p:spPr>
      </p:pic>
      <p:pic>
        <p:nvPicPr>
          <p:cNvPr id="7" name="Imagen 7" descr="Imagen que contiene cuarto&#10;&#10;Descripción generada con confianza muy alta">
            <a:extLst>
              <a:ext uri="{FF2B5EF4-FFF2-40B4-BE49-F238E27FC236}">
                <a16:creationId xmlns:a16="http://schemas.microsoft.com/office/drawing/2014/main" id="{25C051A6-58F6-4046-A5BC-4C0E74FA8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256" y="3907711"/>
            <a:ext cx="5138928" cy="178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0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5611F-43C5-4408-A157-5B18FA77E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269" y="0"/>
            <a:ext cx="7003107" cy="2412460"/>
          </a:xfrm>
        </p:spPr>
        <p:txBody>
          <a:bodyPr anchor="ctr">
            <a:normAutofit/>
          </a:bodyPr>
          <a:lstStyle/>
          <a:p>
            <a:r>
              <a:rPr lang="en-US" sz="7200"/>
              <a:t>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61DD1-DDF0-4F7D-8744-FD3CA548E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1575" y="1238250"/>
            <a:ext cx="3000375" cy="4381500"/>
          </a:xfrm>
        </p:spPr>
        <p:txBody>
          <a:bodyPr anchor="ctr">
            <a:normAutofit/>
          </a:bodyPr>
          <a:lstStyle/>
          <a:p>
            <a:r>
              <a:rPr lang="es-419"/>
              <a:t>Plataforma para la presentación: ZOOM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4" descr="A close up of a piano&#10;&#10;Description automatically generated">
            <a:extLst>
              <a:ext uri="{FF2B5EF4-FFF2-40B4-BE49-F238E27FC236}">
                <a16:creationId xmlns:a16="http://schemas.microsoft.com/office/drawing/2014/main" id="{B6CAE552-C701-4AAC-B4EE-6F36C5FD5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52" y="2292534"/>
            <a:ext cx="5138928" cy="215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5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846B5-E858-49AC-A8FB-63DAFEC31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r>
              <a:rPr lang="en-US" sz="4000"/>
              <a:t>Agenda del </a:t>
            </a:r>
            <a:r>
              <a:rPr lang="es-419" sz="4000"/>
              <a:t>Diagnóstico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close up of a piano&#10;&#10;Description automatically generated">
            <a:extLst>
              <a:ext uri="{FF2B5EF4-FFF2-40B4-BE49-F238E27FC236}">
                <a16:creationId xmlns:a16="http://schemas.microsoft.com/office/drawing/2014/main" id="{5ACB0B94-6552-4E65-A20C-755E92616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562" y="304802"/>
            <a:ext cx="3109966" cy="1302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B61136-0B97-4529-9541-C2249BC89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4" y="2236797"/>
            <a:ext cx="694992" cy="705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491DCC-E01C-450F-AB52-151FE7944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4" y="2948530"/>
            <a:ext cx="694992" cy="705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19D773E-1006-43CD-9552-6E1ACB7E6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4" y="3662200"/>
            <a:ext cx="694992" cy="7057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059F292-FC7F-43C2-92A6-B505ED72C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4" y="4367975"/>
            <a:ext cx="694992" cy="7057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7634D2-7B7D-44EF-A52A-742312436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4" y="5106870"/>
            <a:ext cx="694992" cy="70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C38C5-8F19-4ECF-8D84-CC8285B89611}"/>
              </a:ext>
            </a:extLst>
          </p:cNvPr>
          <p:cNvSpPr txBox="1"/>
          <p:nvPr/>
        </p:nvSpPr>
        <p:spPr>
          <a:xfrm>
            <a:off x="1358283" y="2308194"/>
            <a:ext cx="107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/>
              <a:t>Modelo SCOR: Caracterización de procesos y Diagrama de Hilos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6CA080-BB7E-475B-8692-0ACF866CF6CC}"/>
              </a:ext>
            </a:extLst>
          </p:cNvPr>
          <p:cNvSpPr txBox="1"/>
          <p:nvPr/>
        </p:nvSpPr>
        <p:spPr>
          <a:xfrm>
            <a:off x="1358283" y="2994700"/>
            <a:ext cx="107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/>
              <a:t>Pareto y Proporción de demanda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AC9D14-3892-43F0-A838-6E2B1B7921F4}"/>
              </a:ext>
            </a:extLst>
          </p:cNvPr>
          <p:cNvSpPr txBox="1"/>
          <p:nvPr/>
        </p:nvSpPr>
        <p:spPr>
          <a:xfrm>
            <a:off x="1358283" y="3711064"/>
            <a:ext cx="107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/>
              <a:t>Problemáticas Identificadas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D18E59-3F23-4C96-BCD6-774EB6417286}"/>
              </a:ext>
            </a:extLst>
          </p:cNvPr>
          <p:cNvSpPr txBox="1"/>
          <p:nvPr/>
        </p:nvSpPr>
        <p:spPr>
          <a:xfrm>
            <a:off x="1306581" y="4471620"/>
            <a:ext cx="107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/>
              <a:t>Relevancia dentro en la operación de la compañía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9C3420-52A1-4507-8313-EDF753241BF3}"/>
              </a:ext>
            </a:extLst>
          </p:cNvPr>
          <p:cNvSpPr txBox="1"/>
          <p:nvPr/>
        </p:nvSpPr>
        <p:spPr>
          <a:xfrm>
            <a:off x="1358283" y="5261392"/>
            <a:ext cx="107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/>
              <a:t>Herramientas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3797C-44E6-45DC-A32B-E0D443FD7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177" y="2263967"/>
            <a:ext cx="3180606" cy="37639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C24D866-9529-4409-81FB-3AAE68CFA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4" y="5825763"/>
            <a:ext cx="694992" cy="7057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B28019A-F3E2-4715-A340-F258E287A899}"/>
              </a:ext>
            </a:extLst>
          </p:cNvPr>
          <p:cNvSpPr txBox="1"/>
          <p:nvPr/>
        </p:nvSpPr>
        <p:spPr>
          <a:xfrm>
            <a:off x="1306581" y="5957701"/>
            <a:ext cx="107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411235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92CCC-1295-4446-8398-C8FF42EAC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010" y="201673"/>
            <a:ext cx="11644313" cy="891175"/>
          </a:xfrm>
        </p:spPr>
        <p:txBody>
          <a:bodyPr anchor="ctr">
            <a:noAutofit/>
          </a:bodyPr>
          <a:lstStyle/>
          <a:p>
            <a:pPr algn="ctr"/>
            <a:r>
              <a:rPr lang="es-419" sz="3000"/>
              <a:t>Modelo SCOR: Caracterización de los procesos logísticos </a:t>
            </a:r>
            <a:br>
              <a:rPr lang="es-419" sz="3000"/>
            </a:br>
            <a:r>
              <a:rPr lang="es-419" sz="3000"/>
              <a:t>(Nivel 1)</a:t>
            </a:r>
            <a:endParaRPr lang="en-US" sz="3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EE13EC-6A9E-4AA8-A651-AED834A84553}"/>
              </a:ext>
            </a:extLst>
          </p:cNvPr>
          <p:cNvSpPr txBox="1"/>
          <p:nvPr/>
        </p:nvSpPr>
        <p:spPr>
          <a:xfrm>
            <a:off x="1221786" y="1433681"/>
            <a:ext cx="8862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EA0294-B97B-46E7-BA87-6670E031637D}"/>
              </a:ext>
            </a:extLst>
          </p:cNvPr>
          <p:cNvSpPr txBox="1"/>
          <p:nvPr/>
        </p:nvSpPr>
        <p:spPr>
          <a:xfrm>
            <a:off x="1221786" y="2406575"/>
            <a:ext cx="8862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C2E0904-44B0-4583-9448-79AE97D5AF99}"/>
              </a:ext>
            </a:extLst>
          </p:cNvPr>
          <p:cNvSpPr txBox="1"/>
          <p:nvPr/>
        </p:nvSpPr>
        <p:spPr>
          <a:xfrm>
            <a:off x="1221787" y="3454482"/>
            <a:ext cx="8862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832366F-6AD5-4553-AB0C-BA8D125E318C}"/>
              </a:ext>
            </a:extLst>
          </p:cNvPr>
          <p:cNvSpPr txBox="1"/>
          <p:nvPr/>
        </p:nvSpPr>
        <p:spPr>
          <a:xfrm>
            <a:off x="1224123" y="4556252"/>
            <a:ext cx="8862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A034768-C7B9-401F-8D47-5C67CB34D65B}"/>
              </a:ext>
            </a:extLst>
          </p:cNvPr>
          <p:cNvSpPr txBox="1"/>
          <p:nvPr/>
        </p:nvSpPr>
        <p:spPr>
          <a:xfrm>
            <a:off x="1224124" y="5614443"/>
            <a:ext cx="8862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C513F06-7EA9-4936-812D-CE8165A2180D}"/>
              </a:ext>
            </a:extLst>
          </p:cNvPr>
          <p:cNvSpPr txBox="1"/>
          <p:nvPr/>
        </p:nvSpPr>
        <p:spPr>
          <a:xfrm>
            <a:off x="2222695" y="1541402"/>
            <a:ext cx="890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/>
              <a:t>Planeación de la gerencia y el director creativo en lo respectivo a los diseños de las prendas, lotes de producción y distribución a cada tienda.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7419920-EC9E-4501-AC56-97B5958396CB}"/>
              </a:ext>
            </a:extLst>
          </p:cNvPr>
          <p:cNvSpPr txBox="1"/>
          <p:nvPr/>
        </p:nvSpPr>
        <p:spPr>
          <a:xfrm>
            <a:off x="2222695" y="2501384"/>
            <a:ext cx="890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/>
              <a:t>Abastecimiento (de proveedores nacionales o extranjeros) de las materias primas necesarias para la elaboración de productos.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0FE51B5-DB04-485F-AE1D-26A19F57A54C}"/>
              </a:ext>
            </a:extLst>
          </p:cNvPr>
          <p:cNvSpPr txBox="1"/>
          <p:nvPr/>
        </p:nvSpPr>
        <p:spPr>
          <a:xfrm>
            <a:off x="2222695" y="3700703"/>
            <a:ext cx="89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/>
              <a:t>Fabricación de las prendas en los satélites de producción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460DDE7-31C9-49DD-9CD4-164AB2F28C60}"/>
              </a:ext>
            </a:extLst>
          </p:cNvPr>
          <p:cNvSpPr txBox="1"/>
          <p:nvPr/>
        </p:nvSpPr>
        <p:spPr>
          <a:xfrm>
            <a:off x="2222695" y="4802473"/>
            <a:ext cx="89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Distribución de las prendas fabricadas a las tiendas de la compañía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432040D-9BC6-4ED8-892B-4BA53FF8CB95}"/>
              </a:ext>
            </a:extLst>
          </p:cNvPr>
          <p:cNvSpPr txBox="1"/>
          <p:nvPr/>
        </p:nvSpPr>
        <p:spPr>
          <a:xfrm>
            <a:off x="2222695" y="5691737"/>
            <a:ext cx="890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/>
              <a:t>Si un cliente no se encuentra satisfecho con su compra puede realizar la devolución en la tienda donde adquirió la prenda. </a:t>
            </a:r>
          </a:p>
        </p:txBody>
      </p:sp>
    </p:spTree>
    <p:extLst>
      <p:ext uri="{BB962C8B-B14F-4D97-AF65-F5344CB8AC3E}">
        <p14:creationId xmlns:p14="http://schemas.microsoft.com/office/powerpoint/2010/main" val="250436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92CCC-1295-4446-8398-C8FF42EAC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687" y="-56271"/>
            <a:ext cx="11096625" cy="891175"/>
          </a:xfrm>
        </p:spPr>
        <p:txBody>
          <a:bodyPr anchor="ctr">
            <a:noAutofit/>
          </a:bodyPr>
          <a:lstStyle/>
          <a:p>
            <a:pPr algn="ctr"/>
            <a:r>
              <a:rPr lang="es-419" sz="3500"/>
              <a:t>Modelo SCOR: Diagrama de hilos </a:t>
            </a:r>
            <a:endParaRPr lang="en-US" sz="3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A68732-4182-4C9A-BB84-DEF9F33AE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06" y="994374"/>
            <a:ext cx="9903656" cy="55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4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92CCC-1295-4446-8398-C8FF42EAC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687" y="51600"/>
            <a:ext cx="11096625" cy="891175"/>
          </a:xfrm>
        </p:spPr>
        <p:txBody>
          <a:bodyPr anchor="ctr">
            <a:noAutofit/>
          </a:bodyPr>
          <a:lstStyle/>
          <a:p>
            <a:pPr algn="ctr"/>
            <a:r>
              <a:rPr lang="es-419" sz="4000"/>
              <a:t>Pareto y Proporción de Demanda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6D2F2B-1882-4CCF-8308-05F72856B8DB}"/>
              </a:ext>
            </a:extLst>
          </p:cNvPr>
          <p:cNvCxnSpPr>
            <a:cxnSpLocks/>
          </p:cNvCxnSpPr>
          <p:nvPr/>
        </p:nvCxnSpPr>
        <p:spPr>
          <a:xfrm>
            <a:off x="6096000" y="1216241"/>
            <a:ext cx="73981" cy="5184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066776A-ACF1-4B62-9A3C-688B679834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5459224"/>
              </p:ext>
            </p:extLst>
          </p:nvPr>
        </p:nvGraphicFramePr>
        <p:xfrm>
          <a:off x="547687" y="1289050"/>
          <a:ext cx="5490210" cy="3384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61314D6-F36F-4A8F-A2EF-AE3EED2F8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598016"/>
              </p:ext>
            </p:extLst>
          </p:nvPr>
        </p:nvGraphicFramePr>
        <p:xfrm>
          <a:off x="6315060" y="2051050"/>
          <a:ext cx="4981957" cy="305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E00ACC2-8BD5-48B2-B73F-B33A3314F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137" y="4868862"/>
            <a:ext cx="45243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0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7DDC2-476D-4899-9C82-3EA2ADE4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330" y="1325881"/>
            <a:ext cx="3103427" cy="35204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err="1"/>
              <a:t>Problemáticas</a:t>
            </a:r>
            <a:r>
              <a:rPr lang="en-US" sz="3200"/>
              <a:t> </a:t>
            </a:r>
            <a:r>
              <a:rPr lang="en-US" sz="3200" err="1"/>
              <a:t>Identificadas</a:t>
            </a:r>
            <a:endParaRPr lang="en-US" sz="3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ABAF1-9F5C-4CCE-B26C-3E52CEEEE0DC}"/>
              </a:ext>
            </a:extLst>
          </p:cNvPr>
          <p:cNvSpPr txBox="1"/>
          <p:nvPr/>
        </p:nvSpPr>
        <p:spPr>
          <a:xfrm>
            <a:off x="4962222" y="1139396"/>
            <a:ext cx="6730944" cy="4095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110000"/>
              </a:lnSpc>
              <a:spcAft>
                <a:spcPts val="600"/>
              </a:spcAft>
            </a:pPr>
            <a:r>
              <a:rPr lang="es-419" sz="2000" b="1"/>
              <a:t>Estructuración</a:t>
            </a:r>
            <a:r>
              <a:rPr lang="en-US" sz="2000" b="1"/>
              <a:t> de la Cadena </a:t>
            </a:r>
            <a:r>
              <a:rPr lang="es-419" sz="2000" b="1"/>
              <a:t>Logística</a:t>
            </a:r>
          </a:p>
          <a:p>
            <a:pPr algn="ctr" defTabSz="914400">
              <a:lnSpc>
                <a:spcPct val="110000"/>
              </a:lnSpc>
              <a:spcAft>
                <a:spcPts val="600"/>
              </a:spcAft>
            </a:pPr>
            <a:endParaRPr lang="es-419" sz="2000" b="1"/>
          </a:p>
          <a:p>
            <a:pPr marL="342900" indent="-342900" algn="just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000"/>
              <a:t>Whitman posee procesos logísticos, pero no una cadena logística estructurada.</a:t>
            </a:r>
          </a:p>
          <a:p>
            <a:pPr marL="342900" indent="-342900" algn="just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000"/>
              <a:t>El área logística se creó hace 1 mes </a:t>
            </a:r>
            <a:r>
              <a:rPr lang="es-419" sz="2000" err="1"/>
              <a:t>apróximadamente</a:t>
            </a:r>
            <a:r>
              <a:rPr lang="es-419" sz="2000"/>
              <a:t>.</a:t>
            </a:r>
          </a:p>
          <a:p>
            <a:pPr marL="342900" indent="-342900" algn="just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000"/>
              <a:t>Sobrecostos e ineficiencias en el funcionamiento de la operación interna</a:t>
            </a:r>
          </a:p>
          <a:p>
            <a:pPr marL="342900" indent="-342900" algn="just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000"/>
              <a:t>Subproblemas: Carencia de Pronósticos, Política de Inventario, y Distribución.</a:t>
            </a:r>
          </a:p>
          <a:p>
            <a:pPr marL="342900" indent="-342900" algn="just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419" sz="2000"/>
          </a:p>
          <a:p>
            <a:pPr marL="342900" indent="-342900" algn="just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419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998E0B-B936-42A8-A6F5-055CD01098EE}"/>
              </a:ext>
            </a:extLst>
          </p:cNvPr>
          <p:cNvSpPr/>
          <p:nvPr/>
        </p:nvSpPr>
        <p:spPr>
          <a:xfrm>
            <a:off x="0" y="-1"/>
            <a:ext cx="12192000" cy="657305"/>
          </a:xfrm>
          <a:prstGeom prst="rect">
            <a:avLst/>
          </a:prstGeom>
          <a:blipFill dpi="0" rotWithShape="1">
            <a:blip r:embed="rId2">
              <a:alphaModFix amt="7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03801BD-5667-4B97-8839-1B74AC5D5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2" y="2991363"/>
            <a:ext cx="3421436" cy="201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8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7DDC2-476D-4899-9C82-3EA2ADE4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r>
              <a:rPr lang="es-419" sz="4000"/>
              <a:t>Problemáticas Identificadas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lose up of a piano&#10;&#10;Description automatically generated">
            <a:extLst>
              <a:ext uri="{FF2B5EF4-FFF2-40B4-BE49-F238E27FC236}">
                <a16:creationId xmlns:a16="http://schemas.microsoft.com/office/drawing/2014/main" id="{43AC007B-1A04-407B-A23A-4F2C85C7F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44" y="474223"/>
            <a:ext cx="3109966" cy="1302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4ABAF1-9F5C-4CCE-B26C-3E52CEEEE0DC}"/>
              </a:ext>
            </a:extLst>
          </p:cNvPr>
          <p:cNvSpPr txBox="1"/>
          <p:nvPr/>
        </p:nvSpPr>
        <p:spPr>
          <a:xfrm>
            <a:off x="679568" y="2404997"/>
            <a:ext cx="7074043" cy="4893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419" sz="2400" b="1"/>
              <a:t>Pronóstico de Demanda</a:t>
            </a:r>
          </a:p>
          <a:p>
            <a:endParaRPr lang="es-419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/>
              <a:t>Actualmente no se tiene una metodología de pronóstico.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/>
              <a:t>Depende del conocimiento del sector por parte de la gerencia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/>
              <a:t>Perdida de potenciales ventas.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/>
              <a:t>No se puede presupuestar a futuro el pago a proveedores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419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419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419" sz="2400" b="1"/>
          </a:p>
          <a:p>
            <a:endParaRPr lang="en-US" sz="24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5334F7-BA97-4B5E-93BD-7EB7268AB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844" y="3687244"/>
            <a:ext cx="3123156" cy="31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7DDC2-476D-4899-9C82-3EA2ADE4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r>
              <a:rPr lang="es-419" sz="4000"/>
              <a:t>Problemáticas Identificadas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lose up of a piano&#10;&#10;Description automatically generated">
            <a:extLst>
              <a:ext uri="{FF2B5EF4-FFF2-40B4-BE49-F238E27FC236}">
                <a16:creationId xmlns:a16="http://schemas.microsoft.com/office/drawing/2014/main" id="{43AC007B-1A04-407B-A23A-4F2C85C7F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44" y="474223"/>
            <a:ext cx="3109966" cy="1302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4ABAF1-9F5C-4CCE-B26C-3E52CEEEE0DC}"/>
              </a:ext>
            </a:extLst>
          </p:cNvPr>
          <p:cNvSpPr txBox="1"/>
          <p:nvPr/>
        </p:nvSpPr>
        <p:spPr>
          <a:xfrm>
            <a:off x="679568" y="2404997"/>
            <a:ext cx="9190941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419" sz="2400" b="1"/>
              <a:t>Inventarios</a:t>
            </a:r>
          </a:p>
          <a:p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/>
              <a:t>0 inventario en el CD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/>
              <a:t>Política de inventario en tiendas no definida (empírica)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/>
              <a:t>Incremento en el número de ventas perdidas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/>
              <a:t>Disminución del servicio al cliente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/>
              <a:t>Espera entre 10 y 45 días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1F211-480B-4354-979B-A1BBDD717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084" y="4190910"/>
            <a:ext cx="4450915" cy="25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8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7DDC2-476D-4899-9C82-3EA2ADE4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r>
              <a:rPr lang="es-419" sz="4000"/>
              <a:t>Problemáticas Identificadas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lose up of a piano&#10;&#10;Description automatically generated">
            <a:extLst>
              <a:ext uri="{FF2B5EF4-FFF2-40B4-BE49-F238E27FC236}">
                <a16:creationId xmlns:a16="http://schemas.microsoft.com/office/drawing/2014/main" id="{43AC007B-1A04-407B-A23A-4F2C85C7F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44" y="304802"/>
            <a:ext cx="3109966" cy="1302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4ABAF1-9F5C-4CCE-B26C-3E52CEEEE0DC}"/>
              </a:ext>
            </a:extLst>
          </p:cNvPr>
          <p:cNvSpPr txBox="1"/>
          <p:nvPr/>
        </p:nvSpPr>
        <p:spPr>
          <a:xfrm>
            <a:off x="679568" y="2404997"/>
            <a:ext cx="91909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/>
              <a:t>Distribución a Puntos de Venta</a:t>
            </a:r>
          </a:p>
          <a:p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/>
              <a:t>La distribución se hace de manera empírica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/>
              <a:t>Vía Uber, taxi, moto o van (dependiendo la disponibilidad)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/>
              <a:t>Despachos desestructurados (Tamaño y frecuencia)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/>
              <a:t>Despachos dependen de la llegada de lotes parciales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/>
              <a:t>Ineficiencias en el proceso de distribución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/>
              <a:t>Puede conllevar a sobrecostos.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419" sz="2400"/>
          </a:p>
        </p:txBody>
      </p:sp>
      <p:pic>
        <p:nvPicPr>
          <p:cNvPr id="7" name="Picture 6" descr="A picture containing sign, clock&#10;&#10;Description automatically generated">
            <a:extLst>
              <a:ext uri="{FF2B5EF4-FFF2-40B4-BE49-F238E27FC236}">
                <a16:creationId xmlns:a16="http://schemas.microsoft.com/office/drawing/2014/main" id="{0CEC41DC-D24B-457E-BB9A-4E53D89DC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723" y="4387873"/>
            <a:ext cx="2358966" cy="235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763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7E2"/>
      </a:lt2>
      <a:accent1>
        <a:srgbClr val="969DC6"/>
      </a:accent1>
      <a:accent2>
        <a:srgbClr val="7FA0BA"/>
      </a:accent2>
      <a:accent3>
        <a:srgbClr val="82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68D166B24E0B4A823B7F7E1C04DAAF" ma:contentTypeVersion="12" ma:contentTypeDescription="Crear nuevo documento." ma:contentTypeScope="" ma:versionID="faefd313b7b687082bdb9ac2ee2bc771">
  <xsd:schema xmlns:xsd="http://www.w3.org/2001/XMLSchema" xmlns:xs="http://www.w3.org/2001/XMLSchema" xmlns:p="http://schemas.microsoft.com/office/2006/metadata/properties" xmlns:ns3="0805292a-e62f-47ca-b0ab-34d35daa8ddc" xmlns:ns4="58189065-29c2-42fe-97b5-daf378ac3285" targetNamespace="http://schemas.microsoft.com/office/2006/metadata/properties" ma:root="true" ma:fieldsID="7e1b53a268ebfc4beb7e0245ae404da2" ns3:_="" ns4:_="">
    <xsd:import namespace="0805292a-e62f-47ca-b0ab-34d35daa8ddc"/>
    <xsd:import namespace="58189065-29c2-42fe-97b5-daf378ac328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5292a-e62f-47ca-b0ab-34d35daa8d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189065-29c2-42fe-97b5-daf378ac32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4B3017-D4A1-4F4D-AE48-70F40E684A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4A4C50-23A5-42D1-B84E-B686A6B288B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139680-EF66-4477-83EF-27BE36746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05292a-e62f-47ca-b0ab-34d35daa8ddc"/>
    <ds:schemaRef ds:uri="58189065-29c2-42fe-97b5-daf378ac32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AccentBoxVTI</vt:lpstr>
      <vt:lpstr>Presentación de PowerPoint</vt:lpstr>
      <vt:lpstr>Agenda del Diagnóstico</vt:lpstr>
      <vt:lpstr>Modelo SCOR: Caracterización de los procesos logísticos  (Nivel 1)</vt:lpstr>
      <vt:lpstr>Modelo SCOR: Diagrama de hilos </vt:lpstr>
      <vt:lpstr>Pareto y Proporción de Demanda</vt:lpstr>
      <vt:lpstr>Problemáticas Identificadas</vt:lpstr>
      <vt:lpstr>Problemáticas Identificadas</vt:lpstr>
      <vt:lpstr>Problemáticas Identificadas</vt:lpstr>
      <vt:lpstr>Problemáticas Identificadas</vt:lpstr>
      <vt:lpstr>Relevancia </vt:lpstr>
      <vt:lpstr>Herramientas</vt:lpstr>
      <vt:lpstr>Conclusiones        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Dinámica de Sistemas</dc:creator>
  <cp:revision>2</cp:revision>
  <dcterms:created xsi:type="dcterms:W3CDTF">2020-03-31T23:30:37Z</dcterms:created>
  <dcterms:modified xsi:type="dcterms:W3CDTF">2020-08-12T22:01:35Z</dcterms:modified>
</cp:coreProperties>
</file>