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4"/>
  </p:notesMasterIdLst>
  <p:sldIdLst>
    <p:sldId id="264" r:id="rId2"/>
    <p:sldId id="278" r:id="rId3"/>
    <p:sldId id="649" r:id="rId4"/>
    <p:sldId id="659" r:id="rId5"/>
    <p:sldId id="657" r:id="rId6"/>
    <p:sldId id="658" r:id="rId7"/>
    <p:sldId id="631" r:id="rId8"/>
    <p:sldId id="506" r:id="rId9"/>
    <p:sldId id="660" r:id="rId10"/>
    <p:sldId id="661" r:id="rId11"/>
    <p:sldId id="662" r:id="rId12"/>
    <p:sldId id="505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5EA"/>
    <a:srgbClr val="05A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92"/>
    <p:restoredTop sz="96040"/>
  </p:normalViewPr>
  <p:slideViewPr>
    <p:cSldViewPr snapToGrid="0">
      <p:cViewPr varScale="1">
        <p:scale>
          <a:sx n="172" d="100"/>
          <a:sy n="172" d="100"/>
        </p:scale>
        <p:origin x="2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56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BE83B-754F-B948-8CD7-D8047F5EE2C4}" type="datetimeFigureOut">
              <a:rPr kumimoji="1" lang="zh-TW" altLang="en-US" smtClean="0"/>
              <a:t>2025/3/30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36D1C-D09F-2A41-BBEA-6549EF3DDB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141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342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6B208-0D45-71D0-C7BE-D6974D30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68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36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356088"/>
            <a:ext cx="10918371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845734"/>
            <a:ext cx="10918371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pic>
        <p:nvPicPr>
          <p:cNvPr id="8" name="圖片 7" descr="一張含有 黑暗, 鮮豔, 圓形, 對稱 的圖片&#10;&#10;自動產生的描述">
            <a:extLst>
              <a:ext uri="{FF2B5EF4-FFF2-40B4-BE49-F238E27FC236}">
                <a16:creationId xmlns:a16="http://schemas.microsoft.com/office/drawing/2014/main" id="{7B42FF8E-DE09-ED24-7D18-F64355A345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0" y="6349567"/>
            <a:ext cx="462323" cy="45357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7DAD89E-131D-FDCA-9260-AC419110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2955" y="6415560"/>
            <a:ext cx="1312025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683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165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AB314-DF41-49F3-8643-5960470A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6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FF28B-EE0C-0976-1882-688F9026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2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8DE478E-C0B1-6FFC-0061-DA2334C3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198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06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68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1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6003" y="1355758"/>
            <a:ext cx="10839994" cy="45719"/>
          </a:xfrm>
          <a:prstGeom prst="rect">
            <a:avLst/>
          </a:prstGeom>
          <a:solidFill>
            <a:srgbClr val="05AED6"/>
          </a:solidFill>
          <a:ln>
            <a:solidFill>
              <a:srgbClr val="05A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hyperlink" Target="https://app.sli.do/event/d9Eq14Z9xrVgqjb8DuPcHC" TargetMode="External"/><Relationship Id="rId4" Type="http://schemas.openxmlformats.org/officeDocument/2006/relationships/hyperlink" Target="https://github.com/mcps5601/CGUDL_2025_Spring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280.png"/><Relationship Id="rId7" Type="http://schemas.openxmlformats.org/officeDocument/2006/relationships/image" Target="../media/image32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0.png"/><Relationship Id="rId10" Type="http://schemas.openxmlformats.org/officeDocument/2006/relationships/image" Target="../media/image35.png"/><Relationship Id="rId4" Type="http://schemas.openxmlformats.org/officeDocument/2006/relationships/image" Target="../media/image290.png"/><Relationship Id="rId9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" Type="http://schemas.openxmlformats.org/officeDocument/2006/relationships/image" Target="../media/image8.png"/><Relationship Id="rId16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886F629-FA5E-7D22-67D5-6023703A9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764" y="4542902"/>
            <a:ext cx="1903732" cy="1903732"/>
          </a:xfrm>
          <a:prstGeom prst="rect">
            <a:avLst/>
          </a:prstGeom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3C6264BC-1151-9168-C7F5-CC114FF3CC95}"/>
              </a:ext>
            </a:extLst>
          </p:cNvPr>
          <p:cNvSpPr/>
          <p:nvPr/>
        </p:nvSpPr>
        <p:spPr>
          <a:xfrm>
            <a:off x="667422" y="2025546"/>
            <a:ext cx="10857156" cy="2426189"/>
          </a:xfrm>
          <a:prstGeom prst="roundRect">
            <a:avLst/>
          </a:prstGeom>
          <a:solidFill>
            <a:srgbClr val="9E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058193-D513-E805-2BD5-118E50D97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959" y="1006002"/>
            <a:ext cx="5437882" cy="3224045"/>
          </a:xfrm>
        </p:spPr>
        <p:txBody>
          <a:bodyPr anchor="b">
            <a:normAutofit/>
          </a:bodyPr>
          <a:lstStyle/>
          <a:p>
            <a:r>
              <a:rPr kumimoji="1" lang="zh-TW" altLang="en-US" sz="5800" b="1" dirty="0">
                <a:ea typeface="Microsoft JhengHei" panose="020B0604030504040204" pitchFamily="34" charset="-120"/>
              </a:rPr>
              <a:t>深度學習</a:t>
            </a:r>
            <a:br>
              <a:rPr kumimoji="1" lang="en-US" altLang="zh-TW" sz="5800" b="1" dirty="0">
                <a:ea typeface="Microsoft JhengHei" panose="020B0604030504040204" pitchFamily="34" charset="-120"/>
              </a:rPr>
            </a:br>
            <a:r>
              <a:rPr kumimoji="1" lang="en-US" altLang="zh-TW" sz="5800" b="1" dirty="0">
                <a:ea typeface="Microsoft JhengHei" panose="020B0604030504040204" pitchFamily="34" charset="-120"/>
              </a:rPr>
              <a:t>Deep Learning</a:t>
            </a:r>
            <a:endParaRPr kumimoji="1" lang="zh-TW" altLang="en-US" sz="5800" b="1" dirty="0"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98A032-0E8B-F9E1-A926-2F2E78D575C6}"/>
              </a:ext>
            </a:extLst>
          </p:cNvPr>
          <p:cNvSpPr txBox="1"/>
          <p:nvPr/>
        </p:nvSpPr>
        <p:spPr>
          <a:xfrm>
            <a:off x="901959" y="4749453"/>
            <a:ext cx="50808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Training Tips (BN, Dropout)</a:t>
            </a:r>
            <a:endParaRPr kumimoji="1" lang="zh-TW" altLang="en-US" sz="2800" b="1" dirty="0">
              <a:solidFill>
                <a:srgbClr val="0070C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843A79-3FEF-CDAD-6B9A-C5A7AD279D2D}"/>
              </a:ext>
            </a:extLst>
          </p:cNvPr>
          <p:cNvSpPr txBox="1"/>
          <p:nvPr/>
        </p:nvSpPr>
        <p:spPr>
          <a:xfrm>
            <a:off x="901959" y="5827136"/>
            <a:ext cx="3638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林英嘉 </a:t>
            </a:r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(Ying-Jia Lin)</a:t>
            </a:r>
          </a:p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2025/03/31</a:t>
            </a:r>
            <a:endParaRPr kumimoji="1" lang="zh-TW" altLang="en-US" sz="2000" b="1" dirty="0">
              <a:latin typeface="+mj-lt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0C8410-1877-4FB2-39F9-E0CFE0480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528" y="253272"/>
            <a:ext cx="1468923" cy="146892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6E2C9EE-FDD5-78EA-2636-913A4243AEB1}"/>
              </a:ext>
            </a:extLst>
          </p:cNvPr>
          <p:cNvSpPr txBox="1"/>
          <p:nvPr/>
        </p:nvSpPr>
        <p:spPr>
          <a:xfrm>
            <a:off x="6627734" y="6296804"/>
            <a:ext cx="157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4"/>
              </a:rPr>
              <a:t>Course GitHub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7A67D5-5AC8-9967-75E0-2F84F254D546}"/>
              </a:ext>
            </a:extLst>
          </p:cNvPr>
          <p:cNvSpPr txBox="1"/>
          <p:nvPr/>
        </p:nvSpPr>
        <p:spPr>
          <a:xfrm>
            <a:off x="9164788" y="6296804"/>
            <a:ext cx="171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5"/>
              </a:rPr>
              <a:t>Slido # DL_0331</a:t>
            </a:r>
            <a:endParaRPr kumimoji="1"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0DC152A0-983D-54C8-3523-61CE0E5D59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41633" y="4715005"/>
            <a:ext cx="1559526" cy="155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1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C31FE-1A51-3A63-2435-A89088670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4800" dirty="0"/>
              <a:t>Dropout Implementation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563395-34AD-79D1-7B1F-E87C74A73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337BE40-B607-041D-CFBF-DDE70B63AD73}"/>
              </a:ext>
            </a:extLst>
          </p:cNvPr>
          <p:cNvSpPr/>
          <p:nvPr/>
        </p:nvSpPr>
        <p:spPr>
          <a:xfrm>
            <a:off x="2712507" y="3106464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E5A8C795-F249-B38E-99F7-24677F5BD776}"/>
              </a:ext>
            </a:extLst>
          </p:cNvPr>
          <p:cNvSpPr/>
          <p:nvPr/>
        </p:nvSpPr>
        <p:spPr>
          <a:xfrm>
            <a:off x="2701077" y="429194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AB987BC-9743-BA7A-CE35-E19F8EF5EF5C}"/>
              </a:ext>
            </a:extLst>
          </p:cNvPr>
          <p:cNvSpPr/>
          <p:nvPr/>
        </p:nvSpPr>
        <p:spPr>
          <a:xfrm>
            <a:off x="2701077" y="547743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588999C-E836-4AFA-56A7-22FFAD806C54}"/>
              </a:ext>
            </a:extLst>
          </p:cNvPr>
          <p:cNvCxnSpPr>
            <a:cxnSpLocks/>
            <a:stCxn id="5" idx="6"/>
            <a:endCxn id="12" idx="2"/>
          </p:cNvCxnSpPr>
          <p:nvPr/>
        </p:nvCxnSpPr>
        <p:spPr>
          <a:xfrm>
            <a:off x="3284007" y="3392214"/>
            <a:ext cx="1091520" cy="17994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C635FBEB-7DA9-1D51-6453-DD4589DCDCD4}"/>
              </a:ext>
            </a:extLst>
          </p:cNvPr>
          <p:cNvCxnSpPr>
            <a:cxnSpLocks/>
            <a:stCxn id="7" idx="6"/>
            <a:endCxn id="11" idx="2"/>
          </p:cNvCxnSpPr>
          <p:nvPr/>
        </p:nvCxnSpPr>
        <p:spPr>
          <a:xfrm flipV="1">
            <a:off x="3272577" y="4006197"/>
            <a:ext cx="1114380" cy="1756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橢圓 10">
            <a:extLst>
              <a:ext uri="{FF2B5EF4-FFF2-40B4-BE49-F238E27FC236}">
                <a16:creationId xmlns:a16="http://schemas.microsoft.com/office/drawing/2014/main" id="{AFB0ACC1-165D-71A5-40C2-7079585387DD}"/>
              </a:ext>
            </a:extLst>
          </p:cNvPr>
          <p:cNvSpPr/>
          <p:nvPr/>
        </p:nvSpPr>
        <p:spPr>
          <a:xfrm>
            <a:off x="4386957" y="372044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79FD79BB-168B-8EF3-1AD6-ADF2CA8967BF}"/>
              </a:ext>
            </a:extLst>
          </p:cNvPr>
          <p:cNvSpPr/>
          <p:nvPr/>
        </p:nvSpPr>
        <p:spPr>
          <a:xfrm>
            <a:off x="4375527" y="490593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9886F6B-0C73-8BB0-3756-CBE6CD6B547C}"/>
              </a:ext>
            </a:extLst>
          </p:cNvPr>
          <p:cNvCxnSpPr>
            <a:cxnSpLocks/>
            <a:stCxn id="5" idx="6"/>
            <a:endCxn id="11" idx="2"/>
          </p:cNvCxnSpPr>
          <p:nvPr/>
        </p:nvCxnSpPr>
        <p:spPr>
          <a:xfrm>
            <a:off x="3284007" y="3392214"/>
            <a:ext cx="1102950" cy="613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1BD4EB8-4C05-7185-6ECF-A4C8545D18AB}"/>
              </a:ext>
            </a:extLst>
          </p:cNvPr>
          <p:cNvCxnSpPr>
            <a:cxnSpLocks/>
            <a:stCxn id="7" idx="6"/>
            <a:endCxn id="12" idx="2"/>
          </p:cNvCxnSpPr>
          <p:nvPr/>
        </p:nvCxnSpPr>
        <p:spPr>
          <a:xfrm flipV="1">
            <a:off x="3272577" y="5191680"/>
            <a:ext cx="1102950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橢圓 15">
            <a:extLst>
              <a:ext uri="{FF2B5EF4-FFF2-40B4-BE49-F238E27FC236}">
                <a16:creationId xmlns:a16="http://schemas.microsoft.com/office/drawing/2014/main" id="{24404865-C4A9-95BB-9F45-34429686E81E}"/>
              </a:ext>
            </a:extLst>
          </p:cNvPr>
          <p:cNvSpPr/>
          <p:nvPr/>
        </p:nvSpPr>
        <p:spPr>
          <a:xfrm>
            <a:off x="1333473" y="3106464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8DBB68A7-5633-07F3-5F37-556252427CA0}"/>
              </a:ext>
            </a:extLst>
          </p:cNvPr>
          <p:cNvSpPr/>
          <p:nvPr/>
        </p:nvSpPr>
        <p:spPr>
          <a:xfrm>
            <a:off x="1322043" y="429194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6FD867CB-62BE-9C7C-BF79-2DD74D6DCE54}"/>
              </a:ext>
            </a:extLst>
          </p:cNvPr>
          <p:cNvSpPr/>
          <p:nvPr/>
        </p:nvSpPr>
        <p:spPr>
          <a:xfrm>
            <a:off x="1322043" y="547743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BA57093A-AABA-AA45-50D0-B1EEDFAD7778}"/>
              </a:ext>
            </a:extLst>
          </p:cNvPr>
          <p:cNvCxnSpPr>
            <a:cxnSpLocks/>
            <a:stCxn id="16" idx="6"/>
            <a:endCxn id="6" idx="2"/>
          </p:cNvCxnSpPr>
          <p:nvPr/>
        </p:nvCxnSpPr>
        <p:spPr>
          <a:xfrm>
            <a:off x="1904973" y="3392214"/>
            <a:ext cx="796104" cy="1185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3096300-5E31-BA91-710E-3FD1752EC9E2}"/>
              </a:ext>
            </a:extLst>
          </p:cNvPr>
          <p:cNvCxnSpPr>
            <a:cxnSpLocks/>
            <a:stCxn id="17" idx="6"/>
            <a:endCxn id="5" idx="2"/>
          </p:cNvCxnSpPr>
          <p:nvPr/>
        </p:nvCxnSpPr>
        <p:spPr>
          <a:xfrm flipV="1">
            <a:off x="1893543" y="3392214"/>
            <a:ext cx="818964" cy="1185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9105C886-9C82-6851-F7A8-EBF8285142E7}"/>
              </a:ext>
            </a:extLst>
          </p:cNvPr>
          <p:cNvCxnSpPr>
            <a:cxnSpLocks/>
            <a:stCxn id="17" idx="6"/>
            <a:endCxn id="6" idx="2"/>
          </p:cNvCxnSpPr>
          <p:nvPr/>
        </p:nvCxnSpPr>
        <p:spPr>
          <a:xfrm>
            <a:off x="1893543" y="4577697"/>
            <a:ext cx="8075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DF697177-D391-A200-33AD-0CD03516DE45}"/>
              </a:ext>
            </a:extLst>
          </p:cNvPr>
          <p:cNvCxnSpPr>
            <a:cxnSpLocks/>
            <a:stCxn id="17" idx="6"/>
            <a:endCxn id="7" idx="2"/>
          </p:cNvCxnSpPr>
          <p:nvPr/>
        </p:nvCxnSpPr>
        <p:spPr>
          <a:xfrm>
            <a:off x="1893543" y="4577697"/>
            <a:ext cx="807534" cy="1185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EA900B7C-2F34-F66A-5202-26B193CAEBD8}"/>
              </a:ext>
            </a:extLst>
          </p:cNvPr>
          <p:cNvCxnSpPr>
            <a:cxnSpLocks/>
            <a:stCxn id="6" idx="2"/>
            <a:endCxn id="18" idx="6"/>
          </p:cNvCxnSpPr>
          <p:nvPr/>
        </p:nvCxnSpPr>
        <p:spPr>
          <a:xfrm flipH="1">
            <a:off x="1893543" y="4577697"/>
            <a:ext cx="807534" cy="1185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5C864655-A597-46FF-C707-D913AE51CC64}"/>
              </a:ext>
            </a:extLst>
          </p:cNvPr>
          <p:cNvCxnSpPr>
            <a:cxnSpLocks/>
            <a:stCxn id="7" idx="2"/>
            <a:endCxn id="18" idx="6"/>
          </p:cNvCxnSpPr>
          <p:nvPr/>
        </p:nvCxnSpPr>
        <p:spPr>
          <a:xfrm flipH="1">
            <a:off x="1893543" y="5763180"/>
            <a:ext cx="8075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B6A44C5C-0BD7-33EC-B5D8-3F3DFAABC26C}"/>
              </a:ext>
            </a:extLst>
          </p:cNvPr>
          <p:cNvCxnSpPr>
            <a:cxnSpLocks/>
            <a:stCxn id="16" idx="6"/>
            <a:endCxn id="5" idx="2"/>
          </p:cNvCxnSpPr>
          <p:nvPr/>
        </p:nvCxnSpPr>
        <p:spPr>
          <a:xfrm>
            <a:off x="1904973" y="3392214"/>
            <a:ext cx="8075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橢圓 25">
            <a:extLst>
              <a:ext uri="{FF2B5EF4-FFF2-40B4-BE49-F238E27FC236}">
                <a16:creationId xmlns:a16="http://schemas.microsoft.com/office/drawing/2014/main" id="{DBC87AC0-8BD1-6B78-AEDF-B7AEC79F7473}"/>
              </a:ext>
            </a:extLst>
          </p:cNvPr>
          <p:cNvSpPr/>
          <p:nvPr/>
        </p:nvSpPr>
        <p:spPr>
          <a:xfrm>
            <a:off x="5818031" y="429194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835865B6-814A-BA6E-5A05-F05A50EBB27A}"/>
              </a:ext>
            </a:extLst>
          </p:cNvPr>
          <p:cNvCxnSpPr>
            <a:cxnSpLocks/>
            <a:stCxn id="11" idx="6"/>
            <a:endCxn id="26" idx="2"/>
          </p:cNvCxnSpPr>
          <p:nvPr/>
        </p:nvCxnSpPr>
        <p:spPr>
          <a:xfrm>
            <a:off x="4958457" y="4006197"/>
            <a:ext cx="85957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D9BF9F69-1A78-851A-BA01-CF467242A8EE}"/>
              </a:ext>
            </a:extLst>
          </p:cNvPr>
          <p:cNvCxnSpPr>
            <a:cxnSpLocks/>
            <a:stCxn id="12" idx="6"/>
            <a:endCxn id="26" idx="2"/>
          </p:cNvCxnSpPr>
          <p:nvPr/>
        </p:nvCxnSpPr>
        <p:spPr>
          <a:xfrm flipV="1">
            <a:off x="4947027" y="4577697"/>
            <a:ext cx="871004" cy="613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B427395D-AB57-01CA-76A4-115A924DE647}"/>
              </a:ext>
            </a:extLst>
          </p:cNvPr>
          <p:cNvSpPr txBox="1"/>
          <p:nvPr/>
        </p:nvSpPr>
        <p:spPr>
          <a:xfrm>
            <a:off x="2712507" y="4335065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endParaRPr kumimoji="1" lang="zh-TW" altLang="en-US" sz="2400" dirty="0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BC1DD14D-5C1B-E826-F93B-36AF698071C7}"/>
              </a:ext>
            </a:extLst>
          </p:cNvPr>
          <p:cNvSpPr txBox="1"/>
          <p:nvPr/>
        </p:nvSpPr>
        <p:spPr>
          <a:xfrm>
            <a:off x="5546591" y="4905930"/>
            <a:ext cx="11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(Output)</a:t>
            </a:r>
            <a:endParaRPr kumimoji="1"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9D90C8F7-D4D3-DFCC-5A1B-60C4EC3071AA}"/>
              </a:ext>
            </a:extLst>
          </p:cNvPr>
          <p:cNvSpPr txBox="1"/>
          <p:nvPr/>
        </p:nvSpPr>
        <p:spPr>
          <a:xfrm>
            <a:off x="681766" y="1597075"/>
            <a:ext cx="10918370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實務上採用 </a:t>
            </a:r>
            <a:r>
              <a:rPr kumimoji="1" lang="en-US" altLang="zh-TW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Inverted Dropout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: output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要除以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(1 - p)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假設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p = 0.2:</a:t>
            </a:r>
          </a:p>
        </p:txBody>
      </p:sp>
      <p:sp>
        <p:nvSpPr>
          <p:cNvPr id="33" name="向右箭號 32">
            <a:extLst>
              <a:ext uri="{FF2B5EF4-FFF2-40B4-BE49-F238E27FC236}">
                <a16:creationId xmlns:a16="http://schemas.microsoft.com/office/drawing/2014/main" id="{7D25B51D-EAC8-A2F8-4219-D9E0D1DB9FFD}"/>
              </a:ext>
            </a:extLst>
          </p:cNvPr>
          <p:cNvSpPr/>
          <p:nvPr/>
        </p:nvSpPr>
        <p:spPr>
          <a:xfrm rot="16200000">
            <a:off x="2826992" y="6219414"/>
            <a:ext cx="319669" cy="24532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2D160CCA-F440-A876-5B6D-53A455E806B9}"/>
              </a:ext>
            </a:extLst>
          </p:cNvPr>
          <p:cNvSpPr/>
          <p:nvPr/>
        </p:nvSpPr>
        <p:spPr>
          <a:xfrm>
            <a:off x="4386957" y="3720447"/>
            <a:ext cx="571500" cy="5715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7" name="直線箭頭接點 36">
            <a:extLst>
              <a:ext uri="{FF2B5EF4-FFF2-40B4-BE49-F238E27FC236}">
                <a16:creationId xmlns:a16="http://schemas.microsoft.com/office/drawing/2014/main" id="{B252F210-F966-D2CE-D65C-B742DB367098}"/>
              </a:ext>
            </a:extLst>
          </p:cNvPr>
          <p:cNvCxnSpPr/>
          <p:nvPr/>
        </p:nvCxnSpPr>
        <p:spPr>
          <a:xfrm>
            <a:off x="5047786" y="3392214"/>
            <a:ext cx="0" cy="37170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77E57609-B517-7611-D1CE-EB964DAD5E42}"/>
              </a:ext>
            </a:extLst>
          </p:cNvPr>
          <p:cNvSpPr txBox="1"/>
          <p:nvPr/>
        </p:nvSpPr>
        <p:spPr>
          <a:xfrm>
            <a:off x="5085830" y="3379590"/>
            <a:ext cx="1464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值下跌 </a:t>
            </a:r>
            <a:r>
              <a:rPr kumimoji="1" lang="en-US" altLang="zh-TW" dirty="0"/>
              <a:t>20%</a:t>
            </a:r>
            <a:endParaRPr kumimoji="1" lang="zh-TW" altLang="en-US" dirty="0"/>
          </a:p>
        </p:txBody>
      </p:sp>
      <p:sp>
        <p:nvSpPr>
          <p:cNvPr id="40" name="文字方塊 39">
            <a:extLst>
              <a:ext uri="{FF2B5EF4-FFF2-40B4-BE49-F238E27FC236}">
                <a16:creationId xmlns:a16="http://schemas.microsoft.com/office/drawing/2014/main" id="{5F49BCF2-032D-04AB-C047-8A0A0231BDC8}"/>
              </a:ext>
            </a:extLst>
          </p:cNvPr>
          <p:cNvSpPr txBox="1"/>
          <p:nvPr/>
        </p:nvSpPr>
        <p:spPr>
          <a:xfrm>
            <a:off x="6389531" y="3384263"/>
            <a:ext cx="3630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接著除以 </a:t>
            </a:r>
            <a:r>
              <a:rPr kumimoji="1" lang="en-US" altLang="zh-TW" dirty="0"/>
              <a:t>80%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來弭平失去的值</a:t>
            </a:r>
          </a:p>
        </p:txBody>
      </p: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937B1BAE-AF57-627F-F460-0751BE82353D}"/>
              </a:ext>
            </a:extLst>
          </p:cNvPr>
          <p:cNvSpPr txBox="1"/>
          <p:nvPr/>
        </p:nvSpPr>
        <p:spPr>
          <a:xfrm>
            <a:off x="8187983" y="865603"/>
            <a:ext cx="33835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TW" sz="1400" dirty="0"/>
              <a:t>https://</a:t>
            </a:r>
            <a:r>
              <a:rPr kumimoji="1" lang="en" altLang="zh-TW" sz="1400" dirty="0" err="1"/>
              <a:t>pytorch.org</a:t>
            </a:r>
            <a:r>
              <a:rPr kumimoji="1" lang="en" altLang="zh-TW" sz="1400" dirty="0"/>
              <a:t>/docs/stable/generated/</a:t>
            </a:r>
            <a:r>
              <a:rPr kumimoji="1" lang="en" altLang="zh-TW" sz="1400" dirty="0" err="1"/>
              <a:t>torch.nn.Dropout.html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33351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5" grpId="0" animBg="1"/>
      <p:bldP spid="38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8B81613-5953-9582-6657-01655AAA9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 err="1"/>
              <a:t>model.eval</a:t>
            </a:r>
            <a:r>
              <a:rPr kumimoji="1" lang="en-US" altLang="zh-TW" dirty="0"/>
              <a:t>()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40C5EAF-901A-5755-282A-4C7235945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DA3D600-16B1-CA56-D9AF-F7B22F1A514E}"/>
              </a:ext>
            </a:extLst>
          </p:cNvPr>
          <p:cNvSpPr txBox="1"/>
          <p:nvPr/>
        </p:nvSpPr>
        <p:spPr>
          <a:xfrm>
            <a:off x="636815" y="1928013"/>
            <a:ext cx="10918370" cy="1140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使用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 training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時取得的平均值跟標準差來算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batch normalization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關閉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dropout (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保留所有的神經元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66968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CD83C5C-EA61-C255-DF28-E9CFF9EE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065145"/>
            <a:ext cx="3200400" cy="727709"/>
          </a:xfrm>
        </p:spPr>
        <p:txBody>
          <a:bodyPr anchor="ctr">
            <a:normAutofit/>
          </a:bodyPr>
          <a:lstStyle/>
          <a:p>
            <a:r>
              <a:rPr lang="en-US" altLang="zh-TW" sz="4800" dirty="0"/>
              <a:t>Thank you!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0AC63-905C-E7E8-4AEA-D711150C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CC2DB8D-FB34-E3BD-0CDD-276E352F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802" y="2769461"/>
            <a:ext cx="4071257" cy="2046786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林英嘉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✉️ </a:t>
            </a:r>
            <a:r>
              <a:rPr kumimoji="1" lang="en-US" altLang="zh-TW" sz="3200" dirty="0" err="1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yjlin@cgu.edu.tw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TA: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林君襄</a:t>
            </a:r>
          </a:p>
          <a:p>
            <a:pPr marL="0" indent="0">
              <a:buNone/>
            </a:pP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✉️ </a:t>
            </a: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becky890926@gmail.com</a:t>
            </a:r>
          </a:p>
          <a:p>
            <a:pPr marL="0" indent="0">
              <a:buNone/>
            </a:pP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166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29B53-50E5-64FF-C825-124AD64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A3BFD-11F7-B87C-8992-2C59714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3A80CC-9484-1BAA-ED61-BC08FFD88841}"/>
              </a:ext>
            </a:extLst>
          </p:cNvPr>
          <p:cNvSpPr txBox="1"/>
          <p:nvPr/>
        </p:nvSpPr>
        <p:spPr>
          <a:xfrm>
            <a:off x="653144" y="1806093"/>
            <a:ext cx="1091837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Training tips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Batch Normalization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Dropout</a:t>
            </a:r>
          </a:p>
        </p:txBody>
      </p:sp>
    </p:spTree>
    <p:extLst>
      <p:ext uri="{BB962C8B-B14F-4D97-AF65-F5344CB8AC3E}">
        <p14:creationId xmlns:p14="http://schemas.microsoft.com/office/powerpoint/2010/main" val="3439042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667A0C-9EE4-ADCF-7F04-ED0B18D8B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Batch Normalization (BN) During </a:t>
            </a:r>
            <a:r>
              <a:rPr kumimoji="1" lang="en-US" altLang="zh-TW" dirty="0">
                <a:solidFill>
                  <a:schemeClr val="tx1"/>
                </a:solidFill>
              </a:rPr>
              <a:t>Training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53799D2-EFE6-72B3-DFB0-1E2782D7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54EC4411-331F-89FB-75D5-1E780B508F33}"/>
              </a:ext>
            </a:extLst>
          </p:cNvPr>
          <p:cNvSpPr/>
          <p:nvPr/>
        </p:nvSpPr>
        <p:spPr>
          <a:xfrm>
            <a:off x="830674" y="281167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F2CD7406-DBA1-DA07-237D-F37725D41694}"/>
              </a:ext>
            </a:extLst>
          </p:cNvPr>
          <p:cNvSpPr/>
          <p:nvPr/>
        </p:nvSpPr>
        <p:spPr>
          <a:xfrm>
            <a:off x="830674" y="399987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9" name="直線接點 38">
            <a:extLst>
              <a:ext uri="{FF2B5EF4-FFF2-40B4-BE49-F238E27FC236}">
                <a16:creationId xmlns:a16="http://schemas.microsoft.com/office/drawing/2014/main" id="{7B2A1C90-B12D-ADAA-9CF8-1CCC0857296A}"/>
              </a:ext>
            </a:extLst>
          </p:cNvPr>
          <p:cNvCxnSpPr>
            <a:cxnSpLocks/>
            <a:stCxn id="37" idx="6"/>
            <a:endCxn id="42" idx="2"/>
          </p:cNvCxnSpPr>
          <p:nvPr/>
        </p:nvCxnSpPr>
        <p:spPr>
          <a:xfrm>
            <a:off x="1402174" y="3097420"/>
            <a:ext cx="1177290" cy="1188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7276F505-0068-4061-C421-07059C4A60AC}"/>
              </a:ext>
            </a:extLst>
          </p:cNvPr>
          <p:cNvCxnSpPr>
            <a:cxnSpLocks/>
            <a:stCxn id="38" idx="6"/>
            <a:endCxn id="41" idx="2"/>
          </p:cNvCxnSpPr>
          <p:nvPr/>
        </p:nvCxnSpPr>
        <p:spPr>
          <a:xfrm flipV="1">
            <a:off x="1402174" y="3097420"/>
            <a:ext cx="1177290" cy="1188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橢圓 40">
            <a:extLst>
              <a:ext uri="{FF2B5EF4-FFF2-40B4-BE49-F238E27FC236}">
                <a16:creationId xmlns:a16="http://schemas.microsoft.com/office/drawing/2014/main" id="{1EEA0174-7951-FB79-3246-935E6D0F44D8}"/>
              </a:ext>
            </a:extLst>
          </p:cNvPr>
          <p:cNvSpPr/>
          <p:nvPr/>
        </p:nvSpPr>
        <p:spPr>
          <a:xfrm>
            <a:off x="2579464" y="281167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AF6A8F57-F0B9-D7F2-5FD3-68BF763B92F6}"/>
              </a:ext>
            </a:extLst>
          </p:cNvPr>
          <p:cNvSpPr/>
          <p:nvPr/>
        </p:nvSpPr>
        <p:spPr>
          <a:xfrm>
            <a:off x="2579464" y="399987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42BE92B8-261E-A54F-292F-0204865C24EB}"/>
              </a:ext>
            </a:extLst>
          </p:cNvPr>
          <p:cNvCxnSpPr>
            <a:cxnSpLocks/>
          </p:cNvCxnSpPr>
          <p:nvPr/>
        </p:nvCxnSpPr>
        <p:spPr>
          <a:xfrm>
            <a:off x="1402174" y="3097420"/>
            <a:ext cx="11772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D7BB64D-8BA3-796F-8DD5-F8DDA7FE6438}"/>
              </a:ext>
            </a:extLst>
          </p:cNvPr>
          <p:cNvCxnSpPr>
            <a:cxnSpLocks/>
            <a:stCxn id="38" idx="6"/>
            <a:endCxn id="42" idx="2"/>
          </p:cNvCxnSpPr>
          <p:nvPr/>
        </p:nvCxnSpPr>
        <p:spPr>
          <a:xfrm>
            <a:off x="1402174" y="4285626"/>
            <a:ext cx="11772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F0A0A78-3B18-CEDD-82AA-3837114A46E7}"/>
                  </a:ext>
                </a:extLst>
              </p:cNvPr>
              <p:cNvSpPr txBox="1"/>
              <p:nvPr/>
            </p:nvSpPr>
            <p:spPr>
              <a:xfrm>
                <a:off x="936389" y="2897365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6F0A0A78-3B18-CEDD-82AA-3837114A46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389" y="2897365"/>
                <a:ext cx="322139" cy="400110"/>
              </a:xfrm>
              <a:prstGeom prst="rect">
                <a:avLst/>
              </a:prstGeom>
              <a:blipFill>
                <a:blip r:embed="rId2"/>
                <a:stretch>
                  <a:fillRect r="-230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2937082-04B4-ED50-AA11-27CE89F1AB35}"/>
                  </a:ext>
                </a:extLst>
              </p:cNvPr>
              <p:cNvSpPr txBox="1"/>
              <p:nvPr/>
            </p:nvSpPr>
            <p:spPr>
              <a:xfrm>
                <a:off x="912606" y="4066361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12937082-04B4-ED50-AA11-27CE89F1AB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606" y="4066361"/>
                <a:ext cx="44485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2C3D8883-F7CC-F3CF-EA83-49762FBEBCC8}"/>
                  </a:ext>
                </a:extLst>
              </p:cNvPr>
              <p:cNvSpPr txBox="1"/>
              <p:nvPr/>
            </p:nvSpPr>
            <p:spPr>
              <a:xfrm>
                <a:off x="2636481" y="2897365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2C3D8883-F7CC-F3CF-EA83-49762FBEBC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6481" y="2897365"/>
                <a:ext cx="51587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5C6847CF-8AF3-FA1D-EF01-309014A358AB}"/>
                  </a:ext>
                </a:extLst>
              </p:cNvPr>
              <p:cNvSpPr txBox="1"/>
              <p:nvPr/>
            </p:nvSpPr>
            <p:spPr>
              <a:xfrm>
                <a:off x="2612992" y="4085571"/>
                <a:ext cx="504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5C6847CF-8AF3-FA1D-EF01-309014A358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2992" y="4085571"/>
                <a:ext cx="504444" cy="424796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文字方塊 56">
            <a:extLst>
              <a:ext uri="{FF2B5EF4-FFF2-40B4-BE49-F238E27FC236}">
                <a16:creationId xmlns:a16="http://schemas.microsoft.com/office/drawing/2014/main" id="{5D66460D-0E90-4220-DA5C-95AB08FE15F3}"/>
              </a:ext>
            </a:extLst>
          </p:cNvPr>
          <p:cNvSpPr txBox="1"/>
          <p:nvPr/>
        </p:nvSpPr>
        <p:spPr>
          <a:xfrm rot="5400000">
            <a:off x="833940" y="3629768"/>
            <a:ext cx="726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/>
              <a:t>...</a:t>
            </a:r>
            <a:endParaRPr kumimoji="1" lang="zh-TW" altLang="en-US" sz="2400" b="1" dirty="0"/>
          </a:p>
        </p:txBody>
      </p: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D01F52D3-17E5-A806-6EBE-7E59C4595E00}"/>
              </a:ext>
            </a:extLst>
          </p:cNvPr>
          <p:cNvSpPr txBox="1"/>
          <p:nvPr/>
        </p:nvSpPr>
        <p:spPr>
          <a:xfrm rot="5400000">
            <a:off x="2578450" y="3629768"/>
            <a:ext cx="726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/>
              <a:t>...</a:t>
            </a:r>
            <a:endParaRPr kumimoji="1" lang="zh-TW" altLang="en-US" sz="2400" b="1" dirty="0"/>
          </a:p>
        </p:txBody>
      </p:sp>
      <p:sp>
        <p:nvSpPr>
          <p:cNvPr id="60" name="矩形 59">
            <a:extLst>
              <a:ext uri="{FF2B5EF4-FFF2-40B4-BE49-F238E27FC236}">
                <a16:creationId xmlns:a16="http://schemas.microsoft.com/office/drawing/2014/main" id="{3BA3F778-8DCC-F0A7-F51C-96FE18E063D5}"/>
              </a:ext>
            </a:extLst>
          </p:cNvPr>
          <p:cNvSpPr/>
          <p:nvPr/>
        </p:nvSpPr>
        <p:spPr>
          <a:xfrm>
            <a:off x="2489200" y="2570480"/>
            <a:ext cx="792480" cy="22758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096DE832-2955-44A4-433C-70C3DE0D4CAE}"/>
                  </a:ext>
                </a:extLst>
              </p:cNvPr>
              <p:cNvSpPr txBox="1"/>
              <p:nvPr/>
            </p:nvSpPr>
            <p:spPr>
              <a:xfrm>
                <a:off x="3454400" y="1534160"/>
                <a:ext cx="3413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計算：</a:t>
                </a:r>
                <a14:m>
                  <m:oMath xmlns:m="http://schemas.openxmlformats.org/officeDocument/2006/math">
                    <m:r>
                      <a:rPr lang="en-US" altLang="zh-TW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altLang="zh-TW" sz="1800" kern="100" dirty="0">
                    <a:solidFill>
                      <a:schemeClr val="tx1"/>
                    </a:solidFill>
                    <a:effectLst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 (</a:t>
                </a:r>
                <a:r>
                  <a:rPr lang="zh-TW" altLang="en-US" sz="1800" kern="100" dirty="0">
                    <a:solidFill>
                      <a:schemeClr val="tx1"/>
                    </a:solidFill>
                    <a:effectLst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平均數</a:t>
                </a:r>
                <a:r>
                  <a:rPr lang="en-US" altLang="zh-TW" sz="1800" kern="100" dirty="0">
                    <a:solidFill>
                      <a:schemeClr val="tx1"/>
                    </a:solidFill>
                    <a:effectLst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1800" kern="100" dirty="0">
                    <a:solidFill>
                      <a:schemeClr val="tx1"/>
                    </a:solidFill>
                    <a:effectLst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kern="100" dirty="0">
                    <a:solidFill>
                      <a:schemeClr val="tx1"/>
                    </a:solidFill>
                    <a:effectLst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&amp;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TW" kern="1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 (</a:t>
                </a:r>
                <a:r>
                  <a:rPr lang="zh-TW" altLang="en-US" kern="1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標準差</a:t>
                </a:r>
                <a:r>
                  <a:rPr lang="en-US" altLang="zh-TW" kern="1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)</a:t>
                </a:r>
                <a:endParaRPr lang="zh-TW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61" name="文字方塊 60">
                <a:extLst>
                  <a:ext uri="{FF2B5EF4-FFF2-40B4-BE49-F238E27FC236}">
                    <a16:creationId xmlns:a16="http://schemas.microsoft.com/office/drawing/2014/main" id="{096DE832-2955-44A4-433C-70C3DE0D4C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4400" y="1534160"/>
                <a:ext cx="3413760" cy="369332"/>
              </a:xfrm>
              <a:prstGeom prst="rect">
                <a:avLst/>
              </a:prstGeom>
              <a:blipFill>
                <a:blip r:embed="rId6"/>
                <a:stretch>
                  <a:fillRect l="-1859" t="-6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肘形接點 62">
            <a:extLst>
              <a:ext uri="{FF2B5EF4-FFF2-40B4-BE49-F238E27FC236}">
                <a16:creationId xmlns:a16="http://schemas.microsoft.com/office/drawing/2014/main" id="{F03AF852-46BC-B85A-82D1-3FB1F3B2FA30}"/>
              </a:ext>
            </a:extLst>
          </p:cNvPr>
          <p:cNvCxnSpPr>
            <a:stCxn id="60" idx="0"/>
            <a:endCxn id="61" idx="1"/>
          </p:cNvCxnSpPr>
          <p:nvPr/>
        </p:nvCxnSpPr>
        <p:spPr>
          <a:xfrm rot="5400000" flipH="1" flipV="1">
            <a:off x="2744093" y="1860173"/>
            <a:ext cx="851654" cy="56896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橢圓 63">
            <a:extLst>
              <a:ext uri="{FF2B5EF4-FFF2-40B4-BE49-F238E27FC236}">
                <a16:creationId xmlns:a16="http://schemas.microsoft.com/office/drawing/2014/main" id="{C3E3F7A8-2EE9-EBC7-4695-91C69073B793}"/>
              </a:ext>
            </a:extLst>
          </p:cNvPr>
          <p:cNvSpPr/>
          <p:nvPr/>
        </p:nvSpPr>
        <p:spPr>
          <a:xfrm>
            <a:off x="4346915" y="281167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5" name="橢圓 64">
            <a:extLst>
              <a:ext uri="{FF2B5EF4-FFF2-40B4-BE49-F238E27FC236}">
                <a16:creationId xmlns:a16="http://schemas.microsoft.com/office/drawing/2014/main" id="{270B74A9-E328-AF2C-3EEE-1B373E310EC3}"/>
              </a:ext>
            </a:extLst>
          </p:cNvPr>
          <p:cNvSpPr/>
          <p:nvPr/>
        </p:nvSpPr>
        <p:spPr>
          <a:xfrm>
            <a:off x="4346915" y="399987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9164DB17-C0EC-D60B-88A4-1DEBAA2AD1DD}"/>
                  </a:ext>
                </a:extLst>
              </p:cNvPr>
              <p:cNvSpPr txBox="1"/>
              <p:nvPr/>
            </p:nvSpPr>
            <p:spPr>
              <a:xfrm>
                <a:off x="4403932" y="2897365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9164DB17-C0EC-D60B-88A4-1DEBAA2AD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932" y="2897365"/>
                <a:ext cx="51587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A67EA603-BAF4-CC45-7620-95CBAD85CBEA}"/>
                  </a:ext>
                </a:extLst>
              </p:cNvPr>
              <p:cNvSpPr txBox="1"/>
              <p:nvPr/>
            </p:nvSpPr>
            <p:spPr>
              <a:xfrm>
                <a:off x="4380443" y="4085571"/>
                <a:ext cx="504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A67EA603-BAF4-CC45-7620-95CBAD85C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43" y="4085571"/>
                <a:ext cx="504444" cy="424796"/>
              </a:xfrm>
              <a:prstGeom prst="rect">
                <a:avLst/>
              </a:prstGeom>
              <a:blipFill>
                <a:blip r:embed="rId8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" name="文字方塊 67">
            <a:extLst>
              <a:ext uri="{FF2B5EF4-FFF2-40B4-BE49-F238E27FC236}">
                <a16:creationId xmlns:a16="http://schemas.microsoft.com/office/drawing/2014/main" id="{48D66048-BB9F-222A-D662-EAC8F572C8D3}"/>
              </a:ext>
            </a:extLst>
          </p:cNvPr>
          <p:cNvSpPr txBox="1"/>
          <p:nvPr/>
        </p:nvSpPr>
        <p:spPr>
          <a:xfrm rot="5400000">
            <a:off x="4345901" y="3629768"/>
            <a:ext cx="726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/>
              <a:t>...</a:t>
            </a:r>
            <a:endParaRPr kumimoji="1" lang="zh-TW" altLang="en-US" sz="2400" b="1" dirty="0"/>
          </a:p>
        </p:txBody>
      </p:sp>
      <p:cxnSp>
        <p:nvCxnSpPr>
          <p:cNvPr id="69" name="直線接點 68">
            <a:extLst>
              <a:ext uri="{FF2B5EF4-FFF2-40B4-BE49-F238E27FC236}">
                <a16:creationId xmlns:a16="http://schemas.microsoft.com/office/drawing/2014/main" id="{17BFF798-BB0C-07DC-54A2-5AF46F7B83EF}"/>
              </a:ext>
            </a:extLst>
          </p:cNvPr>
          <p:cNvCxnSpPr>
            <a:cxnSpLocks/>
            <a:stCxn id="50" idx="3"/>
            <a:endCxn id="64" idx="2"/>
          </p:cNvCxnSpPr>
          <p:nvPr/>
        </p:nvCxnSpPr>
        <p:spPr>
          <a:xfrm>
            <a:off x="3152355" y="3097420"/>
            <a:ext cx="119456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接點 69">
            <a:extLst>
              <a:ext uri="{FF2B5EF4-FFF2-40B4-BE49-F238E27FC236}">
                <a16:creationId xmlns:a16="http://schemas.microsoft.com/office/drawing/2014/main" id="{87467220-ABB2-5A79-2E07-1217247A22F0}"/>
              </a:ext>
            </a:extLst>
          </p:cNvPr>
          <p:cNvCxnSpPr>
            <a:cxnSpLocks/>
            <a:stCxn id="42" idx="6"/>
            <a:endCxn id="65" idx="2"/>
          </p:cNvCxnSpPr>
          <p:nvPr/>
        </p:nvCxnSpPr>
        <p:spPr>
          <a:xfrm>
            <a:off x="3150964" y="4285626"/>
            <a:ext cx="1195951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F4E487E8-7115-62EF-4254-B2FA6F9EE8D0}"/>
                  </a:ext>
                </a:extLst>
              </p:cNvPr>
              <p:cNvSpPr txBox="1"/>
              <p:nvPr/>
            </p:nvSpPr>
            <p:spPr>
              <a:xfrm>
                <a:off x="5708355" y="2642231"/>
                <a:ext cx="2319610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TW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F4E487E8-7115-62EF-4254-B2FA6F9EE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355" y="2642231"/>
                <a:ext cx="2319610" cy="910377"/>
              </a:xfrm>
              <a:prstGeom prst="rect">
                <a:avLst/>
              </a:prstGeom>
              <a:blipFill>
                <a:blip r:embed="rId9"/>
                <a:stretch>
                  <a:fillRect b="-411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DB00FC11-D74B-C225-FEB1-0A543DCAD987}"/>
                  </a:ext>
                </a:extLst>
              </p:cNvPr>
              <p:cNvSpPr txBox="1"/>
              <p:nvPr/>
            </p:nvSpPr>
            <p:spPr>
              <a:xfrm>
                <a:off x="5708355" y="3768482"/>
                <a:ext cx="2319610" cy="9228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2800" i="1" kern="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DB00FC11-D74B-C225-FEB1-0A543DCAD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355" y="3768482"/>
                <a:ext cx="2319610" cy="922881"/>
              </a:xfrm>
              <a:prstGeom prst="rect">
                <a:avLst/>
              </a:prstGeom>
              <a:blipFill>
                <a:blip r:embed="rId10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文字方塊 79">
            <a:extLst>
              <a:ext uri="{FF2B5EF4-FFF2-40B4-BE49-F238E27FC236}">
                <a16:creationId xmlns:a16="http://schemas.microsoft.com/office/drawing/2014/main" id="{A1681D01-6AAE-C2DF-8285-4193B427871E}"/>
              </a:ext>
            </a:extLst>
          </p:cNvPr>
          <p:cNvSpPr txBox="1"/>
          <p:nvPr/>
        </p:nvSpPr>
        <p:spPr>
          <a:xfrm>
            <a:off x="2590800" y="6240302"/>
            <a:ext cx="7010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1400" dirty="0" err="1"/>
              <a:t>Ioffe</a:t>
            </a:r>
            <a:r>
              <a:rPr kumimoji="1" lang="en" altLang="zh-TW" sz="1400" dirty="0"/>
              <a:t>, Sergey, and Christian </a:t>
            </a:r>
            <a:r>
              <a:rPr kumimoji="1" lang="en" altLang="zh-TW" sz="1400" dirty="0" err="1"/>
              <a:t>Szegedy</a:t>
            </a:r>
            <a:r>
              <a:rPr kumimoji="1" lang="en" altLang="zh-TW" sz="1400" dirty="0"/>
              <a:t>. "Batch normalization: Accelerating deep network training by reducing internal covariate shift." International conference on machine learning. 2015.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82105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C9B3A2-0B0A-D4CF-1BF1-286896186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BN During </a:t>
            </a:r>
            <a:r>
              <a:rPr kumimoji="1" lang="en-US" altLang="zh-TW" dirty="0">
                <a:solidFill>
                  <a:schemeClr val="tx1"/>
                </a:solidFill>
              </a:rPr>
              <a:t>Training</a:t>
            </a:r>
            <a:endParaRPr kumimoji="1" lang="zh-TW" altLang="en-US" dirty="0">
              <a:solidFill>
                <a:schemeClr val="tx1"/>
              </a:solidFill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E151C7C-B877-CCFA-8334-D98892D2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C519A73-CBB1-AC4F-1211-866A2807F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888" y="1823838"/>
            <a:ext cx="9062224" cy="4265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98D14189-25C4-A2BB-633D-1D5A471F74FC}"/>
              </a:ext>
            </a:extLst>
          </p:cNvPr>
          <p:cNvSpPr txBox="1"/>
          <p:nvPr/>
        </p:nvSpPr>
        <p:spPr>
          <a:xfrm>
            <a:off x="3746810" y="6240302"/>
            <a:ext cx="56202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1400" dirty="0"/>
              <a:t>Figure source: https://</a:t>
            </a:r>
            <a:r>
              <a:rPr kumimoji="1" lang="en" altLang="zh-TW" sz="1400" dirty="0" err="1"/>
              <a:t>stackoverflow.com</a:t>
            </a:r>
            <a:r>
              <a:rPr kumimoji="1" lang="en" altLang="zh-TW" sz="1400" dirty="0"/>
              <a:t>/questions/65613694/calculation-of-mean-and-variance-in-batch-normalization-in-convolutional-neural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002059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AD1D33-7005-B415-91D8-070664534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Value comparison example with BN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36CD819-83EE-BC7A-7120-2B1D2B333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圖片 5" descr="一張含有 繪圖, 圖表, 螢幕擷取畫面, 行 的圖片&#10;&#10;自動產生的描述">
            <a:extLst>
              <a:ext uri="{FF2B5EF4-FFF2-40B4-BE49-F238E27FC236}">
                <a16:creationId xmlns:a16="http://schemas.microsoft.com/office/drawing/2014/main" id="{5741A399-E8D8-5564-7132-76C64BB2E5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8385" y="1789876"/>
            <a:ext cx="9247885" cy="448343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926FC540-E394-440C-94D8-B84F8DC50A92}"/>
              </a:ext>
            </a:extLst>
          </p:cNvPr>
          <p:cNvSpPr/>
          <p:nvPr/>
        </p:nvSpPr>
        <p:spPr>
          <a:xfrm>
            <a:off x="2095500" y="5852160"/>
            <a:ext cx="3863340" cy="421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9694FF4-8839-4599-194A-B0063C7076BF}"/>
              </a:ext>
            </a:extLst>
          </p:cNvPr>
          <p:cNvSpPr/>
          <p:nvPr/>
        </p:nvSpPr>
        <p:spPr>
          <a:xfrm>
            <a:off x="6749615" y="5831352"/>
            <a:ext cx="3863340" cy="42115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4261949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6D3757-05C4-6CCF-9A76-05EDACB7F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BN During Test (Inference)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B12D0E-87EA-F795-B0E8-BFEAB1516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3A40E81-EB54-E4FA-6702-1F88C917E733}"/>
              </a:ext>
            </a:extLst>
          </p:cNvPr>
          <p:cNvSpPr/>
          <p:nvPr/>
        </p:nvSpPr>
        <p:spPr>
          <a:xfrm>
            <a:off x="1626124" y="215877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C3FDEAC2-C8FE-F406-B444-AD629113D98E}"/>
              </a:ext>
            </a:extLst>
          </p:cNvPr>
          <p:cNvSpPr/>
          <p:nvPr/>
        </p:nvSpPr>
        <p:spPr>
          <a:xfrm>
            <a:off x="1626124" y="3346985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5DF31681-D49E-7CB3-FE0B-A15E768B4CF4}"/>
              </a:ext>
            </a:extLst>
          </p:cNvPr>
          <p:cNvCxnSpPr>
            <a:cxnSpLocks/>
            <a:stCxn id="5" idx="6"/>
            <a:endCxn id="10" idx="2"/>
          </p:cNvCxnSpPr>
          <p:nvPr/>
        </p:nvCxnSpPr>
        <p:spPr>
          <a:xfrm>
            <a:off x="2197624" y="2444529"/>
            <a:ext cx="1177290" cy="1188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095452ED-AF6E-F382-B0E5-E4D770835FDE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197624" y="2444529"/>
            <a:ext cx="1177290" cy="1188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9F43F3B7-ED15-88FF-876F-0CDD10A5CD95}"/>
              </a:ext>
            </a:extLst>
          </p:cNvPr>
          <p:cNvSpPr/>
          <p:nvPr/>
        </p:nvSpPr>
        <p:spPr>
          <a:xfrm>
            <a:off x="3374914" y="215877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604DF703-95C9-4291-2FB8-6BC5C4D0288A}"/>
              </a:ext>
            </a:extLst>
          </p:cNvPr>
          <p:cNvSpPr/>
          <p:nvPr/>
        </p:nvSpPr>
        <p:spPr>
          <a:xfrm>
            <a:off x="3374914" y="3346985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BC4D87D5-3A60-450A-7A4B-D18213F2B6D6}"/>
              </a:ext>
            </a:extLst>
          </p:cNvPr>
          <p:cNvCxnSpPr>
            <a:cxnSpLocks/>
          </p:cNvCxnSpPr>
          <p:nvPr/>
        </p:nvCxnSpPr>
        <p:spPr>
          <a:xfrm>
            <a:off x="2197624" y="2444529"/>
            <a:ext cx="11772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42B70F69-BF78-1526-17BF-B553B32C230A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>
            <a:off x="2197624" y="3632735"/>
            <a:ext cx="11772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066B5A6-117D-A2E0-03B2-48128DDEF1CB}"/>
                  </a:ext>
                </a:extLst>
              </p:cNvPr>
              <p:cNvSpPr txBox="1"/>
              <p:nvPr/>
            </p:nvSpPr>
            <p:spPr>
              <a:xfrm>
                <a:off x="1731839" y="2244474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E066B5A6-117D-A2E0-03B2-48128DDEF1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839" y="2244474"/>
                <a:ext cx="322139" cy="400110"/>
              </a:xfrm>
              <a:prstGeom prst="rect">
                <a:avLst/>
              </a:prstGeom>
              <a:blipFill>
                <a:blip r:embed="rId2"/>
                <a:stretch>
                  <a:fillRect r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27421E3-240F-1F94-88A1-461C9CE27AFE}"/>
                  </a:ext>
                </a:extLst>
              </p:cNvPr>
              <p:cNvSpPr txBox="1"/>
              <p:nvPr/>
            </p:nvSpPr>
            <p:spPr>
              <a:xfrm>
                <a:off x="1708056" y="34134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427421E3-240F-1F94-88A1-461C9CE27A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056" y="3413470"/>
                <a:ext cx="44485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6720FD7-B3AD-F0B6-5E11-296FE18AE837}"/>
                  </a:ext>
                </a:extLst>
              </p:cNvPr>
              <p:cNvSpPr txBox="1"/>
              <p:nvPr/>
            </p:nvSpPr>
            <p:spPr>
              <a:xfrm>
                <a:off x="3431931" y="2244474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E6720FD7-B3AD-F0B6-5E11-296FE18AE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931" y="2244474"/>
                <a:ext cx="515874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2B363C6-6353-013C-D2BF-809D39E3CACE}"/>
                  </a:ext>
                </a:extLst>
              </p:cNvPr>
              <p:cNvSpPr txBox="1"/>
              <p:nvPr/>
            </p:nvSpPr>
            <p:spPr>
              <a:xfrm>
                <a:off x="3408442" y="3432680"/>
                <a:ext cx="504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C2B363C6-6353-013C-D2BF-809D39E3CA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442" y="3432680"/>
                <a:ext cx="504444" cy="424796"/>
              </a:xfrm>
              <a:prstGeom prst="rect">
                <a:avLst/>
              </a:prstGeom>
              <a:blipFill>
                <a:blip r:embed="rId5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9FF42B37-7D8D-98D0-93C3-14C1F0CEC574}"/>
              </a:ext>
            </a:extLst>
          </p:cNvPr>
          <p:cNvSpPr txBox="1"/>
          <p:nvPr/>
        </p:nvSpPr>
        <p:spPr>
          <a:xfrm rot="5400000">
            <a:off x="1629390" y="2976877"/>
            <a:ext cx="726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/>
              <a:t>...</a:t>
            </a:r>
            <a:endParaRPr kumimoji="1" lang="zh-TW" altLang="en-US" sz="2400" b="1" dirty="0"/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8FC1EC7C-B19A-86E9-9070-BD425AC9BBD0}"/>
              </a:ext>
            </a:extLst>
          </p:cNvPr>
          <p:cNvSpPr txBox="1"/>
          <p:nvPr/>
        </p:nvSpPr>
        <p:spPr>
          <a:xfrm rot="5400000">
            <a:off x="3373900" y="2976877"/>
            <a:ext cx="726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/>
              <a:t>...</a:t>
            </a:r>
            <a:endParaRPr kumimoji="1" lang="zh-TW" altLang="en-US" sz="2400" b="1" dirty="0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D8985E06-1BCD-495D-4330-111D7E41C982}"/>
              </a:ext>
            </a:extLst>
          </p:cNvPr>
          <p:cNvSpPr/>
          <p:nvPr/>
        </p:nvSpPr>
        <p:spPr>
          <a:xfrm>
            <a:off x="3284650" y="1917589"/>
            <a:ext cx="792480" cy="227583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F6881E1D-7A80-9401-8200-00E1207E49F6}"/>
                  </a:ext>
                </a:extLst>
              </p:cNvPr>
              <p:cNvSpPr txBox="1"/>
              <p:nvPr/>
            </p:nvSpPr>
            <p:spPr>
              <a:xfrm>
                <a:off x="4249850" y="1499116"/>
                <a:ext cx="341376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zh-TW" altLang="en-US" dirty="0">
                    <a:solidFill>
                      <a:schemeClr val="tx1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計算：</a:t>
                </a:r>
                <a14:m>
                  <m:oMath xmlns:m="http://schemas.openxmlformats.org/officeDocument/2006/math">
                    <m:r>
                      <a:rPr lang="en-US" altLang="zh-TW" sz="1800" i="1" kern="10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𝜇</m:t>
                    </m:r>
                  </m:oMath>
                </a14:m>
                <a:r>
                  <a:rPr lang="en-US" altLang="zh-TW" sz="1800" kern="100" dirty="0">
                    <a:solidFill>
                      <a:schemeClr val="tx1"/>
                    </a:solidFill>
                    <a:effectLst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 (</a:t>
                </a:r>
                <a:r>
                  <a:rPr lang="zh-TW" altLang="en-US" sz="1800" kern="100" dirty="0">
                    <a:solidFill>
                      <a:schemeClr val="tx1"/>
                    </a:solidFill>
                    <a:effectLst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平均數</a:t>
                </a:r>
                <a:r>
                  <a:rPr lang="en-US" altLang="zh-TW" sz="1800" kern="100" dirty="0">
                    <a:solidFill>
                      <a:schemeClr val="tx1"/>
                    </a:solidFill>
                    <a:effectLst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)</a:t>
                </a:r>
                <a:r>
                  <a:rPr lang="zh-TW" altLang="en-US" sz="1800" kern="100" dirty="0">
                    <a:solidFill>
                      <a:schemeClr val="tx1"/>
                    </a:solidFill>
                    <a:effectLst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 </a:t>
                </a:r>
                <a:r>
                  <a:rPr lang="en-US" altLang="zh-TW" sz="1800" kern="100" dirty="0">
                    <a:solidFill>
                      <a:schemeClr val="tx1"/>
                    </a:solidFill>
                    <a:effectLst/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&amp; </a:t>
                </a:r>
                <a14:m>
                  <m:oMath xmlns:m="http://schemas.openxmlformats.org/officeDocument/2006/math">
                    <m:r>
                      <a:rPr lang="en-US" altLang="zh-TW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TW" kern="1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 (</a:t>
                </a:r>
                <a:r>
                  <a:rPr lang="zh-TW" altLang="en-US" kern="1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標準差</a:t>
                </a:r>
                <a:r>
                  <a:rPr lang="en-US" altLang="zh-TW" kern="1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Times New Roman" panose="02020603050405020304" pitchFamily="18" charset="0"/>
                  </a:rPr>
                  <a:t>)</a:t>
                </a:r>
                <a:endParaRPr lang="zh-TW" altLang="zh-TW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F6881E1D-7A80-9401-8200-00E1207E4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9850" y="1499116"/>
                <a:ext cx="3413760" cy="369332"/>
              </a:xfrm>
              <a:prstGeom prst="rect">
                <a:avLst/>
              </a:prstGeom>
              <a:blipFill>
                <a:blip r:embed="rId6"/>
                <a:stretch>
                  <a:fillRect l="-1481" t="-10000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肘形接點 20">
            <a:extLst>
              <a:ext uri="{FF2B5EF4-FFF2-40B4-BE49-F238E27FC236}">
                <a16:creationId xmlns:a16="http://schemas.microsoft.com/office/drawing/2014/main" id="{2A37180C-3AC5-B321-538B-EBB24F3007BE}"/>
              </a:ext>
            </a:extLst>
          </p:cNvPr>
          <p:cNvCxnSpPr>
            <a:stCxn id="19" idx="0"/>
            <a:endCxn id="20" idx="1"/>
          </p:cNvCxnSpPr>
          <p:nvPr/>
        </p:nvCxnSpPr>
        <p:spPr>
          <a:xfrm rot="5400000" flipH="1" flipV="1">
            <a:off x="3848467" y="1516206"/>
            <a:ext cx="233807" cy="56896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橢圓 21">
            <a:extLst>
              <a:ext uri="{FF2B5EF4-FFF2-40B4-BE49-F238E27FC236}">
                <a16:creationId xmlns:a16="http://schemas.microsoft.com/office/drawing/2014/main" id="{81B2B729-BE09-EDD2-E0DE-2731CF347BCE}"/>
              </a:ext>
            </a:extLst>
          </p:cNvPr>
          <p:cNvSpPr/>
          <p:nvPr/>
        </p:nvSpPr>
        <p:spPr>
          <a:xfrm>
            <a:off x="5142365" y="215877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F1019F8D-9914-17E1-0F28-543F4B1CBE6E}"/>
              </a:ext>
            </a:extLst>
          </p:cNvPr>
          <p:cNvSpPr/>
          <p:nvPr/>
        </p:nvSpPr>
        <p:spPr>
          <a:xfrm>
            <a:off x="5142365" y="3346985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807044D-2135-5A76-F418-49D04F725C98}"/>
                  </a:ext>
                </a:extLst>
              </p:cNvPr>
              <p:cNvSpPr txBox="1"/>
              <p:nvPr/>
            </p:nvSpPr>
            <p:spPr>
              <a:xfrm>
                <a:off x="5199382" y="2244474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807044D-2135-5A76-F418-49D04F725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382" y="2244474"/>
                <a:ext cx="515874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C98F1F2-A287-6861-0191-064A5A07135F}"/>
                  </a:ext>
                </a:extLst>
              </p:cNvPr>
              <p:cNvSpPr txBox="1"/>
              <p:nvPr/>
            </p:nvSpPr>
            <p:spPr>
              <a:xfrm>
                <a:off x="5175893" y="3432680"/>
                <a:ext cx="504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9C98F1F2-A287-6861-0191-064A5A0713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93" y="3432680"/>
                <a:ext cx="504444" cy="424796"/>
              </a:xfrm>
              <a:prstGeom prst="rect">
                <a:avLst/>
              </a:prstGeom>
              <a:blipFill>
                <a:blip r:embed="rId8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AF7E60FC-AFC1-272E-053C-8E196429AADE}"/>
              </a:ext>
            </a:extLst>
          </p:cNvPr>
          <p:cNvSpPr txBox="1"/>
          <p:nvPr/>
        </p:nvSpPr>
        <p:spPr>
          <a:xfrm rot="5400000">
            <a:off x="5141351" y="2976877"/>
            <a:ext cx="726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/>
              <a:t>...</a:t>
            </a:r>
            <a:endParaRPr kumimoji="1" lang="zh-TW" altLang="en-US" sz="2400" b="1" dirty="0"/>
          </a:p>
        </p:txBody>
      </p: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BEA1B716-AD45-8E93-3428-65F2595FD53D}"/>
              </a:ext>
            </a:extLst>
          </p:cNvPr>
          <p:cNvCxnSpPr>
            <a:cxnSpLocks/>
            <a:stCxn id="15" idx="3"/>
            <a:endCxn id="22" idx="2"/>
          </p:cNvCxnSpPr>
          <p:nvPr/>
        </p:nvCxnSpPr>
        <p:spPr>
          <a:xfrm>
            <a:off x="3947805" y="2444529"/>
            <a:ext cx="119456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29DC7BAD-AABE-6EDE-DD78-9D93CE837F9C}"/>
              </a:ext>
            </a:extLst>
          </p:cNvPr>
          <p:cNvCxnSpPr>
            <a:cxnSpLocks/>
            <a:stCxn id="10" idx="6"/>
            <a:endCxn id="23" idx="2"/>
          </p:cNvCxnSpPr>
          <p:nvPr/>
        </p:nvCxnSpPr>
        <p:spPr>
          <a:xfrm>
            <a:off x="3946414" y="3632735"/>
            <a:ext cx="1195951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橢圓 53">
            <a:extLst>
              <a:ext uri="{FF2B5EF4-FFF2-40B4-BE49-F238E27FC236}">
                <a16:creationId xmlns:a16="http://schemas.microsoft.com/office/drawing/2014/main" id="{4E10E65E-CE5D-ECF5-3903-4FF29812BC51}"/>
              </a:ext>
            </a:extLst>
          </p:cNvPr>
          <p:cNvSpPr/>
          <p:nvPr/>
        </p:nvSpPr>
        <p:spPr>
          <a:xfrm>
            <a:off x="1626124" y="4632305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22661829-B11D-263B-4B68-14D894522958}"/>
              </a:ext>
            </a:extLst>
          </p:cNvPr>
          <p:cNvSpPr/>
          <p:nvPr/>
        </p:nvSpPr>
        <p:spPr>
          <a:xfrm>
            <a:off x="1626124" y="582051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82A7955A-840F-6520-6D7B-569A24818B4A}"/>
              </a:ext>
            </a:extLst>
          </p:cNvPr>
          <p:cNvCxnSpPr>
            <a:cxnSpLocks/>
            <a:stCxn id="54" idx="6"/>
            <a:endCxn id="59" idx="2"/>
          </p:cNvCxnSpPr>
          <p:nvPr/>
        </p:nvCxnSpPr>
        <p:spPr>
          <a:xfrm>
            <a:off x="2197624" y="4918055"/>
            <a:ext cx="1177290" cy="1188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接點 56">
            <a:extLst>
              <a:ext uri="{FF2B5EF4-FFF2-40B4-BE49-F238E27FC236}">
                <a16:creationId xmlns:a16="http://schemas.microsoft.com/office/drawing/2014/main" id="{F8C946D4-BA8E-1226-0784-FE3C57D1FFDB}"/>
              </a:ext>
            </a:extLst>
          </p:cNvPr>
          <p:cNvCxnSpPr>
            <a:cxnSpLocks/>
            <a:stCxn id="55" idx="6"/>
            <a:endCxn id="58" idx="2"/>
          </p:cNvCxnSpPr>
          <p:nvPr/>
        </p:nvCxnSpPr>
        <p:spPr>
          <a:xfrm flipV="1">
            <a:off x="2197624" y="4918055"/>
            <a:ext cx="1177290" cy="11882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橢圓 57">
            <a:extLst>
              <a:ext uri="{FF2B5EF4-FFF2-40B4-BE49-F238E27FC236}">
                <a16:creationId xmlns:a16="http://schemas.microsoft.com/office/drawing/2014/main" id="{A82DBB7E-5A53-A1BE-BC2F-AB57268ED220}"/>
              </a:ext>
            </a:extLst>
          </p:cNvPr>
          <p:cNvSpPr/>
          <p:nvPr/>
        </p:nvSpPr>
        <p:spPr>
          <a:xfrm>
            <a:off x="3374914" y="4632305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03635034-7943-36F1-C854-38C195ED11AC}"/>
              </a:ext>
            </a:extLst>
          </p:cNvPr>
          <p:cNvSpPr/>
          <p:nvPr/>
        </p:nvSpPr>
        <p:spPr>
          <a:xfrm>
            <a:off x="3374914" y="582051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0" name="直線接點 59">
            <a:extLst>
              <a:ext uri="{FF2B5EF4-FFF2-40B4-BE49-F238E27FC236}">
                <a16:creationId xmlns:a16="http://schemas.microsoft.com/office/drawing/2014/main" id="{00728864-D7A9-CE17-AA65-4BDCB010C3A8}"/>
              </a:ext>
            </a:extLst>
          </p:cNvPr>
          <p:cNvCxnSpPr>
            <a:cxnSpLocks/>
          </p:cNvCxnSpPr>
          <p:nvPr/>
        </p:nvCxnSpPr>
        <p:spPr>
          <a:xfrm>
            <a:off x="2197624" y="4918055"/>
            <a:ext cx="11772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F181CE0C-083F-CCEE-6354-AEC82972425B}"/>
              </a:ext>
            </a:extLst>
          </p:cNvPr>
          <p:cNvCxnSpPr>
            <a:cxnSpLocks/>
            <a:stCxn id="55" idx="6"/>
            <a:endCxn id="59" idx="2"/>
          </p:cNvCxnSpPr>
          <p:nvPr/>
        </p:nvCxnSpPr>
        <p:spPr>
          <a:xfrm>
            <a:off x="2197624" y="6106261"/>
            <a:ext cx="11772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B658909B-550C-F975-6C96-2CCAA72B2BB9}"/>
                  </a:ext>
                </a:extLst>
              </p:cNvPr>
              <p:cNvSpPr txBox="1"/>
              <p:nvPr/>
            </p:nvSpPr>
            <p:spPr>
              <a:xfrm>
                <a:off x="1731839" y="4718000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62" name="文字方塊 61">
                <a:extLst>
                  <a:ext uri="{FF2B5EF4-FFF2-40B4-BE49-F238E27FC236}">
                    <a16:creationId xmlns:a16="http://schemas.microsoft.com/office/drawing/2014/main" id="{B658909B-550C-F975-6C96-2CCAA72B2B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839" y="4718000"/>
                <a:ext cx="322139" cy="400110"/>
              </a:xfrm>
              <a:prstGeom prst="rect">
                <a:avLst/>
              </a:prstGeom>
              <a:blipFill>
                <a:blip r:embed="rId9"/>
                <a:stretch>
                  <a:fillRect r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90201FF3-8F18-A8AA-4169-75B4CDDA2896}"/>
                  </a:ext>
                </a:extLst>
              </p:cNvPr>
              <p:cNvSpPr txBox="1"/>
              <p:nvPr/>
            </p:nvSpPr>
            <p:spPr>
              <a:xfrm>
                <a:off x="1708056" y="5886996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63" name="文字方塊 62">
                <a:extLst>
                  <a:ext uri="{FF2B5EF4-FFF2-40B4-BE49-F238E27FC236}">
                    <a16:creationId xmlns:a16="http://schemas.microsoft.com/office/drawing/2014/main" id="{90201FF3-8F18-A8AA-4169-75B4CDDA2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056" y="5886996"/>
                <a:ext cx="444852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767500ED-3D28-F352-7A7E-7B75D2F9930B}"/>
                  </a:ext>
                </a:extLst>
              </p:cNvPr>
              <p:cNvSpPr txBox="1"/>
              <p:nvPr/>
            </p:nvSpPr>
            <p:spPr>
              <a:xfrm>
                <a:off x="3431931" y="4718000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64" name="文字方塊 63">
                <a:extLst>
                  <a:ext uri="{FF2B5EF4-FFF2-40B4-BE49-F238E27FC236}">
                    <a16:creationId xmlns:a16="http://schemas.microsoft.com/office/drawing/2014/main" id="{767500ED-3D28-F352-7A7E-7B75D2F99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1931" y="4718000"/>
                <a:ext cx="51587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E51BDCA9-17BD-C0A6-A001-DCB6E6D21004}"/>
                  </a:ext>
                </a:extLst>
              </p:cNvPr>
              <p:cNvSpPr txBox="1"/>
              <p:nvPr/>
            </p:nvSpPr>
            <p:spPr>
              <a:xfrm>
                <a:off x="3408442" y="5906206"/>
                <a:ext cx="504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65" name="文字方塊 64">
                <a:extLst>
                  <a:ext uri="{FF2B5EF4-FFF2-40B4-BE49-F238E27FC236}">
                    <a16:creationId xmlns:a16="http://schemas.microsoft.com/office/drawing/2014/main" id="{E51BDCA9-17BD-C0A6-A001-DCB6E6D210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8442" y="5906206"/>
                <a:ext cx="504444" cy="424796"/>
              </a:xfrm>
              <a:prstGeom prst="rect">
                <a:avLst/>
              </a:prstGeom>
              <a:blipFill>
                <a:blip r:embed="rId12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文字方塊 65">
            <a:extLst>
              <a:ext uri="{FF2B5EF4-FFF2-40B4-BE49-F238E27FC236}">
                <a16:creationId xmlns:a16="http://schemas.microsoft.com/office/drawing/2014/main" id="{7C117977-E20A-0EC7-3FFE-3AC1B09C954E}"/>
              </a:ext>
            </a:extLst>
          </p:cNvPr>
          <p:cNvSpPr txBox="1"/>
          <p:nvPr/>
        </p:nvSpPr>
        <p:spPr>
          <a:xfrm rot="5400000">
            <a:off x="1629390" y="5450403"/>
            <a:ext cx="726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/>
              <a:t>...</a:t>
            </a:r>
            <a:endParaRPr kumimoji="1" lang="zh-TW" altLang="en-US" sz="2400" b="1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0194FE71-DA0A-7290-7EA1-D30668B59A47}"/>
              </a:ext>
            </a:extLst>
          </p:cNvPr>
          <p:cNvSpPr txBox="1"/>
          <p:nvPr/>
        </p:nvSpPr>
        <p:spPr>
          <a:xfrm rot="5400000">
            <a:off x="3373900" y="5450403"/>
            <a:ext cx="726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/>
              <a:t>...</a:t>
            </a:r>
            <a:endParaRPr kumimoji="1" lang="zh-TW" altLang="en-US" sz="2400" b="1" dirty="0"/>
          </a:p>
        </p:txBody>
      </p:sp>
      <p:sp>
        <p:nvSpPr>
          <p:cNvPr id="68" name="橢圓 67">
            <a:extLst>
              <a:ext uri="{FF2B5EF4-FFF2-40B4-BE49-F238E27FC236}">
                <a16:creationId xmlns:a16="http://schemas.microsoft.com/office/drawing/2014/main" id="{71AB77CE-8C28-1CB9-20BB-F8E1B8D45B31}"/>
              </a:ext>
            </a:extLst>
          </p:cNvPr>
          <p:cNvSpPr/>
          <p:nvPr/>
        </p:nvSpPr>
        <p:spPr>
          <a:xfrm>
            <a:off x="5142365" y="4632305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9" name="橢圓 68">
            <a:extLst>
              <a:ext uri="{FF2B5EF4-FFF2-40B4-BE49-F238E27FC236}">
                <a16:creationId xmlns:a16="http://schemas.microsoft.com/office/drawing/2014/main" id="{E524A00B-64E4-272C-6FAB-7D34D836FDF5}"/>
              </a:ext>
            </a:extLst>
          </p:cNvPr>
          <p:cNvSpPr/>
          <p:nvPr/>
        </p:nvSpPr>
        <p:spPr>
          <a:xfrm>
            <a:off x="5142365" y="582051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ABE91A00-3871-368A-2F55-8D59E8C54D19}"/>
                  </a:ext>
                </a:extLst>
              </p:cNvPr>
              <p:cNvSpPr txBox="1"/>
              <p:nvPr/>
            </p:nvSpPr>
            <p:spPr>
              <a:xfrm>
                <a:off x="5199382" y="4718000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ABE91A00-3871-368A-2F55-8D59E8C54D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9382" y="4718000"/>
                <a:ext cx="51587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BD436ED9-AA03-A985-3C50-6C7612D1CF95}"/>
                  </a:ext>
                </a:extLst>
              </p:cNvPr>
              <p:cNvSpPr txBox="1"/>
              <p:nvPr/>
            </p:nvSpPr>
            <p:spPr>
              <a:xfrm>
                <a:off x="5175893" y="5906206"/>
                <a:ext cx="504444" cy="4247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BD436ED9-AA03-A985-3C50-6C7612D1C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93" y="5906206"/>
                <a:ext cx="504444" cy="424796"/>
              </a:xfrm>
              <a:prstGeom prst="rect">
                <a:avLst/>
              </a:prstGeom>
              <a:blipFill>
                <a:blip r:embed="rId14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文字方塊 71">
            <a:extLst>
              <a:ext uri="{FF2B5EF4-FFF2-40B4-BE49-F238E27FC236}">
                <a16:creationId xmlns:a16="http://schemas.microsoft.com/office/drawing/2014/main" id="{F52DBFA6-D799-17B2-ABD8-0F3091291E27}"/>
              </a:ext>
            </a:extLst>
          </p:cNvPr>
          <p:cNvSpPr txBox="1"/>
          <p:nvPr/>
        </p:nvSpPr>
        <p:spPr>
          <a:xfrm rot="5400000">
            <a:off x="5141351" y="5450403"/>
            <a:ext cx="726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400" b="1" dirty="0"/>
              <a:t>...</a:t>
            </a:r>
            <a:endParaRPr kumimoji="1" lang="zh-TW" altLang="en-US" sz="2400" b="1" dirty="0"/>
          </a:p>
        </p:txBody>
      </p:sp>
      <p:cxnSp>
        <p:nvCxnSpPr>
          <p:cNvPr id="73" name="直線接點 72">
            <a:extLst>
              <a:ext uri="{FF2B5EF4-FFF2-40B4-BE49-F238E27FC236}">
                <a16:creationId xmlns:a16="http://schemas.microsoft.com/office/drawing/2014/main" id="{DF7BBA38-A4E2-9F1C-D7CF-1F7525E8C1E4}"/>
              </a:ext>
            </a:extLst>
          </p:cNvPr>
          <p:cNvCxnSpPr>
            <a:cxnSpLocks/>
            <a:stCxn id="64" idx="3"/>
            <a:endCxn id="68" idx="2"/>
          </p:cNvCxnSpPr>
          <p:nvPr/>
        </p:nvCxnSpPr>
        <p:spPr>
          <a:xfrm>
            <a:off x="3947805" y="4918055"/>
            <a:ext cx="119456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接點 73">
            <a:extLst>
              <a:ext uri="{FF2B5EF4-FFF2-40B4-BE49-F238E27FC236}">
                <a16:creationId xmlns:a16="http://schemas.microsoft.com/office/drawing/2014/main" id="{86F4C09C-3B45-98DD-2708-E5FA3FBA3F10}"/>
              </a:ext>
            </a:extLst>
          </p:cNvPr>
          <p:cNvCxnSpPr>
            <a:cxnSpLocks/>
            <a:stCxn id="59" idx="6"/>
            <a:endCxn id="69" idx="2"/>
          </p:cNvCxnSpPr>
          <p:nvPr/>
        </p:nvCxnSpPr>
        <p:spPr>
          <a:xfrm>
            <a:off x="3946414" y="6106261"/>
            <a:ext cx="1195951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左中括弧 74">
            <a:extLst>
              <a:ext uri="{FF2B5EF4-FFF2-40B4-BE49-F238E27FC236}">
                <a16:creationId xmlns:a16="http://schemas.microsoft.com/office/drawing/2014/main" id="{4B42AAE5-1D24-34E4-BCBC-1F5B6CC09EE8}"/>
              </a:ext>
            </a:extLst>
          </p:cNvPr>
          <p:cNvSpPr/>
          <p:nvPr/>
        </p:nvSpPr>
        <p:spPr>
          <a:xfrm>
            <a:off x="1435194" y="4761896"/>
            <a:ext cx="74341" cy="1569106"/>
          </a:xfrm>
          <a:prstGeom prst="leftBracket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6" name="文字方塊 75">
            <a:extLst>
              <a:ext uri="{FF2B5EF4-FFF2-40B4-BE49-F238E27FC236}">
                <a16:creationId xmlns:a16="http://schemas.microsoft.com/office/drawing/2014/main" id="{D556EDC5-A679-753D-9C11-6E2CAD704388}"/>
              </a:ext>
            </a:extLst>
          </p:cNvPr>
          <p:cNvSpPr txBox="1"/>
          <p:nvPr/>
        </p:nvSpPr>
        <p:spPr>
          <a:xfrm>
            <a:off x="332245" y="5236650"/>
            <a:ext cx="1177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假設只有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張影像</a:t>
            </a:r>
          </a:p>
        </p:txBody>
      </p:sp>
      <p:sp>
        <p:nvSpPr>
          <p:cNvPr id="77" name="文字方塊 76">
            <a:extLst>
              <a:ext uri="{FF2B5EF4-FFF2-40B4-BE49-F238E27FC236}">
                <a16:creationId xmlns:a16="http://schemas.microsoft.com/office/drawing/2014/main" id="{50DEB0F3-B16D-198F-292E-1B0E2AA41DB1}"/>
              </a:ext>
            </a:extLst>
          </p:cNvPr>
          <p:cNvSpPr txBox="1"/>
          <p:nvPr/>
        </p:nvSpPr>
        <p:spPr>
          <a:xfrm>
            <a:off x="381827" y="4092458"/>
            <a:ext cx="124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Inference</a:t>
            </a:r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8" name="文字方塊 77">
            <a:extLst>
              <a:ext uri="{FF2B5EF4-FFF2-40B4-BE49-F238E27FC236}">
                <a16:creationId xmlns:a16="http://schemas.microsoft.com/office/drawing/2014/main" id="{6EC47FDA-C2D4-A5C5-FA9A-63714E238A4E}"/>
              </a:ext>
            </a:extLst>
          </p:cNvPr>
          <p:cNvSpPr txBox="1"/>
          <p:nvPr/>
        </p:nvSpPr>
        <p:spPr>
          <a:xfrm>
            <a:off x="381827" y="1530250"/>
            <a:ext cx="12429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b="1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Training</a:t>
            </a:r>
            <a:endParaRPr kumimoji="1" lang="zh-TW" altLang="en-US" b="1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3172E2CF-3350-599F-2FC6-E94D84A045A9}"/>
              </a:ext>
            </a:extLst>
          </p:cNvPr>
          <p:cNvSpPr txBox="1"/>
          <p:nvPr/>
        </p:nvSpPr>
        <p:spPr>
          <a:xfrm>
            <a:off x="6385931" y="2244474"/>
            <a:ext cx="198491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Moving average</a:t>
            </a:r>
            <a:endParaRPr kumimoji="1" lang="zh-TW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06D8DC03-B473-5CB1-2DF0-569C063D714B}"/>
                  </a:ext>
                </a:extLst>
              </p:cNvPr>
              <p:cNvSpPr txBox="1"/>
              <p:nvPr/>
            </p:nvSpPr>
            <p:spPr>
              <a:xfrm>
                <a:off x="6906586" y="2730279"/>
                <a:ext cx="352378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1" name="文字方塊 80">
                <a:extLst>
                  <a:ext uri="{FF2B5EF4-FFF2-40B4-BE49-F238E27FC236}">
                    <a16:creationId xmlns:a16="http://schemas.microsoft.com/office/drawing/2014/main" id="{06D8DC03-B473-5CB1-2DF0-569C063D7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586" y="2730279"/>
                <a:ext cx="3523786" cy="461665"/>
              </a:xfrm>
              <a:prstGeom prst="rect">
                <a:avLst/>
              </a:prstGeom>
              <a:blipFill>
                <a:blip r:embed="rId15"/>
                <a:stretch>
                  <a:fillRect b="-810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40AD5AA1-284F-550C-6F2C-627FF6708051}"/>
                  </a:ext>
                </a:extLst>
              </p:cNvPr>
              <p:cNvSpPr txBox="1"/>
              <p:nvPr/>
            </p:nvSpPr>
            <p:spPr>
              <a:xfrm>
                <a:off x="6906586" y="3339947"/>
                <a:ext cx="3523786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4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𝛼</m:t>
                      </m:r>
                      <m:sSub>
                        <m:sSub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</m:d>
                      <m:sSub>
                        <m:sSub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2" name="文字方塊 81">
                <a:extLst>
                  <a:ext uri="{FF2B5EF4-FFF2-40B4-BE49-F238E27FC236}">
                    <a16:creationId xmlns:a16="http://schemas.microsoft.com/office/drawing/2014/main" id="{40AD5AA1-284F-550C-6F2C-627FF67080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6586" y="3339947"/>
                <a:ext cx="3523786" cy="461665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8C048B1D-8F37-7A96-303F-849A01B160CB}"/>
                  </a:ext>
                </a:extLst>
              </p:cNvPr>
              <p:cNvSpPr txBox="1"/>
              <p:nvPr/>
            </p:nvSpPr>
            <p:spPr>
              <a:xfrm>
                <a:off x="7019651" y="4479834"/>
                <a:ext cx="2319610" cy="9827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zh-TW" altLang="en-US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8C048B1D-8F37-7A96-303F-849A01B160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651" y="4479834"/>
                <a:ext cx="2319610" cy="982770"/>
              </a:xfrm>
              <a:prstGeom prst="rect">
                <a:avLst/>
              </a:prstGeom>
              <a:blipFill>
                <a:blip r:embed="rId17"/>
                <a:stretch>
                  <a:fillRect b="-253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B14E43E0-5D1E-0B6A-D577-8D2EE368070C}"/>
                  </a:ext>
                </a:extLst>
              </p:cNvPr>
              <p:cNvSpPr txBox="1"/>
              <p:nvPr/>
            </p:nvSpPr>
            <p:spPr>
              <a:xfrm>
                <a:off x="7019651" y="5606085"/>
                <a:ext cx="2319610" cy="9952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800" b="0" i="1" kern="10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b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B14E43E0-5D1E-0B6A-D577-8D2EE36807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9651" y="5606085"/>
                <a:ext cx="2319610" cy="995272"/>
              </a:xfrm>
              <a:prstGeom prst="rect">
                <a:avLst/>
              </a:prstGeom>
              <a:blipFill>
                <a:blip r:embed="rId18"/>
                <a:stretch>
                  <a:fillRect b="-379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字方塊 85">
            <a:extLst>
              <a:ext uri="{FF2B5EF4-FFF2-40B4-BE49-F238E27FC236}">
                <a16:creationId xmlns:a16="http://schemas.microsoft.com/office/drawing/2014/main" id="{C24BCBA9-CB64-4174-B7B4-C036FF614DE5}"/>
              </a:ext>
            </a:extLst>
          </p:cNvPr>
          <p:cNvSpPr txBox="1"/>
          <p:nvPr/>
        </p:nvSpPr>
        <p:spPr>
          <a:xfrm>
            <a:off x="8187983" y="865603"/>
            <a:ext cx="33835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" altLang="zh-TW" sz="1400" dirty="0"/>
              <a:t>https://</a:t>
            </a:r>
            <a:r>
              <a:rPr kumimoji="1" lang="en" altLang="zh-TW" sz="1400" dirty="0" err="1"/>
              <a:t>pytorch.org</a:t>
            </a:r>
            <a:r>
              <a:rPr kumimoji="1" lang="en" altLang="zh-TW" sz="1400" dirty="0"/>
              <a:t>/docs/stable/generated/torch.nn.BatchNorm2d.html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78838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AADF92E-B5A8-D2C9-16E4-EE0DB245D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BN Summary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841A6B-01EF-5CBE-F220-27940AAD0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FA76626-3C10-AE6F-B4B3-8FF3F784CD37}"/>
              </a:ext>
            </a:extLst>
          </p:cNvPr>
          <p:cNvSpPr txBox="1"/>
          <p:nvPr/>
        </p:nvSpPr>
        <p:spPr>
          <a:xfrm>
            <a:off x="636815" y="1928013"/>
            <a:ext cx="10918370" cy="2802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ea typeface="Microsoft JhengHei" panose="020B0604030504040204" pitchFamily="34" charset="-120"/>
              </a:rPr>
              <a:t>BN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 對數值進行轉換，使得轉換後的數值的平均值為零、標準差為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1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，類似於統計上的 </a:t>
            </a:r>
            <a:r>
              <a:rPr kumimoji="1" lang="en-US" altLang="zh-TW" sz="2400" dirty="0">
                <a:ea typeface="Microsoft JhengHei" panose="020B0604030504040204" pitchFamily="34" charset="-120"/>
              </a:rPr>
              <a:t>Z-score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 </a:t>
            </a:r>
            <a:r>
              <a:rPr kumimoji="1" lang="en" altLang="zh-TW" sz="2400" dirty="0">
                <a:ea typeface="Microsoft JhengHei" panose="020B0604030504040204" pitchFamily="34" charset="-120"/>
              </a:rPr>
              <a:t>standardization</a:t>
            </a:r>
            <a:endParaRPr kumimoji="1" lang="zh-TW" altLang="en-US" sz="2400" dirty="0"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ea typeface="Microsoft JhengHei" panose="020B0604030504040204" pitchFamily="34" charset="-120"/>
              </a:rPr>
              <a:t>BN </a:t>
            </a:r>
            <a:r>
              <a:rPr kumimoji="1" lang="zh-TW" altLang="en-US" sz="2400" dirty="0">
                <a:ea typeface="Microsoft JhengHei" panose="020B0604030504040204" pitchFamily="34" charset="-120"/>
              </a:rPr>
              <a:t>可以：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減少不同特徵尺度帶來的偏差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ea typeface="Microsoft JhengHei" panose="020B0604030504040204" pitchFamily="34" charset="-120"/>
              </a:rPr>
              <a:t>提高模型訓練時的穩定性</a:t>
            </a:r>
            <a:endParaRPr kumimoji="1" lang="en-US" altLang="zh-TW" sz="24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91968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59E7E3D-8832-815A-398E-5D3702946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4800" dirty="0"/>
              <a:t>Dropout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1484AA6-EDA6-3CB2-E2A1-439E91C6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A051111-91AD-85C9-289E-78581694890E}"/>
              </a:ext>
            </a:extLst>
          </p:cNvPr>
          <p:cNvSpPr/>
          <p:nvPr/>
        </p:nvSpPr>
        <p:spPr>
          <a:xfrm>
            <a:off x="7425755" y="2080555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AF5625F-BB1B-6258-134D-2D4D0DB9BD03}"/>
              </a:ext>
            </a:extLst>
          </p:cNvPr>
          <p:cNvSpPr/>
          <p:nvPr/>
        </p:nvSpPr>
        <p:spPr>
          <a:xfrm>
            <a:off x="7414325" y="3266038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E72886C0-CFBA-9021-C1DD-05CBC53D640C}"/>
              </a:ext>
            </a:extLst>
          </p:cNvPr>
          <p:cNvSpPr/>
          <p:nvPr/>
        </p:nvSpPr>
        <p:spPr>
          <a:xfrm>
            <a:off x="7414325" y="445152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F5C04F0C-708A-AF6D-B73A-18B6EFD7C954}"/>
              </a:ext>
            </a:extLst>
          </p:cNvPr>
          <p:cNvCxnSpPr>
            <a:cxnSpLocks/>
            <a:stCxn id="6" idx="6"/>
            <a:endCxn id="21" idx="2"/>
          </p:cNvCxnSpPr>
          <p:nvPr/>
        </p:nvCxnSpPr>
        <p:spPr>
          <a:xfrm>
            <a:off x="7997255" y="2366305"/>
            <a:ext cx="1091520" cy="179946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DAA638A-97C6-A3EF-7455-C8493E5F661C}"/>
              </a:ext>
            </a:extLst>
          </p:cNvPr>
          <p:cNvCxnSpPr>
            <a:cxnSpLocks/>
            <a:stCxn id="7" idx="6"/>
            <a:endCxn id="20" idx="2"/>
          </p:cNvCxnSpPr>
          <p:nvPr/>
        </p:nvCxnSpPr>
        <p:spPr>
          <a:xfrm flipV="1">
            <a:off x="7985825" y="2980288"/>
            <a:ext cx="1114380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A1EBB34-A906-0510-FA73-F87222E9006A}"/>
              </a:ext>
            </a:extLst>
          </p:cNvPr>
          <p:cNvCxnSpPr>
            <a:cxnSpLocks/>
            <a:stCxn id="8" idx="6"/>
            <a:endCxn id="20" idx="2"/>
          </p:cNvCxnSpPr>
          <p:nvPr/>
        </p:nvCxnSpPr>
        <p:spPr>
          <a:xfrm flipV="1">
            <a:off x="7985825" y="2980288"/>
            <a:ext cx="1114380" cy="1756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FAE376AA-AC77-2329-84B2-2B58C2AAACD6}"/>
              </a:ext>
            </a:extLst>
          </p:cNvPr>
          <p:cNvSpPr/>
          <p:nvPr/>
        </p:nvSpPr>
        <p:spPr>
          <a:xfrm>
            <a:off x="9100205" y="2694538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1" name="橢圓 20">
            <a:extLst>
              <a:ext uri="{FF2B5EF4-FFF2-40B4-BE49-F238E27FC236}">
                <a16:creationId xmlns:a16="http://schemas.microsoft.com/office/drawing/2014/main" id="{23D5EC23-BD7A-0386-9058-B441690B8EBE}"/>
              </a:ext>
            </a:extLst>
          </p:cNvPr>
          <p:cNvSpPr/>
          <p:nvPr/>
        </p:nvSpPr>
        <p:spPr>
          <a:xfrm>
            <a:off x="9088775" y="388002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05FFA530-2E95-FA1A-17EC-F995F35D9C36}"/>
              </a:ext>
            </a:extLst>
          </p:cNvPr>
          <p:cNvCxnSpPr>
            <a:cxnSpLocks/>
            <a:stCxn id="6" idx="6"/>
            <a:endCxn id="20" idx="2"/>
          </p:cNvCxnSpPr>
          <p:nvPr/>
        </p:nvCxnSpPr>
        <p:spPr>
          <a:xfrm>
            <a:off x="7997255" y="2366305"/>
            <a:ext cx="1102950" cy="613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73C7D02C-5F0E-E432-6E4F-D290B2FDA8F1}"/>
              </a:ext>
            </a:extLst>
          </p:cNvPr>
          <p:cNvCxnSpPr>
            <a:cxnSpLocks/>
            <a:stCxn id="8" idx="6"/>
            <a:endCxn id="21" idx="2"/>
          </p:cNvCxnSpPr>
          <p:nvPr/>
        </p:nvCxnSpPr>
        <p:spPr>
          <a:xfrm flipV="1">
            <a:off x="7985825" y="4165771"/>
            <a:ext cx="1102950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29FD8BBD-B426-9055-03A9-D834DD929B1B}"/>
              </a:ext>
            </a:extLst>
          </p:cNvPr>
          <p:cNvCxnSpPr>
            <a:cxnSpLocks/>
            <a:stCxn id="7" idx="6"/>
            <a:endCxn id="21" idx="2"/>
          </p:cNvCxnSpPr>
          <p:nvPr/>
        </p:nvCxnSpPr>
        <p:spPr>
          <a:xfrm>
            <a:off x="7985825" y="3551788"/>
            <a:ext cx="1102950" cy="613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橢圓 27">
            <a:extLst>
              <a:ext uri="{FF2B5EF4-FFF2-40B4-BE49-F238E27FC236}">
                <a16:creationId xmlns:a16="http://schemas.microsoft.com/office/drawing/2014/main" id="{4EB4507B-0A0E-BCF3-03A0-7C6A9A0BC44B}"/>
              </a:ext>
            </a:extLst>
          </p:cNvPr>
          <p:cNvSpPr/>
          <p:nvPr/>
        </p:nvSpPr>
        <p:spPr>
          <a:xfrm>
            <a:off x="6046721" y="2080555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9" name="橢圓 28">
            <a:extLst>
              <a:ext uri="{FF2B5EF4-FFF2-40B4-BE49-F238E27FC236}">
                <a16:creationId xmlns:a16="http://schemas.microsoft.com/office/drawing/2014/main" id="{B3D1FB9B-F58B-C96B-BD0E-BF351A91612E}"/>
              </a:ext>
            </a:extLst>
          </p:cNvPr>
          <p:cNvSpPr/>
          <p:nvPr/>
        </p:nvSpPr>
        <p:spPr>
          <a:xfrm>
            <a:off x="6035291" y="3266038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0" name="橢圓 29">
            <a:extLst>
              <a:ext uri="{FF2B5EF4-FFF2-40B4-BE49-F238E27FC236}">
                <a16:creationId xmlns:a16="http://schemas.microsoft.com/office/drawing/2014/main" id="{75554B98-4D1B-4AA0-2856-AD0ED81A8080}"/>
              </a:ext>
            </a:extLst>
          </p:cNvPr>
          <p:cNvSpPr/>
          <p:nvPr/>
        </p:nvSpPr>
        <p:spPr>
          <a:xfrm>
            <a:off x="6035291" y="4451521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1" name="直線接點 30">
            <a:extLst>
              <a:ext uri="{FF2B5EF4-FFF2-40B4-BE49-F238E27FC236}">
                <a16:creationId xmlns:a16="http://schemas.microsoft.com/office/drawing/2014/main" id="{24BDB5A1-2804-A905-419A-943C898B5099}"/>
              </a:ext>
            </a:extLst>
          </p:cNvPr>
          <p:cNvCxnSpPr>
            <a:cxnSpLocks/>
            <a:stCxn id="28" idx="6"/>
            <a:endCxn id="7" idx="2"/>
          </p:cNvCxnSpPr>
          <p:nvPr/>
        </p:nvCxnSpPr>
        <p:spPr>
          <a:xfrm>
            <a:off x="6618221" y="2366305"/>
            <a:ext cx="796104" cy="1185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接點 33">
            <a:extLst>
              <a:ext uri="{FF2B5EF4-FFF2-40B4-BE49-F238E27FC236}">
                <a16:creationId xmlns:a16="http://schemas.microsoft.com/office/drawing/2014/main" id="{431D3322-F35F-6C98-B167-A5380472748D}"/>
              </a:ext>
            </a:extLst>
          </p:cNvPr>
          <p:cNvCxnSpPr>
            <a:cxnSpLocks/>
            <a:stCxn id="29" idx="6"/>
            <a:endCxn id="6" idx="2"/>
          </p:cNvCxnSpPr>
          <p:nvPr/>
        </p:nvCxnSpPr>
        <p:spPr>
          <a:xfrm flipV="1">
            <a:off x="6606791" y="2366305"/>
            <a:ext cx="818964" cy="1185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180EC44F-2899-F2D1-2646-FEDBF0B026DE}"/>
              </a:ext>
            </a:extLst>
          </p:cNvPr>
          <p:cNvCxnSpPr>
            <a:cxnSpLocks/>
            <a:stCxn id="29" idx="6"/>
            <a:endCxn id="7" idx="2"/>
          </p:cNvCxnSpPr>
          <p:nvPr/>
        </p:nvCxnSpPr>
        <p:spPr>
          <a:xfrm>
            <a:off x="6606791" y="3551788"/>
            <a:ext cx="8075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接點 39">
            <a:extLst>
              <a:ext uri="{FF2B5EF4-FFF2-40B4-BE49-F238E27FC236}">
                <a16:creationId xmlns:a16="http://schemas.microsoft.com/office/drawing/2014/main" id="{7998B345-ED82-8B0B-0F08-87C121D0D99C}"/>
              </a:ext>
            </a:extLst>
          </p:cNvPr>
          <p:cNvCxnSpPr>
            <a:cxnSpLocks/>
            <a:stCxn id="29" idx="6"/>
            <a:endCxn id="8" idx="2"/>
          </p:cNvCxnSpPr>
          <p:nvPr/>
        </p:nvCxnSpPr>
        <p:spPr>
          <a:xfrm>
            <a:off x="6606791" y="3551788"/>
            <a:ext cx="807534" cy="1185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接點 42">
            <a:extLst>
              <a:ext uri="{FF2B5EF4-FFF2-40B4-BE49-F238E27FC236}">
                <a16:creationId xmlns:a16="http://schemas.microsoft.com/office/drawing/2014/main" id="{33E7F495-6219-5768-4BCB-2B9A42CB68D5}"/>
              </a:ext>
            </a:extLst>
          </p:cNvPr>
          <p:cNvCxnSpPr>
            <a:cxnSpLocks/>
            <a:stCxn id="7" idx="2"/>
            <a:endCxn id="30" idx="6"/>
          </p:cNvCxnSpPr>
          <p:nvPr/>
        </p:nvCxnSpPr>
        <p:spPr>
          <a:xfrm flipH="1">
            <a:off x="6606791" y="3551788"/>
            <a:ext cx="807534" cy="11854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接點 45">
            <a:extLst>
              <a:ext uri="{FF2B5EF4-FFF2-40B4-BE49-F238E27FC236}">
                <a16:creationId xmlns:a16="http://schemas.microsoft.com/office/drawing/2014/main" id="{16E6A2B5-D5D1-E2C9-0D65-3A0A5C3F0484}"/>
              </a:ext>
            </a:extLst>
          </p:cNvPr>
          <p:cNvCxnSpPr>
            <a:cxnSpLocks/>
            <a:stCxn id="8" idx="2"/>
            <a:endCxn id="30" idx="6"/>
          </p:cNvCxnSpPr>
          <p:nvPr/>
        </p:nvCxnSpPr>
        <p:spPr>
          <a:xfrm flipH="1">
            <a:off x="6606791" y="4737271"/>
            <a:ext cx="8075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接點 50">
            <a:extLst>
              <a:ext uri="{FF2B5EF4-FFF2-40B4-BE49-F238E27FC236}">
                <a16:creationId xmlns:a16="http://schemas.microsoft.com/office/drawing/2014/main" id="{704C389E-93E1-89DC-3551-E549C253C2E6}"/>
              </a:ext>
            </a:extLst>
          </p:cNvPr>
          <p:cNvCxnSpPr>
            <a:cxnSpLocks/>
            <a:stCxn id="28" idx="6"/>
            <a:endCxn id="6" idx="2"/>
          </p:cNvCxnSpPr>
          <p:nvPr/>
        </p:nvCxnSpPr>
        <p:spPr>
          <a:xfrm>
            <a:off x="6618221" y="2366305"/>
            <a:ext cx="8075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橢圓 54">
            <a:extLst>
              <a:ext uri="{FF2B5EF4-FFF2-40B4-BE49-F238E27FC236}">
                <a16:creationId xmlns:a16="http://schemas.microsoft.com/office/drawing/2014/main" id="{0153FE26-0FA0-ECB3-393F-6330C45CEE52}"/>
              </a:ext>
            </a:extLst>
          </p:cNvPr>
          <p:cNvSpPr/>
          <p:nvPr/>
        </p:nvSpPr>
        <p:spPr>
          <a:xfrm>
            <a:off x="10531279" y="3266038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56" name="直線接點 55">
            <a:extLst>
              <a:ext uri="{FF2B5EF4-FFF2-40B4-BE49-F238E27FC236}">
                <a16:creationId xmlns:a16="http://schemas.microsoft.com/office/drawing/2014/main" id="{55D3CE94-E98A-EBFB-9B6C-07CAC68BB37F}"/>
              </a:ext>
            </a:extLst>
          </p:cNvPr>
          <p:cNvCxnSpPr>
            <a:cxnSpLocks/>
            <a:stCxn id="20" idx="6"/>
            <a:endCxn id="55" idx="2"/>
          </p:cNvCxnSpPr>
          <p:nvPr/>
        </p:nvCxnSpPr>
        <p:spPr>
          <a:xfrm>
            <a:off x="9671705" y="2980288"/>
            <a:ext cx="85957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B68D2D37-5927-AB07-CF98-038F0DAF82C0}"/>
              </a:ext>
            </a:extLst>
          </p:cNvPr>
          <p:cNvCxnSpPr>
            <a:cxnSpLocks/>
            <a:stCxn id="21" idx="6"/>
            <a:endCxn id="55" idx="2"/>
          </p:cNvCxnSpPr>
          <p:nvPr/>
        </p:nvCxnSpPr>
        <p:spPr>
          <a:xfrm flipV="1">
            <a:off x="9660275" y="3551788"/>
            <a:ext cx="871004" cy="613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文字方塊 64">
            <a:extLst>
              <a:ext uri="{FF2B5EF4-FFF2-40B4-BE49-F238E27FC236}">
                <a16:creationId xmlns:a16="http://schemas.microsoft.com/office/drawing/2014/main" id="{A11B92CC-7112-BB8F-938B-4E6674A26CC0}"/>
              </a:ext>
            </a:extLst>
          </p:cNvPr>
          <p:cNvSpPr txBox="1"/>
          <p:nvPr/>
        </p:nvSpPr>
        <p:spPr>
          <a:xfrm>
            <a:off x="7425755" y="3309156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endParaRPr kumimoji="1" lang="zh-TW" altLang="en-US" sz="2400" dirty="0"/>
          </a:p>
        </p:txBody>
      </p:sp>
      <p:sp>
        <p:nvSpPr>
          <p:cNvPr id="66" name="文字方塊 65">
            <a:extLst>
              <a:ext uri="{FF2B5EF4-FFF2-40B4-BE49-F238E27FC236}">
                <a16:creationId xmlns:a16="http://schemas.microsoft.com/office/drawing/2014/main" id="{C65944AE-08F2-E89A-7AD7-FAFB9C11C875}"/>
              </a:ext>
            </a:extLst>
          </p:cNvPr>
          <p:cNvSpPr txBox="1"/>
          <p:nvPr/>
        </p:nvSpPr>
        <p:spPr>
          <a:xfrm>
            <a:off x="9088775" y="3934938"/>
            <a:ext cx="5715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400" dirty="0"/>
              <a:t>x</a:t>
            </a:r>
            <a:endParaRPr kumimoji="1" lang="zh-TW" altLang="en-US" sz="2400" dirty="0"/>
          </a:p>
        </p:txBody>
      </p:sp>
      <p:sp>
        <p:nvSpPr>
          <p:cNvPr id="67" name="文字方塊 66">
            <a:extLst>
              <a:ext uri="{FF2B5EF4-FFF2-40B4-BE49-F238E27FC236}">
                <a16:creationId xmlns:a16="http://schemas.microsoft.com/office/drawing/2014/main" id="{2C579D27-9A0C-9B16-67CD-79E579A50F7F}"/>
              </a:ext>
            </a:extLst>
          </p:cNvPr>
          <p:cNvSpPr txBox="1"/>
          <p:nvPr/>
        </p:nvSpPr>
        <p:spPr>
          <a:xfrm>
            <a:off x="10259839" y="3880021"/>
            <a:ext cx="11143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(Output)</a:t>
            </a:r>
            <a:endParaRPr kumimoji="1" lang="zh-TW" altLang="en-US" dirty="0"/>
          </a:p>
        </p:txBody>
      </p:sp>
      <p:sp>
        <p:nvSpPr>
          <p:cNvPr id="68" name="內容版面配置區 2">
            <a:extLst>
              <a:ext uri="{FF2B5EF4-FFF2-40B4-BE49-F238E27FC236}">
                <a16:creationId xmlns:a16="http://schemas.microsoft.com/office/drawing/2014/main" id="{B1D7A06E-6F04-CB4F-C3CD-F6B1C143F1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3225" y="6311590"/>
            <a:ext cx="5985550" cy="469095"/>
          </a:xfrm>
        </p:spPr>
        <p:txBody>
          <a:bodyPr>
            <a:normAutofit lnSpcReduction="10000"/>
          </a:bodyPr>
          <a:lstStyle/>
          <a:p>
            <a:r>
              <a:rPr kumimoji="1" lang="en" altLang="zh-TW" sz="1400" dirty="0"/>
              <a:t>Srivastava, Nitish, et al. "Dropout: a simple way to prevent neural networks from overfitting." The journal of machine learning research 15.1 (2014): 1929-1958.</a:t>
            </a:r>
            <a:endParaRPr kumimoji="1" lang="zh-TW" altLang="en-US" sz="1400" dirty="0"/>
          </a:p>
        </p:txBody>
      </p:sp>
      <p:sp>
        <p:nvSpPr>
          <p:cNvPr id="69" name="文字方塊 68">
            <a:extLst>
              <a:ext uri="{FF2B5EF4-FFF2-40B4-BE49-F238E27FC236}">
                <a16:creationId xmlns:a16="http://schemas.microsoft.com/office/drawing/2014/main" id="{44CACB93-BB48-B438-79C0-C302B9B06B8E}"/>
              </a:ext>
            </a:extLst>
          </p:cNvPr>
          <p:cNvSpPr txBox="1"/>
          <p:nvPr/>
        </p:nvSpPr>
        <p:spPr>
          <a:xfrm>
            <a:off x="764599" y="2144223"/>
            <a:ext cx="4486018" cy="23510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訓練的時候把神經網路每一層的輸入值部份以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p 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的機率隨機替換成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0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000" dirty="0">
                <a:ea typeface="Microsoft JhengHei" panose="020B0604030504040204" pitchFamily="34" charset="-120"/>
              </a:rPr>
              <a:t>p 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是超參數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000" dirty="0">
                <a:ea typeface="Microsoft JhengHei" panose="020B0604030504040204" pitchFamily="34" charset="-120"/>
              </a:rPr>
              <a:t>可防止模型過擬合 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(over-fitting)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，增強模型的泛化能力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 (</a:t>
            </a:r>
            <a:r>
              <a:rPr kumimoji="1" lang="en" altLang="zh-TW" sz="2000" dirty="0">
                <a:ea typeface="Microsoft JhengHei" panose="020B0604030504040204" pitchFamily="34" charset="-120"/>
              </a:rPr>
              <a:t>generalization</a:t>
            </a:r>
            <a:r>
              <a:rPr kumimoji="1" lang="en-US" altLang="zh-TW" sz="2000" dirty="0">
                <a:ea typeface="Microsoft JhengHei" panose="020B0604030504040204" pitchFamily="34" charset="-12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13048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4271531-215D-0330-A0E6-74A8A2CC6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sz="4800" dirty="0"/>
              <a:t>Dropout may improve </a:t>
            </a:r>
            <a:r>
              <a:rPr kumimoji="1" lang="en" altLang="zh-TW" sz="4800" dirty="0">
                <a:ea typeface="Microsoft JhengHei" panose="020B0604030504040204" pitchFamily="34" charset="-120"/>
              </a:rPr>
              <a:t>generalization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18AA7E3-12A9-9632-61EA-49765E2D3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E512455-B101-3CDD-8325-5F5D77972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607" y="1727625"/>
            <a:ext cx="5362411" cy="4687935"/>
          </a:xfrm>
          <a:prstGeom prst="rect">
            <a:avLst/>
          </a:prstGeom>
        </p:spPr>
      </p:pic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0EA5E1E-ED05-4F94-36FD-092B60F7A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859" y="1876308"/>
            <a:ext cx="4130200" cy="740512"/>
          </a:xfrm>
        </p:spPr>
        <p:txBody>
          <a:bodyPr>
            <a:normAutofit/>
          </a:bodyPr>
          <a:lstStyle/>
          <a:p>
            <a:r>
              <a:rPr kumimoji="1" lang="en" altLang="zh-TW" sz="1400" dirty="0"/>
              <a:t>Srivastava, Nitish, et al. "Dropout: a simple way to prevent neural networks from overfitting." The journal of machine learning research 15.1 (2014): 1929-1958.</a:t>
            </a:r>
            <a:endParaRPr kumimoji="1"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560176473"/>
      </p:ext>
    </p:extLst>
  </p:cSld>
  <p:clrMapOvr>
    <a:masterClrMapping/>
  </p:clrMapOvr>
</p:sld>
</file>

<file path=ppt/theme/theme1.xml><?xml version="1.0" encoding="utf-8"?>
<a:theme xmlns:a="http://schemas.openxmlformats.org/drawingml/2006/main" name="回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_template_DL" id="{E71C07C9-5718-B34F-9EA9-A4FDE47A262C}" vid="{F05AA8C9-6C58-904C-AE8A-42257BEE94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回顧</Template>
  <TotalTime>7631</TotalTime>
  <Words>492</Words>
  <Application>Microsoft Macintosh PowerPoint</Application>
  <PresentationFormat>寬螢幕</PresentationFormat>
  <Paragraphs>98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8" baseType="lpstr">
      <vt:lpstr>Microsoft JhengHei</vt:lpstr>
      <vt:lpstr>Arial</vt:lpstr>
      <vt:lpstr>Calibri</vt:lpstr>
      <vt:lpstr>Calibri Light</vt:lpstr>
      <vt:lpstr>Cambria Math</vt:lpstr>
      <vt:lpstr>回顧</vt:lpstr>
      <vt:lpstr>深度學習 Deep Learning</vt:lpstr>
      <vt:lpstr>Outline</vt:lpstr>
      <vt:lpstr>Batch Normalization (BN) During Training</vt:lpstr>
      <vt:lpstr>BN During Training</vt:lpstr>
      <vt:lpstr>Value comparison example with BN</vt:lpstr>
      <vt:lpstr>BN During Test (Inference)</vt:lpstr>
      <vt:lpstr>BN Summary</vt:lpstr>
      <vt:lpstr>Dropout</vt:lpstr>
      <vt:lpstr>Dropout may improve generalization</vt:lpstr>
      <vt:lpstr>Dropout Implementation</vt:lpstr>
      <vt:lpstr>model.eval()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 Deep Learning</dc:title>
  <dc:creator>林英嘉</dc:creator>
  <cp:lastModifiedBy>林英嘉</cp:lastModifiedBy>
  <cp:revision>1127</cp:revision>
  <dcterms:created xsi:type="dcterms:W3CDTF">2025-02-06T07:16:08Z</dcterms:created>
  <dcterms:modified xsi:type="dcterms:W3CDTF">2025-03-30T13:26:00Z</dcterms:modified>
</cp:coreProperties>
</file>