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4"/>
  </p:notesMasterIdLst>
  <p:sldIdLst>
    <p:sldId id="264" r:id="rId2"/>
    <p:sldId id="278" r:id="rId3"/>
    <p:sldId id="516" r:id="rId4"/>
    <p:sldId id="517" r:id="rId5"/>
    <p:sldId id="599" r:id="rId6"/>
    <p:sldId id="596" r:id="rId7"/>
    <p:sldId id="292" r:id="rId8"/>
    <p:sldId id="614" r:id="rId9"/>
    <p:sldId id="487" r:id="rId10"/>
    <p:sldId id="488" r:id="rId11"/>
    <p:sldId id="489" r:id="rId12"/>
    <p:sldId id="490" r:id="rId13"/>
    <p:sldId id="612" r:id="rId14"/>
    <p:sldId id="300" r:id="rId15"/>
    <p:sldId id="597" r:id="rId16"/>
    <p:sldId id="303" r:id="rId17"/>
    <p:sldId id="307" r:id="rId18"/>
    <p:sldId id="306" r:id="rId19"/>
    <p:sldId id="598" r:id="rId20"/>
    <p:sldId id="600" r:id="rId21"/>
    <p:sldId id="601" r:id="rId22"/>
    <p:sldId id="602" r:id="rId23"/>
    <p:sldId id="604" r:id="rId24"/>
    <p:sldId id="609" r:id="rId25"/>
    <p:sldId id="556" r:id="rId26"/>
    <p:sldId id="557" r:id="rId27"/>
    <p:sldId id="610" r:id="rId28"/>
    <p:sldId id="515" r:id="rId29"/>
    <p:sldId id="605" r:id="rId30"/>
    <p:sldId id="606" r:id="rId31"/>
    <p:sldId id="607" r:id="rId32"/>
    <p:sldId id="505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F5EA"/>
    <a:srgbClr val="05A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3"/>
    <p:restoredTop sz="96085"/>
  </p:normalViewPr>
  <p:slideViewPr>
    <p:cSldViewPr snapToGrid="0">
      <p:cViewPr varScale="1">
        <p:scale>
          <a:sx n="131" d="100"/>
          <a:sy n="131" d="100"/>
        </p:scale>
        <p:origin x="2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56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BE83B-754F-B948-8CD7-D8047F5EE2C4}" type="datetimeFigureOut">
              <a:rPr kumimoji="1" lang="zh-TW" altLang="en-US" smtClean="0"/>
              <a:t>2025/3/28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36D1C-D09F-2A41-BBEA-6549EF3DDB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141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25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48845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26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5962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342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B6B208-0D45-71D0-C7BE-D6974D30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68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436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356088"/>
            <a:ext cx="10918371" cy="1033416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845734"/>
            <a:ext cx="10918371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pic>
        <p:nvPicPr>
          <p:cNvPr id="8" name="圖片 7" descr="一張含有 黑暗, 鮮豔, 圓形, 對稱 的圖片&#10;&#10;自動產生的描述">
            <a:extLst>
              <a:ext uri="{FF2B5EF4-FFF2-40B4-BE49-F238E27FC236}">
                <a16:creationId xmlns:a16="http://schemas.microsoft.com/office/drawing/2014/main" id="{7B42FF8E-DE09-ED24-7D18-F64355A345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20" y="6349567"/>
            <a:ext cx="462323" cy="453571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7DAD89E-131D-FDCA-9260-AC419110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2955" y="6415560"/>
            <a:ext cx="1312025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683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165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AB314-DF41-49F3-8643-5960470A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96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FF28B-EE0C-0976-1882-688F9026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920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8DE478E-C0B1-6FFC-0061-DA2334C3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198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067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68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16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6003" y="1355758"/>
            <a:ext cx="10839994" cy="45719"/>
          </a:xfrm>
          <a:prstGeom prst="rect">
            <a:avLst/>
          </a:prstGeom>
          <a:solidFill>
            <a:srgbClr val="05AED6"/>
          </a:solidFill>
          <a:ln>
            <a:solidFill>
              <a:srgbClr val="05A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CGU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app.sli.do/event/d9Eq14Z9xrVgqjb8DuPcHC" TargetMode="External"/><Relationship Id="rId4" Type="http://schemas.openxmlformats.org/officeDocument/2006/relationships/hyperlink" Target="https://github.com/mcps5601/CGUDL_2025_Spri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3" Type="http://schemas.openxmlformats.org/officeDocument/2006/relationships/image" Target="../media/image811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5" Type="http://schemas.openxmlformats.org/officeDocument/2006/relationships/image" Target="../media/image810.png"/><Relationship Id="rId10" Type="http://schemas.openxmlformats.org/officeDocument/2006/relationships/image" Target="../media/image16.png"/><Relationship Id="rId4" Type="http://schemas.openxmlformats.org/officeDocument/2006/relationships/image" Target="../media/image710.png"/><Relationship Id="rId9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10.png"/><Relationship Id="rId7" Type="http://schemas.openxmlformats.org/officeDocument/2006/relationships/image" Target="../media/image13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810.png"/><Relationship Id="rId4" Type="http://schemas.openxmlformats.org/officeDocument/2006/relationships/image" Target="../media/image11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0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1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49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47.png"/><Relationship Id="rId18" Type="http://schemas.openxmlformats.org/officeDocument/2006/relationships/image" Target="../media/image38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160.png"/><Relationship Id="rId17" Type="http://schemas.openxmlformats.org/officeDocument/2006/relationships/image" Target="../media/image370.png"/><Relationship Id="rId2" Type="http://schemas.openxmlformats.org/officeDocument/2006/relationships/image" Target="../media/image240.png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15" Type="http://schemas.openxmlformats.org/officeDocument/2006/relationships/image" Target="../media/image350.png"/><Relationship Id="rId10" Type="http://schemas.openxmlformats.org/officeDocument/2006/relationships/image" Target="../media/image46.png"/><Relationship Id="rId19" Type="http://schemas.openxmlformats.org/officeDocument/2006/relationships/image" Target="../media/image390.png"/><Relationship Id="rId4" Type="http://schemas.openxmlformats.org/officeDocument/2006/relationships/image" Target="../media/image260.png"/><Relationship Id="rId9" Type="http://schemas.openxmlformats.org/officeDocument/2006/relationships/image" Target="../media/image44.png"/><Relationship Id="rId14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10.png"/><Relationship Id="rId3" Type="http://schemas.openxmlformats.org/officeDocument/2006/relationships/image" Target="../media/image330.png"/><Relationship Id="rId7" Type="http://schemas.openxmlformats.org/officeDocument/2006/relationships/image" Target="../media/image400.png"/><Relationship Id="rId12" Type="http://schemas.openxmlformats.org/officeDocument/2006/relationships/image" Target="../media/image3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380.png"/><Relationship Id="rId5" Type="http://schemas.openxmlformats.org/officeDocument/2006/relationships/image" Target="../media/image49.png"/><Relationship Id="rId10" Type="http://schemas.openxmlformats.org/officeDocument/2006/relationships/image" Target="../media/image370.png"/><Relationship Id="rId4" Type="http://schemas.openxmlformats.org/officeDocument/2006/relationships/image" Target="../media/image160.png"/><Relationship Id="rId9" Type="http://schemas.openxmlformats.org/officeDocument/2006/relationships/image" Target="../media/image36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886F629-FA5E-7D22-67D5-6023703A9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4" y="4542902"/>
            <a:ext cx="1903732" cy="1903732"/>
          </a:xfrm>
          <a:prstGeom prst="rect">
            <a:avLst/>
          </a:prstGeom>
        </p:spPr>
      </p:pic>
      <p:sp>
        <p:nvSpPr>
          <p:cNvPr id="5" name="圓角矩形 4">
            <a:extLst>
              <a:ext uri="{FF2B5EF4-FFF2-40B4-BE49-F238E27FC236}">
                <a16:creationId xmlns:a16="http://schemas.microsoft.com/office/drawing/2014/main" id="{3C6264BC-1151-9168-C7F5-CC114FF3CC95}"/>
              </a:ext>
            </a:extLst>
          </p:cNvPr>
          <p:cNvSpPr/>
          <p:nvPr/>
        </p:nvSpPr>
        <p:spPr>
          <a:xfrm>
            <a:off x="667422" y="2025546"/>
            <a:ext cx="10857156" cy="2426189"/>
          </a:xfrm>
          <a:prstGeom prst="roundRect">
            <a:avLst/>
          </a:prstGeom>
          <a:solidFill>
            <a:srgbClr val="9E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C058193-D513-E805-2BD5-118E50D97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959" y="1006002"/>
            <a:ext cx="5437882" cy="3224045"/>
          </a:xfrm>
        </p:spPr>
        <p:txBody>
          <a:bodyPr anchor="b">
            <a:normAutofit/>
          </a:bodyPr>
          <a:lstStyle/>
          <a:p>
            <a:r>
              <a:rPr kumimoji="1" lang="zh-TW" altLang="en-US" sz="5800" b="1" dirty="0">
                <a:ea typeface="Microsoft JhengHei" panose="020B0604030504040204" pitchFamily="34" charset="-120"/>
              </a:rPr>
              <a:t>深度學習</a:t>
            </a:r>
            <a:br>
              <a:rPr kumimoji="1" lang="en-US" altLang="zh-TW" sz="5800" b="1" dirty="0">
                <a:ea typeface="Microsoft JhengHei" panose="020B0604030504040204" pitchFamily="34" charset="-120"/>
              </a:rPr>
            </a:br>
            <a:r>
              <a:rPr kumimoji="1" lang="en-US" altLang="zh-TW" sz="5800" b="1" dirty="0">
                <a:ea typeface="Microsoft JhengHei" panose="020B0604030504040204" pitchFamily="34" charset="-120"/>
              </a:rPr>
              <a:t>Deep Learning</a:t>
            </a:r>
            <a:endParaRPr kumimoji="1" lang="zh-TW" altLang="en-US" sz="5800" b="1" dirty="0"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98A032-0E8B-F9E1-A926-2F2E78D575C6}"/>
              </a:ext>
            </a:extLst>
          </p:cNvPr>
          <p:cNvSpPr txBox="1"/>
          <p:nvPr/>
        </p:nvSpPr>
        <p:spPr>
          <a:xfrm>
            <a:off x="901959" y="4749453"/>
            <a:ext cx="5080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Recurrent Neural Networks</a:t>
            </a:r>
          </a:p>
          <a:p>
            <a:r>
              <a:rPr kumimoji="1" lang="en-US" altLang="zh-TW" sz="2800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(RNN)</a:t>
            </a:r>
            <a:endParaRPr kumimoji="1" lang="zh-TW" altLang="en-US" sz="2800" b="1" dirty="0">
              <a:solidFill>
                <a:srgbClr val="0070C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843A79-3FEF-CDAD-6B9A-C5A7AD279D2D}"/>
              </a:ext>
            </a:extLst>
          </p:cNvPr>
          <p:cNvSpPr txBox="1"/>
          <p:nvPr/>
        </p:nvSpPr>
        <p:spPr>
          <a:xfrm>
            <a:off x="901959" y="5827136"/>
            <a:ext cx="3638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林英嘉 </a:t>
            </a:r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(Ying-Jia Lin)</a:t>
            </a:r>
          </a:p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2025/03/31</a:t>
            </a:r>
            <a:endParaRPr kumimoji="1" lang="zh-TW" altLang="en-US" sz="2000" b="1" dirty="0">
              <a:latin typeface="+mj-lt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0C8410-1877-4FB2-39F9-E0CFE0480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528" y="253272"/>
            <a:ext cx="1468923" cy="146892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6E2C9EE-FDD5-78EA-2636-913A4243AEB1}"/>
              </a:ext>
            </a:extLst>
          </p:cNvPr>
          <p:cNvSpPr txBox="1"/>
          <p:nvPr/>
        </p:nvSpPr>
        <p:spPr>
          <a:xfrm>
            <a:off x="6627734" y="6296804"/>
            <a:ext cx="157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hlinkClick r:id="rId4"/>
              </a:rPr>
              <a:t>Course GitHub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E7A67D5-5AC8-9967-75E0-2F84F254D546}"/>
              </a:ext>
            </a:extLst>
          </p:cNvPr>
          <p:cNvSpPr txBox="1"/>
          <p:nvPr/>
        </p:nvSpPr>
        <p:spPr>
          <a:xfrm>
            <a:off x="9164788" y="6296804"/>
            <a:ext cx="171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hlinkClick r:id="rId5"/>
              </a:rPr>
              <a:t>Slido # DL_0331</a:t>
            </a:r>
            <a:endParaRPr kumimoji="1"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DC152A0-983D-54C8-3523-61CE0E5D5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1633" y="4715005"/>
            <a:ext cx="1559526" cy="15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1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4D967F-6129-6EEA-EC79-0D5CE837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Word Embeddings (Word2Vec)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D7ADE4-3145-5A62-E184-3740A8F6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ABEA6365-DAA5-3D21-15A3-44E21F0B3E90}"/>
              </a:ext>
            </a:extLst>
          </p:cNvPr>
          <p:cNvSpPr/>
          <p:nvPr/>
        </p:nvSpPr>
        <p:spPr>
          <a:xfrm>
            <a:off x="5244998" y="1976138"/>
            <a:ext cx="919582" cy="36377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Steve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47BBC121-29B6-5220-CB78-B4D68370D415}"/>
              </a:ext>
            </a:extLst>
          </p:cNvPr>
          <p:cNvSpPr/>
          <p:nvPr/>
        </p:nvSpPr>
        <p:spPr>
          <a:xfrm>
            <a:off x="5244998" y="2428453"/>
            <a:ext cx="919582" cy="36377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Jobs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1CC73DF7-67C5-E923-B110-F5027E607101}"/>
              </a:ext>
            </a:extLst>
          </p:cNvPr>
          <p:cNvSpPr/>
          <p:nvPr/>
        </p:nvSpPr>
        <p:spPr>
          <a:xfrm>
            <a:off x="5244998" y="2870077"/>
            <a:ext cx="91958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rgbClr val="FF0000"/>
                </a:solidFill>
              </a:rPr>
              <a:t>[MASK]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56B8A95F-18DA-D383-DB7E-C39CA36DF52E}"/>
              </a:ext>
            </a:extLst>
          </p:cNvPr>
          <p:cNvSpPr/>
          <p:nvPr/>
        </p:nvSpPr>
        <p:spPr>
          <a:xfrm>
            <a:off x="5244998" y="3311701"/>
            <a:ext cx="91958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Apple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F5E789D0-102E-9899-6B0E-E72F53B56733}"/>
              </a:ext>
            </a:extLst>
          </p:cNvPr>
          <p:cNvSpPr/>
          <p:nvPr/>
        </p:nvSpPr>
        <p:spPr>
          <a:xfrm>
            <a:off x="5252618" y="3753326"/>
            <a:ext cx="91196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Inc.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64F8053-1CB6-9280-0786-1F5398B4FB9E}"/>
              </a:ext>
            </a:extLst>
          </p:cNvPr>
          <p:cNvSpPr txBox="1"/>
          <p:nvPr/>
        </p:nvSpPr>
        <p:spPr>
          <a:xfrm>
            <a:off x="5279288" y="1508868"/>
            <a:ext cx="851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/>
              <a:t>Input</a:t>
            </a:r>
            <a:endParaRPr kumimoji="1" lang="zh-TW" altLang="en-US" sz="2000" b="1" dirty="0"/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217AB8D6-2DB3-140E-DF9E-4A5CD8120CB8}"/>
              </a:ext>
            </a:extLst>
          </p:cNvPr>
          <p:cNvSpPr/>
          <p:nvPr/>
        </p:nvSpPr>
        <p:spPr>
          <a:xfrm>
            <a:off x="5244998" y="4456485"/>
            <a:ext cx="919582" cy="36377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rgbClr val="FF0000"/>
                </a:solidFill>
              </a:rPr>
              <a:t>[MASK]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AC62D52E-CDFE-9BB1-61EF-4CCF984C5F54}"/>
              </a:ext>
            </a:extLst>
          </p:cNvPr>
          <p:cNvSpPr/>
          <p:nvPr/>
        </p:nvSpPr>
        <p:spPr>
          <a:xfrm>
            <a:off x="5244998" y="4908800"/>
            <a:ext cx="919582" cy="36377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rgbClr val="FF0000"/>
                </a:solidFill>
              </a:rPr>
              <a:t>[MASK]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5FFE151F-6C37-B885-AA8A-89C81A8E1C02}"/>
              </a:ext>
            </a:extLst>
          </p:cNvPr>
          <p:cNvSpPr/>
          <p:nvPr/>
        </p:nvSpPr>
        <p:spPr>
          <a:xfrm>
            <a:off x="5244998" y="5350424"/>
            <a:ext cx="91958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founded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1E1E2AE5-0D93-DD14-622D-9071BF79245E}"/>
              </a:ext>
            </a:extLst>
          </p:cNvPr>
          <p:cNvSpPr/>
          <p:nvPr/>
        </p:nvSpPr>
        <p:spPr>
          <a:xfrm>
            <a:off x="5244998" y="5792048"/>
            <a:ext cx="91958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rgbClr val="FF0000"/>
                </a:solidFill>
              </a:rPr>
              <a:t>[MASK]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A27E94C1-2F27-B39A-D235-3468AFAFFA21}"/>
              </a:ext>
            </a:extLst>
          </p:cNvPr>
          <p:cNvSpPr/>
          <p:nvPr/>
        </p:nvSpPr>
        <p:spPr>
          <a:xfrm>
            <a:off x="5252618" y="6233673"/>
            <a:ext cx="91196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rgbClr val="FF0000"/>
                </a:solidFill>
              </a:rPr>
              <a:t>[MASK]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7E3AE6E-B645-5F31-3EFE-1ADD783C7660}"/>
              </a:ext>
            </a:extLst>
          </p:cNvPr>
          <p:cNvSpPr/>
          <p:nvPr/>
        </p:nvSpPr>
        <p:spPr>
          <a:xfrm>
            <a:off x="7053942" y="2571436"/>
            <a:ext cx="1726164" cy="961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b="1" dirty="0">
                <a:solidFill>
                  <a:schemeClr val="tx1"/>
                </a:solidFill>
              </a:rPr>
              <a:t>CBOW</a:t>
            </a:r>
            <a:r>
              <a:rPr kumimoji="1" lang="en-US" altLang="zh-TW" sz="2000" b="1" baseline="30000" dirty="0">
                <a:solidFill>
                  <a:schemeClr val="tx1"/>
                </a:solidFill>
              </a:rPr>
              <a:t> [1]</a:t>
            </a:r>
          </a:p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(Continuous Bag-of-Words)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B756E92-B49D-591B-450F-7D841A4E8E92}"/>
              </a:ext>
            </a:extLst>
          </p:cNvPr>
          <p:cNvSpPr/>
          <p:nvPr/>
        </p:nvSpPr>
        <p:spPr>
          <a:xfrm>
            <a:off x="7053942" y="5051783"/>
            <a:ext cx="1726164" cy="961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b="1" dirty="0">
                <a:solidFill>
                  <a:schemeClr val="tx1"/>
                </a:solidFill>
              </a:rPr>
              <a:t>Skip-gram</a:t>
            </a:r>
            <a:r>
              <a:rPr kumimoji="1" lang="en-US" altLang="zh-TW" sz="2000" b="1" baseline="30000" dirty="0">
                <a:solidFill>
                  <a:schemeClr val="tx1"/>
                </a:solidFill>
              </a:rPr>
              <a:t> [1]</a:t>
            </a:r>
          </a:p>
        </p:txBody>
      </p:sp>
      <p:sp>
        <p:nvSpPr>
          <p:cNvPr id="19" name="向右箭號 18">
            <a:extLst>
              <a:ext uri="{FF2B5EF4-FFF2-40B4-BE49-F238E27FC236}">
                <a16:creationId xmlns:a16="http://schemas.microsoft.com/office/drawing/2014/main" id="{B6298F9D-954E-9AF2-976C-3D992F35FDEE}"/>
              </a:ext>
            </a:extLst>
          </p:cNvPr>
          <p:cNvSpPr/>
          <p:nvPr/>
        </p:nvSpPr>
        <p:spPr>
          <a:xfrm>
            <a:off x="6411476" y="2870077"/>
            <a:ext cx="399870" cy="363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向右箭號 19">
            <a:extLst>
              <a:ext uri="{FF2B5EF4-FFF2-40B4-BE49-F238E27FC236}">
                <a16:creationId xmlns:a16="http://schemas.microsoft.com/office/drawing/2014/main" id="{D9D549DC-66E7-886B-30E5-3E0923B9BCA9}"/>
              </a:ext>
            </a:extLst>
          </p:cNvPr>
          <p:cNvSpPr/>
          <p:nvPr/>
        </p:nvSpPr>
        <p:spPr>
          <a:xfrm>
            <a:off x="6411476" y="5350424"/>
            <a:ext cx="399870" cy="363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向右箭號 20">
            <a:extLst>
              <a:ext uri="{FF2B5EF4-FFF2-40B4-BE49-F238E27FC236}">
                <a16:creationId xmlns:a16="http://schemas.microsoft.com/office/drawing/2014/main" id="{51DBA887-8E1F-29F0-817A-C5C7BBB15E7A}"/>
              </a:ext>
            </a:extLst>
          </p:cNvPr>
          <p:cNvSpPr/>
          <p:nvPr/>
        </p:nvSpPr>
        <p:spPr>
          <a:xfrm>
            <a:off x="9022702" y="2870077"/>
            <a:ext cx="399870" cy="363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向右箭號 21">
            <a:extLst>
              <a:ext uri="{FF2B5EF4-FFF2-40B4-BE49-F238E27FC236}">
                <a16:creationId xmlns:a16="http://schemas.microsoft.com/office/drawing/2014/main" id="{3020C1B6-28E3-D523-663B-7878A32C14DC}"/>
              </a:ext>
            </a:extLst>
          </p:cNvPr>
          <p:cNvSpPr/>
          <p:nvPr/>
        </p:nvSpPr>
        <p:spPr>
          <a:xfrm>
            <a:off x="9022702" y="5350422"/>
            <a:ext cx="399870" cy="363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13408D5A-5F0D-DA91-55E3-75255C645246}"/>
              </a:ext>
            </a:extLst>
          </p:cNvPr>
          <p:cNvSpPr/>
          <p:nvPr/>
        </p:nvSpPr>
        <p:spPr>
          <a:xfrm>
            <a:off x="9665168" y="2870077"/>
            <a:ext cx="91958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rgbClr val="00B050"/>
                </a:solidFill>
              </a:rPr>
              <a:t>founded</a:t>
            </a:r>
            <a:endParaRPr kumimoji="1" lang="zh-TW" altLang="en-US" sz="1600" dirty="0">
              <a:solidFill>
                <a:srgbClr val="00B050"/>
              </a:solidFill>
            </a:endParaRPr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A2C0ADAF-4B06-7494-320C-1881B8E359E8}"/>
              </a:ext>
            </a:extLst>
          </p:cNvPr>
          <p:cNvSpPr/>
          <p:nvPr/>
        </p:nvSpPr>
        <p:spPr>
          <a:xfrm>
            <a:off x="9665168" y="4456485"/>
            <a:ext cx="91958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rgbClr val="00B050"/>
                </a:solidFill>
              </a:rPr>
              <a:t>Steve</a:t>
            </a:r>
            <a:endParaRPr kumimoji="1" lang="zh-TW" altLang="en-US" sz="1600" dirty="0">
              <a:solidFill>
                <a:srgbClr val="00B050"/>
              </a:solidFill>
            </a:endParaRPr>
          </a:p>
        </p:txBody>
      </p:sp>
      <p:sp>
        <p:nvSpPr>
          <p:cNvPr id="26" name="圓角矩形 25">
            <a:extLst>
              <a:ext uri="{FF2B5EF4-FFF2-40B4-BE49-F238E27FC236}">
                <a16:creationId xmlns:a16="http://schemas.microsoft.com/office/drawing/2014/main" id="{6F9B7D74-09CA-1873-9999-4DAAAD78ADBE}"/>
              </a:ext>
            </a:extLst>
          </p:cNvPr>
          <p:cNvSpPr/>
          <p:nvPr/>
        </p:nvSpPr>
        <p:spPr>
          <a:xfrm>
            <a:off x="9665168" y="4908800"/>
            <a:ext cx="91958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rgbClr val="00B050"/>
                </a:solidFill>
              </a:rPr>
              <a:t>Jobs</a:t>
            </a:r>
            <a:endParaRPr kumimoji="1" lang="zh-TW" altLang="en-US" sz="1600" dirty="0">
              <a:solidFill>
                <a:srgbClr val="00B050"/>
              </a:solidFill>
            </a:endParaRPr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2F53890A-216B-C892-85E2-D557B210F1DD}"/>
              </a:ext>
            </a:extLst>
          </p:cNvPr>
          <p:cNvSpPr/>
          <p:nvPr/>
        </p:nvSpPr>
        <p:spPr>
          <a:xfrm>
            <a:off x="9665168" y="5792047"/>
            <a:ext cx="91958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rgbClr val="00B050"/>
                </a:solidFill>
              </a:rPr>
              <a:t>Apple</a:t>
            </a:r>
            <a:endParaRPr kumimoji="1" lang="zh-TW" altLang="en-US" sz="1600" dirty="0">
              <a:solidFill>
                <a:srgbClr val="00B050"/>
              </a:solidFill>
            </a:endParaRPr>
          </a:p>
        </p:txBody>
      </p:sp>
      <p:sp>
        <p:nvSpPr>
          <p:cNvPr id="28" name="圓角矩形 27">
            <a:extLst>
              <a:ext uri="{FF2B5EF4-FFF2-40B4-BE49-F238E27FC236}">
                <a16:creationId xmlns:a16="http://schemas.microsoft.com/office/drawing/2014/main" id="{9C581A5E-459C-9DB5-1789-60A08665AA6F}"/>
              </a:ext>
            </a:extLst>
          </p:cNvPr>
          <p:cNvSpPr/>
          <p:nvPr/>
        </p:nvSpPr>
        <p:spPr>
          <a:xfrm>
            <a:off x="9665168" y="6233673"/>
            <a:ext cx="91958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rgbClr val="00B050"/>
                </a:solidFill>
              </a:rPr>
              <a:t>Inc.</a:t>
            </a:r>
            <a:endParaRPr kumimoji="1" lang="zh-TW" altLang="en-US" sz="1600" dirty="0">
              <a:solidFill>
                <a:srgbClr val="00B05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EC9481B-B30D-240D-6196-1E01F34DAE0F}"/>
              </a:ext>
            </a:extLst>
          </p:cNvPr>
          <p:cNvSpPr txBox="1"/>
          <p:nvPr/>
        </p:nvSpPr>
        <p:spPr>
          <a:xfrm>
            <a:off x="6829048" y="1508868"/>
            <a:ext cx="2173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/>
              <a:t>Word2Vec model</a:t>
            </a:r>
            <a:endParaRPr kumimoji="1" lang="zh-TW" altLang="en-US" sz="2000" b="1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314A0F9-0710-AAAD-15CA-0C0522C692AA}"/>
              </a:ext>
            </a:extLst>
          </p:cNvPr>
          <p:cNvSpPr txBox="1"/>
          <p:nvPr/>
        </p:nvSpPr>
        <p:spPr>
          <a:xfrm>
            <a:off x="9463560" y="1508868"/>
            <a:ext cx="1322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/>
              <a:t>Prediction</a:t>
            </a:r>
            <a:endParaRPr kumimoji="1" lang="zh-TW" altLang="en-US" sz="2000" b="1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36E2F30-73F8-F34A-01D8-F7B6D011A53F}"/>
              </a:ext>
            </a:extLst>
          </p:cNvPr>
          <p:cNvSpPr txBox="1"/>
          <p:nvPr/>
        </p:nvSpPr>
        <p:spPr>
          <a:xfrm>
            <a:off x="653143" y="1999664"/>
            <a:ext cx="4140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1600" dirty="0"/>
              <a:t>[1] </a:t>
            </a:r>
            <a:r>
              <a:rPr kumimoji="1" lang="en" altLang="zh-TW" sz="1600" dirty="0" err="1"/>
              <a:t>Mikolov</a:t>
            </a:r>
            <a:r>
              <a:rPr kumimoji="1" lang="en" altLang="zh-TW" sz="1600" dirty="0"/>
              <a:t> et al. "Distributed representations of words and phrases and their compositionality." </a:t>
            </a:r>
            <a:r>
              <a:rPr kumimoji="1" lang="en" altLang="zh-TW" sz="1600" dirty="0" err="1"/>
              <a:t>NeurIPS</a:t>
            </a:r>
            <a:r>
              <a:rPr kumimoji="1" lang="en" altLang="zh-TW" sz="1600" dirty="0"/>
              <a:t> 2013.</a:t>
            </a:r>
            <a:endParaRPr kumimoji="1" lang="zh-TW" altLang="en-US" sz="16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274E792-7344-6280-09CA-B877CD7CD5A0}"/>
              </a:ext>
            </a:extLst>
          </p:cNvPr>
          <p:cNvSpPr txBox="1"/>
          <p:nvPr/>
        </p:nvSpPr>
        <p:spPr>
          <a:xfrm>
            <a:off x="1107919" y="3458158"/>
            <a:ext cx="28129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Large Corpora</a:t>
            </a:r>
          </a:p>
          <a:p>
            <a:pPr algn="ctr"/>
            <a:r>
              <a:rPr kumimoji="1" lang="en-US" altLang="zh-TW" sz="2800" dirty="0"/>
              <a:t>(E.g., Wikipedia)</a:t>
            </a:r>
            <a:endParaRPr kumimoji="1" lang="zh-TW" altLang="en-US" sz="2800" dirty="0"/>
          </a:p>
        </p:txBody>
      </p:sp>
      <p:pic>
        <p:nvPicPr>
          <p:cNvPr id="34" name="圖形 33" descr="文件 以實心填滿">
            <a:extLst>
              <a:ext uri="{FF2B5EF4-FFF2-40B4-BE49-F238E27FC236}">
                <a16:creationId xmlns:a16="http://schemas.microsoft.com/office/drawing/2014/main" id="{7A94258A-95E1-22E2-2BFB-E5C4551FC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736" y="4517640"/>
            <a:ext cx="510073" cy="510073"/>
          </a:xfrm>
          <a:prstGeom prst="rect">
            <a:avLst/>
          </a:prstGeom>
        </p:spPr>
      </p:pic>
      <p:pic>
        <p:nvPicPr>
          <p:cNvPr id="35" name="圖形 34" descr="文件 以實心填滿">
            <a:extLst>
              <a:ext uri="{FF2B5EF4-FFF2-40B4-BE49-F238E27FC236}">
                <a16:creationId xmlns:a16="http://schemas.microsoft.com/office/drawing/2014/main" id="{D36976D9-1ED0-257C-AD50-A625D6F5B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4517" y="4519435"/>
            <a:ext cx="510073" cy="510073"/>
          </a:xfrm>
          <a:prstGeom prst="rect">
            <a:avLst/>
          </a:prstGeom>
        </p:spPr>
      </p:pic>
      <p:pic>
        <p:nvPicPr>
          <p:cNvPr id="36" name="圖形 35" descr="文件 以實心填滿">
            <a:extLst>
              <a:ext uri="{FF2B5EF4-FFF2-40B4-BE49-F238E27FC236}">
                <a16:creationId xmlns:a16="http://schemas.microsoft.com/office/drawing/2014/main" id="{6913D729-0EAF-12BB-F4E8-2C0CF7585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8298" y="4517639"/>
            <a:ext cx="510073" cy="510073"/>
          </a:xfrm>
          <a:prstGeom prst="rect">
            <a:avLst/>
          </a:prstGeom>
        </p:spPr>
      </p:pic>
      <p:pic>
        <p:nvPicPr>
          <p:cNvPr id="37" name="圖形 36" descr="文件 以實心填滿">
            <a:extLst>
              <a:ext uri="{FF2B5EF4-FFF2-40B4-BE49-F238E27FC236}">
                <a16:creationId xmlns:a16="http://schemas.microsoft.com/office/drawing/2014/main" id="{5F05F6AD-5A45-611C-8D19-EC29E8555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2079" y="4517639"/>
            <a:ext cx="510073" cy="510073"/>
          </a:xfrm>
          <a:prstGeom prst="rect">
            <a:avLst/>
          </a:prstGeom>
        </p:spPr>
      </p:pic>
      <p:pic>
        <p:nvPicPr>
          <p:cNvPr id="38" name="圖形 37" descr="文件 以實心填滿">
            <a:extLst>
              <a:ext uri="{FF2B5EF4-FFF2-40B4-BE49-F238E27FC236}">
                <a16:creationId xmlns:a16="http://schemas.microsoft.com/office/drawing/2014/main" id="{519DA7A2-4031-31A8-F0E0-8D2C3C43D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5860" y="4517639"/>
            <a:ext cx="510073" cy="510073"/>
          </a:xfrm>
          <a:prstGeom prst="rect">
            <a:avLst/>
          </a:prstGeom>
        </p:spPr>
      </p:pic>
      <p:pic>
        <p:nvPicPr>
          <p:cNvPr id="39" name="圖形 38" descr="文件 以實心填滿">
            <a:extLst>
              <a:ext uri="{FF2B5EF4-FFF2-40B4-BE49-F238E27FC236}">
                <a16:creationId xmlns:a16="http://schemas.microsoft.com/office/drawing/2014/main" id="{37CDEBF7-B379-DDE6-23A3-1E2848B22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1793" y="5133292"/>
            <a:ext cx="510073" cy="510073"/>
          </a:xfrm>
          <a:prstGeom prst="rect">
            <a:avLst/>
          </a:prstGeom>
        </p:spPr>
      </p:pic>
      <p:pic>
        <p:nvPicPr>
          <p:cNvPr id="40" name="圖形 39" descr="文件 以實心填滿">
            <a:extLst>
              <a:ext uri="{FF2B5EF4-FFF2-40B4-BE49-F238E27FC236}">
                <a16:creationId xmlns:a16="http://schemas.microsoft.com/office/drawing/2014/main" id="{40027F16-03D0-7ABA-5B52-AF4E86B58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574" y="5135087"/>
            <a:ext cx="510073" cy="510073"/>
          </a:xfrm>
          <a:prstGeom prst="rect">
            <a:avLst/>
          </a:prstGeom>
        </p:spPr>
      </p:pic>
      <p:pic>
        <p:nvPicPr>
          <p:cNvPr id="41" name="圖形 40" descr="文件 以實心填滿">
            <a:extLst>
              <a:ext uri="{FF2B5EF4-FFF2-40B4-BE49-F238E27FC236}">
                <a16:creationId xmlns:a16="http://schemas.microsoft.com/office/drawing/2014/main" id="{4CC14187-67EB-A803-0B66-26EE3B29F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9355" y="5133291"/>
            <a:ext cx="510073" cy="510073"/>
          </a:xfrm>
          <a:prstGeom prst="rect">
            <a:avLst/>
          </a:prstGeom>
        </p:spPr>
      </p:pic>
      <p:pic>
        <p:nvPicPr>
          <p:cNvPr id="42" name="圖形 41" descr="文件 以實心填滿">
            <a:extLst>
              <a:ext uri="{FF2B5EF4-FFF2-40B4-BE49-F238E27FC236}">
                <a16:creationId xmlns:a16="http://schemas.microsoft.com/office/drawing/2014/main" id="{9A001660-6B26-87AD-6D86-BC65CB4AB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3136" y="5133291"/>
            <a:ext cx="510073" cy="510073"/>
          </a:xfrm>
          <a:prstGeom prst="rect">
            <a:avLst/>
          </a:prstGeom>
        </p:spPr>
      </p:pic>
      <p:pic>
        <p:nvPicPr>
          <p:cNvPr id="43" name="圖形 42" descr="文件 以實心填滿">
            <a:extLst>
              <a:ext uri="{FF2B5EF4-FFF2-40B4-BE49-F238E27FC236}">
                <a16:creationId xmlns:a16="http://schemas.microsoft.com/office/drawing/2014/main" id="{ACDF1470-4C07-5F00-8E88-AF1B7A2B9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6917" y="5133291"/>
            <a:ext cx="510073" cy="510073"/>
          </a:xfrm>
          <a:prstGeom prst="rect">
            <a:avLst/>
          </a:prstGeom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id="{2F40236C-E5D3-4E83-D4A2-D6106D7B1381}"/>
              </a:ext>
            </a:extLst>
          </p:cNvPr>
          <p:cNvSpPr/>
          <p:nvPr/>
        </p:nvSpPr>
        <p:spPr>
          <a:xfrm>
            <a:off x="1181127" y="4451761"/>
            <a:ext cx="2641437" cy="127784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3851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030758-72D6-A663-4E57-B0B0CEE5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After Training Word Embeddings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93BF6D-5A69-F709-D836-0505A764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53E6CD1-A702-D7E3-696C-2CE9995BBA31}"/>
              </a:ext>
            </a:extLst>
          </p:cNvPr>
          <p:cNvSpPr txBox="1"/>
          <p:nvPr/>
        </p:nvSpPr>
        <p:spPr>
          <a:xfrm>
            <a:off x="653143" y="1781790"/>
            <a:ext cx="7749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The outputs are dense vectors with a fixed dimension size:</a:t>
            </a:r>
            <a:endParaRPr kumimoji="1"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858132-885D-7727-6337-AD6BEC31EF2C}"/>
              </a:ext>
            </a:extLst>
          </p:cNvPr>
          <p:cNvSpPr txBox="1"/>
          <p:nvPr/>
        </p:nvSpPr>
        <p:spPr>
          <a:xfrm>
            <a:off x="3373907" y="3433713"/>
            <a:ext cx="78950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2400" dirty="0">
                <a:solidFill>
                  <a:srgbClr val="0070C0"/>
                </a:solidFill>
              </a:rPr>
              <a:t>apple</a:t>
            </a:r>
            <a:r>
              <a:rPr kumimoji="1" lang="en" altLang="zh-TW" sz="2400" dirty="0"/>
              <a:t> -0.110960 0.016115 -0.004809 0.033589 0.121455 …</a:t>
            </a:r>
          </a:p>
          <a:p>
            <a:r>
              <a:rPr kumimoji="1" lang="en" altLang="zh-TW" sz="2400" dirty="0">
                <a:solidFill>
                  <a:srgbClr val="0070C0"/>
                </a:solidFill>
              </a:rPr>
              <a:t>banana</a:t>
            </a:r>
            <a:r>
              <a:rPr kumimoji="1" lang="en" altLang="zh-TW" sz="2400" dirty="0"/>
              <a:t> -0.027713 -0.015676 0.003314 0.077602 0.159718 …</a:t>
            </a:r>
          </a:p>
          <a:p>
            <a:r>
              <a:rPr kumimoji="1" lang="en" altLang="zh-TW" sz="2400" dirty="0"/>
              <a:t>…</a:t>
            </a:r>
          </a:p>
          <a:p>
            <a:r>
              <a:rPr kumimoji="1" lang="en" altLang="zh-TW" sz="2400" dirty="0"/>
              <a:t>…</a:t>
            </a:r>
          </a:p>
          <a:p>
            <a:r>
              <a:rPr kumimoji="1" lang="en" altLang="zh-TW" sz="2400" dirty="0"/>
              <a:t>…</a:t>
            </a:r>
            <a:endParaRPr kumimoji="1"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A952A9-F907-5BC0-7C30-F83FA491B5B9}"/>
              </a:ext>
            </a:extLst>
          </p:cNvPr>
          <p:cNvSpPr txBox="1"/>
          <p:nvPr/>
        </p:nvSpPr>
        <p:spPr>
          <a:xfrm>
            <a:off x="5635632" y="2633384"/>
            <a:ext cx="3371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2400" dirty="0">
                <a:solidFill>
                  <a:srgbClr val="00B050"/>
                </a:solidFill>
              </a:rPr>
              <a:t>Dimension size (e.g., 300)</a:t>
            </a:r>
            <a:endParaRPr kumimoji="1"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7674488-2D13-83A8-AC9E-A3078CDB63CC}"/>
              </a:ext>
            </a:extLst>
          </p:cNvPr>
          <p:cNvSpPr txBox="1"/>
          <p:nvPr/>
        </p:nvSpPr>
        <p:spPr>
          <a:xfrm>
            <a:off x="920890" y="3987710"/>
            <a:ext cx="2113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2400" dirty="0">
                <a:solidFill>
                  <a:srgbClr val="00B050"/>
                </a:solidFill>
              </a:rPr>
              <a:t>Vocabulary size</a:t>
            </a:r>
          </a:p>
          <a:p>
            <a:pPr algn="ctr"/>
            <a:r>
              <a:rPr kumimoji="1" lang="en" altLang="zh-TW" sz="2400" dirty="0">
                <a:solidFill>
                  <a:srgbClr val="00B050"/>
                </a:solidFill>
              </a:rPr>
              <a:t>(e.g., 30,000)</a:t>
            </a:r>
            <a:endParaRPr kumimoji="1"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左中括弧 10">
            <a:extLst>
              <a:ext uri="{FF2B5EF4-FFF2-40B4-BE49-F238E27FC236}">
                <a16:creationId xmlns:a16="http://schemas.microsoft.com/office/drawing/2014/main" id="{3E39DB12-6F05-AF06-BCD3-90104E7F4BB0}"/>
              </a:ext>
            </a:extLst>
          </p:cNvPr>
          <p:cNvSpPr/>
          <p:nvPr/>
        </p:nvSpPr>
        <p:spPr>
          <a:xfrm>
            <a:off x="3104768" y="3615582"/>
            <a:ext cx="127737" cy="1658715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左中括弧 11">
            <a:extLst>
              <a:ext uri="{FF2B5EF4-FFF2-40B4-BE49-F238E27FC236}">
                <a16:creationId xmlns:a16="http://schemas.microsoft.com/office/drawing/2014/main" id="{D2B670A4-E9EA-3C02-28E4-7E138B8F19E0}"/>
              </a:ext>
            </a:extLst>
          </p:cNvPr>
          <p:cNvSpPr/>
          <p:nvPr/>
        </p:nvSpPr>
        <p:spPr>
          <a:xfrm rot="5400000">
            <a:off x="7396296" y="-29975"/>
            <a:ext cx="198140" cy="648174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091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E7E392-00F1-61FC-BF38-B0E28AB4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ea typeface="Microsoft JhengHei" panose="020B0604030504040204" pitchFamily="34" charset="-120"/>
              </a:rPr>
              <a:t>Word Embeddings </a:t>
            </a:r>
            <a:r>
              <a:rPr kumimoji="1" lang="zh-TW" altLang="en-US" dirty="0">
                <a:ea typeface="Microsoft JhengHei" panose="020B0604030504040204" pitchFamily="34" charset="-120"/>
              </a:rPr>
              <a:t>視覺化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38B8CE-C60A-4A78-2541-F84CEF11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46151C0-B1BF-7497-8E28-2F7BCC4B0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92" y="1557721"/>
            <a:ext cx="6011384" cy="513318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557E704-125A-EF70-D429-ABC780369747}"/>
              </a:ext>
            </a:extLst>
          </p:cNvPr>
          <p:cNvSpPr txBox="1"/>
          <p:nvPr/>
        </p:nvSpPr>
        <p:spPr>
          <a:xfrm>
            <a:off x="7667928" y="3240812"/>
            <a:ext cx="36010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TW" sz="2000" b="1" dirty="0"/>
              <a:t>Word embedding model</a:t>
            </a:r>
            <a:r>
              <a:rPr kumimoji="1" lang="en" altLang="zh-TW" sz="2000" dirty="0"/>
              <a:t>: glove-wiki-gigaword-100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TW" sz="2000" b="1" dirty="0"/>
              <a:t>Dimension reduction</a:t>
            </a:r>
            <a:r>
              <a:rPr kumimoji="1" lang="en" altLang="zh-TW" sz="2000" dirty="0"/>
              <a:t>: t-SNE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TW" sz="2000" b="1" dirty="0"/>
              <a:t>Dataset</a:t>
            </a:r>
            <a:r>
              <a:rPr kumimoji="1" lang="en" altLang="zh-TW" sz="2000" dirty="0"/>
              <a:t>: </a:t>
            </a:r>
            <a:r>
              <a:rPr kumimoji="1" lang="en" altLang="zh-TW" sz="2000" dirty="0" err="1"/>
              <a:t>Mikolov</a:t>
            </a:r>
            <a:r>
              <a:rPr kumimoji="1" lang="en" altLang="zh-TW" sz="2000" dirty="0"/>
              <a:t> et al., 2013</a:t>
            </a:r>
            <a:endParaRPr kumimoji="1" lang="zh-TW" altLang="en-US" sz="20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1778C95-37F2-B28D-A2C8-77A90C6E23DE}"/>
              </a:ext>
            </a:extLst>
          </p:cNvPr>
          <p:cNvSpPr/>
          <p:nvPr/>
        </p:nvSpPr>
        <p:spPr>
          <a:xfrm>
            <a:off x="1329179" y="2658359"/>
            <a:ext cx="933254" cy="8955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DCDC302-2CFE-CC16-3AD9-85A53F6AE5AD}"/>
              </a:ext>
            </a:extLst>
          </p:cNvPr>
          <p:cNvSpPr/>
          <p:nvPr/>
        </p:nvSpPr>
        <p:spPr>
          <a:xfrm>
            <a:off x="4922363" y="5702576"/>
            <a:ext cx="771427" cy="632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552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899A1BE-3193-969D-A02F-23707A2C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/>
              <a:t>Recurrent Neural Networks</a:t>
            </a:r>
            <a:endParaRPr lang="zh-TW" altLang="en-US" sz="72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F0AF9683-5275-9108-5E85-B8E0BF3AC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RNN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13CA55-0D23-F48F-2D47-9DCA7E53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04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844F5-9BB5-8741-7E11-3D7900B4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>
                <a:ea typeface="新細明體"/>
                <a:cs typeface="Calibri" panose="020F0502020204030204" pitchFamily="34" charset="0"/>
              </a:rPr>
              <a:t>RNN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59731F-DF8E-F243-F6F3-E092608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14</a:t>
            </a:fld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F5B106-0BAF-60DD-4273-71B0D8629245}"/>
              </a:ext>
            </a:extLst>
          </p:cNvPr>
          <p:cNvSpPr>
            <a:spLocks noGrp="1"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20F0502020204030204" pitchFamily="34" charset="0"/>
              <a:buChar char="Ø"/>
            </a:pPr>
            <a:r>
              <a:rPr lang="en-US" sz="2400">
                <a:solidFill>
                  <a:srgbClr val="404040"/>
                </a:solidFill>
                <a:latin typeface="Calibri" panose="020F0502020204030204" pitchFamily="34" charset="0"/>
                <a:ea typeface="+mn-lt"/>
                <a:cs typeface="+mn-lt"/>
              </a:rPr>
              <a:t>Recurrent Neural Networks (RNNs) are a type of artificial neural network designed to handle sequential data by </a:t>
            </a:r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ea typeface="+mn-lt"/>
                <a:cs typeface="+mn-lt"/>
              </a:rPr>
              <a:t>capturing temporal dependencies</a:t>
            </a:r>
            <a:r>
              <a:rPr lang="en-US" sz="2400">
                <a:solidFill>
                  <a:srgbClr val="404040"/>
                </a:solidFill>
                <a:latin typeface="Calibri" panose="020F0502020204030204" pitchFamily="34" charset="0"/>
                <a:ea typeface="+mn-lt"/>
                <a:cs typeface="+mn-lt"/>
              </a:rPr>
              <a:t>.</a:t>
            </a:r>
          </a:p>
          <a:p>
            <a:pPr marL="635000" lvl="1" indent="-342900">
              <a:buFont typeface="Courier New" panose="020F0502020204030204" pitchFamily="34" charset="0"/>
              <a:buChar char="o"/>
            </a:pPr>
            <a:r>
              <a:rPr 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lt"/>
                <a:cs typeface="+mn-lt"/>
              </a:rPr>
              <a:t>The same set of weights and biases are used across all time steps</a:t>
            </a: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C4F34826-E22D-51B8-3036-543B02C0B18B}"/>
              </a:ext>
            </a:extLst>
          </p:cNvPr>
          <p:cNvSpPr/>
          <p:nvPr/>
        </p:nvSpPr>
        <p:spPr>
          <a:xfrm>
            <a:off x="4040418" y="4375318"/>
            <a:ext cx="326571" cy="3265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pic>
        <p:nvPicPr>
          <p:cNvPr id="6" name="圖片 5" descr="一張含有 圖表, 螢幕擷取畫面, 行, 設計 的圖片&#10;&#10;自動產生的描述">
            <a:extLst>
              <a:ext uri="{FF2B5EF4-FFF2-40B4-BE49-F238E27FC236}">
                <a16:creationId xmlns:a16="http://schemas.microsoft.com/office/drawing/2014/main" id="{64D6D508-1E28-1B2F-1579-DEBDD383C2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3" b="4767"/>
          <a:stretch/>
        </p:blipFill>
        <p:spPr>
          <a:xfrm>
            <a:off x="1528455" y="3025136"/>
            <a:ext cx="1966371" cy="3009684"/>
          </a:xfrm>
          <a:prstGeom prst="rect">
            <a:avLst/>
          </a:prstGeom>
        </p:spPr>
      </p:pic>
      <p:pic>
        <p:nvPicPr>
          <p:cNvPr id="10" name="圖片 9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DA0F7D75-46D7-D4A7-34E0-3F7381D1D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949" y="2916998"/>
            <a:ext cx="6636151" cy="338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23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844F5-9BB5-8741-7E11-3D7900B4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ea typeface="新細明體"/>
                <a:cs typeface="Calibri" panose="020F0502020204030204" pitchFamily="34" charset="0"/>
              </a:rPr>
              <a:t>RNN</a:t>
            </a:r>
            <a:endParaRPr lang="en-US" dirty="0">
              <a:solidFill>
                <a:srgbClr val="000000"/>
              </a:solidFill>
              <a:ea typeface="新細明體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59731F-DF8E-F243-F6F3-E092608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15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7F5B106-0BAF-60DD-4273-71B0D8629245}"/>
              </a:ext>
            </a:extLst>
          </p:cNvPr>
          <p:cNvSpPr>
            <a:spLocks noGrp="1"/>
          </p:cNvSpPr>
          <p:nvPr/>
        </p:nvSpPr>
        <p:spPr>
          <a:xfrm>
            <a:off x="1066800" y="1877409"/>
            <a:ext cx="10058400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20F0502020204030204" pitchFamily="34" charset="0"/>
              <a:buChar char="Ø"/>
            </a:pPr>
            <a:r>
              <a:rPr lang="en-US" sz="2400" dirty="0">
                <a:solidFill>
                  <a:srgbClr val="404040"/>
                </a:solidFill>
                <a:latin typeface="Calibri" panose="020F0502020204030204" pitchFamily="34" charset="0"/>
                <a:ea typeface="+mn-lt"/>
                <a:cs typeface="+mn-lt"/>
              </a:rPr>
              <a:t>The equation on step t is:</a:t>
            </a:r>
            <a:endParaRPr lang="zh-TW" altLang="en-US" sz="1600" dirty="0">
              <a:solidFill>
                <a:srgbClr val="404040"/>
              </a:solidFill>
              <a:latin typeface="Calibri" panose="020F0502020204030204"/>
              <a:ea typeface="新細明體" panose="02020500000000000000" pitchFamily="18" charset="-120"/>
              <a:cs typeface="+mn-lt"/>
            </a:endParaRPr>
          </a:p>
          <a:p>
            <a:pPr marL="342900" indent="-342900">
              <a:buFont typeface="Wingdings" panose="020F0502020204030204" pitchFamily="34" charset="0"/>
              <a:buChar char="Ø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Ø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Ø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/>
                <a:cs typeface="Calibri"/>
              </a:rPr>
              <a:t>, where f and g are activation functions.</a:t>
            </a:r>
            <a:endParaRPr lang="en-US" dirty="0"/>
          </a:p>
          <a:p>
            <a:pPr marL="342900" indent="-342900">
              <a:buFont typeface="Wingdings" panose="020F0502020204030204" pitchFamily="34" charset="0"/>
              <a:buChar char="Ø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</a:endParaRPr>
          </a:p>
        </p:txBody>
      </p:sp>
      <p:pic>
        <p:nvPicPr>
          <p:cNvPr id="7" name="圖片 6" descr="一張含有 文字, 字型, 筆跡, 書法 的圖片&#10;&#10;自動產生的描述">
            <a:extLst>
              <a:ext uri="{FF2B5EF4-FFF2-40B4-BE49-F238E27FC236}">
                <a16:creationId xmlns:a16="http://schemas.microsoft.com/office/drawing/2014/main" id="{CF08230E-387D-9B29-5FD8-9AFCC11B1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33"/>
          <a:stretch/>
        </p:blipFill>
        <p:spPr>
          <a:xfrm>
            <a:off x="1754779" y="2770011"/>
            <a:ext cx="2548503" cy="899633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2515E8C9-306B-7B9F-D5E0-A7AAC5771E6A}"/>
              </a:ext>
            </a:extLst>
          </p:cNvPr>
          <p:cNvGrpSpPr/>
          <p:nvPr/>
        </p:nvGrpSpPr>
        <p:grpSpPr>
          <a:xfrm>
            <a:off x="7322626" y="5908968"/>
            <a:ext cx="895546" cy="490194"/>
            <a:chOff x="7654565" y="5128181"/>
            <a:chExt cx="895546" cy="490194"/>
          </a:xfrm>
        </p:grpSpPr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45C257AD-4C99-E577-98EA-D51A29F2CBD0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37BF961-E223-7FF5-8AE5-8E8E1FB67BFF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TW" altLang="en-US" sz="20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37BF961-E223-7FF5-8AE5-8E8E1FB67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4FECAE7-1810-BE48-8D54-8C40BC259CAA}"/>
              </a:ext>
            </a:extLst>
          </p:cNvPr>
          <p:cNvGrpSpPr/>
          <p:nvPr/>
        </p:nvGrpSpPr>
        <p:grpSpPr>
          <a:xfrm>
            <a:off x="9744956" y="5908968"/>
            <a:ext cx="895546" cy="490194"/>
            <a:chOff x="7654565" y="5128181"/>
            <a:chExt cx="895546" cy="490194"/>
          </a:xfrm>
        </p:grpSpPr>
        <p:sp>
          <p:nvSpPr>
            <p:cNvPr id="14" name="圓角矩形 13">
              <a:extLst>
                <a:ext uri="{FF2B5EF4-FFF2-40B4-BE49-F238E27FC236}">
                  <a16:creationId xmlns:a16="http://schemas.microsoft.com/office/drawing/2014/main" id="{C61AF627-DC7E-564C-3173-5C80BB5F2C92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16569C70-18FB-3D33-E97C-9C217BC077BD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16569C70-18FB-3D33-E97C-9C217BC077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平行四邊形 15">
            <a:extLst>
              <a:ext uri="{FF2B5EF4-FFF2-40B4-BE49-F238E27FC236}">
                <a16:creationId xmlns:a16="http://schemas.microsoft.com/office/drawing/2014/main" id="{D2B95F3D-4EDC-A8E4-8D26-EDF632B3DC95}"/>
              </a:ext>
            </a:extLst>
          </p:cNvPr>
          <p:cNvSpPr/>
          <p:nvPr/>
        </p:nvSpPr>
        <p:spPr>
          <a:xfrm>
            <a:off x="7506447" y="4589215"/>
            <a:ext cx="1899503" cy="1219078"/>
          </a:xfrm>
          <a:prstGeom prst="parallelogram">
            <a:avLst>
              <a:gd name="adj" fmla="val 111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7" name="不規則四邊形 16">
            <a:extLst>
              <a:ext uri="{FF2B5EF4-FFF2-40B4-BE49-F238E27FC236}">
                <a16:creationId xmlns:a16="http://schemas.microsoft.com/office/drawing/2014/main" id="{E7C5DE91-8F95-026C-38EB-124DE91C10FE}"/>
              </a:ext>
            </a:extLst>
          </p:cNvPr>
          <p:cNvSpPr/>
          <p:nvPr/>
        </p:nvSpPr>
        <p:spPr>
          <a:xfrm>
            <a:off x="9896963" y="4589215"/>
            <a:ext cx="591437" cy="1219078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1691562C-E0BE-4770-4ACA-FF77F540F931}"/>
                  </a:ext>
                </a:extLst>
              </p:cNvPr>
              <p:cNvSpPr txBox="1"/>
              <p:nvPr/>
            </p:nvSpPr>
            <p:spPr>
              <a:xfrm>
                <a:off x="8188712" y="5014088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1691562C-E0BE-4770-4ACA-FF77F540F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712" y="5014088"/>
                <a:ext cx="53497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8B011F4-484B-C972-3BE9-E10A9A597FA2}"/>
                  </a:ext>
                </a:extLst>
              </p:cNvPr>
              <p:cNvSpPr txBox="1"/>
              <p:nvPr/>
            </p:nvSpPr>
            <p:spPr>
              <a:xfrm>
                <a:off x="9955530" y="5014088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8B011F4-484B-C972-3BE9-E10A9A597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530" y="5014088"/>
                <a:ext cx="53497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>
            <a:extLst>
              <a:ext uri="{FF2B5EF4-FFF2-40B4-BE49-F238E27FC236}">
                <a16:creationId xmlns:a16="http://schemas.microsoft.com/office/drawing/2014/main" id="{47148334-2837-A161-1685-F0A24EE0FF4C}"/>
              </a:ext>
            </a:extLst>
          </p:cNvPr>
          <p:cNvGrpSpPr/>
          <p:nvPr/>
        </p:nvGrpSpPr>
        <p:grpSpPr>
          <a:xfrm>
            <a:off x="9228841" y="3745742"/>
            <a:ext cx="895546" cy="490194"/>
            <a:chOff x="7654565" y="5128181"/>
            <a:chExt cx="895546" cy="490194"/>
          </a:xfrm>
        </p:grpSpPr>
        <p:sp>
          <p:nvSpPr>
            <p:cNvPr id="22" name="圓角矩形 21">
              <a:extLst>
                <a:ext uri="{FF2B5EF4-FFF2-40B4-BE49-F238E27FC236}">
                  <a16:creationId xmlns:a16="http://schemas.microsoft.com/office/drawing/2014/main" id="{CB5725BC-8AD1-5C54-6AE4-96966C790061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98142BF9-B217-9B3A-89B9-6761B9CADD20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98142BF9-B217-9B3A-89B9-6761B9CADD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68854A7-2EAC-4F9D-078D-32C2E4FBF3C0}"/>
              </a:ext>
            </a:extLst>
          </p:cNvPr>
          <p:cNvSpPr txBox="1"/>
          <p:nvPr/>
        </p:nvSpPr>
        <p:spPr>
          <a:xfrm>
            <a:off x="9514355" y="4250505"/>
            <a:ext cx="35821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TW" sz="2400" dirty="0"/>
              <a:t>+</a:t>
            </a:r>
            <a:endParaRPr kumimoji="1" lang="zh-TW" altLang="en-US" sz="2400" dirty="0"/>
          </a:p>
        </p:txBody>
      </p:sp>
      <p:sp>
        <p:nvSpPr>
          <p:cNvPr id="25" name="不規則四邊形 24">
            <a:extLst>
              <a:ext uri="{FF2B5EF4-FFF2-40B4-BE49-F238E27FC236}">
                <a16:creationId xmlns:a16="http://schemas.microsoft.com/office/drawing/2014/main" id="{C8278CD5-C6D4-8E3C-8A75-279A3EB07171}"/>
              </a:ext>
            </a:extLst>
          </p:cNvPr>
          <p:cNvSpPr/>
          <p:nvPr/>
        </p:nvSpPr>
        <p:spPr>
          <a:xfrm flipV="1">
            <a:off x="9364093" y="2429840"/>
            <a:ext cx="591437" cy="1219078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7688FA3-232F-3DC7-8095-F85F4FBCC40A}"/>
                  </a:ext>
                </a:extLst>
              </p:cNvPr>
              <p:cNvSpPr txBox="1"/>
              <p:nvPr/>
            </p:nvSpPr>
            <p:spPr>
              <a:xfrm>
                <a:off x="9404473" y="2854713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7688FA3-232F-3DC7-8095-F85F4FBCC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473" y="2854713"/>
                <a:ext cx="53497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群組 26">
            <a:extLst>
              <a:ext uri="{FF2B5EF4-FFF2-40B4-BE49-F238E27FC236}">
                <a16:creationId xmlns:a16="http://schemas.microsoft.com/office/drawing/2014/main" id="{23BD701F-B78A-9E3B-8148-ADC7342F8EAD}"/>
              </a:ext>
            </a:extLst>
          </p:cNvPr>
          <p:cNvGrpSpPr/>
          <p:nvPr/>
        </p:nvGrpSpPr>
        <p:grpSpPr>
          <a:xfrm>
            <a:off x="9212038" y="1829776"/>
            <a:ext cx="895546" cy="490194"/>
            <a:chOff x="7654565" y="5128181"/>
            <a:chExt cx="895546" cy="490194"/>
          </a:xfrm>
        </p:grpSpPr>
        <p:sp>
          <p:nvSpPr>
            <p:cNvPr id="28" name="圓角矩形 27">
              <a:extLst>
                <a:ext uri="{FF2B5EF4-FFF2-40B4-BE49-F238E27FC236}">
                  <a16:creationId xmlns:a16="http://schemas.microsoft.com/office/drawing/2014/main" id="{23ABDAC9-A102-B78B-7811-A460B72C5F88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10CF887D-6BA7-4674-B095-B5205D3938A9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10CF887D-6BA7-4674-B095-B5205D3938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9928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844F5-9BB5-8741-7E11-3D7900B4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ea typeface="新細明體"/>
                <a:cs typeface="Calibri" panose="020F0502020204030204" pitchFamily="34" charset="0"/>
              </a:rPr>
              <a:t>Properties of RNNs</a:t>
            </a:r>
            <a:endParaRPr lang="en-US" dirty="0">
              <a:solidFill>
                <a:srgbClr val="000000"/>
              </a:solidFill>
              <a:ea typeface="新細明體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59731F-DF8E-F243-F6F3-E092608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16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7F5B106-0BAF-60DD-4273-71B0D8629245}"/>
              </a:ext>
            </a:extLst>
          </p:cNvPr>
          <p:cNvSpPr>
            <a:spLocks noGrp="1"/>
          </p:cNvSpPr>
          <p:nvPr/>
        </p:nvSpPr>
        <p:spPr>
          <a:xfrm>
            <a:off x="1097280" y="1715105"/>
            <a:ext cx="10058400" cy="4234991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114300">
              <a:buFont typeface="Wingdings" panose="020F0502020204030204" pitchFamily="34" charset="0"/>
              <a:buChar char="Ø"/>
            </a:pPr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/>
              </a:rPr>
              <a:t> Sequential Processing: </a:t>
            </a:r>
            <a:endParaRPr lang="zh-TW" altLang="en-US" dirty="0">
              <a:solidFill>
                <a:schemeClr val="accent1"/>
              </a:solidFill>
              <a:latin typeface="Calibri" panose="020F0502020204030204"/>
              <a:ea typeface="新細明體" panose="02020500000000000000" pitchFamily="18" charset="-120"/>
              <a:cs typeface="Calibri"/>
            </a:endParaRPr>
          </a:p>
          <a:p>
            <a:pPr marL="406400" lvl="1" indent="-114300">
              <a:buFont typeface="Courier New" panose="020F0502020204030204" pitchFamily="34" charset="0"/>
              <a:buChar char="o"/>
            </a:pPr>
            <a:r>
              <a:rPr 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/>
                <a:cs typeface="Calibri"/>
              </a:rPr>
              <a:t> RNNs handle sequences, allowing them to model temporal dependencies in data.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ea typeface="新細明體" panose="02020500000000000000" pitchFamily="18" charset="-120"/>
              <a:cs typeface="Calibri" panose="020F0502020204030204"/>
            </a:endParaRPr>
          </a:p>
          <a:p>
            <a:pPr marL="114300" indent="-114300">
              <a:buFont typeface="Wingdings" panose="020F0502020204030204" pitchFamily="34" charset="0"/>
              <a:buChar char="Ø"/>
            </a:pPr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/>
              </a:rPr>
              <a:t> Recurrent Connections: </a:t>
            </a:r>
          </a:p>
          <a:p>
            <a:pPr marL="406400" lvl="1" indent="-114300">
              <a:buFont typeface="Courier New" panose="020F0502020204030204" pitchFamily="34" charset="0"/>
              <a:buChar char="o"/>
            </a:pPr>
            <a:r>
              <a:rPr lang="en-US" sz="2200">
                <a:latin typeface="Calibri" panose="020F0502020204030204" pitchFamily="34" charset="0"/>
                <a:ea typeface="Calibri"/>
                <a:cs typeface="Calibri"/>
              </a:rPr>
              <a:t> </a:t>
            </a:r>
            <a:r>
              <a:rPr 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/>
                <a:cs typeface="Calibri"/>
              </a:rPr>
              <a:t>RNNs maintain internal memory, facilitating the capture of long-term dependencies.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cs typeface="Calibri" panose="020F0502020204030204"/>
            </a:endParaRPr>
          </a:p>
          <a:p>
            <a:pPr marL="114300" indent="-114300">
              <a:buFont typeface="Wingdings" panose="020F0502020204030204" pitchFamily="34" charset="0"/>
              <a:buChar char="Ø"/>
            </a:pPr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/>
              </a:rPr>
              <a:t> Parameter Sharing: </a:t>
            </a:r>
          </a:p>
          <a:p>
            <a:pPr marL="406400" lvl="1" indent="-114300">
              <a:buFont typeface="Courier New" panose="020F0502020204030204" pitchFamily="34" charset="0"/>
              <a:buChar char="o"/>
            </a:pPr>
            <a:r>
              <a:rPr lang="en-US" sz="2200">
                <a:latin typeface="Calibri" panose="020F0502020204030204" pitchFamily="34" charset="0"/>
                <a:ea typeface="Calibri"/>
                <a:cs typeface="Calibri"/>
              </a:rPr>
              <a:t> </a:t>
            </a:r>
            <a:r>
              <a:rPr 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/>
                <a:cs typeface="Calibri"/>
              </a:rPr>
              <a:t>RNNs share parameters across time steps, enhancing efficiency in learning sequential data.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114300" indent="-114300">
              <a:buFont typeface="Wingdings" panose="020F0502020204030204" pitchFamily="34" charset="0"/>
              <a:buChar char="Ø"/>
            </a:pPr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/>
              </a:rPr>
              <a:t> Vanishing Gradient Problem: </a:t>
            </a:r>
          </a:p>
          <a:p>
            <a:pPr marL="406400" lvl="1" indent="-114300">
              <a:buFont typeface="Courier New" panose="020F0502020204030204" pitchFamily="34" charset="0"/>
              <a:buChar char="o"/>
            </a:pPr>
            <a:r>
              <a:rPr lang="en-US" sz="2200">
                <a:latin typeface="Calibri" panose="020F0502020204030204" pitchFamily="34" charset="0"/>
                <a:ea typeface="Calibri"/>
                <a:cs typeface="Calibri"/>
              </a:rPr>
              <a:t> </a:t>
            </a:r>
            <a:r>
              <a:rPr 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/>
                <a:cs typeface="Calibri"/>
              </a:rPr>
              <a:t>Traditional RNNs may face vanishing gradient issues, hindering learning of long-term dependencies.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n-US" sz="2400">
              <a:latin typeface="Calibri" panose="020F0502020204030204" pitchFamily="34" charset="0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8814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844F5-9BB5-8741-7E11-3D7900B4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ea typeface="新細明體"/>
                <a:cs typeface="Calibri" panose="020F0502020204030204" pitchFamily="34" charset="0"/>
              </a:rPr>
              <a:t>Name Entity Recognition</a:t>
            </a:r>
            <a:endParaRPr lang="en-US" dirty="0">
              <a:solidFill>
                <a:srgbClr val="000000"/>
              </a:solidFill>
              <a:ea typeface="新細明體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59731F-DF8E-F243-F6F3-E092608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17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7F5B106-0BAF-60DD-4273-71B0D8629245}"/>
              </a:ext>
            </a:extLst>
          </p:cNvPr>
          <p:cNvSpPr>
            <a:spLocks noGrp="1"/>
          </p:cNvSpPr>
          <p:nvPr/>
        </p:nvSpPr>
        <p:spPr>
          <a:xfrm>
            <a:off x="1097280" y="1715105"/>
            <a:ext cx="10058400" cy="1702808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114300">
              <a:buFont typeface="Wingdings" panose="020F0502020204030204" pitchFamily="34" charset="0"/>
              <a:buChar char="Ø"/>
            </a:pPr>
            <a:r>
              <a:rPr lang="en-US" sz="2400">
                <a:latin typeface="Calibri" panose="020F0502020204030204" pitchFamily="34" charset="0"/>
                <a:cs typeface="Calibri"/>
              </a:rPr>
              <a:t> Name Entity Recognition (NER) is a fundamental task in NLP.</a:t>
            </a:r>
            <a:endParaRPr lang="zh-TW" altLang="en-US" dirty="0">
              <a:latin typeface="Calibri" panose="020F0502020204030204"/>
              <a:ea typeface="新細明體" panose="02020500000000000000" pitchFamily="18" charset="-120"/>
              <a:cs typeface="Calibri"/>
            </a:endParaRPr>
          </a:p>
          <a:p>
            <a:pPr marL="114300" indent="-114300">
              <a:buFont typeface="Wingdings" panose="020F0502020204030204" pitchFamily="34" charset="0"/>
              <a:buChar char="Ø"/>
            </a:pPr>
            <a:r>
              <a:rPr lang="en-US" sz="2400">
                <a:latin typeface="Calibri" panose="020F0502020204030204" pitchFamily="34" charset="0"/>
                <a:ea typeface="新細明體"/>
                <a:cs typeface="Calibri"/>
              </a:rPr>
              <a:t> </a:t>
            </a:r>
            <a:r>
              <a:rPr lang="en-US" sz="2400">
                <a:solidFill>
                  <a:srgbClr val="404040"/>
                </a:solidFill>
                <a:latin typeface="Calibri" panose="020F0502020204030204" pitchFamily="34" charset="0"/>
                <a:ea typeface="新細明體"/>
                <a:cs typeface="+mn-lt"/>
              </a:rPr>
              <a:t>The model needs to identify named entities within the sequence, such as countries, organizations, and individuals.</a:t>
            </a:r>
            <a:endParaRPr lang="en-US" sz="2400">
              <a:solidFill>
                <a:srgbClr val="404040"/>
              </a:solidFill>
              <a:latin typeface="Calibri" panose="020F0502020204030204" pitchFamily="34" charset="0"/>
              <a:ea typeface="新細明體" panose="02020500000000000000" pitchFamily="18" charset="-120"/>
              <a:cs typeface="Calibri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FE46980-DE73-BF72-5D4C-CBF02CB4A9E8}"/>
              </a:ext>
            </a:extLst>
          </p:cNvPr>
          <p:cNvSpPr txBox="1"/>
          <p:nvPr/>
        </p:nvSpPr>
        <p:spPr>
          <a:xfrm>
            <a:off x="3005526" y="3859069"/>
            <a:ext cx="54639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My flight to </a:t>
            </a:r>
            <a:r>
              <a:rPr kumimoji="1" lang="en-US" altLang="zh-TW" sz="2800" dirty="0">
                <a:highlight>
                  <a:srgbClr val="FFFF00"/>
                </a:highlight>
              </a:rPr>
              <a:t>New York</a:t>
            </a:r>
            <a:r>
              <a:rPr kumimoji="1" lang="en-US" altLang="zh-TW" sz="2800" dirty="0"/>
              <a:t>  is at </a:t>
            </a:r>
            <a:r>
              <a:rPr kumimoji="1" lang="en-US" altLang="zh-TW" sz="2800" dirty="0">
                <a:highlight>
                  <a:srgbClr val="00FF00"/>
                </a:highlight>
              </a:rPr>
              <a:t>5pm</a:t>
            </a:r>
            <a:endParaRPr kumimoji="1" lang="zh-TW" altLang="en-US" sz="2800" dirty="0">
              <a:highlight>
                <a:srgbClr val="00FF00"/>
              </a:highlight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A871071-CF38-C659-3176-EE5F98399BA0}"/>
              </a:ext>
            </a:extLst>
          </p:cNvPr>
          <p:cNvSpPr txBox="1"/>
          <p:nvPr/>
        </p:nvSpPr>
        <p:spPr>
          <a:xfrm>
            <a:off x="5493895" y="3233247"/>
            <a:ext cx="74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LOC</a:t>
            </a:r>
            <a:endParaRPr kumimoji="1"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F7FB98A-E058-0D9A-F879-935FF9DADD12}"/>
              </a:ext>
            </a:extLst>
          </p:cNvPr>
          <p:cNvSpPr txBox="1"/>
          <p:nvPr/>
        </p:nvSpPr>
        <p:spPr>
          <a:xfrm>
            <a:off x="7332688" y="3233247"/>
            <a:ext cx="74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TIME</a:t>
            </a:r>
            <a:endParaRPr kumimoji="1" lang="zh-TW" altLang="en-US" dirty="0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001ED767-9B13-931B-77D3-548260B409DE}"/>
              </a:ext>
            </a:extLst>
          </p:cNvPr>
          <p:cNvCxnSpPr>
            <a:cxnSpLocks/>
          </p:cNvCxnSpPr>
          <p:nvPr/>
        </p:nvCxnSpPr>
        <p:spPr>
          <a:xfrm flipV="1">
            <a:off x="5868649" y="3602579"/>
            <a:ext cx="0" cy="3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8D331F5D-BB58-C8A0-62D6-3F947C9872C7}"/>
              </a:ext>
            </a:extLst>
          </p:cNvPr>
          <p:cNvCxnSpPr>
            <a:cxnSpLocks/>
          </p:cNvCxnSpPr>
          <p:nvPr/>
        </p:nvCxnSpPr>
        <p:spPr>
          <a:xfrm flipV="1">
            <a:off x="7707442" y="3602579"/>
            <a:ext cx="0" cy="3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389BA9A1-AB93-77F3-420E-ADDB9399C517}"/>
              </a:ext>
            </a:extLst>
          </p:cNvPr>
          <p:cNvSpPr txBox="1"/>
          <p:nvPr/>
        </p:nvSpPr>
        <p:spPr>
          <a:xfrm>
            <a:off x="5119141" y="4441593"/>
            <a:ext cx="74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B-LOC</a:t>
            </a:r>
            <a:endParaRPr kumimoji="1"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7318DF9E-6B49-DB9C-E2E2-C8FEFC7F85F1}"/>
              </a:ext>
            </a:extLst>
          </p:cNvPr>
          <p:cNvSpPr txBox="1"/>
          <p:nvPr/>
        </p:nvSpPr>
        <p:spPr>
          <a:xfrm>
            <a:off x="5868649" y="4441593"/>
            <a:ext cx="74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I-LOC</a:t>
            </a:r>
            <a:endParaRPr kumimoji="1"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C8480D40-9D62-18DA-95D3-B81C8A8941A2}"/>
              </a:ext>
            </a:extLst>
          </p:cNvPr>
          <p:cNvSpPr txBox="1"/>
          <p:nvPr/>
        </p:nvSpPr>
        <p:spPr>
          <a:xfrm>
            <a:off x="7278973" y="4441593"/>
            <a:ext cx="85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B-TIME</a:t>
            </a:r>
            <a:endParaRPr kumimoji="1" lang="zh-TW" altLang="en-US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7B788A1-0F5F-5CCF-64D9-3F1A194974B8}"/>
              </a:ext>
            </a:extLst>
          </p:cNvPr>
          <p:cNvSpPr txBox="1"/>
          <p:nvPr/>
        </p:nvSpPr>
        <p:spPr>
          <a:xfrm>
            <a:off x="3341557" y="4441593"/>
            <a:ext cx="1519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/>
              <a:t>Strategy: BIO</a:t>
            </a:r>
            <a:endParaRPr kumimoji="1" lang="zh-TW" altLang="en-US" b="1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0DC0C2C0-A06D-9DD5-2ECD-12FF7D826410}"/>
              </a:ext>
            </a:extLst>
          </p:cNvPr>
          <p:cNvSpPr txBox="1"/>
          <p:nvPr/>
        </p:nvSpPr>
        <p:spPr>
          <a:xfrm>
            <a:off x="3255364" y="5183635"/>
            <a:ext cx="1691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/>
              <a:t>Strategy: BIOES</a:t>
            </a:r>
            <a:endParaRPr kumimoji="1" lang="zh-TW" altLang="en-US" b="1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35CAFEA-A68D-3FAF-6F9C-5FA399E86E6A}"/>
              </a:ext>
            </a:extLst>
          </p:cNvPr>
          <p:cNvSpPr txBox="1"/>
          <p:nvPr/>
        </p:nvSpPr>
        <p:spPr>
          <a:xfrm>
            <a:off x="5119141" y="5183635"/>
            <a:ext cx="74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B-LOC</a:t>
            </a:r>
            <a:endParaRPr kumimoji="1"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B852E10D-52DA-5689-05BA-4E4CB4E98626}"/>
              </a:ext>
            </a:extLst>
          </p:cNvPr>
          <p:cNvSpPr txBox="1"/>
          <p:nvPr/>
        </p:nvSpPr>
        <p:spPr>
          <a:xfrm>
            <a:off x="5868649" y="5183635"/>
            <a:ext cx="74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E-LOC</a:t>
            </a:r>
            <a:endParaRPr kumimoji="1"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59DFBC4-8D21-F6DB-E60A-747C493FC454}"/>
              </a:ext>
            </a:extLst>
          </p:cNvPr>
          <p:cNvSpPr txBox="1"/>
          <p:nvPr/>
        </p:nvSpPr>
        <p:spPr>
          <a:xfrm>
            <a:off x="7278973" y="5183635"/>
            <a:ext cx="85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S-TIME</a:t>
            </a:r>
            <a:endParaRPr kumimoji="1" lang="zh-TW" altLang="en-US" dirty="0"/>
          </a:p>
        </p:txBody>
      </p:sp>
      <p:graphicFrame>
        <p:nvGraphicFramePr>
          <p:cNvPr id="22" name="表格 22">
            <a:extLst>
              <a:ext uri="{FF2B5EF4-FFF2-40B4-BE49-F238E27FC236}">
                <a16:creationId xmlns:a16="http://schemas.microsoft.com/office/drawing/2014/main" id="{DC9261E6-3651-2DFC-D461-A7275C5F532C}"/>
              </a:ext>
            </a:extLst>
          </p:cNvPr>
          <p:cNvGraphicFramePr>
            <a:graphicFrameLocks noGrp="1"/>
          </p:cNvGraphicFramePr>
          <p:nvPr/>
        </p:nvGraphicFramePr>
        <p:xfrm>
          <a:off x="8826208" y="3341593"/>
          <a:ext cx="232347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6088">
                  <a:extLst>
                    <a:ext uri="{9D8B030D-6E8A-4147-A177-3AD203B41FA5}">
                      <a16:colId xmlns:a16="http://schemas.microsoft.com/office/drawing/2014/main" val="2707557049"/>
                    </a:ext>
                  </a:extLst>
                </a:gridCol>
                <a:gridCol w="1597384">
                  <a:extLst>
                    <a:ext uri="{9D8B030D-6E8A-4147-A177-3AD203B41FA5}">
                      <a16:colId xmlns:a16="http://schemas.microsoft.com/office/drawing/2014/main" val="41821105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Meaning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316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Beginning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00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Inside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31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Outside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7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End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98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Single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6959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269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844F5-9BB5-8741-7E11-3D7900B4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ea typeface="新細明體"/>
                <a:cs typeface="Calibri" panose="020F0502020204030204" pitchFamily="34" charset="0"/>
              </a:rPr>
              <a:t>RNNs for NER</a:t>
            </a:r>
            <a:endParaRPr lang="en-US" dirty="0">
              <a:solidFill>
                <a:srgbClr val="000000"/>
              </a:solidFill>
              <a:ea typeface="新細明體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59731F-DF8E-F243-F6F3-E092608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18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7F5B106-0BAF-60DD-4273-71B0D8629245}"/>
              </a:ext>
            </a:extLst>
          </p:cNvPr>
          <p:cNvSpPr>
            <a:spLocks noGrp="1"/>
          </p:cNvSpPr>
          <p:nvPr/>
        </p:nvSpPr>
        <p:spPr>
          <a:xfrm>
            <a:off x="947079" y="1724532"/>
            <a:ext cx="10297841" cy="1515238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114300">
              <a:buFont typeface="Wingdings" panose="020F0502020204030204" pitchFamily="34" charset="0"/>
              <a:buChar char="Ø"/>
            </a:pPr>
            <a:r>
              <a:rPr lang="en-US" sz="2400" dirty="0">
                <a:latin typeface="Calibri" panose="020F0502020204030204" pitchFamily="34" charset="0"/>
                <a:cs typeface="Calibri"/>
              </a:rPr>
              <a:t> In token classification task, every output should be mapped to a one-hot vector.</a:t>
            </a:r>
            <a:endParaRPr lang="zh-TW" altLang="en-US" dirty="0"/>
          </a:p>
          <a:p>
            <a:pPr>
              <a:buFont typeface="Wingdings" panose="020F0502020204030204" pitchFamily="34" charset="0"/>
              <a:buChar char="Ø"/>
            </a:pPr>
            <a:r>
              <a:rPr lang="en-US" sz="2400" dirty="0">
                <a:latin typeface="Calibri" panose="020F0502020204030204" pitchFamily="34" charset="0"/>
                <a:ea typeface="Calibri"/>
                <a:cs typeface="Calibri"/>
              </a:rPr>
              <a:t> A feed forward network is added to the RNN model.</a:t>
            </a:r>
          </a:p>
        </p:txBody>
      </p:sp>
      <p:pic>
        <p:nvPicPr>
          <p:cNvPr id="3" name="圖片 2" descr="一張含有 文字, 圖表, 字型, 螢幕擷取畫面 的圖片&#10;&#10;自動產生的描述">
            <a:extLst>
              <a:ext uri="{FF2B5EF4-FFF2-40B4-BE49-F238E27FC236}">
                <a16:creationId xmlns:a16="http://schemas.microsoft.com/office/drawing/2014/main" id="{F3B30E51-BE6F-472E-48A3-75637365A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009" y="3239770"/>
            <a:ext cx="8401274" cy="323899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DAA17BF-FFC9-4E50-93D2-C367C57A1AA6}"/>
              </a:ext>
            </a:extLst>
          </p:cNvPr>
          <p:cNvSpPr/>
          <p:nvPr/>
        </p:nvSpPr>
        <p:spPr>
          <a:xfrm>
            <a:off x="6753069" y="3239770"/>
            <a:ext cx="3725056" cy="13996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aphicFrame>
        <p:nvGraphicFramePr>
          <p:cNvPr id="7" name="表格 22">
            <a:extLst>
              <a:ext uri="{FF2B5EF4-FFF2-40B4-BE49-F238E27FC236}">
                <a16:creationId xmlns:a16="http://schemas.microsoft.com/office/drawing/2014/main" id="{9AF98ED5-38C6-98BF-25CC-7010B9187660}"/>
              </a:ext>
            </a:extLst>
          </p:cNvPr>
          <p:cNvGraphicFramePr>
            <a:graphicFrameLocks noGrp="1"/>
          </p:cNvGraphicFramePr>
          <p:nvPr/>
        </p:nvGraphicFramePr>
        <p:xfrm>
          <a:off x="8615597" y="2842333"/>
          <a:ext cx="208663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075">
                  <a:extLst>
                    <a:ext uri="{9D8B030D-6E8A-4147-A177-3AD203B41FA5}">
                      <a16:colId xmlns:a16="http://schemas.microsoft.com/office/drawing/2014/main" val="2707557049"/>
                    </a:ext>
                  </a:extLst>
                </a:gridCol>
                <a:gridCol w="1434557">
                  <a:extLst>
                    <a:ext uri="{9D8B030D-6E8A-4147-A177-3AD203B41FA5}">
                      <a16:colId xmlns:a16="http://schemas.microsoft.com/office/drawing/2014/main" val="4182110517"/>
                    </a:ext>
                  </a:extLst>
                </a:gridCol>
              </a:tblGrid>
              <a:tr h="30276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Meaning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316906"/>
                  </a:ext>
                </a:extLst>
              </a:tr>
              <a:tr h="302760">
                <a:tc>
                  <a:txBody>
                    <a:bodyPr/>
                    <a:lstStyle/>
                    <a:p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Beginning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700824"/>
                  </a:ext>
                </a:extLst>
              </a:tr>
              <a:tr h="302760">
                <a:tc>
                  <a:txBody>
                    <a:bodyPr/>
                    <a:lstStyle/>
                    <a:p>
                      <a:r>
                        <a:rPr lang="en-US" altLang="zh-TW" dirty="0"/>
                        <a:t>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Inside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31180"/>
                  </a:ext>
                </a:extLst>
              </a:tr>
              <a:tr h="302760">
                <a:tc>
                  <a:txBody>
                    <a:bodyPr/>
                    <a:lstStyle/>
                    <a:p>
                      <a:r>
                        <a:rPr lang="en-US" altLang="zh-TW" dirty="0"/>
                        <a:t>O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Outside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578801"/>
                  </a:ext>
                </a:extLst>
              </a:tr>
              <a:tr h="302760">
                <a:tc>
                  <a:txBody>
                    <a:bodyPr/>
                    <a:lstStyle/>
                    <a:p>
                      <a:r>
                        <a:rPr lang="en-US" altLang="zh-TW" dirty="0"/>
                        <a:t>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End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298110"/>
                  </a:ext>
                </a:extLst>
              </a:tr>
              <a:tr h="302760">
                <a:tc>
                  <a:txBody>
                    <a:bodyPr/>
                    <a:lstStyle/>
                    <a:p>
                      <a:r>
                        <a:rPr lang="en-US" altLang="zh-TW" dirty="0"/>
                        <a:t>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Single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7695966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53E8647-704A-A815-2996-B45B11DA46FC}"/>
              </a:ext>
            </a:extLst>
          </p:cNvPr>
          <p:cNvSpPr/>
          <p:nvPr/>
        </p:nvSpPr>
        <p:spPr>
          <a:xfrm>
            <a:off x="6441024" y="3297836"/>
            <a:ext cx="624090" cy="539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7C7981EB-D3C2-90D9-04B7-F0F23992B9BD}"/>
              </a:ext>
            </a:extLst>
          </p:cNvPr>
          <p:cNvCxnSpPr>
            <a:cxnSpLocks/>
          </p:cNvCxnSpPr>
          <p:nvPr/>
        </p:nvCxnSpPr>
        <p:spPr>
          <a:xfrm>
            <a:off x="6481435" y="3436516"/>
            <a:ext cx="1167358" cy="408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0C13D60-C4D8-A372-CCEB-26599DAD02D3}"/>
              </a:ext>
            </a:extLst>
          </p:cNvPr>
          <p:cNvSpPr txBox="1"/>
          <p:nvPr/>
        </p:nvSpPr>
        <p:spPr>
          <a:xfrm>
            <a:off x="7645249" y="3631298"/>
            <a:ext cx="8553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(Nx5) matrix</a:t>
            </a:r>
            <a:endParaRPr kumimoji="1" lang="zh-TW" altLang="en-US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0FA395C-820B-DDD7-8640-D402BA6261CF}"/>
              </a:ext>
            </a:extLst>
          </p:cNvPr>
          <p:cNvSpPr txBox="1"/>
          <p:nvPr/>
        </p:nvSpPr>
        <p:spPr>
          <a:xfrm>
            <a:off x="9308810" y="5036893"/>
            <a:ext cx="130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取最大值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553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F1A4A-CD25-CA33-D24D-3378C19F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  <a:cs typeface="Calibri" panose="020F0502020204030204" pitchFamily="34" charset="0"/>
              </a:rPr>
              <a:t>RNNs for Sequence Classification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80EE0A-14CB-26DA-AFB0-AC82E231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B04E54-D2BC-8D8D-50F0-461FD07E0978}"/>
              </a:ext>
            </a:extLst>
          </p:cNvPr>
          <p:cNvSpPr/>
          <p:nvPr/>
        </p:nvSpPr>
        <p:spPr>
          <a:xfrm>
            <a:off x="2575941" y="4904262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690842-2CE2-E937-C171-AA4EC12DB334}"/>
              </a:ext>
            </a:extLst>
          </p:cNvPr>
          <p:cNvSpPr/>
          <p:nvPr/>
        </p:nvSpPr>
        <p:spPr>
          <a:xfrm>
            <a:off x="4339027" y="4904262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CEE7C6-F0A2-9CC7-3EC1-6F5250ECDFDE}"/>
              </a:ext>
            </a:extLst>
          </p:cNvPr>
          <p:cNvSpPr/>
          <p:nvPr/>
        </p:nvSpPr>
        <p:spPr>
          <a:xfrm>
            <a:off x="6102113" y="4904262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E84988-8F7F-FD67-2DBD-AE6DA97211BF}"/>
              </a:ext>
            </a:extLst>
          </p:cNvPr>
          <p:cNvSpPr/>
          <p:nvPr/>
        </p:nvSpPr>
        <p:spPr>
          <a:xfrm>
            <a:off x="7865199" y="4904262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04A82676-3DD9-5CBC-80CA-998E9515433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775567" y="5144357"/>
            <a:ext cx="5634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BB0ACD56-077F-C9B2-46F1-8C47271DCC9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538653" y="5144357"/>
            <a:ext cx="5634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B7431EB4-9D29-2322-F02E-9875312137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301739" y="5144357"/>
            <a:ext cx="5634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DE69DE4D-7AD4-BDC8-682F-B93B3563AD5C}"/>
              </a:ext>
            </a:extLst>
          </p:cNvPr>
          <p:cNvCxnSpPr>
            <a:cxnSpLocks/>
          </p:cNvCxnSpPr>
          <p:nvPr/>
        </p:nvCxnSpPr>
        <p:spPr>
          <a:xfrm>
            <a:off x="2012481" y="5144357"/>
            <a:ext cx="5634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F696ABF9-E315-977F-25E7-16CF78C0B9DA}"/>
              </a:ext>
            </a:extLst>
          </p:cNvPr>
          <p:cNvCxnSpPr>
            <a:cxnSpLocks/>
            <a:stCxn id="8" idx="0"/>
            <a:endCxn id="21" idx="2"/>
          </p:cNvCxnSpPr>
          <p:nvPr/>
        </p:nvCxnSpPr>
        <p:spPr>
          <a:xfrm flipV="1">
            <a:off x="8465012" y="4375579"/>
            <a:ext cx="1" cy="528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1526BA0-669D-C4F9-1455-B37469D8E0CE}"/>
              </a:ext>
            </a:extLst>
          </p:cNvPr>
          <p:cNvSpPr txBox="1"/>
          <p:nvPr/>
        </p:nvSpPr>
        <p:spPr>
          <a:xfrm>
            <a:off x="8173057" y="3913914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 err="1"/>
              <a:t>h</a:t>
            </a:r>
            <a:r>
              <a:rPr kumimoji="1" lang="en-US" altLang="zh-TW" sz="2400" baseline="-25000" dirty="0" err="1"/>
              <a:t>n</a:t>
            </a:r>
            <a:endParaRPr kumimoji="1" lang="zh-TW" altLang="en-US" sz="2400" baseline="-250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DE4E141-BAE7-A865-A4F5-A4A6E33CD0AF}"/>
              </a:ext>
            </a:extLst>
          </p:cNvPr>
          <p:cNvSpPr txBox="1"/>
          <p:nvPr/>
        </p:nvSpPr>
        <p:spPr>
          <a:xfrm>
            <a:off x="8173057" y="5953895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 err="1"/>
              <a:t>x</a:t>
            </a:r>
            <a:r>
              <a:rPr kumimoji="1" lang="en-US" altLang="zh-TW" sz="2400" baseline="-25000" dirty="0" err="1"/>
              <a:t>n</a:t>
            </a:r>
            <a:endParaRPr kumimoji="1" lang="zh-TW" altLang="en-US" sz="2400" baseline="-25000" dirty="0"/>
          </a:p>
        </p:txBody>
      </p: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5A4C08DF-E5D4-5563-EC2D-830A92791D61}"/>
              </a:ext>
            </a:extLst>
          </p:cNvPr>
          <p:cNvCxnSpPr>
            <a:cxnSpLocks/>
            <a:stCxn id="22" idx="0"/>
            <a:endCxn id="8" idx="2"/>
          </p:cNvCxnSpPr>
          <p:nvPr/>
        </p:nvCxnSpPr>
        <p:spPr>
          <a:xfrm flipH="1" flipV="1">
            <a:off x="8465012" y="5384452"/>
            <a:ext cx="1" cy="569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278D5D3-B09A-98A1-EBDC-D046681C4D7D}"/>
              </a:ext>
            </a:extLst>
          </p:cNvPr>
          <p:cNvSpPr txBox="1"/>
          <p:nvPr/>
        </p:nvSpPr>
        <p:spPr>
          <a:xfrm>
            <a:off x="6409970" y="5953895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3</a:t>
            </a:r>
            <a:endParaRPr kumimoji="1" lang="zh-TW" altLang="en-US" sz="2400" baseline="-25000" dirty="0"/>
          </a:p>
        </p:txBody>
      </p: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B8526637-2BD6-AFB8-4391-FFB61B9883C9}"/>
              </a:ext>
            </a:extLst>
          </p:cNvPr>
          <p:cNvCxnSpPr>
            <a:cxnSpLocks/>
            <a:stCxn id="29" idx="0"/>
            <a:endCxn id="7" idx="2"/>
          </p:cNvCxnSpPr>
          <p:nvPr/>
        </p:nvCxnSpPr>
        <p:spPr>
          <a:xfrm flipV="1">
            <a:off x="6701926" y="5384452"/>
            <a:ext cx="0" cy="569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97E4E5F-2C7B-BD7A-2851-B62968EE1DCC}"/>
              </a:ext>
            </a:extLst>
          </p:cNvPr>
          <p:cNvSpPr txBox="1"/>
          <p:nvPr/>
        </p:nvSpPr>
        <p:spPr>
          <a:xfrm>
            <a:off x="4646884" y="5953894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2</a:t>
            </a:r>
            <a:endParaRPr kumimoji="1" lang="zh-TW" altLang="en-US" sz="2400" baseline="-25000" dirty="0"/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F19E2494-222B-0814-C4BF-47AA2F14D440}"/>
              </a:ext>
            </a:extLst>
          </p:cNvPr>
          <p:cNvCxnSpPr>
            <a:cxnSpLocks/>
            <a:stCxn id="33" idx="0"/>
            <a:endCxn id="6" idx="2"/>
          </p:cNvCxnSpPr>
          <p:nvPr/>
        </p:nvCxnSpPr>
        <p:spPr>
          <a:xfrm flipV="1">
            <a:off x="4938840" y="5384452"/>
            <a:ext cx="0" cy="569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02BE93E-143E-F494-E2A5-B4CE3879C16C}"/>
              </a:ext>
            </a:extLst>
          </p:cNvPr>
          <p:cNvSpPr txBox="1"/>
          <p:nvPr/>
        </p:nvSpPr>
        <p:spPr>
          <a:xfrm>
            <a:off x="2883797" y="5953893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1</a:t>
            </a:r>
            <a:endParaRPr kumimoji="1" lang="zh-TW" altLang="en-US" sz="2400" baseline="-25000" dirty="0"/>
          </a:p>
        </p:txBody>
      </p: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88B6814A-3C7F-EA84-8719-15E95A77055B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flipV="1">
            <a:off x="3175753" y="5384452"/>
            <a:ext cx="1" cy="5694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17DF49CA-6CF6-7DB4-1B70-36AB7E8DEECD}"/>
              </a:ext>
            </a:extLst>
          </p:cNvPr>
          <p:cNvSpPr/>
          <p:nvPr/>
        </p:nvSpPr>
        <p:spPr>
          <a:xfrm>
            <a:off x="7784984" y="2990289"/>
            <a:ext cx="1359016" cy="398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FFN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8DEDAD73-EC07-22D1-87E5-E42F9A81A3E2}"/>
              </a:ext>
            </a:extLst>
          </p:cNvPr>
          <p:cNvCxnSpPr>
            <a:cxnSpLocks/>
            <a:stCxn id="21" idx="0"/>
            <a:endCxn id="43" idx="2"/>
          </p:cNvCxnSpPr>
          <p:nvPr/>
        </p:nvCxnSpPr>
        <p:spPr>
          <a:xfrm flipH="1" flipV="1">
            <a:off x="8464492" y="3388609"/>
            <a:ext cx="521" cy="525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內容版面配置區 2">
            <a:extLst>
              <a:ext uri="{FF2B5EF4-FFF2-40B4-BE49-F238E27FC236}">
                <a16:creationId xmlns:a16="http://schemas.microsoft.com/office/drawing/2014/main" id="{8E47F9F3-6BE6-EA42-8BFA-58024D945279}"/>
              </a:ext>
            </a:extLst>
          </p:cNvPr>
          <p:cNvSpPr>
            <a:spLocks noGrp="1"/>
          </p:cNvSpPr>
          <p:nvPr/>
        </p:nvSpPr>
        <p:spPr>
          <a:xfrm>
            <a:off x="947079" y="1724532"/>
            <a:ext cx="10297841" cy="1515238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114300">
              <a:buFont typeface="Wingdings" panose="020F0502020204030204" pitchFamily="34" charset="0"/>
              <a:buChar char="Ø"/>
            </a:pPr>
            <a:r>
              <a:rPr lang="en-US" sz="2400" dirty="0">
                <a:latin typeface="Calibri" panose="020F0502020204030204" pitchFamily="34" charset="0"/>
                <a:cs typeface="Calibri"/>
              </a:rPr>
              <a:t> RNNs classify the entire sequences rather than the tokens within them.</a:t>
            </a:r>
          </a:p>
          <a:p>
            <a:pPr marL="114300" indent="-114300">
              <a:buFont typeface="Wingdings" panose="020F0502020204030204" pitchFamily="34" charset="0"/>
              <a:buChar char="Ø"/>
            </a:pPr>
            <a:r>
              <a:rPr lang="en-US" sz="2400" dirty="0">
                <a:latin typeface="Calibri" panose="020F0502020204030204" pitchFamily="34" charset="0"/>
                <a:ea typeface="Calibri"/>
                <a:cs typeface="Calibri"/>
              </a:rPr>
              <a:t> Take the hidden layer for the last token of the text.</a:t>
            </a:r>
          </a:p>
        </p:txBody>
      </p:sp>
    </p:spTree>
    <p:extLst>
      <p:ext uri="{BB962C8B-B14F-4D97-AF65-F5344CB8AC3E}">
        <p14:creationId xmlns:p14="http://schemas.microsoft.com/office/powerpoint/2010/main" val="2529433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29B53-50E5-64FF-C825-124AD647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9A3BFD-11F7-B87C-8992-2C59714F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63A80CC-9484-1BAA-ED61-BC08FFD88841}"/>
              </a:ext>
            </a:extLst>
          </p:cNvPr>
          <p:cNvSpPr txBox="1"/>
          <p:nvPr/>
        </p:nvSpPr>
        <p:spPr>
          <a:xfrm>
            <a:off x="653144" y="1806093"/>
            <a:ext cx="1091837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Recurrent Neural Networks (RNN) [50 min]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Homework 2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Projects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Quiz [20 min]</a:t>
            </a:r>
          </a:p>
        </p:txBody>
      </p:sp>
    </p:spTree>
    <p:extLst>
      <p:ext uri="{BB962C8B-B14F-4D97-AF65-F5344CB8AC3E}">
        <p14:creationId xmlns:p14="http://schemas.microsoft.com/office/powerpoint/2010/main" val="3439042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61315F-68DD-4B1F-3898-F4FF0036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Stacked RNNs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5BEBBB-8956-2CBE-8FC6-E6363F98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39F1EA3-DCD1-E1C6-28AF-B160338CAED2}"/>
              </a:ext>
            </a:extLst>
          </p:cNvPr>
          <p:cNvSpPr>
            <a:spLocks noGrp="1"/>
          </p:cNvSpPr>
          <p:nvPr/>
        </p:nvSpPr>
        <p:spPr>
          <a:xfrm>
            <a:off x="947079" y="1724532"/>
            <a:ext cx="10297841" cy="832242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114300">
              <a:buFont typeface="Wingdings" panose="020F0502020204030204" pitchFamily="34" charset="0"/>
              <a:buChar char="Ø"/>
            </a:pPr>
            <a:r>
              <a:rPr lang="en-US" sz="2400" dirty="0">
                <a:latin typeface="Calibri" panose="020F0502020204030204" pitchFamily="34" charset="0"/>
                <a:cs typeface="Calibri"/>
              </a:rPr>
              <a:t> Stacked RNNs consist of multiple networks where the output of one layer serves as the input to a subsequent layer</a:t>
            </a:r>
            <a:endParaRPr lang="en-US" sz="2400" dirty="0">
              <a:latin typeface="Calibri" panose="020F0502020204030204" pitchFamily="34" charset="0"/>
              <a:ea typeface="Calibri"/>
              <a:cs typeface="Calibri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ADE890-7F31-7463-BB34-D1992FEC2054}"/>
              </a:ext>
            </a:extLst>
          </p:cNvPr>
          <p:cNvSpPr/>
          <p:nvPr/>
        </p:nvSpPr>
        <p:spPr>
          <a:xfrm>
            <a:off x="3132668" y="5290354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F15898-C5E6-5EFF-B1A7-3B133523ED59}"/>
              </a:ext>
            </a:extLst>
          </p:cNvPr>
          <p:cNvSpPr/>
          <p:nvPr/>
        </p:nvSpPr>
        <p:spPr>
          <a:xfrm>
            <a:off x="4901090" y="5290354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53EBBE-43B2-FA23-4802-966E7670ACCE}"/>
              </a:ext>
            </a:extLst>
          </p:cNvPr>
          <p:cNvSpPr/>
          <p:nvPr/>
        </p:nvSpPr>
        <p:spPr>
          <a:xfrm>
            <a:off x="6664176" y="5290354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E69C72-BFED-51F8-D58A-006F5963DAB0}"/>
              </a:ext>
            </a:extLst>
          </p:cNvPr>
          <p:cNvSpPr/>
          <p:nvPr/>
        </p:nvSpPr>
        <p:spPr>
          <a:xfrm>
            <a:off x="8427261" y="5289074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29722590-2315-45D0-DA1F-7BBF5CBEFE1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332294" y="5457250"/>
            <a:ext cx="5687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81054336-85B2-1455-7B5E-55CA68A34FF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100716" y="5457250"/>
            <a:ext cx="5634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C208E556-2178-954B-B3A5-BE8A51DB550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863802" y="5455970"/>
            <a:ext cx="563459" cy="12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5064B7A5-A0A1-9744-5765-5C7CFCB688C8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V="1">
            <a:off x="9027074" y="4784180"/>
            <a:ext cx="1" cy="5048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D0B0CFD-A6EC-C33F-D84D-95A8BDD54AA0}"/>
              </a:ext>
            </a:extLst>
          </p:cNvPr>
          <p:cNvSpPr txBox="1"/>
          <p:nvPr/>
        </p:nvSpPr>
        <p:spPr>
          <a:xfrm>
            <a:off x="8735120" y="6140080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 err="1"/>
              <a:t>x</a:t>
            </a:r>
            <a:r>
              <a:rPr kumimoji="1" lang="en-US" altLang="zh-TW" sz="2400" baseline="-25000" dirty="0" err="1"/>
              <a:t>n</a:t>
            </a:r>
            <a:endParaRPr kumimoji="1" lang="zh-TW" altLang="en-US" sz="2400" baseline="-25000" dirty="0"/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5B65EABD-BAB4-0076-7312-D22702B77170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flipH="1" flipV="1">
            <a:off x="9027074" y="5622866"/>
            <a:ext cx="2" cy="517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01986B4-8CF0-4FB7-55C9-57BA6812CAE9}"/>
              </a:ext>
            </a:extLst>
          </p:cNvPr>
          <p:cNvSpPr txBox="1"/>
          <p:nvPr/>
        </p:nvSpPr>
        <p:spPr>
          <a:xfrm>
            <a:off x="6972033" y="6140080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3</a:t>
            </a:r>
            <a:endParaRPr kumimoji="1" lang="zh-TW" altLang="en-US" sz="2400" baseline="-25000" dirty="0"/>
          </a:p>
        </p:txBody>
      </p: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0D2F46A3-6AF2-88BE-F448-C79A214EADD4}"/>
              </a:ext>
            </a:extLst>
          </p:cNvPr>
          <p:cNvCxnSpPr>
            <a:cxnSpLocks/>
            <a:stCxn id="18" idx="0"/>
            <a:endCxn id="10" idx="2"/>
          </p:cNvCxnSpPr>
          <p:nvPr/>
        </p:nvCxnSpPr>
        <p:spPr>
          <a:xfrm flipV="1">
            <a:off x="7263989" y="5624146"/>
            <a:ext cx="0" cy="515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38F8391-293E-E638-B707-287DD88032B2}"/>
              </a:ext>
            </a:extLst>
          </p:cNvPr>
          <p:cNvSpPr txBox="1"/>
          <p:nvPr/>
        </p:nvSpPr>
        <p:spPr>
          <a:xfrm>
            <a:off x="5208947" y="6140079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2</a:t>
            </a:r>
            <a:endParaRPr kumimoji="1" lang="zh-TW" altLang="en-US" sz="2400" baseline="-25000" dirty="0"/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00DB7FE2-FA8B-7F3E-1528-29EACAD01557}"/>
              </a:ext>
            </a:extLst>
          </p:cNvPr>
          <p:cNvCxnSpPr>
            <a:cxnSpLocks/>
            <a:stCxn id="20" idx="0"/>
            <a:endCxn id="9" idx="2"/>
          </p:cNvCxnSpPr>
          <p:nvPr/>
        </p:nvCxnSpPr>
        <p:spPr>
          <a:xfrm flipV="1">
            <a:off x="5500903" y="5624146"/>
            <a:ext cx="0" cy="5159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20D7778-8F03-C04A-A52E-50147286C9E3}"/>
              </a:ext>
            </a:extLst>
          </p:cNvPr>
          <p:cNvSpPr txBox="1"/>
          <p:nvPr/>
        </p:nvSpPr>
        <p:spPr>
          <a:xfrm>
            <a:off x="3440525" y="6133461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1</a:t>
            </a:r>
            <a:endParaRPr kumimoji="1" lang="zh-TW" altLang="en-US" sz="2400" baseline="-25000" dirty="0"/>
          </a:p>
        </p:txBody>
      </p: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94CDF928-7001-5F3C-C76F-9CFD32ACD42F}"/>
              </a:ext>
            </a:extLst>
          </p:cNvPr>
          <p:cNvCxnSpPr>
            <a:cxnSpLocks/>
            <a:stCxn id="22" idx="0"/>
            <a:endCxn id="8" idx="2"/>
          </p:cNvCxnSpPr>
          <p:nvPr/>
        </p:nvCxnSpPr>
        <p:spPr>
          <a:xfrm flipV="1">
            <a:off x="3732481" y="5624146"/>
            <a:ext cx="0" cy="509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5A05CD5D-0848-46A6-49B1-0DB6A5FB5929}"/>
              </a:ext>
            </a:extLst>
          </p:cNvPr>
          <p:cNvSpPr/>
          <p:nvPr/>
        </p:nvSpPr>
        <p:spPr>
          <a:xfrm>
            <a:off x="8427262" y="4450388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7806D59-2F9D-F7FA-05DC-07AE32B02797}"/>
              </a:ext>
            </a:extLst>
          </p:cNvPr>
          <p:cNvSpPr/>
          <p:nvPr/>
        </p:nvSpPr>
        <p:spPr>
          <a:xfrm>
            <a:off x="8427261" y="3601114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70EF2197-25E1-60DC-E460-D195E23B4D7A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flipH="1" flipV="1">
            <a:off x="9027074" y="3934906"/>
            <a:ext cx="1" cy="515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箭頭接點 50">
            <a:extLst>
              <a:ext uri="{FF2B5EF4-FFF2-40B4-BE49-F238E27FC236}">
                <a16:creationId xmlns:a16="http://schemas.microsoft.com/office/drawing/2014/main" id="{5B112679-4D72-BF2B-D41C-E6683343C5A4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7263988" y="4784180"/>
            <a:ext cx="1" cy="5027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880A1D79-279E-3F13-4ABD-9BE8E9D36E83}"/>
              </a:ext>
            </a:extLst>
          </p:cNvPr>
          <p:cNvSpPr/>
          <p:nvPr/>
        </p:nvSpPr>
        <p:spPr>
          <a:xfrm>
            <a:off x="6664176" y="4450388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30A2A26-8179-BCC6-2732-C12B1DE3EF23}"/>
              </a:ext>
            </a:extLst>
          </p:cNvPr>
          <p:cNvSpPr/>
          <p:nvPr/>
        </p:nvSpPr>
        <p:spPr>
          <a:xfrm>
            <a:off x="6664175" y="3601114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54" name="直線箭頭接點 53">
            <a:extLst>
              <a:ext uri="{FF2B5EF4-FFF2-40B4-BE49-F238E27FC236}">
                <a16:creationId xmlns:a16="http://schemas.microsoft.com/office/drawing/2014/main" id="{BF2E1FEE-E307-C68B-E2D2-D88BE750FD67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>
          <a:xfrm flipH="1" flipV="1">
            <a:off x="7263988" y="3934906"/>
            <a:ext cx="1" cy="515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箭頭接點 62">
            <a:extLst>
              <a:ext uri="{FF2B5EF4-FFF2-40B4-BE49-F238E27FC236}">
                <a16:creationId xmlns:a16="http://schemas.microsoft.com/office/drawing/2014/main" id="{BFD9A776-4673-07DA-522D-B7AD1A38DC22}"/>
              </a:ext>
            </a:extLst>
          </p:cNvPr>
          <p:cNvCxnSpPr>
            <a:cxnSpLocks/>
            <a:stCxn id="9" idx="0"/>
            <a:endCxn id="64" idx="2"/>
          </p:cNvCxnSpPr>
          <p:nvPr/>
        </p:nvCxnSpPr>
        <p:spPr>
          <a:xfrm flipV="1">
            <a:off x="5500903" y="4784180"/>
            <a:ext cx="0" cy="506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E1932E26-9905-61C0-3601-04F1EB8BCE04}"/>
              </a:ext>
            </a:extLst>
          </p:cNvPr>
          <p:cNvSpPr/>
          <p:nvPr/>
        </p:nvSpPr>
        <p:spPr>
          <a:xfrm>
            <a:off x="4901090" y="4450388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CD60F5A-1527-3584-43F5-F6FD11B6D951}"/>
              </a:ext>
            </a:extLst>
          </p:cNvPr>
          <p:cNvSpPr/>
          <p:nvPr/>
        </p:nvSpPr>
        <p:spPr>
          <a:xfrm>
            <a:off x="4901089" y="3602826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66" name="直線箭頭接點 65">
            <a:extLst>
              <a:ext uri="{FF2B5EF4-FFF2-40B4-BE49-F238E27FC236}">
                <a16:creationId xmlns:a16="http://schemas.microsoft.com/office/drawing/2014/main" id="{922A6CB1-B43D-CD48-31EF-5DD44838F1C2}"/>
              </a:ext>
            </a:extLst>
          </p:cNvPr>
          <p:cNvCxnSpPr>
            <a:cxnSpLocks/>
            <a:stCxn id="64" idx="0"/>
            <a:endCxn id="65" idx="2"/>
          </p:cNvCxnSpPr>
          <p:nvPr/>
        </p:nvCxnSpPr>
        <p:spPr>
          <a:xfrm flipH="1" flipV="1">
            <a:off x="5500902" y="3936618"/>
            <a:ext cx="1" cy="513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箭頭接點 66">
            <a:extLst>
              <a:ext uri="{FF2B5EF4-FFF2-40B4-BE49-F238E27FC236}">
                <a16:creationId xmlns:a16="http://schemas.microsoft.com/office/drawing/2014/main" id="{2DF8BDA7-9599-AF9D-10E6-F6770239D62A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3732480" y="4784180"/>
            <a:ext cx="1" cy="517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83A980C3-929E-B985-848C-34990EB63E2F}"/>
              </a:ext>
            </a:extLst>
          </p:cNvPr>
          <p:cNvSpPr/>
          <p:nvPr/>
        </p:nvSpPr>
        <p:spPr>
          <a:xfrm>
            <a:off x="3132668" y="4450388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A12A7B8-F094-1A7B-614F-FCF4B566840A}"/>
              </a:ext>
            </a:extLst>
          </p:cNvPr>
          <p:cNvSpPr/>
          <p:nvPr/>
        </p:nvSpPr>
        <p:spPr>
          <a:xfrm>
            <a:off x="3138004" y="3602826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0D7C7665-87EB-FC21-B3A7-123736EA5778}"/>
              </a:ext>
            </a:extLst>
          </p:cNvPr>
          <p:cNvCxnSpPr>
            <a:cxnSpLocks/>
            <a:stCxn id="68" idx="0"/>
            <a:endCxn id="69" idx="2"/>
          </p:cNvCxnSpPr>
          <p:nvPr/>
        </p:nvCxnSpPr>
        <p:spPr>
          <a:xfrm flipV="1">
            <a:off x="3732481" y="3936618"/>
            <a:ext cx="5336" cy="513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箭頭接點 85">
            <a:extLst>
              <a:ext uri="{FF2B5EF4-FFF2-40B4-BE49-F238E27FC236}">
                <a16:creationId xmlns:a16="http://schemas.microsoft.com/office/drawing/2014/main" id="{B7BFF876-899D-4981-A64A-EC9BAE1B4F18}"/>
              </a:ext>
            </a:extLst>
          </p:cNvPr>
          <p:cNvCxnSpPr>
            <a:cxnSpLocks/>
            <a:stCxn id="52" idx="3"/>
            <a:endCxn id="24" idx="1"/>
          </p:cNvCxnSpPr>
          <p:nvPr/>
        </p:nvCxnSpPr>
        <p:spPr>
          <a:xfrm>
            <a:off x="7863802" y="4617284"/>
            <a:ext cx="5634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箭頭接點 88">
            <a:extLst>
              <a:ext uri="{FF2B5EF4-FFF2-40B4-BE49-F238E27FC236}">
                <a16:creationId xmlns:a16="http://schemas.microsoft.com/office/drawing/2014/main" id="{A7EF3B4E-598A-9E43-DEA4-1175312A99E0}"/>
              </a:ext>
            </a:extLst>
          </p:cNvPr>
          <p:cNvCxnSpPr>
            <a:cxnSpLocks/>
            <a:stCxn id="53" idx="3"/>
            <a:endCxn id="25" idx="1"/>
          </p:cNvCxnSpPr>
          <p:nvPr/>
        </p:nvCxnSpPr>
        <p:spPr>
          <a:xfrm>
            <a:off x="7863801" y="3768010"/>
            <a:ext cx="5634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箭頭接點 91">
            <a:extLst>
              <a:ext uri="{FF2B5EF4-FFF2-40B4-BE49-F238E27FC236}">
                <a16:creationId xmlns:a16="http://schemas.microsoft.com/office/drawing/2014/main" id="{B103EAA7-9540-1E72-444F-8E2027CAFB3F}"/>
              </a:ext>
            </a:extLst>
          </p:cNvPr>
          <p:cNvCxnSpPr>
            <a:cxnSpLocks/>
            <a:stCxn id="65" idx="3"/>
            <a:endCxn id="53" idx="1"/>
          </p:cNvCxnSpPr>
          <p:nvPr/>
        </p:nvCxnSpPr>
        <p:spPr>
          <a:xfrm flipV="1">
            <a:off x="6100715" y="3768010"/>
            <a:ext cx="563460" cy="1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箭頭接點 104">
            <a:extLst>
              <a:ext uri="{FF2B5EF4-FFF2-40B4-BE49-F238E27FC236}">
                <a16:creationId xmlns:a16="http://schemas.microsoft.com/office/drawing/2014/main" id="{4E3E13A6-142E-CDEE-CDC4-6CB06991D9DC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>
            <a:off x="4337630" y="3769722"/>
            <a:ext cx="5634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0D896BCC-FF55-D206-0C2A-1CCF7400FE8A}"/>
              </a:ext>
            </a:extLst>
          </p:cNvPr>
          <p:cNvSpPr txBox="1"/>
          <p:nvPr/>
        </p:nvSpPr>
        <p:spPr>
          <a:xfrm>
            <a:off x="8735119" y="2556775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 err="1"/>
              <a:t>y</a:t>
            </a:r>
            <a:r>
              <a:rPr kumimoji="1" lang="en-US" altLang="zh-TW" sz="2400" baseline="-25000" dirty="0" err="1"/>
              <a:t>n</a:t>
            </a:r>
            <a:endParaRPr kumimoji="1" lang="zh-TW" altLang="en-US" sz="2400" baseline="-25000" dirty="0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F019D950-8710-C0FC-BF5D-4967599D1128}"/>
              </a:ext>
            </a:extLst>
          </p:cNvPr>
          <p:cNvSpPr txBox="1"/>
          <p:nvPr/>
        </p:nvSpPr>
        <p:spPr>
          <a:xfrm>
            <a:off x="6972032" y="2556775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y</a:t>
            </a:r>
            <a:r>
              <a:rPr kumimoji="1" lang="en-US" altLang="zh-TW" sz="2400" baseline="-25000" dirty="0"/>
              <a:t>3</a:t>
            </a:r>
            <a:endParaRPr kumimoji="1" lang="zh-TW" altLang="en-US" sz="2400" baseline="-25000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89EFA3DF-97E4-2D9E-D5E0-C7B31DF8AA61}"/>
              </a:ext>
            </a:extLst>
          </p:cNvPr>
          <p:cNvSpPr txBox="1"/>
          <p:nvPr/>
        </p:nvSpPr>
        <p:spPr>
          <a:xfrm>
            <a:off x="5208946" y="2556774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y</a:t>
            </a:r>
            <a:r>
              <a:rPr kumimoji="1" lang="en-US" altLang="zh-TW" sz="2400" baseline="-25000" dirty="0"/>
              <a:t>2</a:t>
            </a:r>
            <a:endParaRPr kumimoji="1" lang="zh-TW" altLang="en-US" sz="2400" baseline="-25000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1307C686-EF6A-37FE-DA83-06B5AC4858EC}"/>
              </a:ext>
            </a:extLst>
          </p:cNvPr>
          <p:cNvSpPr txBox="1"/>
          <p:nvPr/>
        </p:nvSpPr>
        <p:spPr>
          <a:xfrm>
            <a:off x="3440525" y="2574007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y</a:t>
            </a:r>
            <a:r>
              <a:rPr kumimoji="1" lang="en-US" altLang="zh-TW" sz="2400" baseline="-25000" dirty="0"/>
              <a:t>1</a:t>
            </a:r>
            <a:endParaRPr kumimoji="1" lang="zh-TW" altLang="en-US" sz="2400" baseline="-25000" dirty="0"/>
          </a:p>
        </p:txBody>
      </p: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E7B97303-35CC-2323-3CB0-FCAFA88E949E}"/>
              </a:ext>
            </a:extLst>
          </p:cNvPr>
          <p:cNvCxnSpPr>
            <a:cxnSpLocks/>
          </p:cNvCxnSpPr>
          <p:nvPr/>
        </p:nvCxnSpPr>
        <p:spPr>
          <a:xfrm flipH="1" flipV="1">
            <a:off x="9027072" y="3089729"/>
            <a:ext cx="2" cy="517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箭頭接點 125">
            <a:extLst>
              <a:ext uri="{FF2B5EF4-FFF2-40B4-BE49-F238E27FC236}">
                <a16:creationId xmlns:a16="http://schemas.microsoft.com/office/drawing/2014/main" id="{449E76F4-52C8-A4A7-E3A9-4C73E91A1CBE}"/>
              </a:ext>
            </a:extLst>
          </p:cNvPr>
          <p:cNvCxnSpPr>
            <a:cxnSpLocks/>
          </p:cNvCxnSpPr>
          <p:nvPr/>
        </p:nvCxnSpPr>
        <p:spPr>
          <a:xfrm flipV="1">
            <a:off x="7263987" y="3091009"/>
            <a:ext cx="0" cy="515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箭頭接點 126">
            <a:extLst>
              <a:ext uri="{FF2B5EF4-FFF2-40B4-BE49-F238E27FC236}">
                <a16:creationId xmlns:a16="http://schemas.microsoft.com/office/drawing/2014/main" id="{47D74C32-9043-ACF5-DCAD-03AEB15F8562}"/>
              </a:ext>
            </a:extLst>
          </p:cNvPr>
          <p:cNvCxnSpPr>
            <a:cxnSpLocks/>
          </p:cNvCxnSpPr>
          <p:nvPr/>
        </p:nvCxnSpPr>
        <p:spPr>
          <a:xfrm flipV="1">
            <a:off x="5500901" y="3091009"/>
            <a:ext cx="0" cy="5159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箭頭接點 127">
            <a:extLst>
              <a:ext uri="{FF2B5EF4-FFF2-40B4-BE49-F238E27FC236}">
                <a16:creationId xmlns:a16="http://schemas.microsoft.com/office/drawing/2014/main" id="{1F5B4794-13EB-F5B7-27DF-6154B1790164}"/>
              </a:ext>
            </a:extLst>
          </p:cNvPr>
          <p:cNvCxnSpPr>
            <a:cxnSpLocks/>
          </p:cNvCxnSpPr>
          <p:nvPr/>
        </p:nvCxnSpPr>
        <p:spPr>
          <a:xfrm flipV="1">
            <a:off x="3732479" y="3091009"/>
            <a:ext cx="0" cy="509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B7D7F992-B1FC-C445-15C0-ED5F9F6EDE82}"/>
              </a:ext>
            </a:extLst>
          </p:cNvPr>
          <p:cNvSpPr txBox="1"/>
          <p:nvPr/>
        </p:nvSpPr>
        <p:spPr>
          <a:xfrm>
            <a:off x="1574285" y="3583344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RNN layer3</a:t>
            </a:r>
            <a:endParaRPr kumimoji="1" lang="zh-TW" altLang="en-US" dirty="0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93FB47C8-C8D6-A5CE-7490-2CC9EBA56B3D}"/>
              </a:ext>
            </a:extLst>
          </p:cNvPr>
          <p:cNvSpPr txBox="1"/>
          <p:nvPr/>
        </p:nvSpPr>
        <p:spPr>
          <a:xfrm>
            <a:off x="1574285" y="4429477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RNN layer2</a:t>
            </a:r>
            <a:endParaRPr kumimoji="1" lang="zh-TW" altLang="en-US" dirty="0"/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D9D6176B-3B42-F1DE-857C-E270894C1808}"/>
              </a:ext>
            </a:extLst>
          </p:cNvPr>
          <p:cNvSpPr txBox="1"/>
          <p:nvPr/>
        </p:nvSpPr>
        <p:spPr>
          <a:xfrm>
            <a:off x="1568950" y="5271304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RNN layer1</a:t>
            </a:r>
            <a:endParaRPr kumimoji="1" lang="zh-TW" altLang="en-US" dirty="0"/>
          </a:p>
        </p:txBody>
      </p:sp>
      <p:cxnSp>
        <p:nvCxnSpPr>
          <p:cNvPr id="3" name="直線箭頭接點 2">
            <a:extLst>
              <a:ext uri="{FF2B5EF4-FFF2-40B4-BE49-F238E27FC236}">
                <a16:creationId xmlns:a16="http://schemas.microsoft.com/office/drawing/2014/main" id="{E9740CDA-82AC-30A4-37AD-8ADED7472F23}"/>
              </a:ext>
            </a:extLst>
          </p:cNvPr>
          <p:cNvCxnSpPr>
            <a:cxnSpLocks/>
            <a:stCxn id="68" idx="3"/>
            <a:endCxn id="64" idx="1"/>
          </p:cNvCxnSpPr>
          <p:nvPr/>
        </p:nvCxnSpPr>
        <p:spPr>
          <a:xfrm>
            <a:off x="4332294" y="4617284"/>
            <a:ext cx="5687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0A26B1F0-6676-EFE4-94B9-B2581F61C4CF}"/>
              </a:ext>
            </a:extLst>
          </p:cNvPr>
          <p:cNvCxnSpPr>
            <a:cxnSpLocks/>
            <a:stCxn id="64" idx="3"/>
            <a:endCxn id="52" idx="1"/>
          </p:cNvCxnSpPr>
          <p:nvPr/>
        </p:nvCxnSpPr>
        <p:spPr>
          <a:xfrm>
            <a:off x="6100716" y="4617284"/>
            <a:ext cx="5634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463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79EE4B-3ACB-3846-902D-AEFBBE507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Stacked RNNs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D9EFA47-709F-98B2-318E-959F1817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ECE3E149-E947-6CC9-D6B2-2F8383452E19}"/>
              </a:ext>
            </a:extLst>
          </p:cNvPr>
          <p:cNvSpPr>
            <a:spLocks noGrp="1"/>
          </p:cNvSpPr>
          <p:nvPr/>
        </p:nvSpPr>
        <p:spPr>
          <a:xfrm>
            <a:off x="1066418" y="1882885"/>
            <a:ext cx="10059164" cy="3158898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n-US" sz="2400" dirty="0">
                <a:latin typeface="Calibri" panose="020F0502020204030204" pitchFamily="34" charset="0"/>
                <a:ea typeface="+mn-lt"/>
                <a:cs typeface="+mn-lt"/>
              </a:rPr>
              <a:t> Stacked RNNs generally outperform single-layer networks. </a:t>
            </a:r>
            <a:endParaRPr lang="en-US" sz="2400" dirty="0">
              <a:latin typeface="Calibri" panose="020F0502020204030204"/>
              <a:ea typeface="+mn-lt"/>
              <a:cs typeface="+mn-lt"/>
            </a:endParaRPr>
          </a:p>
          <a:p>
            <a:pPr marL="383540" lvl="1">
              <a:lnSpc>
                <a:spcPct val="150000"/>
              </a:lnSpc>
              <a:buFont typeface="Courier New" panose="020F0502020204030204" pitchFamily="34" charset="0"/>
              <a:buChar char="o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lt"/>
                <a:cs typeface="+mn-lt"/>
              </a:rPr>
              <a:t> The network induces representations at differing levels of abstraction across layers</a:t>
            </a:r>
          </a:p>
          <a:p>
            <a:pPr marL="383540" lvl="1">
              <a:lnSpc>
                <a:spcPct val="150000"/>
              </a:lnSpc>
              <a:buFont typeface="Courier New" panose="020F0502020204030204" pitchFamily="34" charset="0"/>
              <a:buChar char="o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lt"/>
                <a:cs typeface="+mn-lt"/>
              </a:rPr>
              <a:t> The initial layers of stacked networks induce representations that serve as useful abstractions for further layers</a:t>
            </a:r>
          </a:p>
          <a:p>
            <a:pPr>
              <a:lnSpc>
                <a:spcPct val="150000"/>
              </a:lnSpc>
              <a:buFont typeface="Wingdings" panose="020F0502020204030204" pitchFamily="34" charset="0"/>
              <a:buChar char="Ø"/>
            </a:pPr>
            <a:r>
              <a:rPr lang="en-US" sz="2400" dirty="0">
                <a:latin typeface="Calibri" panose="020F0502020204030204" pitchFamily="34" charset="0"/>
                <a:ea typeface="+mn-lt"/>
                <a:cs typeface="+mn-lt"/>
              </a:rPr>
              <a:t> However, as the number of stacks is increased the training costs rise quickly.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9175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EA7DB-9BFE-98EA-C99C-61DB3C39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Bidirectional RNNs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7818D3-2611-275D-A019-8CD30EA0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ACA7B9-2B33-7783-B244-DF114DD31823}"/>
              </a:ext>
            </a:extLst>
          </p:cNvPr>
          <p:cNvSpPr/>
          <p:nvPr/>
        </p:nvSpPr>
        <p:spPr>
          <a:xfrm>
            <a:off x="2127491" y="5237686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1C1198-6143-65FB-3F06-68FEC3F561A9}"/>
              </a:ext>
            </a:extLst>
          </p:cNvPr>
          <p:cNvSpPr/>
          <p:nvPr/>
        </p:nvSpPr>
        <p:spPr>
          <a:xfrm>
            <a:off x="4224122" y="5237686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D96B68-7265-74F6-81F7-41BBFAAC41BD}"/>
              </a:ext>
            </a:extLst>
          </p:cNvPr>
          <p:cNvSpPr/>
          <p:nvPr/>
        </p:nvSpPr>
        <p:spPr>
          <a:xfrm>
            <a:off x="6418282" y="5237686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4B7050-481E-9D17-E2EC-2263657736E1}"/>
              </a:ext>
            </a:extLst>
          </p:cNvPr>
          <p:cNvSpPr/>
          <p:nvPr/>
        </p:nvSpPr>
        <p:spPr>
          <a:xfrm>
            <a:off x="8679292" y="5237686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78019C5F-DE98-2E93-7213-96BD3BFE696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327117" y="5477781"/>
            <a:ext cx="897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1EC21411-0260-540C-A09B-25BB89F3001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423748" y="5477781"/>
            <a:ext cx="9945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169217D9-069D-A4D9-84CB-F0413D99A09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617908" y="5477781"/>
            <a:ext cx="106138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604787E-66F7-1209-CE81-B09144F61DCC}"/>
              </a:ext>
            </a:extLst>
          </p:cNvPr>
          <p:cNvSpPr/>
          <p:nvPr/>
        </p:nvSpPr>
        <p:spPr>
          <a:xfrm>
            <a:off x="3194291" y="4299517"/>
            <a:ext cx="1199626" cy="480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0B18EE8-8BB9-0726-E6BD-A14F0B99B80D}"/>
              </a:ext>
            </a:extLst>
          </p:cNvPr>
          <p:cNvSpPr/>
          <p:nvPr/>
        </p:nvSpPr>
        <p:spPr>
          <a:xfrm>
            <a:off x="5267304" y="4299517"/>
            <a:ext cx="1199626" cy="480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93648DD-F2DF-3AFB-091E-B6C4B26FC601}"/>
              </a:ext>
            </a:extLst>
          </p:cNvPr>
          <p:cNvSpPr/>
          <p:nvPr/>
        </p:nvSpPr>
        <p:spPr>
          <a:xfrm>
            <a:off x="7340317" y="4299517"/>
            <a:ext cx="1199626" cy="480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765485-9E43-97BD-9CF1-177B3CE61900}"/>
              </a:ext>
            </a:extLst>
          </p:cNvPr>
          <p:cNvSpPr/>
          <p:nvPr/>
        </p:nvSpPr>
        <p:spPr>
          <a:xfrm>
            <a:off x="9413329" y="4299517"/>
            <a:ext cx="1199626" cy="480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38E8E03A-046B-1135-9BC2-F4594F72547D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4393917" y="4539612"/>
            <a:ext cx="8733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70403AAA-997A-1B88-B464-44CB56730950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>
            <a:off x="6466930" y="4539612"/>
            <a:ext cx="8733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43291A05-F6FE-2A43-D07F-0139066553D9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flipH="1">
            <a:off x="8539943" y="4539612"/>
            <a:ext cx="87338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4425D8D-C21F-FF46-F3C6-1E46623108D5}"/>
              </a:ext>
            </a:extLst>
          </p:cNvPr>
          <p:cNvSpPr txBox="1"/>
          <p:nvPr/>
        </p:nvSpPr>
        <p:spPr>
          <a:xfrm>
            <a:off x="970510" y="5293115"/>
            <a:ext cx="87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/>
              <a:t>RNN1</a:t>
            </a:r>
            <a:endParaRPr kumimoji="1" lang="zh-TW" altLang="en-US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DD01FF9-72D7-A229-3A25-98EC40B9FE43}"/>
              </a:ext>
            </a:extLst>
          </p:cNvPr>
          <p:cNvSpPr txBox="1"/>
          <p:nvPr/>
        </p:nvSpPr>
        <p:spPr>
          <a:xfrm>
            <a:off x="10696263" y="4361772"/>
            <a:ext cx="87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/>
              <a:t>RNN2</a:t>
            </a:r>
            <a:endParaRPr kumimoji="1" lang="zh-TW" altLang="en-US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13C36E6-9841-794C-F03D-F5D654C5345F}"/>
              </a:ext>
            </a:extLst>
          </p:cNvPr>
          <p:cNvSpPr txBox="1"/>
          <p:nvPr/>
        </p:nvSpPr>
        <p:spPr>
          <a:xfrm>
            <a:off x="9721186" y="6287315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 err="1"/>
              <a:t>x</a:t>
            </a:r>
            <a:r>
              <a:rPr kumimoji="1" lang="en-US" altLang="zh-TW" sz="2400" baseline="-25000" dirty="0" err="1"/>
              <a:t>n</a:t>
            </a:r>
            <a:endParaRPr kumimoji="1" lang="zh-TW" altLang="en-US" sz="2400" baseline="-250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278DC68-2C3C-C53F-B10B-4601F724F894}"/>
              </a:ext>
            </a:extLst>
          </p:cNvPr>
          <p:cNvSpPr txBox="1"/>
          <p:nvPr/>
        </p:nvSpPr>
        <p:spPr>
          <a:xfrm>
            <a:off x="7648174" y="6287315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3</a:t>
            </a:r>
            <a:endParaRPr kumimoji="1" lang="zh-TW" altLang="en-US" sz="2400" baseline="-250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8690A82-E595-56B3-94DA-172101EA4FD0}"/>
              </a:ext>
            </a:extLst>
          </p:cNvPr>
          <p:cNvSpPr txBox="1"/>
          <p:nvPr/>
        </p:nvSpPr>
        <p:spPr>
          <a:xfrm>
            <a:off x="5573257" y="6287315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2</a:t>
            </a:r>
            <a:endParaRPr kumimoji="1" lang="zh-TW" altLang="en-US" sz="2400" baseline="-250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7FC95F6-68F2-F31C-BD5A-F460C18612C4}"/>
              </a:ext>
            </a:extLst>
          </p:cNvPr>
          <p:cNvSpPr txBox="1"/>
          <p:nvPr/>
        </p:nvSpPr>
        <p:spPr>
          <a:xfrm>
            <a:off x="3502148" y="6287318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1</a:t>
            </a:r>
            <a:endParaRPr kumimoji="1" lang="zh-TW" altLang="en-US" sz="2400" baseline="-25000" dirty="0"/>
          </a:p>
        </p:txBody>
      </p: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420437F5-811A-16F9-34D8-4075215DD4A5}"/>
              </a:ext>
            </a:extLst>
          </p:cNvPr>
          <p:cNvCxnSpPr>
            <a:cxnSpLocks/>
            <a:stCxn id="28" idx="0"/>
            <a:endCxn id="9" idx="2"/>
          </p:cNvCxnSpPr>
          <p:nvPr/>
        </p:nvCxnSpPr>
        <p:spPr>
          <a:xfrm flipH="1" flipV="1">
            <a:off x="2727304" y="5717876"/>
            <a:ext cx="1066800" cy="569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8A939648-C955-6A4B-3354-5859DD8B64CB}"/>
              </a:ext>
            </a:extLst>
          </p:cNvPr>
          <p:cNvCxnSpPr>
            <a:cxnSpLocks/>
            <a:stCxn id="28" idx="0"/>
            <a:endCxn id="16" idx="2"/>
          </p:cNvCxnSpPr>
          <p:nvPr/>
        </p:nvCxnSpPr>
        <p:spPr>
          <a:xfrm flipV="1">
            <a:off x="3794104" y="4779707"/>
            <a:ext cx="0" cy="1507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箭頭接點 44">
            <a:extLst>
              <a:ext uri="{FF2B5EF4-FFF2-40B4-BE49-F238E27FC236}">
                <a16:creationId xmlns:a16="http://schemas.microsoft.com/office/drawing/2014/main" id="{D189140E-E82A-83CD-F1BD-861BCFFA7705}"/>
              </a:ext>
            </a:extLst>
          </p:cNvPr>
          <p:cNvCxnSpPr>
            <a:cxnSpLocks/>
            <a:stCxn id="27" idx="0"/>
            <a:endCxn id="17" idx="2"/>
          </p:cNvCxnSpPr>
          <p:nvPr/>
        </p:nvCxnSpPr>
        <p:spPr>
          <a:xfrm flipV="1">
            <a:off x="5865213" y="4779707"/>
            <a:ext cx="1904" cy="1507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箭頭接點 54">
            <a:extLst>
              <a:ext uri="{FF2B5EF4-FFF2-40B4-BE49-F238E27FC236}">
                <a16:creationId xmlns:a16="http://schemas.microsoft.com/office/drawing/2014/main" id="{6ACC4A81-0BFC-86B1-E6E3-5983FD13E16D}"/>
              </a:ext>
            </a:extLst>
          </p:cNvPr>
          <p:cNvCxnSpPr>
            <a:cxnSpLocks/>
            <a:stCxn id="26" idx="0"/>
            <a:endCxn id="18" idx="2"/>
          </p:cNvCxnSpPr>
          <p:nvPr/>
        </p:nvCxnSpPr>
        <p:spPr>
          <a:xfrm flipV="1">
            <a:off x="7940130" y="4779707"/>
            <a:ext cx="0" cy="1507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箭頭接點 57">
            <a:extLst>
              <a:ext uri="{FF2B5EF4-FFF2-40B4-BE49-F238E27FC236}">
                <a16:creationId xmlns:a16="http://schemas.microsoft.com/office/drawing/2014/main" id="{3EF20300-7352-41BB-BCD8-D2A3EB62BC0F}"/>
              </a:ext>
            </a:extLst>
          </p:cNvPr>
          <p:cNvCxnSpPr>
            <a:cxnSpLocks/>
            <a:stCxn id="25" idx="0"/>
            <a:endCxn id="19" idx="2"/>
          </p:cNvCxnSpPr>
          <p:nvPr/>
        </p:nvCxnSpPr>
        <p:spPr>
          <a:xfrm flipV="1">
            <a:off x="10013142" y="4779707"/>
            <a:ext cx="0" cy="1507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箭頭接點 65">
            <a:extLst>
              <a:ext uri="{FF2B5EF4-FFF2-40B4-BE49-F238E27FC236}">
                <a16:creationId xmlns:a16="http://schemas.microsoft.com/office/drawing/2014/main" id="{1F10ECF2-6D5C-B55C-40D5-0385E342DAFA}"/>
              </a:ext>
            </a:extLst>
          </p:cNvPr>
          <p:cNvCxnSpPr>
            <a:cxnSpLocks/>
            <a:stCxn id="27" idx="0"/>
            <a:endCxn id="10" idx="2"/>
          </p:cNvCxnSpPr>
          <p:nvPr/>
        </p:nvCxnSpPr>
        <p:spPr>
          <a:xfrm flipH="1" flipV="1">
            <a:off x="4823935" y="5717876"/>
            <a:ext cx="1041278" cy="56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箭頭接點 68">
            <a:extLst>
              <a:ext uri="{FF2B5EF4-FFF2-40B4-BE49-F238E27FC236}">
                <a16:creationId xmlns:a16="http://schemas.microsoft.com/office/drawing/2014/main" id="{00C4854B-F6C3-D554-1C75-48F660617EBD}"/>
              </a:ext>
            </a:extLst>
          </p:cNvPr>
          <p:cNvCxnSpPr>
            <a:cxnSpLocks/>
            <a:stCxn id="26" idx="0"/>
            <a:endCxn id="11" idx="2"/>
          </p:cNvCxnSpPr>
          <p:nvPr/>
        </p:nvCxnSpPr>
        <p:spPr>
          <a:xfrm flipH="1" flipV="1">
            <a:off x="7018095" y="5717876"/>
            <a:ext cx="922035" cy="56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85ECDAC0-9F46-88F8-BBB8-EE6913A3D1C1}"/>
              </a:ext>
            </a:extLst>
          </p:cNvPr>
          <p:cNvCxnSpPr>
            <a:cxnSpLocks/>
            <a:stCxn id="25" idx="0"/>
            <a:endCxn id="12" idx="2"/>
          </p:cNvCxnSpPr>
          <p:nvPr/>
        </p:nvCxnSpPr>
        <p:spPr>
          <a:xfrm flipH="1" flipV="1">
            <a:off x="9279105" y="5717876"/>
            <a:ext cx="734037" cy="56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20D8FA6B-F6DD-701C-258E-5AB18FF2F553}"/>
              </a:ext>
            </a:extLst>
          </p:cNvPr>
          <p:cNvSpPr/>
          <p:nvPr/>
        </p:nvSpPr>
        <p:spPr>
          <a:xfrm>
            <a:off x="3327117" y="3501084"/>
            <a:ext cx="437360" cy="181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8412829-7500-F1F7-40EE-7F9E42E0960B}"/>
              </a:ext>
            </a:extLst>
          </p:cNvPr>
          <p:cNvSpPr/>
          <p:nvPr/>
        </p:nvSpPr>
        <p:spPr>
          <a:xfrm>
            <a:off x="2889757" y="3501084"/>
            <a:ext cx="437360" cy="181844"/>
          </a:xfrm>
          <a:prstGeom prst="rect">
            <a:avLst/>
          </a:prstGeom>
          <a:solidFill>
            <a:srgbClr val="FDE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D01559E-DC87-8DC6-BA7E-50A232E4AC03}"/>
              </a:ext>
            </a:extLst>
          </p:cNvPr>
          <p:cNvSpPr/>
          <p:nvPr/>
        </p:nvSpPr>
        <p:spPr>
          <a:xfrm>
            <a:off x="5308789" y="3500400"/>
            <a:ext cx="437360" cy="181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88461A3-9E49-630F-4A36-96DE2399716D}"/>
              </a:ext>
            </a:extLst>
          </p:cNvPr>
          <p:cNvSpPr/>
          <p:nvPr/>
        </p:nvSpPr>
        <p:spPr>
          <a:xfrm>
            <a:off x="4871429" y="3500400"/>
            <a:ext cx="437360" cy="181844"/>
          </a:xfrm>
          <a:prstGeom prst="rect">
            <a:avLst/>
          </a:prstGeom>
          <a:solidFill>
            <a:srgbClr val="FDE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742D94D-B319-9497-7AA2-25A42AD87A9B}"/>
              </a:ext>
            </a:extLst>
          </p:cNvPr>
          <p:cNvSpPr/>
          <p:nvPr/>
        </p:nvSpPr>
        <p:spPr>
          <a:xfrm>
            <a:off x="7340317" y="3496961"/>
            <a:ext cx="437360" cy="181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31A46EB-DF3E-F685-7A7C-60A501D50000}"/>
              </a:ext>
            </a:extLst>
          </p:cNvPr>
          <p:cNvSpPr/>
          <p:nvPr/>
        </p:nvSpPr>
        <p:spPr>
          <a:xfrm>
            <a:off x="6902957" y="3496961"/>
            <a:ext cx="437360" cy="181844"/>
          </a:xfrm>
          <a:prstGeom prst="rect">
            <a:avLst/>
          </a:prstGeom>
          <a:solidFill>
            <a:srgbClr val="FDE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B9B476E-B80C-1F60-AE94-5899EB2B9BD1}"/>
              </a:ext>
            </a:extLst>
          </p:cNvPr>
          <p:cNvSpPr/>
          <p:nvPr/>
        </p:nvSpPr>
        <p:spPr>
          <a:xfrm>
            <a:off x="9339471" y="3500230"/>
            <a:ext cx="437360" cy="181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8FC7A4E-FF66-AFC1-292C-31EA1C455F56}"/>
              </a:ext>
            </a:extLst>
          </p:cNvPr>
          <p:cNvSpPr/>
          <p:nvPr/>
        </p:nvSpPr>
        <p:spPr>
          <a:xfrm>
            <a:off x="8902111" y="3500230"/>
            <a:ext cx="437360" cy="181844"/>
          </a:xfrm>
          <a:prstGeom prst="rect">
            <a:avLst/>
          </a:prstGeom>
          <a:solidFill>
            <a:srgbClr val="FDE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3" name="直線箭頭接點 82">
            <a:extLst>
              <a:ext uri="{FF2B5EF4-FFF2-40B4-BE49-F238E27FC236}">
                <a16:creationId xmlns:a16="http://schemas.microsoft.com/office/drawing/2014/main" id="{C5DF0D29-74DA-CE0E-DEB6-834E618E51A1}"/>
              </a:ext>
            </a:extLst>
          </p:cNvPr>
          <p:cNvCxnSpPr>
            <a:cxnSpLocks/>
            <a:stCxn id="9" idx="0"/>
            <a:endCxn id="76" idx="2"/>
          </p:cNvCxnSpPr>
          <p:nvPr/>
        </p:nvCxnSpPr>
        <p:spPr>
          <a:xfrm flipV="1">
            <a:off x="2727304" y="3682928"/>
            <a:ext cx="381133" cy="1554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箭頭接點 85">
            <a:extLst>
              <a:ext uri="{FF2B5EF4-FFF2-40B4-BE49-F238E27FC236}">
                <a16:creationId xmlns:a16="http://schemas.microsoft.com/office/drawing/2014/main" id="{6950F7FB-43F2-047D-0BAB-88517C6E707D}"/>
              </a:ext>
            </a:extLst>
          </p:cNvPr>
          <p:cNvCxnSpPr>
            <a:cxnSpLocks/>
            <a:stCxn id="16" idx="0"/>
            <a:endCxn id="75" idx="2"/>
          </p:cNvCxnSpPr>
          <p:nvPr/>
        </p:nvCxnSpPr>
        <p:spPr>
          <a:xfrm flipH="1" flipV="1">
            <a:off x="3545797" y="3682928"/>
            <a:ext cx="248307" cy="616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767B2FBE-D26B-6C69-97AA-1ED5D41D2878}"/>
              </a:ext>
            </a:extLst>
          </p:cNvPr>
          <p:cNvSpPr txBox="1"/>
          <p:nvPr/>
        </p:nvSpPr>
        <p:spPr>
          <a:xfrm>
            <a:off x="599398" y="3400395"/>
            <a:ext cx="169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>
                <a:solidFill>
                  <a:srgbClr val="0070C0"/>
                </a:solidFill>
              </a:rPr>
              <a:t>Concatenation</a:t>
            </a:r>
            <a:endParaRPr kumimoji="1" lang="zh-TW" altLang="en-US" b="1" dirty="0">
              <a:solidFill>
                <a:srgbClr val="0070C0"/>
              </a:solidFill>
            </a:endParaRPr>
          </a:p>
        </p:txBody>
      </p:sp>
      <p:cxnSp>
        <p:nvCxnSpPr>
          <p:cNvPr id="90" name="直線箭頭接點 89">
            <a:extLst>
              <a:ext uri="{FF2B5EF4-FFF2-40B4-BE49-F238E27FC236}">
                <a16:creationId xmlns:a16="http://schemas.microsoft.com/office/drawing/2014/main" id="{6652BA09-5BAB-500A-D9FA-A3042683AE7C}"/>
              </a:ext>
            </a:extLst>
          </p:cNvPr>
          <p:cNvCxnSpPr>
            <a:cxnSpLocks/>
            <a:stCxn id="10" idx="0"/>
            <a:endCxn id="78" idx="2"/>
          </p:cNvCxnSpPr>
          <p:nvPr/>
        </p:nvCxnSpPr>
        <p:spPr>
          <a:xfrm flipV="1">
            <a:off x="4823935" y="3682244"/>
            <a:ext cx="266174" cy="1555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箭頭接點 92">
            <a:extLst>
              <a:ext uri="{FF2B5EF4-FFF2-40B4-BE49-F238E27FC236}">
                <a16:creationId xmlns:a16="http://schemas.microsoft.com/office/drawing/2014/main" id="{5F124A8B-1D19-A80B-3717-62AAFE201CDE}"/>
              </a:ext>
            </a:extLst>
          </p:cNvPr>
          <p:cNvCxnSpPr>
            <a:cxnSpLocks/>
            <a:stCxn id="17" idx="0"/>
            <a:endCxn id="77" idx="2"/>
          </p:cNvCxnSpPr>
          <p:nvPr/>
        </p:nvCxnSpPr>
        <p:spPr>
          <a:xfrm flipH="1" flipV="1">
            <a:off x="5527469" y="3682244"/>
            <a:ext cx="339648" cy="617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箭頭接點 95">
            <a:extLst>
              <a:ext uri="{FF2B5EF4-FFF2-40B4-BE49-F238E27FC236}">
                <a16:creationId xmlns:a16="http://schemas.microsoft.com/office/drawing/2014/main" id="{7F30CCF6-85B2-691D-98A2-51BEBD2A0920}"/>
              </a:ext>
            </a:extLst>
          </p:cNvPr>
          <p:cNvCxnSpPr>
            <a:cxnSpLocks/>
            <a:stCxn id="18" idx="0"/>
            <a:endCxn id="79" idx="2"/>
          </p:cNvCxnSpPr>
          <p:nvPr/>
        </p:nvCxnSpPr>
        <p:spPr>
          <a:xfrm flipH="1" flipV="1">
            <a:off x="7558997" y="3678805"/>
            <a:ext cx="381133" cy="620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箭頭接點 98">
            <a:extLst>
              <a:ext uri="{FF2B5EF4-FFF2-40B4-BE49-F238E27FC236}">
                <a16:creationId xmlns:a16="http://schemas.microsoft.com/office/drawing/2014/main" id="{2B115BEF-3CAF-1CEF-E250-3841445F1B99}"/>
              </a:ext>
            </a:extLst>
          </p:cNvPr>
          <p:cNvCxnSpPr>
            <a:cxnSpLocks/>
            <a:stCxn id="11" idx="0"/>
            <a:endCxn id="80" idx="2"/>
          </p:cNvCxnSpPr>
          <p:nvPr/>
        </p:nvCxnSpPr>
        <p:spPr>
          <a:xfrm flipV="1">
            <a:off x="7018095" y="3678805"/>
            <a:ext cx="103542" cy="1558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箭頭接點 101">
            <a:extLst>
              <a:ext uri="{FF2B5EF4-FFF2-40B4-BE49-F238E27FC236}">
                <a16:creationId xmlns:a16="http://schemas.microsoft.com/office/drawing/2014/main" id="{33EC3196-8F8E-255B-76B5-8BCC0473BD30}"/>
              </a:ext>
            </a:extLst>
          </p:cNvPr>
          <p:cNvCxnSpPr>
            <a:cxnSpLocks/>
            <a:stCxn id="12" idx="0"/>
            <a:endCxn id="82" idx="2"/>
          </p:cNvCxnSpPr>
          <p:nvPr/>
        </p:nvCxnSpPr>
        <p:spPr>
          <a:xfrm flipH="1" flipV="1">
            <a:off x="9120791" y="3682074"/>
            <a:ext cx="158314" cy="1555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箭頭接點 104">
            <a:extLst>
              <a:ext uri="{FF2B5EF4-FFF2-40B4-BE49-F238E27FC236}">
                <a16:creationId xmlns:a16="http://schemas.microsoft.com/office/drawing/2014/main" id="{C8A000F9-8311-CC55-A13A-EE31603F4569}"/>
              </a:ext>
            </a:extLst>
          </p:cNvPr>
          <p:cNvCxnSpPr>
            <a:cxnSpLocks/>
            <a:stCxn id="19" idx="0"/>
            <a:endCxn id="81" idx="2"/>
          </p:cNvCxnSpPr>
          <p:nvPr/>
        </p:nvCxnSpPr>
        <p:spPr>
          <a:xfrm flipH="1" flipV="1">
            <a:off x="9558151" y="3682074"/>
            <a:ext cx="454991" cy="617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D002A8B1-5D7C-CE14-C45C-8F4CB37375AE}"/>
              </a:ext>
            </a:extLst>
          </p:cNvPr>
          <p:cNvSpPr txBox="1"/>
          <p:nvPr/>
        </p:nvSpPr>
        <p:spPr>
          <a:xfrm>
            <a:off x="3035161" y="2984274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y</a:t>
            </a:r>
            <a:r>
              <a:rPr kumimoji="1" lang="en-US" altLang="zh-TW" sz="2400" baseline="-25000" dirty="0"/>
              <a:t>1</a:t>
            </a:r>
            <a:endParaRPr kumimoji="1" lang="zh-TW" altLang="en-US" sz="2400" baseline="-25000" dirty="0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05C281C9-102B-9BC1-D64A-AD6538E6A7D2}"/>
              </a:ext>
            </a:extLst>
          </p:cNvPr>
          <p:cNvSpPr txBox="1"/>
          <p:nvPr/>
        </p:nvSpPr>
        <p:spPr>
          <a:xfrm>
            <a:off x="5012116" y="2984170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y</a:t>
            </a:r>
            <a:r>
              <a:rPr kumimoji="1" lang="en-US" altLang="zh-TW" sz="2400" baseline="-25000" dirty="0"/>
              <a:t>2</a:t>
            </a:r>
            <a:endParaRPr kumimoji="1" lang="zh-TW" altLang="en-US" sz="2400" baseline="-25000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7306B0FF-BF23-0DFD-B766-020163F5BFB7}"/>
              </a:ext>
            </a:extLst>
          </p:cNvPr>
          <p:cNvSpPr txBox="1"/>
          <p:nvPr/>
        </p:nvSpPr>
        <p:spPr>
          <a:xfrm>
            <a:off x="7049283" y="2984170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y</a:t>
            </a:r>
            <a:r>
              <a:rPr kumimoji="1" lang="en-US" altLang="zh-TW" sz="2400" baseline="-25000" dirty="0"/>
              <a:t>3</a:t>
            </a:r>
            <a:endParaRPr kumimoji="1" lang="zh-TW" altLang="en-US" sz="2400" baseline="-25000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FB60800A-80FE-01E4-6B26-A36A733C334F}"/>
              </a:ext>
            </a:extLst>
          </p:cNvPr>
          <p:cNvSpPr txBox="1"/>
          <p:nvPr/>
        </p:nvSpPr>
        <p:spPr>
          <a:xfrm>
            <a:off x="9038128" y="2989576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 err="1"/>
              <a:t>y</a:t>
            </a:r>
            <a:r>
              <a:rPr kumimoji="1" lang="en-US" altLang="zh-TW" sz="2400" baseline="-25000" dirty="0" err="1"/>
              <a:t>n</a:t>
            </a:r>
            <a:endParaRPr kumimoji="1" lang="zh-TW" altLang="en-US" sz="2400" baseline="-25000" dirty="0"/>
          </a:p>
        </p:txBody>
      </p:sp>
      <p:sp>
        <p:nvSpPr>
          <p:cNvPr id="112" name="向右箭號 111">
            <a:extLst>
              <a:ext uri="{FF2B5EF4-FFF2-40B4-BE49-F238E27FC236}">
                <a16:creationId xmlns:a16="http://schemas.microsoft.com/office/drawing/2014/main" id="{19945ACD-1C37-BC07-7115-24F49869A8B9}"/>
              </a:ext>
            </a:extLst>
          </p:cNvPr>
          <p:cNvSpPr/>
          <p:nvPr/>
        </p:nvSpPr>
        <p:spPr>
          <a:xfrm rot="10800000">
            <a:off x="10968929" y="4051498"/>
            <a:ext cx="260059" cy="31027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3" name="向右箭號 112">
            <a:extLst>
              <a:ext uri="{FF2B5EF4-FFF2-40B4-BE49-F238E27FC236}">
                <a16:creationId xmlns:a16="http://schemas.microsoft.com/office/drawing/2014/main" id="{C89F3CBE-01DF-EFF6-8819-40504FAF075E}"/>
              </a:ext>
            </a:extLst>
          </p:cNvPr>
          <p:cNvSpPr/>
          <p:nvPr/>
        </p:nvSpPr>
        <p:spPr>
          <a:xfrm>
            <a:off x="1304848" y="5008008"/>
            <a:ext cx="260059" cy="31027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0" name="內容版面配置區 2">
            <a:extLst>
              <a:ext uri="{FF2B5EF4-FFF2-40B4-BE49-F238E27FC236}">
                <a16:creationId xmlns:a16="http://schemas.microsoft.com/office/drawing/2014/main" id="{EB699C48-B3D9-B9E5-34D1-B5918EDAD021}"/>
              </a:ext>
            </a:extLst>
          </p:cNvPr>
          <p:cNvSpPr>
            <a:spLocks noGrp="1"/>
          </p:cNvSpPr>
          <p:nvPr/>
        </p:nvSpPr>
        <p:spPr>
          <a:xfrm>
            <a:off x="1008248" y="1515185"/>
            <a:ext cx="9688016" cy="1501586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114300">
              <a:buFont typeface="Wingdings" panose="020F0502020204030204" pitchFamily="34" charset="0"/>
              <a:buChar char="Ø"/>
            </a:pPr>
            <a:r>
              <a:rPr lang="en-US" dirty="0">
                <a:latin typeface="Calibri" panose="020F0502020204030204" pitchFamily="34" charset="0"/>
                <a:cs typeface="Calibri"/>
              </a:rPr>
              <a:t>  In many applications, RNNs have to access to the entire input sequence.</a:t>
            </a:r>
          </a:p>
          <a:p>
            <a:pPr marL="114300" indent="-114300">
              <a:buFont typeface="Wingdings" panose="020F0502020204030204" pitchFamily="34" charset="0"/>
              <a:buChar char="Ø"/>
            </a:pPr>
            <a:r>
              <a:rPr lang="en-US" dirty="0">
                <a:latin typeface="Calibri" panose="020F0502020204030204" pitchFamily="34" charset="0"/>
                <a:cs typeface="Calibri"/>
              </a:rPr>
              <a:t> Bidirectional RNN was introduced.</a:t>
            </a:r>
          </a:p>
          <a:p>
            <a:pPr marL="635508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/>
              </a:rPr>
              <a:t>It combines two independent bidirectional RNNs, one where the input is processed from the start to the end, and the other from the end to the start</a:t>
            </a:r>
          </a:p>
        </p:txBody>
      </p:sp>
    </p:spTree>
    <p:extLst>
      <p:ext uri="{BB962C8B-B14F-4D97-AF65-F5344CB8AC3E}">
        <p14:creationId xmlns:p14="http://schemas.microsoft.com/office/powerpoint/2010/main" val="2680734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EA7DB-9BFE-98EA-C99C-61DB3C39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" altLang="zh-TW" dirty="0"/>
              <a:t>Bidirectional RNNs for Sequence Classification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7818D3-2611-275D-A019-8CD30EA0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ACA7B9-2B33-7783-B244-DF114DD31823}"/>
              </a:ext>
            </a:extLst>
          </p:cNvPr>
          <p:cNvSpPr/>
          <p:nvPr/>
        </p:nvSpPr>
        <p:spPr>
          <a:xfrm>
            <a:off x="2127491" y="5237686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1C1198-6143-65FB-3F06-68FEC3F561A9}"/>
              </a:ext>
            </a:extLst>
          </p:cNvPr>
          <p:cNvSpPr/>
          <p:nvPr/>
        </p:nvSpPr>
        <p:spPr>
          <a:xfrm>
            <a:off x="4224122" y="5237686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D96B68-7265-74F6-81F7-41BBFAAC41BD}"/>
              </a:ext>
            </a:extLst>
          </p:cNvPr>
          <p:cNvSpPr/>
          <p:nvPr/>
        </p:nvSpPr>
        <p:spPr>
          <a:xfrm>
            <a:off x="6418282" y="5237686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4B7050-481E-9D17-E2EC-2263657736E1}"/>
              </a:ext>
            </a:extLst>
          </p:cNvPr>
          <p:cNvSpPr/>
          <p:nvPr/>
        </p:nvSpPr>
        <p:spPr>
          <a:xfrm>
            <a:off x="8679292" y="5237686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78019C5F-DE98-2E93-7213-96BD3BFE696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327117" y="5477781"/>
            <a:ext cx="897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1EC21411-0260-540C-A09B-25BB89F3001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423748" y="5477781"/>
            <a:ext cx="9945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169217D9-069D-A4D9-84CB-F0413D99A09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617908" y="5477781"/>
            <a:ext cx="106138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604787E-66F7-1209-CE81-B09144F61DCC}"/>
              </a:ext>
            </a:extLst>
          </p:cNvPr>
          <p:cNvSpPr/>
          <p:nvPr/>
        </p:nvSpPr>
        <p:spPr>
          <a:xfrm>
            <a:off x="3194291" y="4299517"/>
            <a:ext cx="1199626" cy="480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0B18EE8-8BB9-0726-E6BD-A14F0B99B80D}"/>
              </a:ext>
            </a:extLst>
          </p:cNvPr>
          <p:cNvSpPr/>
          <p:nvPr/>
        </p:nvSpPr>
        <p:spPr>
          <a:xfrm>
            <a:off x="5267304" y="4299517"/>
            <a:ext cx="1199626" cy="480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93648DD-F2DF-3AFB-091E-B6C4B26FC601}"/>
              </a:ext>
            </a:extLst>
          </p:cNvPr>
          <p:cNvSpPr/>
          <p:nvPr/>
        </p:nvSpPr>
        <p:spPr>
          <a:xfrm>
            <a:off x="7340317" y="4299517"/>
            <a:ext cx="1199626" cy="480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765485-9E43-97BD-9CF1-177B3CE61900}"/>
              </a:ext>
            </a:extLst>
          </p:cNvPr>
          <p:cNvSpPr/>
          <p:nvPr/>
        </p:nvSpPr>
        <p:spPr>
          <a:xfrm>
            <a:off x="9413329" y="4299517"/>
            <a:ext cx="1199626" cy="480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38E8E03A-046B-1135-9BC2-F4594F72547D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4393917" y="4539612"/>
            <a:ext cx="8733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70403AAA-997A-1B88-B464-44CB56730950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>
            <a:off x="6466930" y="4539612"/>
            <a:ext cx="8733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43291A05-F6FE-2A43-D07F-0139066553D9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flipH="1">
            <a:off x="8539943" y="4539612"/>
            <a:ext cx="87338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4425D8D-C21F-FF46-F3C6-1E46623108D5}"/>
              </a:ext>
            </a:extLst>
          </p:cNvPr>
          <p:cNvSpPr txBox="1"/>
          <p:nvPr/>
        </p:nvSpPr>
        <p:spPr>
          <a:xfrm>
            <a:off x="970510" y="5293115"/>
            <a:ext cx="87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/>
              <a:t>RNN1</a:t>
            </a:r>
            <a:endParaRPr kumimoji="1" lang="zh-TW" altLang="en-US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DD01FF9-72D7-A229-3A25-98EC40B9FE43}"/>
              </a:ext>
            </a:extLst>
          </p:cNvPr>
          <p:cNvSpPr txBox="1"/>
          <p:nvPr/>
        </p:nvSpPr>
        <p:spPr>
          <a:xfrm>
            <a:off x="10696263" y="4361772"/>
            <a:ext cx="87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/>
              <a:t>RNN2</a:t>
            </a:r>
            <a:endParaRPr kumimoji="1" lang="zh-TW" altLang="en-US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13C36E6-9841-794C-F03D-F5D654C5345F}"/>
              </a:ext>
            </a:extLst>
          </p:cNvPr>
          <p:cNvSpPr txBox="1"/>
          <p:nvPr/>
        </p:nvSpPr>
        <p:spPr>
          <a:xfrm>
            <a:off x="9721186" y="6287315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 err="1"/>
              <a:t>x</a:t>
            </a:r>
            <a:r>
              <a:rPr kumimoji="1" lang="en-US" altLang="zh-TW" sz="2400" baseline="-25000" dirty="0" err="1"/>
              <a:t>n</a:t>
            </a:r>
            <a:endParaRPr kumimoji="1" lang="zh-TW" altLang="en-US" sz="2400" baseline="-250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278DC68-2C3C-C53F-B10B-4601F724F894}"/>
              </a:ext>
            </a:extLst>
          </p:cNvPr>
          <p:cNvSpPr txBox="1"/>
          <p:nvPr/>
        </p:nvSpPr>
        <p:spPr>
          <a:xfrm>
            <a:off x="7648174" y="6287315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3</a:t>
            </a:r>
            <a:endParaRPr kumimoji="1" lang="zh-TW" altLang="en-US" sz="2400" baseline="-250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8690A82-E595-56B3-94DA-172101EA4FD0}"/>
              </a:ext>
            </a:extLst>
          </p:cNvPr>
          <p:cNvSpPr txBox="1"/>
          <p:nvPr/>
        </p:nvSpPr>
        <p:spPr>
          <a:xfrm>
            <a:off x="5573257" y="6287315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2</a:t>
            </a:r>
            <a:endParaRPr kumimoji="1" lang="zh-TW" altLang="en-US" sz="2400" baseline="-250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7FC95F6-68F2-F31C-BD5A-F460C18612C4}"/>
              </a:ext>
            </a:extLst>
          </p:cNvPr>
          <p:cNvSpPr txBox="1"/>
          <p:nvPr/>
        </p:nvSpPr>
        <p:spPr>
          <a:xfrm>
            <a:off x="3502148" y="6287318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1</a:t>
            </a:r>
            <a:endParaRPr kumimoji="1" lang="zh-TW" altLang="en-US" sz="2400" baseline="-25000" dirty="0"/>
          </a:p>
        </p:txBody>
      </p: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420437F5-811A-16F9-34D8-4075215DD4A5}"/>
              </a:ext>
            </a:extLst>
          </p:cNvPr>
          <p:cNvCxnSpPr>
            <a:cxnSpLocks/>
            <a:stCxn id="28" idx="0"/>
            <a:endCxn id="9" idx="2"/>
          </p:cNvCxnSpPr>
          <p:nvPr/>
        </p:nvCxnSpPr>
        <p:spPr>
          <a:xfrm flipH="1" flipV="1">
            <a:off x="2727304" y="5717876"/>
            <a:ext cx="1066800" cy="569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8A939648-C955-6A4B-3354-5859DD8B64CB}"/>
              </a:ext>
            </a:extLst>
          </p:cNvPr>
          <p:cNvCxnSpPr>
            <a:cxnSpLocks/>
            <a:stCxn id="28" idx="0"/>
            <a:endCxn id="16" idx="2"/>
          </p:cNvCxnSpPr>
          <p:nvPr/>
        </p:nvCxnSpPr>
        <p:spPr>
          <a:xfrm flipV="1">
            <a:off x="3794104" y="4779707"/>
            <a:ext cx="0" cy="1507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箭頭接點 44">
            <a:extLst>
              <a:ext uri="{FF2B5EF4-FFF2-40B4-BE49-F238E27FC236}">
                <a16:creationId xmlns:a16="http://schemas.microsoft.com/office/drawing/2014/main" id="{D189140E-E82A-83CD-F1BD-861BCFFA7705}"/>
              </a:ext>
            </a:extLst>
          </p:cNvPr>
          <p:cNvCxnSpPr>
            <a:cxnSpLocks/>
            <a:stCxn id="27" idx="0"/>
            <a:endCxn id="17" idx="2"/>
          </p:cNvCxnSpPr>
          <p:nvPr/>
        </p:nvCxnSpPr>
        <p:spPr>
          <a:xfrm flipV="1">
            <a:off x="5865213" y="4779707"/>
            <a:ext cx="1904" cy="1507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箭頭接點 54">
            <a:extLst>
              <a:ext uri="{FF2B5EF4-FFF2-40B4-BE49-F238E27FC236}">
                <a16:creationId xmlns:a16="http://schemas.microsoft.com/office/drawing/2014/main" id="{6ACC4A81-0BFC-86B1-E6E3-5983FD13E16D}"/>
              </a:ext>
            </a:extLst>
          </p:cNvPr>
          <p:cNvCxnSpPr>
            <a:cxnSpLocks/>
            <a:stCxn id="26" idx="0"/>
            <a:endCxn id="18" idx="2"/>
          </p:cNvCxnSpPr>
          <p:nvPr/>
        </p:nvCxnSpPr>
        <p:spPr>
          <a:xfrm flipV="1">
            <a:off x="7940130" y="4779707"/>
            <a:ext cx="0" cy="1507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箭頭接點 57">
            <a:extLst>
              <a:ext uri="{FF2B5EF4-FFF2-40B4-BE49-F238E27FC236}">
                <a16:creationId xmlns:a16="http://schemas.microsoft.com/office/drawing/2014/main" id="{3EF20300-7352-41BB-BCD8-D2A3EB62BC0F}"/>
              </a:ext>
            </a:extLst>
          </p:cNvPr>
          <p:cNvCxnSpPr>
            <a:cxnSpLocks/>
            <a:stCxn id="25" idx="0"/>
            <a:endCxn id="19" idx="2"/>
          </p:cNvCxnSpPr>
          <p:nvPr/>
        </p:nvCxnSpPr>
        <p:spPr>
          <a:xfrm flipV="1">
            <a:off x="10013142" y="4779707"/>
            <a:ext cx="0" cy="1507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箭頭接點 65">
            <a:extLst>
              <a:ext uri="{FF2B5EF4-FFF2-40B4-BE49-F238E27FC236}">
                <a16:creationId xmlns:a16="http://schemas.microsoft.com/office/drawing/2014/main" id="{1F10ECF2-6D5C-B55C-40D5-0385E342DAFA}"/>
              </a:ext>
            </a:extLst>
          </p:cNvPr>
          <p:cNvCxnSpPr>
            <a:cxnSpLocks/>
            <a:stCxn id="27" idx="0"/>
            <a:endCxn id="10" idx="2"/>
          </p:cNvCxnSpPr>
          <p:nvPr/>
        </p:nvCxnSpPr>
        <p:spPr>
          <a:xfrm flipH="1" flipV="1">
            <a:off x="4823935" y="5717876"/>
            <a:ext cx="1041278" cy="56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箭頭接點 68">
            <a:extLst>
              <a:ext uri="{FF2B5EF4-FFF2-40B4-BE49-F238E27FC236}">
                <a16:creationId xmlns:a16="http://schemas.microsoft.com/office/drawing/2014/main" id="{00C4854B-F6C3-D554-1C75-48F660617EBD}"/>
              </a:ext>
            </a:extLst>
          </p:cNvPr>
          <p:cNvCxnSpPr>
            <a:cxnSpLocks/>
            <a:stCxn id="26" idx="0"/>
            <a:endCxn id="11" idx="2"/>
          </p:cNvCxnSpPr>
          <p:nvPr/>
        </p:nvCxnSpPr>
        <p:spPr>
          <a:xfrm flipH="1" flipV="1">
            <a:off x="7018095" y="5717876"/>
            <a:ext cx="922035" cy="56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85ECDAC0-9F46-88F8-BBB8-EE6913A3D1C1}"/>
              </a:ext>
            </a:extLst>
          </p:cNvPr>
          <p:cNvCxnSpPr>
            <a:cxnSpLocks/>
            <a:stCxn id="25" idx="0"/>
            <a:endCxn id="12" idx="2"/>
          </p:cNvCxnSpPr>
          <p:nvPr/>
        </p:nvCxnSpPr>
        <p:spPr>
          <a:xfrm flipH="1" flipV="1">
            <a:off x="9279105" y="5717876"/>
            <a:ext cx="734037" cy="56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4D01559E-DC87-8DC6-BA7E-50A232E4AC03}"/>
              </a:ext>
            </a:extLst>
          </p:cNvPr>
          <p:cNvSpPr/>
          <p:nvPr/>
        </p:nvSpPr>
        <p:spPr>
          <a:xfrm>
            <a:off x="6580735" y="3483401"/>
            <a:ext cx="437360" cy="181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88461A3-9E49-630F-4A36-96DE2399716D}"/>
              </a:ext>
            </a:extLst>
          </p:cNvPr>
          <p:cNvSpPr/>
          <p:nvPr/>
        </p:nvSpPr>
        <p:spPr>
          <a:xfrm>
            <a:off x="6143375" y="3483401"/>
            <a:ext cx="437360" cy="181844"/>
          </a:xfrm>
          <a:prstGeom prst="rect">
            <a:avLst/>
          </a:prstGeom>
          <a:solidFill>
            <a:srgbClr val="FDE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767B2FBE-D26B-6C69-97AA-1ED5D41D2878}"/>
              </a:ext>
            </a:extLst>
          </p:cNvPr>
          <p:cNvSpPr txBox="1"/>
          <p:nvPr/>
        </p:nvSpPr>
        <p:spPr>
          <a:xfrm>
            <a:off x="4358080" y="3380479"/>
            <a:ext cx="169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>
                <a:solidFill>
                  <a:srgbClr val="0070C0"/>
                </a:solidFill>
              </a:rPr>
              <a:t>Concatenation</a:t>
            </a:r>
            <a:endParaRPr kumimoji="1"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112" name="向右箭號 111">
            <a:extLst>
              <a:ext uri="{FF2B5EF4-FFF2-40B4-BE49-F238E27FC236}">
                <a16:creationId xmlns:a16="http://schemas.microsoft.com/office/drawing/2014/main" id="{19945ACD-1C37-BC07-7115-24F49869A8B9}"/>
              </a:ext>
            </a:extLst>
          </p:cNvPr>
          <p:cNvSpPr/>
          <p:nvPr/>
        </p:nvSpPr>
        <p:spPr>
          <a:xfrm rot="10800000">
            <a:off x="10968929" y="4051498"/>
            <a:ext cx="260059" cy="31027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3" name="向右箭號 112">
            <a:extLst>
              <a:ext uri="{FF2B5EF4-FFF2-40B4-BE49-F238E27FC236}">
                <a16:creationId xmlns:a16="http://schemas.microsoft.com/office/drawing/2014/main" id="{C89F3CBE-01DF-EFF6-8819-40504FAF075E}"/>
              </a:ext>
            </a:extLst>
          </p:cNvPr>
          <p:cNvSpPr/>
          <p:nvPr/>
        </p:nvSpPr>
        <p:spPr>
          <a:xfrm>
            <a:off x="1304848" y="5008008"/>
            <a:ext cx="260059" cy="31027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E445A2-C5F8-6EC3-472D-C3B815DE72E3}"/>
              </a:ext>
            </a:extLst>
          </p:cNvPr>
          <p:cNvSpPr>
            <a:spLocks noGrp="1"/>
          </p:cNvSpPr>
          <p:nvPr/>
        </p:nvSpPr>
        <p:spPr>
          <a:xfrm>
            <a:off x="1097280" y="1715106"/>
            <a:ext cx="10059164" cy="1161144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F0502020204030204" pitchFamily="34" charset="0"/>
              <a:buChar char="Ø"/>
            </a:pPr>
            <a:r>
              <a:rPr lang="zh-TW" altLang="en-US" dirty="0">
                <a:latin typeface="Calibri" panose="020F0502020204030204" pitchFamily="34" charset="0"/>
                <a:ea typeface="新細明體"/>
                <a:cs typeface="Calibri"/>
              </a:rPr>
              <a:t> </a:t>
            </a:r>
            <a:r>
              <a:rPr lang="zh-TW" altLang="en-US" dirty="0">
                <a:latin typeface="Calibri" panose="020F0502020204030204" pitchFamily="34" charset="0"/>
                <a:ea typeface="新細明體"/>
                <a:cs typeface="+mn-lt"/>
              </a:rPr>
              <a:t>The final hidden units from the forward and backward passes are combined to represent the entire sequence.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zh-TW" altLang="en-US" dirty="0">
                <a:latin typeface="Calibri" panose="020F0502020204030204" pitchFamily="34" charset="0"/>
                <a:ea typeface="新細明體"/>
                <a:cs typeface="+mn-lt"/>
              </a:rPr>
              <a:t> This combined representation serves as input to the subsequent classifier.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8EA05F-2F20-7E97-AE94-0FF472504077}"/>
              </a:ext>
            </a:extLst>
          </p:cNvPr>
          <p:cNvSpPr/>
          <p:nvPr/>
        </p:nvSpPr>
        <p:spPr>
          <a:xfrm>
            <a:off x="6092790" y="3166362"/>
            <a:ext cx="1002912" cy="2724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FFN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曲線接點 7">
            <a:extLst>
              <a:ext uri="{FF2B5EF4-FFF2-40B4-BE49-F238E27FC236}">
                <a16:creationId xmlns:a16="http://schemas.microsoft.com/office/drawing/2014/main" id="{2DAE21A6-3210-2B52-68EF-82CA013ED4A6}"/>
              </a:ext>
            </a:extLst>
          </p:cNvPr>
          <p:cNvCxnSpPr>
            <a:stCxn id="16" idx="1"/>
            <a:endCxn id="77" idx="2"/>
          </p:cNvCxnSpPr>
          <p:nvPr/>
        </p:nvCxnSpPr>
        <p:spPr>
          <a:xfrm rot="10800000" flipH="1">
            <a:off x="3194291" y="3665246"/>
            <a:ext cx="3605124" cy="874367"/>
          </a:xfrm>
          <a:prstGeom prst="curvedConnector4">
            <a:avLst>
              <a:gd name="adj1" fmla="val -6341"/>
              <a:gd name="adj2" fmla="val 63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接點 29">
            <a:extLst>
              <a:ext uri="{FF2B5EF4-FFF2-40B4-BE49-F238E27FC236}">
                <a16:creationId xmlns:a16="http://schemas.microsoft.com/office/drawing/2014/main" id="{5389942F-9FC4-9DE4-9DE7-D7C11A51A718}"/>
              </a:ext>
            </a:extLst>
          </p:cNvPr>
          <p:cNvCxnSpPr>
            <a:cxnSpLocks/>
            <a:stCxn id="12" idx="0"/>
            <a:endCxn id="78" idx="2"/>
          </p:cNvCxnSpPr>
          <p:nvPr/>
        </p:nvCxnSpPr>
        <p:spPr>
          <a:xfrm rot="16200000" flipV="1">
            <a:off x="7034360" y="2992941"/>
            <a:ext cx="1572441" cy="2917050"/>
          </a:xfrm>
          <a:prstGeom prst="curvedConnector3">
            <a:avLst>
              <a:gd name="adj1" fmla="val 814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400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A75F9E-E326-0B03-B985-126A93FE5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Shortage of standard RNNs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F0B3A6-1D0D-D622-EF10-40B948BA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8EA168-4520-D661-F154-DE6155C1C494}"/>
              </a:ext>
            </a:extLst>
          </p:cNvPr>
          <p:cNvSpPr txBox="1"/>
          <p:nvPr/>
        </p:nvSpPr>
        <p:spPr>
          <a:xfrm>
            <a:off x="653143" y="1868198"/>
            <a:ext cx="1091837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Gradient vanishing (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梯度消失</a:t>
            </a:r>
            <a:r>
              <a:rPr kumimoji="1" lang="en-US" altLang="zh-TW" sz="2400" dirty="0"/>
              <a:t>) problem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Long-term dependencies cannot be handled.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RNNs can only remember local relationships.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This is result from back-propagation through-time (BPTT) during training.</a:t>
            </a:r>
          </a:p>
        </p:txBody>
      </p:sp>
    </p:spTree>
    <p:extLst>
      <p:ext uri="{BB962C8B-B14F-4D97-AF65-F5344CB8AC3E}">
        <p14:creationId xmlns:p14="http://schemas.microsoft.com/office/powerpoint/2010/main" val="934557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1F1E6-BC4D-83CB-7EB2-9B69AA2A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(Calculus) Chain Rule - 1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253EAA-ED79-65AB-6116-EB20C535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F4F9656-CC21-57EC-B847-9FE7461E9080}"/>
              </a:ext>
            </a:extLst>
          </p:cNvPr>
          <p:cNvSpPr/>
          <p:nvPr/>
        </p:nvSpPr>
        <p:spPr>
          <a:xfrm>
            <a:off x="380727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DDA954D-F9ED-0A19-3F67-EBBBEFFE5565}"/>
              </a:ext>
            </a:extLst>
          </p:cNvPr>
          <p:cNvSpPr/>
          <p:nvPr/>
        </p:nvSpPr>
        <p:spPr>
          <a:xfrm>
            <a:off x="557130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3083251-F113-1702-DB34-D6ACEBFCB67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378779" y="2512967"/>
            <a:ext cx="1192530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3ABF0E73-6286-B7C8-E5EE-38924A222A35}"/>
              </a:ext>
            </a:extLst>
          </p:cNvPr>
          <p:cNvSpPr/>
          <p:nvPr/>
        </p:nvSpPr>
        <p:spPr>
          <a:xfrm>
            <a:off x="733533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BC100AF-C181-FB43-F9FA-8E89397D67AC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6142809" y="2512967"/>
            <a:ext cx="1192530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E6C588-5C81-520F-E3E4-78EFC5916832}"/>
                  </a:ext>
                </a:extLst>
              </p:cNvPr>
              <p:cNvSpPr txBox="1"/>
              <p:nvPr/>
            </p:nvSpPr>
            <p:spPr>
              <a:xfrm>
                <a:off x="7455626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E6C588-5C81-520F-E3E4-78EFC591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626" y="2227217"/>
                <a:ext cx="330926" cy="523220"/>
              </a:xfrm>
              <a:prstGeom prst="rect">
                <a:avLst/>
              </a:prstGeom>
              <a:blipFill>
                <a:blip r:embed="rId3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888ABA3-201D-2CFF-1044-027AED13583E}"/>
                  </a:ext>
                </a:extLst>
              </p:cNvPr>
              <p:cNvSpPr txBox="1"/>
              <p:nvPr/>
            </p:nvSpPr>
            <p:spPr>
              <a:xfrm>
                <a:off x="5679820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888ABA3-201D-2CFF-1044-027AED135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20" y="2227217"/>
                <a:ext cx="330926" cy="523220"/>
              </a:xfrm>
              <a:prstGeom prst="rect">
                <a:avLst/>
              </a:prstGeom>
              <a:blipFill>
                <a:blip r:embed="rId4"/>
                <a:stretch>
                  <a:fillRect l="-11111" r="-25926"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1EC9AE-4E91-1D2C-B4D5-03F23F507833}"/>
                  </a:ext>
                </a:extLst>
              </p:cNvPr>
              <p:cNvSpPr txBox="1"/>
              <p:nvPr/>
            </p:nvSpPr>
            <p:spPr>
              <a:xfrm>
                <a:off x="3915790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1EC9AE-4E91-1D2C-B4D5-03F23F507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90" y="2227217"/>
                <a:ext cx="330926" cy="523220"/>
              </a:xfrm>
              <a:prstGeom prst="rect">
                <a:avLst/>
              </a:prstGeom>
              <a:blipFill>
                <a:blip r:embed="rId5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5CBEF5-F25E-6D26-928F-E4C19C228398}"/>
                  </a:ext>
                </a:extLst>
              </p:cNvPr>
              <p:cNvSpPr txBox="1"/>
              <p:nvPr/>
            </p:nvSpPr>
            <p:spPr>
              <a:xfrm>
                <a:off x="4800997" y="3436241"/>
                <a:ext cx="2088572" cy="983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5CBEF5-F25E-6D26-928F-E4C19C228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997" y="3436241"/>
                <a:ext cx="2088572" cy="983987"/>
              </a:xfrm>
              <a:prstGeom prst="rect">
                <a:avLst/>
              </a:prstGeom>
              <a:blipFill>
                <a:blip r:embed="rId6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E615BB-1033-EB7F-6934-81855B4CABCC}"/>
                  </a:ext>
                </a:extLst>
              </p:cNvPr>
              <p:cNvSpPr txBox="1"/>
              <p:nvPr/>
            </p:nvSpPr>
            <p:spPr>
              <a:xfrm>
                <a:off x="636815" y="4586251"/>
                <a:ext cx="10918370" cy="823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代表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對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的影響，但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的變化會影響到</a:t>
                </a:r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TW" altLang="en-US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，接著</a:t>
                </a:r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影響到</a:t>
                </a:r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E615BB-1033-EB7F-6934-81855B4CA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15" y="4586251"/>
                <a:ext cx="10918370" cy="823752"/>
              </a:xfrm>
              <a:prstGeom prst="rect">
                <a:avLst/>
              </a:prstGeom>
              <a:blipFill>
                <a:blip r:embed="rId7"/>
                <a:stretch>
                  <a:fillRect l="-696" b="-7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8366A21-F41F-2EF1-9CFD-FFC3F56262BB}"/>
              </a:ext>
            </a:extLst>
          </p:cNvPr>
          <p:cNvCxnSpPr/>
          <p:nvPr/>
        </p:nvCxnSpPr>
        <p:spPr>
          <a:xfrm>
            <a:off x="4547062" y="5320146"/>
            <a:ext cx="25769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65E9297-9B1D-ABFA-85C5-AF372B50588B}"/>
              </a:ext>
            </a:extLst>
          </p:cNvPr>
          <p:cNvCxnSpPr>
            <a:cxnSpLocks/>
          </p:cNvCxnSpPr>
          <p:nvPr/>
        </p:nvCxnSpPr>
        <p:spPr>
          <a:xfrm>
            <a:off x="6327075" y="4414687"/>
            <a:ext cx="4119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36ABBA12-0426-B696-A2A9-226CF67BA239}"/>
              </a:ext>
            </a:extLst>
          </p:cNvPr>
          <p:cNvCxnSpPr>
            <a:cxnSpLocks/>
          </p:cNvCxnSpPr>
          <p:nvPr/>
        </p:nvCxnSpPr>
        <p:spPr>
          <a:xfrm>
            <a:off x="8120893" y="5320146"/>
            <a:ext cx="14553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B88C01CE-E6B9-447B-EFAE-4A546921EDD6}"/>
              </a:ext>
            </a:extLst>
          </p:cNvPr>
          <p:cNvCxnSpPr>
            <a:cxnSpLocks/>
          </p:cNvCxnSpPr>
          <p:nvPr/>
        </p:nvCxnSpPr>
        <p:spPr>
          <a:xfrm>
            <a:off x="5835534" y="4414687"/>
            <a:ext cx="4225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D153F7E-1C18-25CA-A4C4-9B14FBAD00A0}"/>
                  </a:ext>
                </a:extLst>
              </p:cNvPr>
              <p:cNvSpPr txBox="1"/>
              <p:nvPr/>
            </p:nvSpPr>
            <p:spPr>
              <a:xfrm>
                <a:off x="3729020" y="1765552"/>
                <a:ext cx="7280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zh-TW" sz="240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D153F7E-1C18-25CA-A4C4-9B14FBAD0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020" y="1765552"/>
                <a:ext cx="72801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254C936-24E8-C5AA-9650-CD82955C5DA7}"/>
                  </a:ext>
                </a:extLst>
              </p:cNvPr>
              <p:cNvSpPr txBox="1"/>
              <p:nvPr/>
            </p:nvSpPr>
            <p:spPr>
              <a:xfrm>
                <a:off x="7257080" y="1765552"/>
                <a:ext cx="7280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zh-TW" sz="240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b="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254C936-24E8-C5AA-9650-CD82955C5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80" y="1765552"/>
                <a:ext cx="72801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小精靈- 維基百科，自由的百科全書">
            <a:extLst>
              <a:ext uri="{FF2B5EF4-FFF2-40B4-BE49-F238E27FC236}">
                <a16:creationId xmlns:a16="http://schemas.microsoft.com/office/drawing/2014/main" id="{6F7C6C10-164D-1AB8-7DBC-9E2DD4CBD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382" y="2222928"/>
            <a:ext cx="541734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71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1F1E6-BC4D-83CB-7EB2-9B69AA2A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(Calculus) Chain Rule  - 2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253EAA-ED79-65AB-6116-EB20C535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F4F9656-CC21-57EC-B847-9FE7461E9080}"/>
              </a:ext>
            </a:extLst>
          </p:cNvPr>
          <p:cNvSpPr/>
          <p:nvPr/>
        </p:nvSpPr>
        <p:spPr>
          <a:xfrm>
            <a:off x="380727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DDA954D-F9ED-0A19-3F67-EBBBEFFE5565}"/>
              </a:ext>
            </a:extLst>
          </p:cNvPr>
          <p:cNvSpPr/>
          <p:nvPr/>
        </p:nvSpPr>
        <p:spPr>
          <a:xfrm>
            <a:off x="5571309" y="186037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3083251-F113-1702-DB34-D6ACEBFCB67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378779" y="2146129"/>
            <a:ext cx="1192530" cy="36683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3ABF0E73-6286-B7C8-E5EE-38924A222A35}"/>
              </a:ext>
            </a:extLst>
          </p:cNvPr>
          <p:cNvSpPr/>
          <p:nvPr/>
        </p:nvSpPr>
        <p:spPr>
          <a:xfrm>
            <a:off x="733533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BC100AF-C181-FB43-F9FA-8E89397D67AC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6142809" y="2146129"/>
            <a:ext cx="1192530" cy="36683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E6C588-5C81-520F-E3E4-78EFC5916832}"/>
                  </a:ext>
                </a:extLst>
              </p:cNvPr>
              <p:cNvSpPr txBox="1"/>
              <p:nvPr/>
            </p:nvSpPr>
            <p:spPr>
              <a:xfrm>
                <a:off x="7455626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E6C588-5C81-520F-E3E4-78EFC591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626" y="2227217"/>
                <a:ext cx="330926" cy="523220"/>
              </a:xfrm>
              <a:prstGeom prst="rect">
                <a:avLst/>
              </a:prstGeom>
              <a:blipFill>
                <a:blip r:embed="rId3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888ABA3-201D-2CFF-1044-027AED13583E}"/>
                  </a:ext>
                </a:extLst>
              </p:cNvPr>
              <p:cNvSpPr txBox="1"/>
              <p:nvPr/>
            </p:nvSpPr>
            <p:spPr>
              <a:xfrm>
                <a:off x="5630611" y="1854245"/>
                <a:ext cx="4161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888ABA3-201D-2CFF-1044-027AED135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611" y="1854245"/>
                <a:ext cx="416180" cy="523220"/>
              </a:xfrm>
              <a:prstGeom prst="rect">
                <a:avLst/>
              </a:prstGeom>
              <a:blipFill>
                <a:blip r:embed="rId4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1EC9AE-4E91-1D2C-B4D5-03F23F507833}"/>
                  </a:ext>
                </a:extLst>
              </p:cNvPr>
              <p:cNvSpPr txBox="1"/>
              <p:nvPr/>
            </p:nvSpPr>
            <p:spPr>
              <a:xfrm>
                <a:off x="3915790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1EC9AE-4E91-1D2C-B4D5-03F23F507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90" y="2227217"/>
                <a:ext cx="330926" cy="523220"/>
              </a:xfrm>
              <a:prstGeom prst="rect">
                <a:avLst/>
              </a:prstGeom>
              <a:blipFill>
                <a:blip r:embed="rId5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5CBEF5-F25E-6D26-928F-E4C19C228398}"/>
                  </a:ext>
                </a:extLst>
              </p:cNvPr>
              <p:cNvSpPr txBox="1"/>
              <p:nvPr/>
            </p:nvSpPr>
            <p:spPr>
              <a:xfrm>
                <a:off x="3807279" y="3639911"/>
                <a:ext cx="3979273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5CBEF5-F25E-6D26-928F-E4C19C228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279" y="3639911"/>
                <a:ext cx="3979273" cy="910377"/>
              </a:xfrm>
              <a:prstGeom prst="rect">
                <a:avLst/>
              </a:prstGeom>
              <a:blipFill>
                <a:blip r:embed="rId6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E615BB-1033-EB7F-6934-81855B4CABCC}"/>
                  </a:ext>
                </a:extLst>
              </p:cNvPr>
              <p:cNvSpPr txBox="1"/>
              <p:nvPr/>
            </p:nvSpPr>
            <p:spPr>
              <a:xfrm>
                <a:off x="636815" y="4653601"/>
                <a:ext cx="10918370" cy="1384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代表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對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的影響</a:t>
                </a:r>
                <a:endParaRPr kumimoji="1" lang="en-US" altLang="zh-TW" sz="2400" dirty="0">
                  <a:solidFill>
                    <a:schemeClr val="tx1"/>
                  </a:solidFill>
                  <a:latin typeface="Calibri" panose="020F0502020204030204" pitchFamily="34" charset="0"/>
                  <a:ea typeface="Microsoft JhengHei" panose="020B0604030504040204" pitchFamily="34" charset="-12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但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的變化</a:t>
                </a:r>
                <a:r>
                  <a:rPr kumimoji="1" lang="zh-TW" altLang="en-US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由</a:t>
                </a:r>
                <a:r>
                  <a:rPr kumimoji="1"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和</a:t>
                </a:r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共同影響</a:t>
                </a:r>
                <a:endParaRPr lang="zh-TW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E615BB-1033-EB7F-6934-81855B4CA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15" y="4653601"/>
                <a:ext cx="10918370" cy="1384738"/>
              </a:xfrm>
              <a:prstGeom prst="rect">
                <a:avLst/>
              </a:prstGeom>
              <a:blipFill>
                <a:blip r:embed="rId7"/>
                <a:stretch>
                  <a:fillRect l="-696"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橢圓 10">
            <a:extLst>
              <a:ext uri="{FF2B5EF4-FFF2-40B4-BE49-F238E27FC236}">
                <a16:creationId xmlns:a16="http://schemas.microsoft.com/office/drawing/2014/main" id="{01E5E915-1BA4-4D7B-96E5-4D2B8571B92C}"/>
              </a:ext>
            </a:extLst>
          </p:cNvPr>
          <p:cNvSpPr/>
          <p:nvPr/>
        </p:nvSpPr>
        <p:spPr>
          <a:xfrm>
            <a:off x="5571309" y="2678514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E04C673-8D0D-5530-4525-B85F481BEB24}"/>
              </a:ext>
            </a:extLst>
          </p:cNvPr>
          <p:cNvCxnSpPr>
            <a:cxnSpLocks/>
          </p:cNvCxnSpPr>
          <p:nvPr/>
        </p:nvCxnSpPr>
        <p:spPr>
          <a:xfrm>
            <a:off x="4378779" y="2593126"/>
            <a:ext cx="1192530" cy="36683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0D44577-B8B6-0DCB-3EA6-DE1EA34D3A6D}"/>
              </a:ext>
            </a:extLst>
          </p:cNvPr>
          <p:cNvCxnSpPr>
            <a:cxnSpLocks/>
          </p:cNvCxnSpPr>
          <p:nvPr/>
        </p:nvCxnSpPr>
        <p:spPr>
          <a:xfrm flipV="1">
            <a:off x="6142809" y="2593126"/>
            <a:ext cx="1192530" cy="36683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CAD5B5A-9989-38F0-AF3C-16833273D11D}"/>
                  </a:ext>
                </a:extLst>
              </p:cNvPr>
              <p:cNvSpPr txBox="1"/>
              <p:nvPr/>
            </p:nvSpPr>
            <p:spPr>
              <a:xfrm>
                <a:off x="5679820" y="2678514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CAD5B5A-9989-38F0-AF3C-16833273D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20" y="2678514"/>
                <a:ext cx="330926" cy="523220"/>
              </a:xfrm>
              <a:prstGeom prst="rect">
                <a:avLst/>
              </a:prstGeom>
              <a:blipFill>
                <a:blip r:embed="rId8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手繪多邊形 48">
            <a:extLst>
              <a:ext uri="{FF2B5EF4-FFF2-40B4-BE49-F238E27FC236}">
                <a16:creationId xmlns:a16="http://schemas.microsoft.com/office/drawing/2014/main" id="{06BA3B57-0A13-A05E-0EF8-CC69E4FC9343}"/>
              </a:ext>
            </a:extLst>
          </p:cNvPr>
          <p:cNvSpPr/>
          <p:nvPr/>
        </p:nvSpPr>
        <p:spPr>
          <a:xfrm>
            <a:off x="2368296" y="1591056"/>
            <a:ext cx="6181344" cy="2378741"/>
          </a:xfrm>
          <a:custGeom>
            <a:avLst/>
            <a:gdLst>
              <a:gd name="connsiteX0" fmla="*/ 5961888 w 6181344"/>
              <a:gd name="connsiteY0" fmla="*/ 2350008 h 2378741"/>
              <a:gd name="connsiteX1" fmla="*/ 5961888 w 6181344"/>
              <a:gd name="connsiteY1" fmla="*/ 2350008 h 2378741"/>
              <a:gd name="connsiteX2" fmla="*/ 5769864 w 6181344"/>
              <a:gd name="connsiteY2" fmla="*/ 2368296 h 2378741"/>
              <a:gd name="connsiteX3" fmla="*/ 4123944 w 6181344"/>
              <a:gd name="connsiteY3" fmla="*/ 2368296 h 2378741"/>
              <a:gd name="connsiteX4" fmla="*/ 3227832 w 6181344"/>
              <a:gd name="connsiteY4" fmla="*/ 2350008 h 2378741"/>
              <a:gd name="connsiteX5" fmla="*/ 3017520 w 6181344"/>
              <a:gd name="connsiteY5" fmla="*/ 2340864 h 2378741"/>
              <a:gd name="connsiteX6" fmla="*/ 2267712 w 6181344"/>
              <a:gd name="connsiteY6" fmla="*/ 2322576 h 2378741"/>
              <a:gd name="connsiteX7" fmla="*/ 2066544 w 6181344"/>
              <a:gd name="connsiteY7" fmla="*/ 2313432 h 2378741"/>
              <a:gd name="connsiteX8" fmla="*/ 1792224 w 6181344"/>
              <a:gd name="connsiteY8" fmla="*/ 2286000 h 2378741"/>
              <a:gd name="connsiteX9" fmla="*/ 1636776 w 6181344"/>
              <a:gd name="connsiteY9" fmla="*/ 2276856 h 2378741"/>
              <a:gd name="connsiteX10" fmla="*/ 1426464 w 6181344"/>
              <a:gd name="connsiteY10" fmla="*/ 2258568 h 2378741"/>
              <a:gd name="connsiteX11" fmla="*/ 1344168 w 6181344"/>
              <a:gd name="connsiteY11" fmla="*/ 2249424 h 2378741"/>
              <a:gd name="connsiteX12" fmla="*/ 1115568 w 6181344"/>
              <a:gd name="connsiteY12" fmla="*/ 2231136 h 2378741"/>
              <a:gd name="connsiteX13" fmla="*/ 987552 w 6181344"/>
              <a:gd name="connsiteY13" fmla="*/ 2212848 h 2378741"/>
              <a:gd name="connsiteX14" fmla="*/ 777240 w 6181344"/>
              <a:gd name="connsiteY14" fmla="*/ 2194560 h 2378741"/>
              <a:gd name="connsiteX15" fmla="*/ 640080 w 6181344"/>
              <a:gd name="connsiteY15" fmla="*/ 2176272 h 2378741"/>
              <a:gd name="connsiteX16" fmla="*/ 594360 w 6181344"/>
              <a:gd name="connsiteY16" fmla="*/ 2167128 h 2378741"/>
              <a:gd name="connsiteX17" fmla="*/ 429768 w 6181344"/>
              <a:gd name="connsiteY17" fmla="*/ 2148840 h 2378741"/>
              <a:gd name="connsiteX18" fmla="*/ 301752 w 6181344"/>
              <a:gd name="connsiteY18" fmla="*/ 2121408 h 2378741"/>
              <a:gd name="connsiteX19" fmla="*/ 265176 w 6181344"/>
              <a:gd name="connsiteY19" fmla="*/ 2112264 h 2378741"/>
              <a:gd name="connsiteX20" fmla="*/ 210312 w 6181344"/>
              <a:gd name="connsiteY20" fmla="*/ 2093976 h 2378741"/>
              <a:gd name="connsiteX21" fmla="*/ 173736 w 6181344"/>
              <a:gd name="connsiteY21" fmla="*/ 2057400 h 2378741"/>
              <a:gd name="connsiteX22" fmla="*/ 109728 w 6181344"/>
              <a:gd name="connsiteY22" fmla="*/ 2002536 h 2378741"/>
              <a:gd name="connsiteX23" fmla="*/ 54864 w 6181344"/>
              <a:gd name="connsiteY23" fmla="*/ 1901952 h 2378741"/>
              <a:gd name="connsiteX24" fmla="*/ 27432 w 6181344"/>
              <a:gd name="connsiteY24" fmla="*/ 1828800 h 2378741"/>
              <a:gd name="connsiteX25" fmla="*/ 0 w 6181344"/>
              <a:gd name="connsiteY25" fmla="*/ 1719072 h 2378741"/>
              <a:gd name="connsiteX26" fmla="*/ 9144 w 6181344"/>
              <a:gd name="connsiteY26" fmla="*/ 1563624 h 2378741"/>
              <a:gd name="connsiteX27" fmla="*/ 27432 w 6181344"/>
              <a:gd name="connsiteY27" fmla="*/ 1490472 h 2378741"/>
              <a:gd name="connsiteX28" fmla="*/ 54864 w 6181344"/>
              <a:gd name="connsiteY28" fmla="*/ 1453896 h 2378741"/>
              <a:gd name="connsiteX29" fmla="*/ 192024 w 6181344"/>
              <a:gd name="connsiteY29" fmla="*/ 1408176 h 2378741"/>
              <a:gd name="connsiteX30" fmla="*/ 292608 w 6181344"/>
              <a:gd name="connsiteY30" fmla="*/ 1380744 h 2378741"/>
              <a:gd name="connsiteX31" fmla="*/ 521208 w 6181344"/>
              <a:gd name="connsiteY31" fmla="*/ 1371600 h 2378741"/>
              <a:gd name="connsiteX32" fmla="*/ 1133856 w 6181344"/>
              <a:gd name="connsiteY32" fmla="*/ 1362456 h 2378741"/>
              <a:gd name="connsiteX33" fmla="*/ 2029968 w 6181344"/>
              <a:gd name="connsiteY33" fmla="*/ 1335024 h 2378741"/>
              <a:gd name="connsiteX34" fmla="*/ 2642616 w 6181344"/>
              <a:gd name="connsiteY34" fmla="*/ 1316736 h 2378741"/>
              <a:gd name="connsiteX35" fmla="*/ 2724912 w 6181344"/>
              <a:gd name="connsiteY35" fmla="*/ 1307592 h 2378741"/>
              <a:gd name="connsiteX36" fmla="*/ 2999232 w 6181344"/>
              <a:gd name="connsiteY36" fmla="*/ 1298448 h 2378741"/>
              <a:gd name="connsiteX37" fmla="*/ 4315968 w 6181344"/>
              <a:gd name="connsiteY37" fmla="*/ 1289304 h 2378741"/>
              <a:gd name="connsiteX38" fmla="*/ 4343400 w 6181344"/>
              <a:gd name="connsiteY38" fmla="*/ 1280160 h 2378741"/>
              <a:gd name="connsiteX39" fmla="*/ 4379976 w 6181344"/>
              <a:gd name="connsiteY39" fmla="*/ 1225296 h 2378741"/>
              <a:gd name="connsiteX40" fmla="*/ 4398264 w 6181344"/>
              <a:gd name="connsiteY40" fmla="*/ 1161288 h 2378741"/>
              <a:gd name="connsiteX41" fmla="*/ 4434840 w 6181344"/>
              <a:gd name="connsiteY41" fmla="*/ 1088136 h 2378741"/>
              <a:gd name="connsiteX42" fmla="*/ 4443984 w 6181344"/>
              <a:gd name="connsiteY42" fmla="*/ 1051560 h 2378741"/>
              <a:gd name="connsiteX43" fmla="*/ 4462272 w 6181344"/>
              <a:gd name="connsiteY43" fmla="*/ 987552 h 2378741"/>
              <a:gd name="connsiteX44" fmla="*/ 4471416 w 6181344"/>
              <a:gd name="connsiteY44" fmla="*/ 923544 h 2378741"/>
              <a:gd name="connsiteX45" fmla="*/ 4489704 w 6181344"/>
              <a:gd name="connsiteY45" fmla="*/ 859536 h 2378741"/>
              <a:gd name="connsiteX46" fmla="*/ 4507992 w 6181344"/>
              <a:gd name="connsiteY46" fmla="*/ 786384 h 2378741"/>
              <a:gd name="connsiteX47" fmla="*/ 4535424 w 6181344"/>
              <a:gd name="connsiteY47" fmla="*/ 667512 h 2378741"/>
              <a:gd name="connsiteX48" fmla="*/ 4553712 w 6181344"/>
              <a:gd name="connsiteY48" fmla="*/ 612648 h 2378741"/>
              <a:gd name="connsiteX49" fmla="*/ 4590288 w 6181344"/>
              <a:gd name="connsiteY49" fmla="*/ 466344 h 2378741"/>
              <a:gd name="connsiteX50" fmla="*/ 4608576 w 6181344"/>
              <a:gd name="connsiteY50" fmla="*/ 411480 h 2378741"/>
              <a:gd name="connsiteX51" fmla="*/ 4617720 w 6181344"/>
              <a:gd name="connsiteY51" fmla="*/ 356616 h 2378741"/>
              <a:gd name="connsiteX52" fmla="*/ 4672584 w 6181344"/>
              <a:gd name="connsiteY52" fmla="*/ 210312 h 2378741"/>
              <a:gd name="connsiteX53" fmla="*/ 4690872 w 6181344"/>
              <a:gd name="connsiteY53" fmla="*/ 164592 h 2378741"/>
              <a:gd name="connsiteX54" fmla="*/ 4718304 w 6181344"/>
              <a:gd name="connsiteY54" fmla="*/ 82296 h 2378741"/>
              <a:gd name="connsiteX55" fmla="*/ 4754880 w 6181344"/>
              <a:gd name="connsiteY55" fmla="*/ 64008 h 2378741"/>
              <a:gd name="connsiteX56" fmla="*/ 4892040 w 6181344"/>
              <a:gd name="connsiteY56" fmla="*/ 27432 h 2378741"/>
              <a:gd name="connsiteX57" fmla="*/ 5010912 w 6181344"/>
              <a:gd name="connsiteY57" fmla="*/ 9144 h 2378741"/>
              <a:gd name="connsiteX58" fmla="*/ 5056632 w 6181344"/>
              <a:gd name="connsiteY58" fmla="*/ 0 h 2378741"/>
              <a:gd name="connsiteX59" fmla="*/ 5193792 w 6181344"/>
              <a:gd name="connsiteY59" fmla="*/ 18288 h 2378741"/>
              <a:gd name="connsiteX60" fmla="*/ 5239512 w 6181344"/>
              <a:gd name="connsiteY60" fmla="*/ 27432 h 2378741"/>
              <a:gd name="connsiteX61" fmla="*/ 5376672 w 6181344"/>
              <a:gd name="connsiteY61" fmla="*/ 64008 h 2378741"/>
              <a:gd name="connsiteX62" fmla="*/ 5431536 w 6181344"/>
              <a:gd name="connsiteY62" fmla="*/ 91440 h 2378741"/>
              <a:gd name="connsiteX63" fmla="*/ 5477256 w 6181344"/>
              <a:gd name="connsiteY63" fmla="*/ 118872 h 2378741"/>
              <a:gd name="connsiteX64" fmla="*/ 5559552 w 6181344"/>
              <a:gd name="connsiteY64" fmla="*/ 164592 h 2378741"/>
              <a:gd name="connsiteX65" fmla="*/ 5586984 w 6181344"/>
              <a:gd name="connsiteY65" fmla="*/ 182880 h 2378741"/>
              <a:gd name="connsiteX66" fmla="*/ 5641848 w 6181344"/>
              <a:gd name="connsiteY66" fmla="*/ 246888 h 2378741"/>
              <a:gd name="connsiteX67" fmla="*/ 5751576 w 6181344"/>
              <a:gd name="connsiteY67" fmla="*/ 338328 h 2378741"/>
              <a:gd name="connsiteX68" fmla="*/ 5824728 w 6181344"/>
              <a:gd name="connsiteY68" fmla="*/ 475488 h 2378741"/>
              <a:gd name="connsiteX69" fmla="*/ 5916168 w 6181344"/>
              <a:gd name="connsiteY69" fmla="*/ 676656 h 2378741"/>
              <a:gd name="connsiteX70" fmla="*/ 6007608 w 6181344"/>
              <a:gd name="connsiteY70" fmla="*/ 950976 h 2378741"/>
              <a:gd name="connsiteX71" fmla="*/ 6080760 w 6181344"/>
              <a:gd name="connsiteY71" fmla="*/ 1161288 h 2378741"/>
              <a:gd name="connsiteX72" fmla="*/ 6117336 w 6181344"/>
              <a:gd name="connsiteY72" fmla="*/ 1316736 h 2378741"/>
              <a:gd name="connsiteX73" fmla="*/ 6135624 w 6181344"/>
              <a:gd name="connsiteY73" fmla="*/ 1362456 h 2378741"/>
              <a:gd name="connsiteX74" fmla="*/ 6163056 w 6181344"/>
              <a:gd name="connsiteY74" fmla="*/ 1481328 h 2378741"/>
              <a:gd name="connsiteX75" fmla="*/ 6172200 w 6181344"/>
              <a:gd name="connsiteY75" fmla="*/ 1508760 h 2378741"/>
              <a:gd name="connsiteX76" fmla="*/ 6181344 w 6181344"/>
              <a:gd name="connsiteY76" fmla="*/ 1572768 h 2378741"/>
              <a:gd name="connsiteX77" fmla="*/ 6135624 w 6181344"/>
              <a:gd name="connsiteY77" fmla="*/ 1883664 h 2378741"/>
              <a:gd name="connsiteX78" fmla="*/ 6099048 w 6181344"/>
              <a:gd name="connsiteY78" fmla="*/ 1965960 h 2378741"/>
              <a:gd name="connsiteX79" fmla="*/ 6080760 w 6181344"/>
              <a:gd name="connsiteY79" fmla="*/ 2075688 h 2378741"/>
              <a:gd name="connsiteX80" fmla="*/ 6071616 w 6181344"/>
              <a:gd name="connsiteY80" fmla="*/ 2112264 h 2378741"/>
              <a:gd name="connsiteX81" fmla="*/ 6062472 w 6181344"/>
              <a:gd name="connsiteY81" fmla="*/ 2157984 h 2378741"/>
              <a:gd name="connsiteX82" fmla="*/ 6044184 w 6181344"/>
              <a:gd name="connsiteY82" fmla="*/ 2194560 h 2378741"/>
              <a:gd name="connsiteX83" fmla="*/ 6035040 w 6181344"/>
              <a:gd name="connsiteY83" fmla="*/ 2221992 h 2378741"/>
              <a:gd name="connsiteX84" fmla="*/ 6016752 w 6181344"/>
              <a:gd name="connsiteY84" fmla="*/ 2249424 h 2378741"/>
              <a:gd name="connsiteX85" fmla="*/ 6007608 w 6181344"/>
              <a:gd name="connsiteY85" fmla="*/ 2276856 h 2378741"/>
              <a:gd name="connsiteX86" fmla="*/ 5989320 w 6181344"/>
              <a:gd name="connsiteY86" fmla="*/ 2304288 h 2378741"/>
              <a:gd name="connsiteX87" fmla="*/ 5961888 w 6181344"/>
              <a:gd name="connsiteY87" fmla="*/ 2350008 h 237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6181344" h="2378741">
                <a:moveTo>
                  <a:pt x="5961888" y="2350008"/>
                </a:moveTo>
                <a:lnTo>
                  <a:pt x="5961888" y="2350008"/>
                </a:lnTo>
                <a:cubicBezTo>
                  <a:pt x="5897880" y="2356104"/>
                  <a:pt x="5834079" y="2365031"/>
                  <a:pt x="5769864" y="2368296"/>
                </a:cubicBezTo>
                <a:cubicBezTo>
                  <a:pt x="5320315" y="2391154"/>
                  <a:pt x="4303249" y="2369559"/>
                  <a:pt x="4123944" y="2368296"/>
                </a:cubicBezTo>
                <a:lnTo>
                  <a:pt x="3227832" y="2350008"/>
                </a:lnTo>
                <a:cubicBezTo>
                  <a:pt x="3157701" y="2347670"/>
                  <a:pt x="3087660" y="2342927"/>
                  <a:pt x="3017520" y="2340864"/>
                </a:cubicBezTo>
                <a:cubicBezTo>
                  <a:pt x="2538669" y="2326780"/>
                  <a:pt x="2705835" y="2337428"/>
                  <a:pt x="2267712" y="2322576"/>
                </a:cubicBezTo>
                <a:cubicBezTo>
                  <a:pt x="2200625" y="2320302"/>
                  <a:pt x="2133600" y="2316480"/>
                  <a:pt x="2066544" y="2313432"/>
                </a:cubicBezTo>
                <a:lnTo>
                  <a:pt x="1792224" y="2286000"/>
                </a:lnTo>
                <a:cubicBezTo>
                  <a:pt x="1740450" y="2282302"/>
                  <a:pt x="1688592" y="2279904"/>
                  <a:pt x="1636776" y="2276856"/>
                </a:cubicBezTo>
                <a:cubicBezTo>
                  <a:pt x="1483473" y="2257693"/>
                  <a:pt x="1652815" y="2277431"/>
                  <a:pt x="1426464" y="2258568"/>
                </a:cubicBezTo>
                <a:cubicBezTo>
                  <a:pt x="1398959" y="2256276"/>
                  <a:pt x="1371662" y="2251850"/>
                  <a:pt x="1344168" y="2249424"/>
                </a:cubicBezTo>
                <a:lnTo>
                  <a:pt x="1115568" y="2231136"/>
                </a:lnTo>
                <a:cubicBezTo>
                  <a:pt x="1065244" y="2222749"/>
                  <a:pt x="1040956" y="2217934"/>
                  <a:pt x="987552" y="2212848"/>
                </a:cubicBezTo>
                <a:cubicBezTo>
                  <a:pt x="864880" y="2201165"/>
                  <a:pt x="887612" y="2207805"/>
                  <a:pt x="777240" y="2194560"/>
                </a:cubicBezTo>
                <a:cubicBezTo>
                  <a:pt x="731444" y="2189064"/>
                  <a:pt x="685694" y="2183114"/>
                  <a:pt x="640080" y="2176272"/>
                </a:cubicBezTo>
                <a:cubicBezTo>
                  <a:pt x="624710" y="2173967"/>
                  <a:pt x="609771" y="2169138"/>
                  <a:pt x="594360" y="2167128"/>
                </a:cubicBezTo>
                <a:cubicBezTo>
                  <a:pt x="539622" y="2159988"/>
                  <a:pt x="484632" y="2154936"/>
                  <a:pt x="429768" y="2148840"/>
                </a:cubicBezTo>
                <a:cubicBezTo>
                  <a:pt x="311843" y="2115147"/>
                  <a:pt x="419967" y="2142902"/>
                  <a:pt x="301752" y="2121408"/>
                </a:cubicBezTo>
                <a:cubicBezTo>
                  <a:pt x="289387" y="2119160"/>
                  <a:pt x="277213" y="2115875"/>
                  <a:pt x="265176" y="2112264"/>
                </a:cubicBezTo>
                <a:cubicBezTo>
                  <a:pt x="246712" y="2106725"/>
                  <a:pt x="210312" y="2093976"/>
                  <a:pt x="210312" y="2093976"/>
                </a:cubicBezTo>
                <a:cubicBezTo>
                  <a:pt x="198120" y="2081784"/>
                  <a:pt x="186712" y="2068754"/>
                  <a:pt x="173736" y="2057400"/>
                </a:cubicBezTo>
                <a:cubicBezTo>
                  <a:pt x="136478" y="2024799"/>
                  <a:pt x="139737" y="2038546"/>
                  <a:pt x="109728" y="2002536"/>
                </a:cubicBezTo>
                <a:cubicBezTo>
                  <a:pt x="88847" y="1977478"/>
                  <a:pt x="65274" y="1922773"/>
                  <a:pt x="54864" y="1901952"/>
                </a:cubicBezTo>
                <a:cubicBezTo>
                  <a:pt x="24204" y="1840632"/>
                  <a:pt x="46107" y="1891050"/>
                  <a:pt x="27432" y="1828800"/>
                </a:cubicBezTo>
                <a:cubicBezTo>
                  <a:pt x="262" y="1738234"/>
                  <a:pt x="15217" y="1810372"/>
                  <a:pt x="0" y="1719072"/>
                </a:cubicBezTo>
                <a:cubicBezTo>
                  <a:pt x="3048" y="1667256"/>
                  <a:pt x="2960" y="1615160"/>
                  <a:pt x="9144" y="1563624"/>
                </a:cubicBezTo>
                <a:cubicBezTo>
                  <a:pt x="12139" y="1538669"/>
                  <a:pt x="12351" y="1510580"/>
                  <a:pt x="27432" y="1490472"/>
                </a:cubicBezTo>
                <a:cubicBezTo>
                  <a:pt x="36576" y="1478280"/>
                  <a:pt x="41632" y="1461457"/>
                  <a:pt x="54864" y="1453896"/>
                </a:cubicBezTo>
                <a:cubicBezTo>
                  <a:pt x="118441" y="1417566"/>
                  <a:pt x="138034" y="1424373"/>
                  <a:pt x="192024" y="1408176"/>
                </a:cubicBezTo>
                <a:cubicBezTo>
                  <a:pt x="225774" y="1398051"/>
                  <a:pt x="256895" y="1383125"/>
                  <a:pt x="292608" y="1380744"/>
                </a:cubicBezTo>
                <a:cubicBezTo>
                  <a:pt x="368700" y="1375671"/>
                  <a:pt x="444965" y="1373257"/>
                  <a:pt x="521208" y="1371600"/>
                </a:cubicBezTo>
                <a:lnTo>
                  <a:pt x="1133856" y="1362456"/>
                </a:lnTo>
                <a:cubicBezTo>
                  <a:pt x="1663981" y="1334555"/>
                  <a:pt x="1365360" y="1346101"/>
                  <a:pt x="2029968" y="1335024"/>
                </a:cubicBezTo>
                <a:cubicBezTo>
                  <a:pt x="2567242" y="1308160"/>
                  <a:pt x="1655814" y="1351979"/>
                  <a:pt x="2642616" y="1316736"/>
                </a:cubicBezTo>
                <a:cubicBezTo>
                  <a:pt x="2670199" y="1315751"/>
                  <a:pt x="2697347" y="1309006"/>
                  <a:pt x="2724912" y="1307592"/>
                </a:cubicBezTo>
                <a:cubicBezTo>
                  <a:pt x="2816283" y="1302906"/>
                  <a:pt x="2907747" y="1299500"/>
                  <a:pt x="2999232" y="1298448"/>
                </a:cubicBezTo>
                <a:lnTo>
                  <a:pt x="4315968" y="1289304"/>
                </a:lnTo>
                <a:cubicBezTo>
                  <a:pt x="4325112" y="1286256"/>
                  <a:pt x="4336584" y="1286976"/>
                  <a:pt x="4343400" y="1280160"/>
                </a:cubicBezTo>
                <a:cubicBezTo>
                  <a:pt x="4358942" y="1264618"/>
                  <a:pt x="4379976" y="1225296"/>
                  <a:pt x="4379976" y="1225296"/>
                </a:cubicBezTo>
                <a:cubicBezTo>
                  <a:pt x="4383856" y="1209776"/>
                  <a:pt x="4390976" y="1177321"/>
                  <a:pt x="4398264" y="1161288"/>
                </a:cubicBezTo>
                <a:cubicBezTo>
                  <a:pt x="4409545" y="1136469"/>
                  <a:pt x="4428228" y="1114584"/>
                  <a:pt x="4434840" y="1088136"/>
                </a:cubicBezTo>
                <a:cubicBezTo>
                  <a:pt x="4437888" y="1075944"/>
                  <a:pt x="4440677" y="1063684"/>
                  <a:pt x="4443984" y="1051560"/>
                </a:cubicBezTo>
                <a:cubicBezTo>
                  <a:pt x="4449823" y="1030152"/>
                  <a:pt x="4457623" y="1009249"/>
                  <a:pt x="4462272" y="987552"/>
                </a:cubicBezTo>
                <a:cubicBezTo>
                  <a:pt x="4466788" y="966478"/>
                  <a:pt x="4466900" y="944618"/>
                  <a:pt x="4471416" y="923544"/>
                </a:cubicBezTo>
                <a:cubicBezTo>
                  <a:pt x="4476065" y="901847"/>
                  <a:pt x="4483987" y="880977"/>
                  <a:pt x="4489704" y="859536"/>
                </a:cubicBezTo>
                <a:cubicBezTo>
                  <a:pt x="4496180" y="835250"/>
                  <a:pt x="4502340" y="810875"/>
                  <a:pt x="4507992" y="786384"/>
                </a:cubicBezTo>
                <a:cubicBezTo>
                  <a:pt x="4525140" y="712074"/>
                  <a:pt x="4508393" y="762119"/>
                  <a:pt x="4535424" y="667512"/>
                </a:cubicBezTo>
                <a:cubicBezTo>
                  <a:pt x="4540720" y="648976"/>
                  <a:pt x="4548745" y="631274"/>
                  <a:pt x="4553712" y="612648"/>
                </a:cubicBezTo>
                <a:cubicBezTo>
                  <a:pt x="4594998" y="457826"/>
                  <a:pt x="4549921" y="597536"/>
                  <a:pt x="4590288" y="466344"/>
                </a:cubicBezTo>
                <a:cubicBezTo>
                  <a:pt x="4595957" y="447919"/>
                  <a:pt x="4603901" y="430182"/>
                  <a:pt x="4608576" y="411480"/>
                </a:cubicBezTo>
                <a:cubicBezTo>
                  <a:pt x="4613073" y="393493"/>
                  <a:pt x="4612099" y="374283"/>
                  <a:pt x="4617720" y="356616"/>
                </a:cubicBezTo>
                <a:cubicBezTo>
                  <a:pt x="4633512" y="306984"/>
                  <a:pt x="4654042" y="258984"/>
                  <a:pt x="4672584" y="210312"/>
                </a:cubicBezTo>
                <a:cubicBezTo>
                  <a:pt x="4678427" y="194973"/>
                  <a:pt x="4685681" y="180164"/>
                  <a:pt x="4690872" y="164592"/>
                </a:cubicBezTo>
                <a:cubicBezTo>
                  <a:pt x="4700016" y="137160"/>
                  <a:pt x="4692441" y="95228"/>
                  <a:pt x="4718304" y="82296"/>
                </a:cubicBezTo>
                <a:cubicBezTo>
                  <a:pt x="4730496" y="76200"/>
                  <a:pt x="4741882" y="68113"/>
                  <a:pt x="4754880" y="64008"/>
                </a:cubicBezTo>
                <a:cubicBezTo>
                  <a:pt x="4800001" y="49759"/>
                  <a:pt x="4845773" y="37346"/>
                  <a:pt x="4892040" y="27432"/>
                </a:cubicBezTo>
                <a:cubicBezTo>
                  <a:pt x="4931240" y="19032"/>
                  <a:pt x="4971367" y="15735"/>
                  <a:pt x="5010912" y="9144"/>
                </a:cubicBezTo>
                <a:cubicBezTo>
                  <a:pt x="5026242" y="6589"/>
                  <a:pt x="5041392" y="3048"/>
                  <a:pt x="5056632" y="0"/>
                </a:cubicBezTo>
                <a:cubicBezTo>
                  <a:pt x="5131168" y="8282"/>
                  <a:pt x="5129293" y="6561"/>
                  <a:pt x="5193792" y="18288"/>
                </a:cubicBezTo>
                <a:cubicBezTo>
                  <a:pt x="5209083" y="21068"/>
                  <a:pt x="5224434" y="23663"/>
                  <a:pt x="5239512" y="27432"/>
                </a:cubicBezTo>
                <a:cubicBezTo>
                  <a:pt x="5285417" y="38908"/>
                  <a:pt x="5334350" y="42847"/>
                  <a:pt x="5376672" y="64008"/>
                </a:cubicBezTo>
                <a:cubicBezTo>
                  <a:pt x="5394960" y="73152"/>
                  <a:pt x="5413586" y="81649"/>
                  <a:pt x="5431536" y="91440"/>
                </a:cubicBezTo>
                <a:cubicBezTo>
                  <a:pt x="5447139" y="99951"/>
                  <a:pt x="5461360" y="110924"/>
                  <a:pt x="5477256" y="118872"/>
                </a:cubicBezTo>
                <a:cubicBezTo>
                  <a:pt x="5573823" y="167156"/>
                  <a:pt x="5386565" y="49267"/>
                  <a:pt x="5559552" y="164592"/>
                </a:cubicBezTo>
                <a:cubicBezTo>
                  <a:pt x="5568696" y="170688"/>
                  <a:pt x="5579832" y="174536"/>
                  <a:pt x="5586984" y="182880"/>
                </a:cubicBezTo>
                <a:cubicBezTo>
                  <a:pt x="5605272" y="204216"/>
                  <a:pt x="5621199" y="227828"/>
                  <a:pt x="5641848" y="246888"/>
                </a:cubicBezTo>
                <a:cubicBezTo>
                  <a:pt x="5728417" y="326798"/>
                  <a:pt x="5683187" y="256261"/>
                  <a:pt x="5751576" y="338328"/>
                </a:cubicBezTo>
                <a:cubicBezTo>
                  <a:pt x="5816564" y="416314"/>
                  <a:pt x="5783986" y="384950"/>
                  <a:pt x="5824728" y="475488"/>
                </a:cubicBezTo>
                <a:cubicBezTo>
                  <a:pt x="5882344" y="603522"/>
                  <a:pt x="5873981" y="556123"/>
                  <a:pt x="5916168" y="676656"/>
                </a:cubicBezTo>
                <a:cubicBezTo>
                  <a:pt x="5948009" y="767631"/>
                  <a:pt x="5976461" y="859761"/>
                  <a:pt x="6007608" y="950976"/>
                </a:cubicBezTo>
                <a:cubicBezTo>
                  <a:pt x="6020742" y="989439"/>
                  <a:pt x="6072475" y="1124005"/>
                  <a:pt x="6080760" y="1161288"/>
                </a:cubicBezTo>
                <a:cubicBezTo>
                  <a:pt x="6087660" y="1192340"/>
                  <a:pt x="6107295" y="1284101"/>
                  <a:pt x="6117336" y="1316736"/>
                </a:cubicBezTo>
                <a:cubicBezTo>
                  <a:pt x="6122163" y="1332424"/>
                  <a:pt x="6130797" y="1346768"/>
                  <a:pt x="6135624" y="1362456"/>
                </a:cubicBezTo>
                <a:cubicBezTo>
                  <a:pt x="6165970" y="1461081"/>
                  <a:pt x="6143858" y="1404534"/>
                  <a:pt x="6163056" y="1481328"/>
                </a:cubicBezTo>
                <a:cubicBezTo>
                  <a:pt x="6165394" y="1490679"/>
                  <a:pt x="6169152" y="1499616"/>
                  <a:pt x="6172200" y="1508760"/>
                </a:cubicBezTo>
                <a:cubicBezTo>
                  <a:pt x="6175248" y="1530096"/>
                  <a:pt x="6181344" y="1551215"/>
                  <a:pt x="6181344" y="1572768"/>
                </a:cubicBezTo>
                <a:cubicBezTo>
                  <a:pt x="6181344" y="1678694"/>
                  <a:pt x="6171010" y="1783404"/>
                  <a:pt x="6135624" y="1883664"/>
                </a:cubicBezTo>
                <a:cubicBezTo>
                  <a:pt x="6122239" y="1921588"/>
                  <a:pt x="6106004" y="1931180"/>
                  <a:pt x="6099048" y="1965960"/>
                </a:cubicBezTo>
                <a:cubicBezTo>
                  <a:pt x="6091776" y="2002320"/>
                  <a:pt x="6089753" y="2039715"/>
                  <a:pt x="6080760" y="2075688"/>
                </a:cubicBezTo>
                <a:cubicBezTo>
                  <a:pt x="6077712" y="2087880"/>
                  <a:pt x="6074342" y="2099996"/>
                  <a:pt x="6071616" y="2112264"/>
                </a:cubicBezTo>
                <a:cubicBezTo>
                  <a:pt x="6068245" y="2127436"/>
                  <a:pt x="6067387" y="2143240"/>
                  <a:pt x="6062472" y="2157984"/>
                </a:cubicBezTo>
                <a:cubicBezTo>
                  <a:pt x="6058161" y="2170916"/>
                  <a:pt x="6049554" y="2182031"/>
                  <a:pt x="6044184" y="2194560"/>
                </a:cubicBezTo>
                <a:cubicBezTo>
                  <a:pt x="6040387" y="2203419"/>
                  <a:pt x="6039351" y="2213371"/>
                  <a:pt x="6035040" y="2221992"/>
                </a:cubicBezTo>
                <a:cubicBezTo>
                  <a:pt x="6030125" y="2231822"/>
                  <a:pt x="6021667" y="2239594"/>
                  <a:pt x="6016752" y="2249424"/>
                </a:cubicBezTo>
                <a:cubicBezTo>
                  <a:pt x="6012441" y="2258045"/>
                  <a:pt x="6011919" y="2268235"/>
                  <a:pt x="6007608" y="2276856"/>
                </a:cubicBezTo>
                <a:cubicBezTo>
                  <a:pt x="6002693" y="2286686"/>
                  <a:pt x="5994974" y="2294864"/>
                  <a:pt x="5989320" y="2304288"/>
                </a:cubicBezTo>
                <a:lnTo>
                  <a:pt x="5961888" y="2350008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F5FC9B7-CC0C-7CCE-E81C-756CC63E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Back-propagation through-time (BPTT) 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9DD70D-9B0E-9582-A8DA-61F769CB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2492BC9-9008-FEB7-9C8B-18CC02B71A66}"/>
              </a:ext>
            </a:extLst>
          </p:cNvPr>
          <p:cNvSpPr/>
          <p:nvPr/>
        </p:nvSpPr>
        <p:spPr>
          <a:xfrm>
            <a:off x="3496942" y="305184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E1AB5F0-B1CB-7FDD-C574-6CC28AABB6E0}"/>
                  </a:ext>
                </a:extLst>
              </p:cNvPr>
              <p:cNvSpPr txBox="1"/>
              <p:nvPr/>
            </p:nvSpPr>
            <p:spPr>
              <a:xfrm>
                <a:off x="3595162" y="3124724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E1AB5F0-B1CB-7FDD-C574-6CC28AABB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162" y="3124724"/>
                <a:ext cx="322139" cy="400110"/>
              </a:xfrm>
              <a:prstGeom prst="rect">
                <a:avLst/>
              </a:prstGeom>
              <a:blipFill>
                <a:blip r:embed="rId2"/>
                <a:stretch>
                  <a:fillRect r="-23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橢圓 6">
            <a:extLst>
              <a:ext uri="{FF2B5EF4-FFF2-40B4-BE49-F238E27FC236}">
                <a16:creationId xmlns:a16="http://schemas.microsoft.com/office/drawing/2014/main" id="{958123D1-85FB-B851-C044-C0FB66B0AFE4}"/>
              </a:ext>
            </a:extLst>
          </p:cNvPr>
          <p:cNvSpPr/>
          <p:nvPr/>
        </p:nvSpPr>
        <p:spPr>
          <a:xfrm>
            <a:off x="5305755" y="305184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1A16960-FEE2-0BE3-3FDE-F3783B685DEB}"/>
                  </a:ext>
                </a:extLst>
              </p:cNvPr>
              <p:cNvSpPr txBox="1"/>
              <p:nvPr/>
            </p:nvSpPr>
            <p:spPr>
              <a:xfrm>
                <a:off x="5403975" y="3124724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1A16960-FEE2-0BE3-3FDE-F3783B685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75" y="3124724"/>
                <a:ext cx="322139" cy="400110"/>
              </a:xfrm>
              <a:prstGeom prst="rect">
                <a:avLst/>
              </a:prstGeom>
              <a:blipFill>
                <a:blip r:embed="rId3"/>
                <a:stretch>
                  <a:fillRect r="-23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橢圓 8">
            <a:extLst>
              <a:ext uri="{FF2B5EF4-FFF2-40B4-BE49-F238E27FC236}">
                <a16:creationId xmlns:a16="http://schemas.microsoft.com/office/drawing/2014/main" id="{B382B813-3C65-1C7E-F422-96B153ACB827}"/>
              </a:ext>
            </a:extLst>
          </p:cNvPr>
          <p:cNvSpPr/>
          <p:nvPr/>
        </p:nvSpPr>
        <p:spPr>
          <a:xfrm>
            <a:off x="7114568" y="305184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C6C5ADA-983C-4D57-7F58-D032975A31CF}"/>
                  </a:ext>
                </a:extLst>
              </p:cNvPr>
              <p:cNvSpPr txBox="1"/>
              <p:nvPr/>
            </p:nvSpPr>
            <p:spPr>
              <a:xfrm>
                <a:off x="7212788" y="3124724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C6C5ADA-983C-4D57-7F58-D032975A3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788" y="3124724"/>
                <a:ext cx="322139" cy="400110"/>
              </a:xfrm>
              <a:prstGeom prst="rect">
                <a:avLst/>
              </a:prstGeom>
              <a:blipFill>
                <a:blip r:embed="rId4"/>
                <a:stretch>
                  <a:fillRect r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53828C1-3F4F-208D-52DE-53B84E92D199}"/>
                  </a:ext>
                </a:extLst>
              </p:cNvPr>
              <p:cNvSpPr txBox="1"/>
              <p:nvPr/>
            </p:nvSpPr>
            <p:spPr>
              <a:xfrm>
                <a:off x="7239248" y="4558783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53828C1-3F4F-208D-52DE-53B84E92D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248" y="4558783"/>
                <a:ext cx="322139" cy="400110"/>
              </a:xfrm>
              <a:prstGeom prst="rect">
                <a:avLst/>
              </a:prstGeom>
              <a:blipFill>
                <a:blip r:embed="rId5"/>
                <a:stretch>
                  <a:fillRect r="-1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52908AA-75AE-E757-BB7A-1D6D88ACD64F}"/>
                  </a:ext>
                </a:extLst>
              </p:cNvPr>
              <p:cNvSpPr txBox="1"/>
              <p:nvPr/>
            </p:nvSpPr>
            <p:spPr>
              <a:xfrm>
                <a:off x="5403974" y="4558783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52908AA-75AE-E757-BB7A-1D6D88ACD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74" y="4558783"/>
                <a:ext cx="322139" cy="400110"/>
              </a:xfrm>
              <a:prstGeom prst="rect">
                <a:avLst/>
              </a:prstGeom>
              <a:blipFill>
                <a:blip r:embed="rId6"/>
                <a:stretch>
                  <a:fillRect r="-23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AB06668-33C9-8408-D0AC-38F670121040}"/>
                  </a:ext>
                </a:extLst>
              </p:cNvPr>
              <p:cNvSpPr txBox="1"/>
              <p:nvPr/>
            </p:nvSpPr>
            <p:spPr>
              <a:xfrm>
                <a:off x="3595162" y="4558783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AB06668-33C9-8408-D0AC-38F670121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162" y="4558783"/>
                <a:ext cx="322139" cy="400110"/>
              </a:xfrm>
              <a:prstGeom prst="rect">
                <a:avLst/>
              </a:prstGeom>
              <a:blipFill>
                <a:blip r:embed="rId7"/>
                <a:stretch>
                  <a:fillRect r="-1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73AA2A4A-AEB9-503F-12B6-148982191450}"/>
              </a:ext>
            </a:extLst>
          </p:cNvPr>
          <p:cNvCxnSpPr>
            <a:cxnSpLocks/>
          </p:cNvCxnSpPr>
          <p:nvPr/>
        </p:nvCxnSpPr>
        <p:spPr>
          <a:xfrm flipV="1">
            <a:off x="7417383" y="3782215"/>
            <a:ext cx="0" cy="704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DE9E92DE-5C68-2CE8-7E89-49C90CE91E68}"/>
              </a:ext>
            </a:extLst>
          </p:cNvPr>
          <p:cNvCxnSpPr>
            <a:cxnSpLocks/>
          </p:cNvCxnSpPr>
          <p:nvPr/>
        </p:nvCxnSpPr>
        <p:spPr>
          <a:xfrm flipV="1">
            <a:off x="5591082" y="3782215"/>
            <a:ext cx="0" cy="704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7AB933B7-3EBC-4D2A-35C6-A972FBBFB1DC}"/>
              </a:ext>
            </a:extLst>
          </p:cNvPr>
          <p:cNvCxnSpPr>
            <a:cxnSpLocks/>
          </p:cNvCxnSpPr>
          <p:nvPr/>
        </p:nvCxnSpPr>
        <p:spPr>
          <a:xfrm flipV="1">
            <a:off x="3772275" y="3782215"/>
            <a:ext cx="0" cy="704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FC3EC2BB-D7CA-979E-1130-A609F9FBEC22}"/>
                  </a:ext>
                </a:extLst>
              </p:cNvPr>
              <p:cNvSpPr txBox="1"/>
              <p:nvPr/>
            </p:nvSpPr>
            <p:spPr>
              <a:xfrm>
                <a:off x="7359095" y="3968770"/>
                <a:ext cx="653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FC3EC2BB-D7CA-979E-1130-A609F9FBE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095" y="3968770"/>
                <a:ext cx="65394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09D52467-B91B-ADEB-438C-D71F839636E5}"/>
                  </a:ext>
                </a:extLst>
              </p:cNvPr>
              <p:cNvSpPr txBox="1"/>
              <p:nvPr/>
            </p:nvSpPr>
            <p:spPr>
              <a:xfrm>
                <a:off x="5494172" y="3968770"/>
                <a:ext cx="653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09D52467-B91B-ADEB-438C-D71F83963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72" y="3968770"/>
                <a:ext cx="6539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E95E52F-C7CA-C26B-0B38-E59336B2ABFF}"/>
                  </a:ext>
                </a:extLst>
              </p:cNvPr>
              <p:cNvSpPr txBox="1"/>
              <p:nvPr/>
            </p:nvSpPr>
            <p:spPr>
              <a:xfrm>
                <a:off x="3667872" y="3949817"/>
                <a:ext cx="653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E95E52F-C7CA-C26B-0B38-E59336B2A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872" y="3949817"/>
                <a:ext cx="65394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8F308BCD-D23B-A692-B127-A9720397E8BD}"/>
              </a:ext>
            </a:extLst>
          </p:cNvPr>
          <p:cNvCxnSpPr>
            <a:cxnSpLocks/>
          </p:cNvCxnSpPr>
          <p:nvPr/>
        </p:nvCxnSpPr>
        <p:spPr>
          <a:xfrm>
            <a:off x="4321817" y="3340097"/>
            <a:ext cx="774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DEDC3B2A-4805-3B4E-AFB4-4A0D34BB4557}"/>
              </a:ext>
            </a:extLst>
          </p:cNvPr>
          <p:cNvCxnSpPr>
            <a:cxnSpLocks/>
          </p:cNvCxnSpPr>
          <p:nvPr/>
        </p:nvCxnSpPr>
        <p:spPr>
          <a:xfrm>
            <a:off x="6148117" y="3337599"/>
            <a:ext cx="774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026DF3A1-46AA-727A-04A0-C81F4E0252E2}"/>
                  </a:ext>
                </a:extLst>
              </p:cNvPr>
              <p:cNvSpPr txBox="1"/>
              <p:nvPr/>
            </p:nvSpPr>
            <p:spPr>
              <a:xfrm>
                <a:off x="4373948" y="2940058"/>
                <a:ext cx="653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026DF3A1-46AA-727A-04A0-C81F4E025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948" y="2940058"/>
                <a:ext cx="65394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AE9084AC-E075-A537-022C-E9F6EFB6FD47}"/>
                  </a:ext>
                </a:extLst>
              </p:cNvPr>
              <p:cNvSpPr txBox="1"/>
              <p:nvPr/>
            </p:nvSpPr>
            <p:spPr>
              <a:xfrm>
                <a:off x="6152580" y="2968267"/>
                <a:ext cx="653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AE9084AC-E075-A537-022C-E9F6EFB6F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580" y="2968267"/>
                <a:ext cx="65394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F2947BFF-72AF-BB63-813A-05A1AD84F7F1}"/>
                  </a:ext>
                </a:extLst>
              </p:cNvPr>
              <p:cNvSpPr txBox="1"/>
              <p:nvPr/>
            </p:nvSpPr>
            <p:spPr>
              <a:xfrm>
                <a:off x="3595162" y="1657740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F2947BFF-72AF-BB63-813A-05A1AD84F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162" y="1657740"/>
                <a:ext cx="322139" cy="400110"/>
              </a:xfrm>
              <a:prstGeom prst="rect">
                <a:avLst/>
              </a:prstGeom>
              <a:blipFill>
                <a:blip r:embed="rId13"/>
                <a:stretch>
                  <a:fillRect r="-19231" b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D18BBE8D-C594-6B07-D86D-D51128FAE89A}"/>
              </a:ext>
            </a:extLst>
          </p:cNvPr>
          <p:cNvCxnSpPr>
            <a:cxnSpLocks/>
          </p:cNvCxnSpPr>
          <p:nvPr/>
        </p:nvCxnSpPr>
        <p:spPr>
          <a:xfrm flipV="1">
            <a:off x="3769121" y="2179604"/>
            <a:ext cx="0" cy="704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2341323-B3DB-9968-0A7E-714180CB7526}"/>
                  </a:ext>
                </a:extLst>
              </p:cNvPr>
              <p:cNvSpPr txBox="1"/>
              <p:nvPr/>
            </p:nvSpPr>
            <p:spPr>
              <a:xfrm>
                <a:off x="3667871" y="2347206"/>
                <a:ext cx="653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2341323-B3DB-9968-0A7E-714180CB7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871" y="2347206"/>
                <a:ext cx="65394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4841784E-BC0A-16B3-BD02-EF6992792131}"/>
                  </a:ext>
                </a:extLst>
              </p:cNvPr>
              <p:cNvSpPr txBox="1"/>
              <p:nvPr/>
            </p:nvSpPr>
            <p:spPr>
              <a:xfrm>
                <a:off x="5421463" y="1656125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4841784E-BC0A-16B3-BD02-EF6992792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463" y="1656125"/>
                <a:ext cx="322139" cy="400110"/>
              </a:xfrm>
              <a:prstGeom prst="rect">
                <a:avLst/>
              </a:prstGeom>
              <a:blipFill>
                <a:blip r:embed="rId15"/>
                <a:stretch>
                  <a:fillRect r="-18519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C618F6AE-2255-2F86-0362-F00F681EFEB2}"/>
              </a:ext>
            </a:extLst>
          </p:cNvPr>
          <p:cNvCxnSpPr>
            <a:cxnSpLocks/>
          </p:cNvCxnSpPr>
          <p:nvPr/>
        </p:nvCxnSpPr>
        <p:spPr>
          <a:xfrm flipV="1">
            <a:off x="5595422" y="2177989"/>
            <a:ext cx="0" cy="704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1CE6CDF-C338-DD1C-B3F8-AB523AC637BF}"/>
                  </a:ext>
                </a:extLst>
              </p:cNvPr>
              <p:cNvSpPr txBox="1"/>
              <p:nvPr/>
            </p:nvSpPr>
            <p:spPr>
              <a:xfrm>
                <a:off x="5494172" y="2345591"/>
                <a:ext cx="653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1CE6CDF-C338-DD1C-B3F8-AB523AC63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72" y="2345591"/>
                <a:ext cx="65394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DA3EFCA-76EA-9CE9-EC17-6EF65BD477AB}"/>
                  </a:ext>
                </a:extLst>
              </p:cNvPr>
              <p:cNvSpPr txBox="1"/>
              <p:nvPr/>
            </p:nvSpPr>
            <p:spPr>
              <a:xfrm>
                <a:off x="7247763" y="1656125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DA3EFCA-76EA-9CE9-EC17-6EF65BD47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763" y="1656125"/>
                <a:ext cx="322139" cy="400110"/>
              </a:xfrm>
              <a:prstGeom prst="rect">
                <a:avLst/>
              </a:prstGeom>
              <a:blipFill>
                <a:blip r:embed="rId17"/>
                <a:stretch>
                  <a:fillRect r="-18519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83861EAB-CE56-FE7A-C714-4B90ECC9DE98}"/>
              </a:ext>
            </a:extLst>
          </p:cNvPr>
          <p:cNvCxnSpPr>
            <a:cxnSpLocks/>
          </p:cNvCxnSpPr>
          <p:nvPr/>
        </p:nvCxnSpPr>
        <p:spPr>
          <a:xfrm flipV="1">
            <a:off x="7421722" y="2177989"/>
            <a:ext cx="0" cy="704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A0CA0E70-68D3-FE08-F6EC-11A2E05A3D8D}"/>
                  </a:ext>
                </a:extLst>
              </p:cNvPr>
              <p:cNvSpPr txBox="1"/>
              <p:nvPr/>
            </p:nvSpPr>
            <p:spPr>
              <a:xfrm>
                <a:off x="7320472" y="2345591"/>
                <a:ext cx="653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A0CA0E70-68D3-FE08-F6EC-11A2E05A3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472" y="2345591"/>
                <a:ext cx="65394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E831FF79-601D-59A0-1063-EC73EEB9E1E0}"/>
                  </a:ext>
                </a:extLst>
              </p:cNvPr>
              <p:cNvSpPr txBox="1"/>
              <p:nvPr/>
            </p:nvSpPr>
            <p:spPr>
              <a:xfrm>
                <a:off x="876616" y="5246364"/>
                <a:ext cx="2999802" cy="857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  <m:r>
                        <a:rPr lang="zh-TW" alt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TW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TW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E831FF79-601D-59A0-1063-EC73EEB9E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16" y="5246364"/>
                <a:ext cx="2999802" cy="857735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B903FB53-C4D5-994A-8D12-8E358223C42E}"/>
                  </a:ext>
                </a:extLst>
              </p:cNvPr>
              <p:cNvSpPr txBox="1"/>
              <p:nvPr/>
            </p:nvSpPr>
            <p:spPr>
              <a:xfrm>
                <a:off x="7395910" y="5246364"/>
                <a:ext cx="4043994" cy="857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TW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TW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B903FB53-C4D5-994A-8D12-8E358223C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910" y="5246364"/>
                <a:ext cx="4043994" cy="857735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E8A0ED53-58F8-BFE5-16DB-8BEDBE8F82B5}"/>
                  </a:ext>
                </a:extLst>
              </p:cNvPr>
              <p:cNvSpPr txBox="1"/>
              <p:nvPr/>
            </p:nvSpPr>
            <p:spPr>
              <a:xfrm>
                <a:off x="4129792" y="5246365"/>
                <a:ext cx="3266118" cy="857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TW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TW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E8A0ED53-58F8-BFE5-16DB-8BEDBE8F8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792" y="5246365"/>
                <a:ext cx="3266118" cy="857735"/>
              </a:xfrm>
              <a:prstGeom prst="rect">
                <a:avLst/>
              </a:prstGeom>
              <a:blipFill>
                <a:blip r:embed="rId2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66C8C57D-3271-5100-D8D4-B6B71B44519A}"/>
              </a:ext>
            </a:extLst>
          </p:cNvPr>
          <p:cNvCxnSpPr>
            <a:cxnSpLocks/>
          </p:cNvCxnSpPr>
          <p:nvPr/>
        </p:nvCxnSpPr>
        <p:spPr>
          <a:xfrm>
            <a:off x="2482098" y="3351349"/>
            <a:ext cx="774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19701861-C850-5E8B-7141-C20E5157D6DF}"/>
                  </a:ext>
                </a:extLst>
              </p:cNvPr>
              <p:cNvSpPr txBox="1"/>
              <p:nvPr/>
            </p:nvSpPr>
            <p:spPr>
              <a:xfrm>
                <a:off x="2534229" y="2951310"/>
                <a:ext cx="653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19701861-C850-5E8B-7141-C20E5157D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229" y="2951310"/>
                <a:ext cx="65394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手繪多邊形 45">
            <a:extLst>
              <a:ext uri="{FF2B5EF4-FFF2-40B4-BE49-F238E27FC236}">
                <a16:creationId xmlns:a16="http://schemas.microsoft.com/office/drawing/2014/main" id="{12C96C7D-81E5-E747-BF26-716F8772567E}"/>
              </a:ext>
            </a:extLst>
          </p:cNvPr>
          <p:cNvSpPr/>
          <p:nvPr/>
        </p:nvSpPr>
        <p:spPr>
          <a:xfrm>
            <a:off x="6003561" y="1697691"/>
            <a:ext cx="2248524" cy="2049850"/>
          </a:xfrm>
          <a:custGeom>
            <a:avLst/>
            <a:gdLst>
              <a:gd name="connsiteX0" fmla="*/ 0 w 2248524"/>
              <a:gd name="connsiteY0" fmla="*/ 1585155 h 2049850"/>
              <a:gd name="connsiteX1" fmla="*/ 0 w 2248524"/>
              <a:gd name="connsiteY1" fmla="*/ 1585155 h 2049850"/>
              <a:gd name="connsiteX2" fmla="*/ 14990 w 2248524"/>
              <a:gd name="connsiteY2" fmla="*/ 1442748 h 2049850"/>
              <a:gd name="connsiteX3" fmla="*/ 29980 w 2248524"/>
              <a:gd name="connsiteY3" fmla="*/ 1367798 h 2049850"/>
              <a:gd name="connsiteX4" fmla="*/ 52465 w 2248524"/>
              <a:gd name="connsiteY4" fmla="*/ 1292847 h 2049850"/>
              <a:gd name="connsiteX5" fmla="*/ 67455 w 2248524"/>
              <a:gd name="connsiteY5" fmla="*/ 1270361 h 2049850"/>
              <a:gd name="connsiteX6" fmla="*/ 74950 w 2248524"/>
              <a:gd name="connsiteY6" fmla="*/ 1247876 h 2049850"/>
              <a:gd name="connsiteX7" fmla="*/ 89941 w 2248524"/>
              <a:gd name="connsiteY7" fmla="*/ 1232886 h 2049850"/>
              <a:gd name="connsiteX8" fmla="*/ 112426 w 2248524"/>
              <a:gd name="connsiteY8" fmla="*/ 1217896 h 2049850"/>
              <a:gd name="connsiteX9" fmla="*/ 164891 w 2248524"/>
              <a:gd name="connsiteY9" fmla="*/ 1202906 h 2049850"/>
              <a:gd name="connsiteX10" fmla="*/ 209862 w 2248524"/>
              <a:gd name="connsiteY10" fmla="*/ 1187916 h 2049850"/>
              <a:gd name="connsiteX11" fmla="*/ 277318 w 2248524"/>
              <a:gd name="connsiteY11" fmla="*/ 1172925 h 2049850"/>
              <a:gd name="connsiteX12" fmla="*/ 374754 w 2248524"/>
              <a:gd name="connsiteY12" fmla="*/ 1157935 h 2049850"/>
              <a:gd name="connsiteX13" fmla="*/ 457200 w 2248524"/>
              <a:gd name="connsiteY13" fmla="*/ 1142945 h 2049850"/>
              <a:gd name="connsiteX14" fmla="*/ 629587 w 2248524"/>
              <a:gd name="connsiteY14" fmla="*/ 1135450 h 2049850"/>
              <a:gd name="connsiteX15" fmla="*/ 734518 w 2248524"/>
              <a:gd name="connsiteY15" fmla="*/ 1127955 h 2049850"/>
              <a:gd name="connsiteX16" fmla="*/ 914400 w 2248524"/>
              <a:gd name="connsiteY16" fmla="*/ 1105470 h 2049850"/>
              <a:gd name="connsiteX17" fmla="*/ 936885 w 2248524"/>
              <a:gd name="connsiteY17" fmla="*/ 1097975 h 2049850"/>
              <a:gd name="connsiteX18" fmla="*/ 951875 w 2248524"/>
              <a:gd name="connsiteY18" fmla="*/ 1082984 h 2049850"/>
              <a:gd name="connsiteX19" fmla="*/ 974360 w 2248524"/>
              <a:gd name="connsiteY19" fmla="*/ 1038014 h 2049850"/>
              <a:gd name="connsiteX20" fmla="*/ 981855 w 2248524"/>
              <a:gd name="connsiteY20" fmla="*/ 978053 h 2049850"/>
              <a:gd name="connsiteX21" fmla="*/ 996846 w 2248524"/>
              <a:gd name="connsiteY21" fmla="*/ 783181 h 2049850"/>
              <a:gd name="connsiteX22" fmla="*/ 1004341 w 2248524"/>
              <a:gd name="connsiteY22" fmla="*/ 715725 h 2049850"/>
              <a:gd name="connsiteX23" fmla="*/ 1011836 w 2248524"/>
              <a:gd name="connsiteY23" fmla="*/ 633279 h 2049850"/>
              <a:gd name="connsiteX24" fmla="*/ 1019331 w 2248524"/>
              <a:gd name="connsiteY24" fmla="*/ 460893 h 2049850"/>
              <a:gd name="connsiteX25" fmla="*/ 1034321 w 2248524"/>
              <a:gd name="connsiteY25" fmla="*/ 370952 h 2049850"/>
              <a:gd name="connsiteX26" fmla="*/ 1041816 w 2248524"/>
              <a:gd name="connsiteY26" fmla="*/ 325981 h 2049850"/>
              <a:gd name="connsiteX27" fmla="*/ 1071796 w 2248524"/>
              <a:gd name="connsiteY27" fmla="*/ 251030 h 2049850"/>
              <a:gd name="connsiteX28" fmla="*/ 1086787 w 2248524"/>
              <a:gd name="connsiteY28" fmla="*/ 228545 h 2049850"/>
              <a:gd name="connsiteX29" fmla="*/ 1124262 w 2248524"/>
              <a:gd name="connsiteY29" fmla="*/ 161089 h 2049850"/>
              <a:gd name="connsiteX30" fmla="*/ 1184223 w 2248524"/>
              <a:gd name="connsiteY30" fmla="*/ 108624 h 2049850"/>
              <a:gd name="connsiteX31" fmla="*/ 1229193 w 2248524"/>
              <a:gd name="connsiteY31" fmla="*/ 93634 h 2049850"/>
              <a:gd name="connsiteX32" fmla="*/ 1244183 w 2248524"/>
              <a:gd name="connsiteY32" fmla="*/ 78643 h 2049850"/>
              <a:gd name="connsiteX33" fmla="*/ 1326629 w 2248524"/>
              <a:gd name="connsiteY33" fmla="*/ 48663 h 2049850"/>
              <a:gd name="connsiteX34" fmla="*/ 1349114 w 2248524"/>
              <a:gd name="connsiteY34" fmla="*/ 33673 h 2049850"/>
              <a:gd name="connsiteX35" fmla="*/ 1461541 w 2248524"/>
              <a:gd name="connsiteY35" fmla="*/ 11188 h 2049850"/>
              <a:gd name="connsiteX36" fmla="*/ 1596452 w 2248524"/>
              <a:gd name="connsiteY36" fmla="*/ 11188 h 2049850"/>
              <a:gd name="connsiteX37" fmla="*/ 1686393 w 2248524"/>
              <a:gd name="connsiteY37" fmla="*/ 41168 h 2049850"/>
              <a:gd name="connsiteX38" fmla="*/ 1708878 w 2248524"/>
              <a:gd name="connsiteY38" fmla="*/ 48663 h 2049850"/>
              <a:gd name="connsiteX39" fmla="*/ 1821305 w 2248524"/>
              <a:gd name="connsiteY39" fmla="*/ 71148 h 2049850"/>
              <a:gd name="connsiteX40" fmla="*/ 1881265 w 2248524"/>
              <a:gd name="connsiteY40" fmla="*/ 131109 h 2049850"/>
              <a:gd name="connsiteX41" fmla="*/ 1971206 w 2248524"/>
              <a:gd name="connsiteY41" fmla="*/ 213555 h 2049850"/>
              <a:gd name="connsiteX42" fmla="*/ 2008682 w 2248524"/>
              <a:gd name="connsiteY42" fmla="*/ 258525 h 2049850"/>
              <a:gd name="connsiteX43" fmla="*/ 2016177 w 2248524"/>
              <a:gd name="connsiteY43" fmla="*/ 281011 h 2049850"/>
              <a:gd name="connsiteX44" fmla="*/ 2046157 w 2248524"/>
              <a:gd name="connsiteY44" fmla="*/ 348466 h 2049850"/>
              <a:gd name="connsiteX45" fmla="*/ 2061147 w 2248524"/>
              <a:gd name="connsiteY45" fmla="*/ 400932 h 2049850"/>
              <a:gd name="connsiteX46" fmla="*/ 2083632 w 2248524"/>
              <a:gd name="connsiteY46" fmla="*/ 453398 h 2049850"/>
              <a:gd name="connsiteX47" fmla="*/ 2098623 w 2248524"/>
              <a:gd name="connsiteY47" fmla="*/ 505863 h 2049850"/>
              <a:gd name="connsiteX48" fmla="*/ 2113613 w 2248524"/>
              <a:gd name="connsiteY48" fmla="*/ 558329 h 2049850"/>
              <a:gd name="connsiteX49" fmla="*/ 2128603 w 2248524"/>
              <a:gd name="connsiteY49" fmla="*/ 610794 h 2049850"/>
              <a:gd name="connsiteX50" fmla="*/ 2136098 w 2248524"/>
              <a:gd name="connsiteY50" fmla="*/ 633279 h 2049850"/>
              <a:gd name="connsiteX51" fmla="*/ 2151088 w 2248524"/>
              <a:gd name="connsiteY51" fmla="*/ 708230 h 2049850"/>
              <a:gd name="connsiteX52" fmla="*/ 2166078 w 2248524"/>
              <a:gd name="connsiteY52" fmla="*/ 790676 h 2049850"/>
              <a:gd name="connsiteX53" fmla="*/ 2173573 w 2248524"/>
              <a:gd name="connsiteY53" fmla="*/ 850637 h 2049850"/>
              <a:gd name="connsiteX54" fmla="*/ 2188564 w 2248524"/>
              <a:gd name="connsiteY54" fmla="*/ 933083 h 2049850"/>
              <a:gd name="connsiteX55" fmla="*/ 2203554 w 2248524"/>
              <a:gd name="connsiteY55" fmla="*/ 1120460 h 2049850"/>
              <a:gd name="connsiteX56" fmla="*/ 2211049 w 2248524"/>
              <a:gd name="connsiteY56" fmla="*/ 1195411 h 2049850"/>
              <a:gd name="connsiteX57" fmla="*/ 2218544 w 2248524"/>
              <a:gd name="connsiteY57" fmla="*/ 1232886 h 2049850"/>
              <a:gd name="connsiteX58" fmla="*/ 2226039 w 2248524"/>
              <a:gd name="connsiteY58" fmla="*/ 1277857 h 2049850"/>
              <a:gd name="connsiteX59" fmla="*/ 2233534 w 2248524"/>
              <a:gd name="connsiteY59" fmla="*/ 1375293 h 2049850"/>
              <a:gd name="connsiteX60" fmla="*/ 2241029 w 2248524"/>
              <a:gd name="connsiteY60" fmla="*/ 1442748 h 2049850"/>
              <a:gd name="connsiteX61" fmla="*/ 2248524 w 2248524"/>
              <a:gd name="connsiteY61" fmla="*/ 1562670 h 2049850"/>
              <a:gd name="connsiteX62" fmla="*/ 2241029 w 2248524"/>
              <a:gd name="connsiteY62" fmla="*/ 1877463 h 2049850"/>
              <a:gd name="connsiteX63" fmla="*/ 2233534 w 2248524"/>
              <a:gd name="connsiteY63" fmla="*/ 1937424 h 2049850"/>
              <a:gd name="connsiteX64" fmla="*/ 2226039 w 2248524"/>
              <a:gd name="connsiteY64" fmla="*/ 1959909 h 2049850"/>
              <a:gd name="connsiteX65" fmla="*/ 2203554 w 2248524"/>
              <a:gd name="connsiteY65" fmla="*/ 1974899 h 2049850"/>
              <a:gd name="connsiteX66" fmla="*/ 2181069 w 2248524"/>
              <a:gd name="connsiteY66" fmla="*/ 1997384 h 2049850"/>
              <a:gd name="connsiteX67" fmla="*/ 2151088 w 2248524"/>
              <a:gd name="connsiteY67" fmla="*/ 2004879 h 2049850"/>
              <a:gd name="connsiteX68" fmla="*/ 2031167 w 2248524"/>
              <a:gd name="connsiteY68" fmla="*/ 2019870 h 2049850"/>
              <a:gd name="connsiteX69" fmla="*/ 1963711 w 2248524"/>
              <a:gd name="connsiteY69" fmla="*/ 2034860 h 2049850"/>
              <a:gd name="connsiteX70" fmla="*/ 1798819 w 2248524"/>
              <a:gd name="connsiteY70" fmla="*/ 2049850 h 2049850"/>
              <a:gd name="connsiteX71" fmla="*/ 1588957 w 2248524"/>
              <a:gd name="connsiteY71" fmla="*/ 2042355 h 2049850"/>
              <a:gd name="connsiteX72" fmla="*/ 1558977 w 2248524"/>
              <a:gd name="connsiteY72" fmla="*/ 2034860 h 2049850"/>
              <a:gd name="connsiteX73" fmla="*/ 1371600 w 2248524"/>
              <a:gd name="connsiteY73" fmla="*/ 2027365 h 2049850"/>
              <a:gd name="connsiteX74" fmla="*/ 1311639 w 2248524"/>
              <a:gd name="connsiteY74" fmla="*/ 2019870 h 2049850"/>
              <a:gd name="connsiteX75" fmla="*/ 1259173 w 2248524"/>
              <a:gd name="connsiteY75" fmla="*/ 2012375 h 2049850"/>
              <a:gd name="connsiteX76" fmla="*/ 1101777 w 2248524"/>
              <a:gd name="connsiteY76" fmla="*/ 2004879 h 2049850"/>
              <a:gd name="connsiteX77" fmla="*/ 981855 w 2248524"/>
              <a:gd name="connsiteY77" fmla="*/ 1997384 h 2049850"/>
              <a:gd name="connsiteX78" fmla="*/ 824459 w 2248524"/>
              <a:gd name="connsiteY78" fmla="*/ 1982394 h 2049850"/>
              <a:gd name="connsiteX79" fmla="*/ 479685 w 2248524"/>
              <a:gd name="connsiteY79" fmla="*/ 1959909 h 2049850"/>
              <a:gd name="connsiteX80" fmla="*/ 367259 w 2248524"/>
              <a:gd name="connsiteY80" fmla="*/ 1944919 h 2049850"/>
              <a:gd name="connsiteX81" fmla="*/ 277318 w 2248524"/>
              <a:gd name="connsiteY81" fmla="*/ 1937424 h 2049850"/>
              <a:gd name="connsiteX82" fmla="*/ 209862 w 2248524"/>
              <a:gd name="connsiteY82" fmla="*/ 1914939 h 2049850"/>
              <a:gd name="connsiteX83" fmla="*/ 187377 w 2248524"/>
              <a:gd name="connsiteY83" fmla="*/ 1907443 h 2049850"/>
              <a:gd name="connsiteX84" fmla="*/ 164891 w 2248524"/>
              <a:gd name="connsiteY84" fmla="*/ 1899948 h 2049850"/>
              <a:gd name="connsiteX85" fmla="*/ 119921 w 2248524"/>
              <a:gd name="connsiteY85" fmla="*/ 1869968 h 2049850"/>
              <a:gd name="connsiteX86" fmla="*/ 82446 w 2248524"/>
              <a:gd name="connsiteY86" fmla="*/ 1832493 h 2049850"/>
              <a:gd name="connsiteX87" fmla="*/ 44970 w 2248524"/>
              <a:gd name="connsiteY87" fmla="*/ 1765037 h 2049850"/>
              <a:gd name="connsiteX88" fmla="*/ 14990 w 2248524"/>
              <a:gd name="connsiteY88" fmla="*/ 1727561 h 2049850"/>
              <a:gd name="connsiteX89" fmla="*/ 0 w 2248524"/>
              <a:gd name="connsiteY89" fmla="*/ 1585155 h 204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248524" h="2049850">
                <a:moveTo>
                  <a:pt x="0" y="1585155"/>
                </a:moveTo>
                <a:lnTo>
                  <a:pt x="0" y="1585155"/>
                </a:lnTo>
                <a:cubicBezTo>
                  <a:pt x="4997" y="1537686"/>
                  <a:pt x="3413" y="1489054"/>
                  <a:pt x="14990" y="1442748"/>
                </a:cubicBezTo>
                <a:cubicBezTo>
                  <a:pt x="32398" y="1373115"/>
                  <a:pt x="11604" y="1459678"/>
                  <a:pt x="29980" y="1367798"/>
                </a:cubicBezTo>
                <a:cubicBezTo>
                  <a:pt x="32973" y="1352834"/>
                  <a:pt x="47001" y="1301043"/>
                  <a:pt x="52465" y="1292847"/>
                </a:cubicBezTo>
                <a:cubicBezTo>
                  <a:pt x="57462" y="1285352"/>
                  <a:pt x="63427" y="1278418"/>
                  <a:pt x="67455" y="1270361"/>
                </a:cubicBezTo>
                <a:cubicBezTo>
                  <a:pt x="70988" y="1263295"/>
                  <a:pt x="70885" y="1254650"/>
                  <a:pt x="74950" y="1247876"/>
                </a:cubicBezTo>
                <a:cubicBezTo>
                  <a:pt x="78586" y="1241817"/>
                  <a:pt x="84423" y="1237300"/>
                  <a:pt x="89941" y="1232886"/>
                </a:cubicBezTo>
                <a:cubicBezTo>
                  <a:pt x="96975" y="1227259"/>
                  <a:pt x="104369" y="1221924"/>
                  <a:pt x="112426" y="1217896"/>
                </a:cubicBezTo>
                <a:cubicBezTo>
                  <a:pt x="125020" y="1211599"/>
                  <a:pt x="152884" y="1206508"/>
                  <a:pt x="164891" y="1202906"/>
                </a:cubicBezTo>
                <a:cubicBezTo>
                  <a:pt x="180026" y="1198366"/>
                  <a:pt x="194533" y="1191749"/>
                  <a:pt x="209862" y="1187916"/>
                </a:cubicBezTo>
                <a:cubicBezTo>
                  <a:pt x="236821" y="1181175"/>
                  <a:pt x="248762" y="1177684"/>
                  <a:pt x="277318" y="1172925"/>
                </a:cubicBezTo>
                <a:cubicBezTo>
                  <a:pt x="320509" y="1165727"/>
                  <a:pt x="333278" y="1166230"/>
                  <a:pt x="374754" y="1157935"/>
                </a:cubicBezTo>
                <a:cubicBezTo>
                  <a:pt x="418665" y="1149153"/>
                  <a:pt x="400038" y="1146756"/>
                  <a:pt x="457200" y="1142945"/>
                </a:cubicBezTo>
                <a:cubicBezTo>
                  <a:pt x="514589" y="1139119"/>
                  <a:pt x="572154" y="1138554"/>
                  <a:pt x="629587" y="1135450"/>
                </a:cubicBezTo>
                <a:cubicBezTo>
                  <a:pt x="664602" y="1133557"/>
                  <a:pt x="699541" y="1130453"/>
                  <a:pt x="734518" y="1127955"/>
                </a:cubicBezTo>
                <a:cubicBezTo>
                  <a:pt x="864305" y="1109414"/>
                  <a:pt x="804292" y="1116481"/>
                  <a:pt x="914400" y="1105470"/>
                </a:cubicBezTo>
                <a:cubicBezTo>
                  <a:pt x="921895" y="1102972"/>
                  <a:pt x="930111" y="1102040"/>
                  <a:pt x="936885" y="1097975"/>
                </a:cubicBezTo>
                <a:cubicBezTo>
                  <a:pt x="942944" y="1094339"/>
                  <a:pt x="947461" y="1088502"/>
                  <a:pt x="951875" y="1082984"/>
                </a:cubicBezTo>
                <a:cubicBezTo>
                  <a:pt x="968480" y="1062227"/>
                  <a:pt x="966443" y="1061764"/>
                  <a:pt x="974360" y="1038014"/>
                </a:cubicBezTo>
                <a:cubicBezTo>
                  <a:pt x="976858" y="1018027"/>
                  <a:pt x="979851" y="998096"/>
                  <a:pt x="981855" y="978053"/>
                </a:cubicBezTo>
                <a:cubicBezTo>
                  <a:pt x="992163" y="874967"/>
                  <a:pt x="987321" y="892710"/>
                  <a:pt x="996846" y="783181"/>
                </a:cubicBezTo>
                <a:cubicBezTo>
                  <a:pt x="998806" y="760642"/>
                  <a:pt x="1002090" y="738236"/>
                  <a:pt x="1004341" y="715725"/>
                </a:cubicBezTo>
                <a:cubicBezTo>
                  <a:pt x="1007087" y="688267"/>
                  <a:pt x="1009338" y="660761"/>
                  <a:pt x="1011836" y="633279"/>
                </a:cubicBezTo>
                <a:cubicBezTo>
                  <a:pt x="1014334" y="575817"/>
                  <a:pt x="1015743" y="518297"/>
                  <a:pt x="1019331" y="460893"/>
                </a:cubicBezTo>
                <a:cubicBezTo>
                  <a:pt x="1023193" y="399101"/>
                  <a:pt x="1021245" y="410180"/>
                  <a:pt x="1034321" y="370952"/>
                </a:cubicBezTo>
                <a:cubicBezTo>
                  <a:pt x="1036819" y="355962"/>
                  <a:pt x="1038130" y="340724"/>
                  <a:pt x="1041816" y="325981"/>
                </a:cubicBezTo>
                <a:cubicBezTo>
                  <a:pt x="1048640" y="298686"/>
                  <a:pt x="1058013" y="275150"/>
                  <a:pt x="1071796" y="251030"/>
                </a:cubicBezTo>
                <a:cubicBezTo>
                  <a:pt x="1076265" y="243209"/>
                  <a:pt x="1081790" y="236040"/>
                  <a:pt x="1086787" y="228545"/>
                </a:cubicBezTo>
                <a:cubicBezTo>
                  <a:pt x="1099979" y="188969"/>
                  <a:pt x="1089900" y="212633"/>
                  <a:pt x="1124262" y="161089"/>
                </a:cubicBezTo>
                <a:cubicBezTo>
                  <a:pt x="1141750" y="134856"/>
                  <a:pt x="1146747" y="121116"/>
                  <a:pt x="1184223" y="108624"/>
                </a:cubicBezTo>
                <a:lnTo>
                  <a:pt x="1229193" y="93634"/>
                </a:lnTo>
                <a:cubicBezTo>
                  <a:pt x="1234190" y="88637"/>
                  <a:pt x="1238006" y="82075"/>
                  <a:pt x="1244183" y="78643"/>
                </a:cubicBezTo>
                <a:cubicBezTo>
                  <a:pt x="1280376" y="58536"/>
                  <a:pt x="1292126" y="57289"/>
                  <a:pt x="1326629" y="48663"/>
                </a:cubicBezTo>
                <a:cubicBezTo>
                  <a:pt x="1334124" y="43666"/>
                  <a:pt x="1340882" y="37331"/>
                  <a:pt x="1349114" y="33673"/>
                </a:cubicBezTo>
                <a:cubicBezTo>
                  <a:pt x="1393403" y="13989"/>
                  <a:pt x="1410087" y="16905"/>
                  <a:pt x="1461541" y="11188"/>
                </a:cubicBezTo>
                <a:cubicBezTo>
                  <a:pt x="1516291" y="-2500"/>
                  <a:pt x="1512731" y="-4912"/>
                  <a:pt x="1596452" y="11188"/>
                </a:cubicBezTo>
                <a:cubicBezTo>
                  <a:pt x="1627485" y="17156"/>
                  <a:pt x="1656413" y="31175"/>
                  <a:pt x="1686393" y="41168"/>
                </a:cubicBezTo>
                <a:cubicBezTo>
                  <a:pt x="1693888" y="43666"/>
                  <a:pt x="1701085" y="47364"/>
                  <a:pt x="1708878" y="48663"/>
                </a:cubicBezTo>
                <a:cubicBezTo>
                  <a:pt x="1806612" y="64952"/>
                  <a:pt x="1769985" y="54042"/>
                  <a:pt x="1821305" y="71148"/>
                </a:cubicBezTo>
                <a:cubicBezTo>
                  <a:pt x="1841292" y="91135"/>
                  <a:pt x="1859193" y="113452"/>
                  <a:pt x="1881265" y="131109"/>
                </a:cubicBezTo>
                <a:cubicBezTo>
                  <a:pt x="1938055" y="176540"/>
                  <a:pt x="1907427" y="149776"/>
                  <a:pt x="1971206" y="213555"/>
                </a:cubicBezTo>
                <a:cubicBezTo>
                  <a:pt x="2000061" y="242411"/>
                  <a:pt x="1987811" y="227220"/>
                  <a:pt x="2008682" y="258525"/>
                </a:cubicBezTo>
                <a:cubicBezTo>
                  <a:pt x="2011180" y="266020"/>
                  <a:pt x="2013065" y="273749"/>
                  <a:pt x="2016177" y="281011"/>
                </a:cubicBezTo>
                <a:cubicBezTo>
                  <a:pt x="2035767" y="326722"/>
                  <a:pt x="2028724" y="296165"/>
                  <a:pt x="2046157" y="348466"/>
                </a:cubicBezTo>
                <a:cubicBezTo>
                  <a:pt x="2051909" y="365721"/>
                  <a:pt x="2055030" y="383803"/>
                  <a:pt x="2061147" y="400932"/>
                </a:cubicBezTo>
                <a:cubicBezTo>
                  <a:pt x="2067546" y="418851"/>
                  <a:pt x="2077232" y="435479"/>
                  <a:pt x="2083632" y="453398"/>
                </a:cubicBezTo>
                <a:cubicBezTo>
                  <a:pt x="2089749" y="470527"/>
                  <a:pt x="2093396" y="488442"/>
                  <a:pt x="2098623" y="505863"/>
                </a:cubicBezTo>
                <a:cubicBezTo>
                  <a:pt x="2127333" y="601557"/>
                  <a:pt x="2080788" y="437970"/>
                  <a:pt x="2113613" y="558329"/>
                </a:cubicBezTo>
                <a:cubicBezTo>
                  <a:pt x="2118399" y="575876"/>
                  <a:pt x="2123377" y="593373"/>
                  <a:pt x="2128603" y="610794"/>
                </a:cubicBezTo>
                <a:cubicBezTo>
                  <a:pt x="2130873" y="618361"/>
                  <a:pt x="2134322" y="625581"/>
                  <a:pt x="2136098" y="633279"/>
                </a:cubicBezTo>
                <a:cubicBezTo>
                  <a:pt x="2141827" y="658105"/>
                  <a:pt x="2146899" y="683098"/>
                  <a:pt x="2151088" y="708230"/>
                </a:cubicBezTo>
                <a:cubicBezTo>
                  <a:pt x="2165213" y="792980"/>
                  <a:pt x="2149997" y="742434"/>
                  <a:pt x="2166078" y="790676"/>
                </a:cubicBezTo>
                <a:cubicBezTo>
                  <a:pt x="2168576" y="810663"/>
                  <a:pt x="2170261" y="830769"/>
                  <a:pt x="2173573" y="850637"/>
                </a:cubicBezTo>
                <a:cubicBezTo>
                  <a:pt x="2189729" y="947566"/>
                  <a:pt x="2172110" y="784995"/>
                  <a:pt x="2188564" y="933083"/>
                </a:cubicBezTo>
                <a:cubicBezTo>
                  <a:pt x="2197084" y="1009766"/>
                  <a:pt x="2196824" y="1039704"/>
                  <a:pt x="2203554" y="1120460"/>
                </a:cubicBezTo>
                <a:cubicBezTo>
                  <a:pt x="2205639" y="1145482"/>
                  <a:pt x="2207731" y="1170523"/>
                  <a:pt x="2211049" y="1195411"/>
                </a:cubicBezTo>
                <a:cubicBezTo>
                  <a:pt x="2212733" y="1208038"/>
                  <a:pt x="2216265" y="1220352"/>
                  <a:pt x="2218544" y="1232886"/>
                </a:cubicBezTo>
                <a:cubicBezTo>
                  <a:pt x="2221263" y="1247838"/>
                  <a:pt x="2223541" y="1262867"/>
                  <a:pt x="2226039" y="1277857"/>
                </a:cubicBezTo>
                <a:cubicBezTo>
                  <a:pt x="2228537" y="1310336"/>
                  <a:pt x="2230585" y="1342852"/>
                  <a:pt x="2233534" y="1375293"/>
                </a:cubicBezTo>
                <a:cubicBezTo>
                  <a:pt x="2235582" y="1397823"/>
                  <a:pt x="2239225" y="1420197"/>
                  <a:pt x="2241029" y="1442748"/>
                </a:cubicBezTo>
                <a:cubicBezTo>
                  <a:pt x="2244223" y="1482672"/>
                  <a:pt x="2246026" y="1522696"/>
                  <a:pt x="2248524" y="1562670"/>
                </a:cubicBezTo>
                <a:cubicBezTo>
                  <a:pt x="2246026" y="1667601"/>
                  <a:pt x="2245224" y="1772586"/>
                  <a:pt x="2241029" y="1877463"/>
                </a:cubicBezTo>
                <a:cubicBezTo>
                  <a:pt x="2240224" y="1897589"/>
                  <a:pt x="2237137" y="1917606"/>
                  <a:pt x="2233534" y="1937424"/>
                </a:cubicBezTo>
                <a:cubicBezTo>
                  <a:pt x="2232121" y="1945197"/>
                  <a:pt x="2230974" y="1953740"/>
                  <a:pt x="2226039" y="1959909"/>
                </a:cubicBezTo>
                <a:cubicBezTo>
                  <a:pt x="2220412" y="1966943"/>
                  <a:pt x="2210474" y="1969132"/>
                  <a:pt x="2203554" y="1974899"/>
                </a:cubicBezTo>
                <a:cubicBezTo>
                  <a:pt x="2195411" y="1981685"/>
                  <a:pt x="2190272" y="1992125"/>
                  <a:pt x="2181069" y="1997384"/>
                </a:cubicBezTo>
                <a:cubicBezTo>
                  <a:pt x="2172125" y="2002495"/>
                  <a:pt x="2160993" y="2002049"/>
                  <a:pt x="2151088" y="2004879"/>
                </a:cubicBezTo>
                <a:cubicBezTo>
                  <a:pt x="2085517" y="2023614"/>
                  <a:pt x="2186713" y="2007905"/>
                  <a:pt x="2031167" y="2019870"/>
                </a:cubicBezTo>
                <a:cubicBezTo>
                  <a:pt x="2001483" y="2029765"/>
                  <a:pt x="2002590" y="2030694"/>
                  <a:pt x="1963711" y="2034860"/>
                </a:cubicBezTo>
                <a:cubicBezTo>
                  <a:pt x="1908834" y="2040740"/>
                  <a:pt x="1798819" y="2049850"/>
                  <a:pt x="1798819" y="2049850"/>
                </a:cubicBezTo>
                <a:cubicBezTo>
                  <a:pt x="1728865" y="2047352"/>
                  <a:pt x="1658819" y="2046721"/>
                  <a:pt x="1588957" y="2042355"/>
                </a:cubicBezTo>
                <a:cubicBezTo>
                  <a:pt x="1578676" y="2041712"/>
                  <a:pt x="1569253" y="2035569"/>
                  <a:pt x="1558977" y="2034860"/>
                </a:cubicBezTo>
                <a:cubicBezTo>
                  <a:pt x="1496616" y="2030559"/>
                  <a:pt x="1434059" y="2029863"/>
                  <a:pt x="1371600" y="2027365"/>
                </a:cubicBezTo>
                <a:lnTo>
                  <a:pt x="1311639" y="2019870"/>
                </a:lnTo>
                <a:cubicBezTo>
                  <a:pt x="1294128" y="2017535"/>
                  <a:pt x="1276794" y="2013634"/>
                  <a:pt x="1259173" y="2012375"/>
                </a:cubicBezTo>
                <a:cubicBezTo>
                  <a:pt x="1206782" y="2008633"/>
                  <a:pt x="1154225" y="2007714"/>
                  <a:pt x="1101777" y="2004879"/>
                </a:cubicBezTo>
                <a:lnTo>
                  <a:pt x="981855" y="1997384"/>
                </a:lnTo>
                <a:cubicBezTo>
                  <a:pt x="871525" y="1981623"/>
                  <a:pt x="992966" y="1997713"/>
                  <a:pt x="824459" y="1982394"/>
                </a:cubicBezTo>
                <a:cubicBezTo>
                  <a:pt x="559091" y="1958270"/>
                  <a:pt x="808706" y="1972095"/>
                  <a:pt x="479685" y="1959909"/>
                </a:cubicBezTo>
                <a:cubicBezTo>
                  <a:pt x="446928" y="1955230"/>
                  <a:pt x="399543" y="1948147"/>
                  <a:pt x="367259" y="1944919"/>
                </a:cubicBezTo>
                <a:cubicBezTo>
                  <a:pt x="337324" y="1941926"/>
                  <a:pt x="307298" y="1939922"/>
                  <a:pt x="277318" y="1937424"/>
                </a:cubicBezTo>
                <a:lnTo>
                  <a:pt x="209862" y="1914939"/>
                </a:lnTo>
                <a:lnTo>
                  <a:pt x="187377" y="1907443"/>
                </a:lnTo>
                <a:lnTo>
                  <a:pt x="164891" y="1899948"/>
                </a:lnTo>
                <a:cubicBezTo>
                  <a:pt x="149901" y="1889955"/>
                  <a:pt x="129914" y="1884958"/>
                  <a:pt x="119921" y="1869968"/>
                </a:cubicBezTo>
                <a:cubicBezTo>
                  <a:pt x="99934" y="1839988"/>
                  <a:pt x="112426" y="1852480"/>
                  <a:pt x="82446" y="1832493"/>
                </a:cubicBezTo>
                <a:cubicBezTo>
                  <a:pt x="69252" y="1792916"/>
                  <a:pt x="79333" y="1816581"/>
                  <a:pt x="44970" y="1765037"/>
                </a:cubicBezTo>
                <a:cubicBezTo>
                  <a:pt x="26060" y="1736672"/>
                  <a:pt x="36349" y="1748922"/>
                  <a:pt x="14990" y="1727561"/>
                </a:cubicBezTo>
                <a:cubicBezTo>
                  <a:pt x="-2940" y="1637912"/>
                  <a:pt x="2498" y="1608889"/>
                  <a:pt x="0" y="158515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手繪多邊形 47">
            <a:extLst>
              <a:ext uri="{FF2B5EF4-FFF2-40B4-BE49-F238E27FC236}">
                <a16:creationId xmlns:a16="http://schemas.microsoft.com/office/drawing/2014/main" id="{E4C262A8-7B71-BF69-E15C-7304361B9BA9}"/>
              </a:ext>
            </a:extLst>
          </p:cNvPr>
          <p:cNvSpPr/>
          <p:nvPr/>
        </p:nvSpPr>
        <p:spPr>
          <a:xfrm>
            <a:off x="4174761" y="1611443"/>
            <a:ext cx="4512039" cy="2278505"/>
          </a:xfrm>
          <a:custGeom>
            <a:avLst/>
            <a:gdLst>
              <a:gd name="connsiteX0" fmla="*/ 2578308 w 4512039"/>
              <a:gd name="connsiteY0" fmla="*/ 2098623 h 2278505"/>
              <a:gd name="connsiteX1" fmla="*/ 2578308 w 4512039"/>
              <a:gd name="connsiteY1" fmla="*/ 2098623 h 2278505"/>
              <a:gd name="connsiteX2" fmla="*/ 2503357 w 4512039"/>
              <a:gd name="connsiteY2" fmla="*/ 2121108 h 2278505"/>
              <a:gd name="connsiteX3" fmla="*/ 2420911 w 4512039"/>
              <a:gd name="connsiteY3" fmla="*/ 2128603 h 2278505"/>
              <a:gd name="connsiteX4" fmla="*/ 2173573 w 4512039"/>
              <a:gd name="connsiteY4" fmla="*/ 2143593 h 2278505"/>
              <a:gd name="connsiteX5" fmla="*/ 1558977 w 4512039"/>
              <a:gd name="connsiteY5" fmla="*/ 2136098 h 2278505"/>
              <a:gd name="connsiteX6" fmla="*/ 1206708 w 4512039"/>
              <a:gd name="connsiteY6" fmla="*/ 2121108 h 2278505"/>
              <a:gd name="connsiteX7" fmla="*/ 809469 w 4512039"/>
              <a:gd name="connsiteY7" fmla="*/ 2113613 h 2278505"/>
              <a:gd name="connsiteX8" fmla="*/ 517160 w 4512039"/>
              <a:gd name="connsiteY8" fmla="*/ 2091127 h 2278505"/>
              <a:gd name="connsiteX9" fmla="*/ 344773 w 4512039"/>
              <a:gd name="connsiteY9" fmla="*/ 2076137 h 2278505"/>
              <a:gd name="connsiteX10" fmla="*/ 262328 w 4512039"/>
              <a:gd name="connsiteY10" fmla="*/ 2061147 h 2278505"/>
              <a:gd name="connsiteX11" fmla="*/ 239842 w 4512039"/>
              <a:gd name="connsiteY11" fmla="*/ 2053652 h 2278505"/>
              <a:gd name="connsiteX12" fmla="*/ 164891 w 4512039"/>
              <a:gd name="connsiteY12" fmla="*/ 2038662 h 2278505"/>
              <a:gd name="connsiteX13" fmla="*/ 127416 w 4512039"/>
              <a:gd name="connsiteY13" fmla="*/ 2023672 h 2278505"/>
              <a:gd name="connsiteX14" fmla="*/ 82446 w 4512039"/>
              <a:gd name="connsiteY14" fmla="*/ 2008682 h 2278505"/>
              <a:gd name="connsiteX15" fmla="*/ 59960 w 4512039"/>
              <a:gd name="connsiteY15" fmla="*/ 1978701 h 2278505"/>
              <a:gd name="connsiteX16" fmla="*/ 44970 w 4512039"/>
              <a:gd name="connsiteY16" fmla="*/ 1948721 h 2278505"/>
              <a:gd name="connsiteX17" fmla="*/ 29980 w 4512039"/>
              <a:gd name="connsiteY17" fmla="*/ 1926236 h 2278505"/>
              <a:gd name="connsiteX18" fmla="*/ 14990 w 4512039"/>
              <a:gd name="connsiteY18" fmla="*/ 1881265 h 2278505"/>
              <a:gd name="connsiteX19" fmla="*/ 7495 w 4512039"/>
              <a:gd name="connsiteY19" fmla="*/ 1858780 h 2278505"/>
              <a:gd name="connsiteX20" fmla="*/ 0 w 4512039"/>
              <a:gd name="connsiteY20" fmla="*/ 1828800 h 2278505"/>
              <a:gd name="connsiteX21" fmla="*/ 7495 w 4512039"/>
              <a:gd name="connsiteY21" fmla="*/ 1626432 h 2278505"/>
              <a:gd name="connsiteX22" fmla="*/ 14990 w 4512039"/>
              <a:gd name="connsiteY22" fmla="*/ 1588957 h 2278505"/>
              <a:gd name="connsiteX23" fmla="*/ 22485 w 4512039"/>
              <a:gd name="connsiteY23" fmla="*/ 1521501 h 2278505"/>
              <a:gd name="connsiteX24" fmla="*/ 29980 w 4512039"/>
              <a:gd name="connsiteY24" fmla="*/ 1499016 h 2278505"/>
              <a:gd name="connsiteX25" fmla="*/ 67455 w 4512039"/>
              <a:gd name="connsiteY25" fmla="*/ 1401580 h 2278505"/>
              <a:gd name="connsiteX26" fmla="*/ 104931 w 4512039"/>
              <a:gd name="connsiteY26" fmla="*/ 1364105 h 2278505"/>
              <a:gd name="connsiteX27" fmla="*/ 149901 w 4512039"/>
              <a:gd name="connsiteY27" fmla="*/ 1356609 h 2278505"/>
              <a:gd name="connsiteX28" fmla="*/ 764498 w 4512039"/>
              <a:gd name="connsiteY28" fmla="*/ 1349114 h 2278505"/>
              <a:gd name="connsiteX29" fmla="*/ 876924 w 4512039"/>
              <a:gd name="connsiteY29" fmla="*/ 1341619 h 2278505"/>
              <a:gd name="connsiteX30" fmla="*/ 906905 w 4512039"/>
              <a:gd name="connsiteY30" fmla="*/ 1334124 h 2278505"/>
              <a:gd name="connsiteX31" fmla="*/ 989350 w 4512039"/>
              <a:gd name="connsiteY31" fmla="*/ 1326629 h 2278505"/>
              <a:gd name="connsiteX32" fmla="*/ 1056806 w 4512039"/>
              <a:gd name="connsiteY32" fmla="*/ 1319134 h 2278505"/>
              <a:gd name="connsiteX33" fmla="*/ 1191718 w 4512039"/>
              <a:gd name="connsiteY33" fmla="*/ 1304144 h 2278505"/>
              <a:gd name="connsiteX34" fmla="*/ 1221698 w 4512039"/>
              <a:gd name="connsiteY34" fmla="*/ 1296649 h 2278505"/>
              <a:gd name="connsiteX35" fmla="*/ 1341619 w 4512039"/>
              <a:gd name="connsiteY35" fmla="*/ 1281659 h 2278505"/>
              <a:gd name="connsiteX36" fmla="*/ 1716373 w 4512039"/>
              <a:gd name="connsiteY36" fmla="*/ 1259173 h 2278505"/>
              <a:gd name="connsiteX37" fmla="*/ 1866275 w 4512039"/>
              <a:gd name="connsiteY37" fmla="*/ 1251678 h 2278505"/>
              <a:gd name="connsiteX38" fmla="*/ 2016177 w 4512039"/>
              <a:gd name="connsiteY38" fmla="*/ 1236688 h 2278505"/>
              <a:gd name="connsiteX39" fmla="*/ 2218544 w 4512039"/>
              <a:gd name="connsiteY39" fmla="*/ 1229193 h 2278505"/>
              <a:gd name="connsiteX40" fmla="*/ 2300990 w 4512039"/>
              <a:gd name="connsiteY40" fmla="*/ 1221698 h 2278505"/>
              <a:gd name="connsiteX41" fmla="*/ 2488367 w 4512039"/>
              <a:gd name="connsiteY41" fmla="*/ 1214203 h 2278505"/>
              <a:gd name="connsiteX42" fmla="*/ 2533337 w 4512039"/>
              <a:gd name="connsiteY42" fmla="*/ 1206708 h 2278505"/>
              <a:gd name="connsiteX43" fmla="*/ 2578308 w 4512039"/>
              <a:gd name="connsiteY43" fmla="*/ 1191718 h 2278505"/>
              <a:gd name="connsiteX44" fmla="*/ 2623278 w 4512039"/>
              <a:gd name="connsiteY44" fmla="*/ 1131757 h 2278505"/>
              <a:gd name="connsiteX45" fmla="*/ 2653259 w 4512039"/>
              <a:gd name="connsiteY45" fmla="*/ 1026826 h 2278505"/>
              <a:gd name="connsiteX46" fmla="*/ 2660754 w 4512039"/>
              <a:gd name="connsiteY46" fmla="*/ 974360 h 2278505"/>
              <a:gd name="connsiteX47" fmla="*/ 2653259 w 4512039"/>
              <a:gd name="connsiteY47" fmla="*/ 929390 h 2278505"/>
              <a:gd name="connsiteX48" fmla="*/ 2645764 w 4512039"/>
              <a:gd name="connsiteY48" fmla="*/ 906905 h 2278505"/>
              <a:gd name="connsiteX49" fmla="*/ 2623278 w 4512039"/>
              <a:gd name="connsiteY49" fmla="*/ 899409 h 2278505"/>
              <a:gd name="connsiteX50" fmla="*/ 2623278 w 4512039"/>
              <a:gd name="connsiteY50" fmla="*/ 749508 h 2278505"/>
              <a:gd name="connsiteX51" fmla="*/ 2653259 w 4512039"/>
              <a:gd name="connsiteY51" fmla="*/ 629587 h 2278505"/>
              <a:gd name="connsiteX52" fmla="*/ 2668249 w 4512039"/>
              <a:gd name="connsiteY52" fmla="*/ 577121 h 2278505"/>
              <a:gd name="connsiteX53" fmla="*/ 2675744 w 4512039"/>
              <a:gd name="connsiteY53" fmla="*/ 547141 h 2278505"/>
              <a:gd name="connsiteX54" fmla="*/ 2705724 w 4512039"/>
              <a:gd name="connsiteY54" fmla="*/ 479685 h 2278505"/>
              <a:gd name="connsiteX55" fmla="*/ 2735705 w 4512039"/>
              <a:gd name="connsiteY55" fmla="*/ 382249 h 2278505"/>
              <a:gd name="connsiteX56" fmla="*/ 2758190 w 4512039"/>
              <a:gd name="connsiteY56" fmla="*/ 329783 h 2278505"/>
              <a:gd name="connsiteX57" fmla="*/ 2788170 w 4512039"/>
              <a:gd name="connsiteY57" fmla="*/ 284813 h 2278505"/>
              <a:gd name="connsiteX58" fmla="*/ 2825646 w 4512039"/>
              <a:gd name="connsiteY58" fmla="*/ 239842 h 2278505"/>
              <a:gd name="connsiteX59" fmla="*/ 2848131 w 4512039"/>
              <a:gd name="connsiteY59" fmla="*/ 232347 h 2278505"/>
              <a:gd name="connsiteX60" fmla="*/ 2923082 w 4512039"/>
              <a:gd name="connsiteY60" fmla="*/ 172387 h 2278505"/>
              <a:gd name="connsiteX61" fmla="*/ 2953062 w 4512039"/>
              <a:gd name="connsiteY61" fmla="*/ 149901 h 2278505"/>
              <a:gd name="connsiteX62" fmla="*/ 3005528 w 4512039"/>
              <a:gd name="connsiteY62" fmla="*/ 97436 h 2278505"/>
              <a:gd name="connsiteX63" fmla="*/ 3028013 w 4512039"/>
              <a:gd name="connsiteY63" fmla="*/ 82446 h 2278505"/>
              <a:gd name="connsiteX64" fmla="*/ 3043003 w 4512039"/>
              <a:gd name="connsiteY64" fmla="*/ 67455 h 2278505"/>
              <a:gd name="connsiteX65" fmla="*/ 3065488 w 4512039"/>
              <a:gd name="connsiteY65" fmla="*/ 59960 h 2278505"/>
              <a:gd name="connsiteX66" fmla="*/ 3087973 w 4512039"/>
              <a:gd name="connsiteY66" fmla="*/ 44970 h 2278505"/>
              <a:gd name="connsiteX67" fmla="*/ 3110459 w 4512039"/>
              <a:gd name="connsiteY67" fmla="*/ 37475 h 2278505"/>
              <a:gd name="connsiteX68" fmla="*/ 3140439 w 4512039"/>
              <a:gd name="connsiteY68" fmla="*/ 22485 h 2278505"/>
              <a:gd name="connsiteX69" fmla="*/ 3192905 w 4512039"/>
              <a:gd name="connsiteY69" fmla="*/ 7495 h 2278505"/>
              <a:gd name="connsiteX70" fmla="*/ 3260360 w 4512039"/>
              <a:gd name="connsiteY70" fmla="*/ 0 h 2278505"/>
              <a:gd name="connsiteX71" fmla="*/ 3717560 w 4512039"/>
              <a:gd name="connsiteY71" fmla="*/ 7495 h 2278505"/>
              <a:gd name="connsiteX72" fmla="*/ 3747541 w 4512039"/>
              <a:gd name="connsiteY72" fmla="*/ 14990 h 2278505"/>
              <a:gd name="connsiteX73" fmla="*/ 3822491 w 4512039"/>
              <a:gd name="connsiteY73" fmla="*/ 37475 h 2278505"/>
              <a:gd name="connsiteX74" fmla="*/ 3844977 w 4512039"/>
              <a:gd name="connsiteY74" fmla="*/ 52465 h 2278505"/>
              <a:gd name="connsiteX75" fmla="*/ 3874957 w 4512039"/>
              <a:gd name="connsiteY75" fmla="*/ 59960 h 2278505"/>
              <a:gd name="connsiteX76" fmla="*/ 3912432 w 4512039"/>
              <a:gd name="connsiteY76" fmla="*/ 89941 h 2278505"/>
              <a:gd name="connsiteX77" fmla="*/ 3987383 w 4512039"/>
              <a:gd name="connsiteY77" fmla="*/ 134911 h 2278505"/>
              <a:gd name="connsiteX78" fmla="*/ 4039849 w 4512039"/>
              <a:gd name="connsiteY78" fmla="*/ 179882 h 2278505"/>
              <a:gd name="connsiteX79" fmla="*/ 4069829 w 4512039"/>
              <a:gd name="connsiteY79" fmla="*/ 209862 h 2278505"/>
              <a:gd name="connsiteX80" fmla="*/ 4099809 w 4512039"/>
              <a:gd name="connsiteY80" fmla="*/ 232347 h 2278505"/>
              <a:gd name="connsiteX81" fmla="*/ 4122295 w 4512039"/>
              <a:gd name="connsiteY81" fmla="*/ 254832 h 2278505"/>
              <a:gd name="connsiteX82" fmla="*/ 4152275 w 4512039"/>
              <a:gd name="connsiteY82" fmla="*/ 277318 h 2278505"/>
              <a:gd name="connsiteX83" fmla="*/ 4167265 w 4512039"/>
              <a:gd name="connsiteY83" fmla="*/ 299803 h 2278505"/>
              <a:gd name="connsiteX84" fmla="*/ 4197246 w 4512039"/>
              <a:gd name="connsiteY84" fmla="*/ 329783 h 2278505"/>
              <a:gd name="connsiteX85" fmla="*/ 4249711 w 4512039"/>
              <a:gd name="connsiteY85" fmla="*/ 404734 h 2278505"/>
              <a:gd name="connsiteX86" fmla="*/ 4294682 w 4512039"/>
              <a:gd name="connsiteY86" fmla="*/ 464695 h 2278505"/>
              <a:gd name="connsiteX87" fmla="*/ 4332157 w 4512039"/>
              <a:gd name="connsiteY87" fmla="*/ 532150 h 2278505"/>
              <a:gd name="connsiteX88" fmla="*/ 4339652 w 4512039"/>
              <a:gd name="connsiteY88" fmla="*/ 554636 h 2278505"/>
              <a:gd name="connsiteX89" fmla="*/ 4384623 w 4512039"/>
              <a:gd name="connsiteY89" fmla="*/ 637082 h 2278505"/>
              <a:gd name="connsiteX90" fmla="*/ 4422098 w 4512039"/>
              <a:gd name="connsiteY90" fmla="*/ 704537 h 2278505"/>
              <a:gd name="connsiteX91" fmla="*/ 4429593 w 4512039"/>
              <a:gd name="connsiteY91" fmla="*/ 742013 h 2278505"/>
              <a:gd name="connsiteX92" fmla="*/ 4444583 w 4512039"/>
              <a:gd name="connsiteY92" fmla="*/ 771993 h 2278505"/>
              <a:gd name="connsiteX93" fmla="*/ 4452078 w 4512039"/>
              <a:gd name="connsiteY93" fmla="*/ 816964 h 2278505"/>
              <a:gd name="connsiteX94" fmla="*/ 4474564 w 4512039"/>
              <a:gd name="connsiteY94" fmla="*/ 891914 h 2278505"/>
              <a:gd name="connsiteX95" fmla="*/ 4482059 w 4512039"/>
              <a:gd name="connsiteY95" fmla="*/ 944380 h 2278505"/>
              <a:gd name="connsiteX96" fmla="*/ 4489554 w 4512039"/>
              <a:gd name="connsiteY96" fmla="*/ 981855 h 2278505"/>
              <a:gd name="connsiteX97" fmla="*/ 4497049 w 4512039"/>
              <a:gd name="connsiteY97" fmla="*/ 1086787 h 2278505"/>
              <a:gd name="connsiteX98" fmla="*/ 4504544 w 4512039"/>
              <a:gd name="connsiteY98" fmla="*/ 1214203 h 2278505"/>
              <a:gd name="connsiteX99" fmla="*/ 4512039 w 4512039"/>
              <a:gd name="connsiteY99" fmla="*/ 1326629 h 2278505"/>
              <a:gd name="connsiteX100" fmla="*/ 4504544 w 4512039"/>
              <a:gd name="connsiteY100" fmla="*/ 1588957 h 2278505"/>
              <a:gd name="connsiteX101" fmla="*/ 4497049 w 4512039"/>
              <a:gd name="connsiteY101" fmla="*/ 1618937 h 2278505"/>
              <a:gd name="connsiteX102" fmla="*/ 4489554 w 4512039"/>
              <a:gd name="connsiteY102" fmla="*/ 1671403 h 2278505"/>
              <a:gd name="connsiteX103" fmla="*/ 4474564 w 4512039"/>
              <a:gd name="connsiteY103" fmla="*/ 1723868 h 2278505"/>
              <a:gd name="connsiteX104" fmla="*/ 4459573 w 4512039"/>
              <a:gd name="connsiteY104" fmla="*/ 1753849 h 2278505"/>
              <a:gd name="connsiteX105" fmla="*/ 4437088 w 4512039"/>
              <a:gd name="connsiteY105" fmla="*/ 1828800 h 2278505"/>
              <a:gd name="connsiteX106" fmla="*/ 4407108 w 4512039"/>
              <a:gd name="connsiteY106" fmla="*/ 1866275 h 2278505"/>
              <a:gd name="connsiteX107" fmla="*/ 4392118 w 4512039"/>
              <a:gd name="connsiteY107" fmla="*/ 1903750 h 2278505"/>
              <a:gd name="connsiteX108" fmla="*/ 4332157 w 4512039"/>
              <a:gd name="connsiteY108" fmla="*/ 1986196 h 2278505"/>
              <a:gd name="connsiteX109" fmla="*/ 4317167 w 4512039"/>
              <a:gd name="connsiteY109" fmla="*/ 2008682 h 2278505"/>
              <a:gd name="connsiteX110" fmla="*/ 4294682 w 4512039"/>
              <a:gd name="connsiteY110" fmla="*/ 2031167 h 2278505"/>
              <a:gd name="connsiteX111" fmla="*/ 4279691 w 4512039"/>
              <a:gd name="connsiteY111" fmla="*/ 2053652 h 2278505"/>
              <a:gd name="connsiteX112" fmla="*/ 4227226 w 4512039"/>
              <a:gd name="connsiteY112" fmla="*/ 2106118 h 2278505"/>
              <a:gd name="connsiteX113" fmla="*/ 4197246 w 4512039"/>
              <a:gd name="connsiteY113" fmla="*/ 2136098 h 2278505"/>
              <a:gd name="connsiteX114" fmla="*/ 4122295 w 4512039"/>
              <a:gd name="connsiteY114" fmla="*/ 2188564 h 2278505"/>
              <a:gd name="connsiteX115" fmla="*/ 4092314 w 4512039"/>
              <a:gd name="connsiteY115" fmla="*/ 2203554 h 2278505"/>
              <a:gd name="connsiteX116" fmla="*/ 4047344 w 4512039"/>
              <a:gd name="connsiteY116" fmla="*/ 2218544 h 2278505"/>
              <a:gd name="connsiteX117" fmla="*/ 3987383 w 4512039"/>
              <a:gd name="connsiteY117" fmla="*/ 2241029 h 2278505"/>
              <a:gd name="connsiteX118" fmla="*/ 3949908 w 4512039"/>
              <a:gd name="connsiteY118" fmla="*/ 2248524 h 2278505"/>
              <a:gd name="connsiteX119" fmla="*/ 3919928 w 4512039"/>
              <a:gd name="connsiteY119" fmla="*/ 2256019 h 2278505"/>
              <a:gd name="connsiteX120" fmla="*/ 3762531 w 4512039"/>
              <a:gd name="connsiteY120" fmla="*/ 2271009 h 2278505"/>
              <a:gd name="connsiteX121" fmla="*/ 3627619 w 4512039"/>
              <a:gd name="connsiteY121" fmla="*/ 2278505 h 2278505"/>
              <a:gd name="connsiteX122" fmla="*/ 3267855 w 4512039"/>
              <a:gd name="connsiteY122" fmla="*/ 2263514 h 2278505"/>
              <a:gd name="connsiteX123" fmla="*/ 3222885 w 4512039"/>
              <a:gd name="connsiteY123" fmla="*/ 2256019 h 2278505"/>
              <a:gd name="connsiteX124" fmla="*/ 3155429 w 4512039"/>
              <a:gd name="connsiteY124" fmla="*/ 2248524 h 2278505"/>
              <a:gd name="connsiteX125" fmla="*/ 2990537 w 4512039"/>
              <a:gd name="connsiteY125" fmla="*/ 2226039 h 2278505"/>
              <a:gd name="connsiteX126" fmla="*/ 2810655 w 4512039"/>
              <a:gd name="connsiteY126" fmla="*/ 2203554 h 2278505"/>
              <a:gd name="connsiteX127" fmla="*/ 2690734 w 4512039"/>
              <a:gd name="connsiteY127" fmla="*/ 2188564 h 2278505"/>
              <a:gd name="connsiteX128" fmla="*/ 2630773 w 4512039"/>
              <a:gd name="connsiteY128" fmla="*/ 2158583 h 2278505"/>
              <a:gd name="connsiteX129" fmla="*/ 2608288 w 4512039"/>
              <a:gd name="connsiteY129" fmla="*/ 2151088 h 2278505"/>
              <a:gd name="connsiteX130" fmla="*/ 2585803 w 4512039"/>
              <a:gd name="connsiteY130" fmla="*/ 2143593 h 2278505"/>
              <a:gd name="connsiteX131" fmla="*/ 2578308 w 4512039"/>
              <a:gd name="connsiteY131" fmla="*/ 2098623 h 2278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4512039" h="2278505">
                <a:moveTo>
                  <a:pt x="2578308" y="2098623"/>
                </a:moveTo>
                <a:lnTo>
                  <a:pt x="2578308" y="2098623"/>
                </a:lnTo>
                <a:cubicBezTo>
                  <a:pt x="2553324" y="2106118"/>
                  <a:pt x="2528980" y="2116227"/>
                  <a:pt x="2503357" y="2121108"/>
                </a:cubicBezTo>
                <a:cubicBezTo>
                  <a:pt x="2476249" y="2126271"/>
                  <a:pt x="2448411" y="2126311"/>
                  <a:pt x="2420911" y="2128603"/>
                </a:cubicBezTo>
                <a:cubicBezTo>
                  <a:pt x="2301923" y="2138519"/>
                  <a:pt x="2312498" y="2136647"/>
                  <a:pt x="2173573" y="2143593"/>
                </a:cubicBezTo>
                <a:lnTo>
                  <a:pt x="1558977" y="2136098"/>
                </a:lnTo>
                <a:cubicBezTo>
                  <a:pt x="1441480" y="2133366"/>
                  <a:pt x="1324216" y="2123325"/>
                  <a:pt x="1206708" y="2121108"/>
                </a:cubicBezTo>
                <a:lnTo>
                  <a:pt x="809469" y="2113613"/>
                </a:lnTo>
                <a:cubicBezTo>
                  <a:pt x="567062" y="2096896"/>
                  <a:pt x="664375" y="2105850"/>
                  <a:pt x="517160" y="2091127"/>
                </a:cubicBezTo>
                <a:cubicBezTo>
                  <a:pt x="430615" y="2069491"/>
                  <a:pt x="545685" y="2096228"/>
                  <a:pt x="344773" y="2076137"/>
                </a:cubicBezTo>
                <a:cubicBezTo>
                  <a:pt x="316979" y="2073358"/>
                  <a:pt x="289640" y="2067000"/>
                  <a:pt x="262328" y="2061147"/>
                </a:cubicBezTo>
                <a:cubicBezTo>
                  <a:pt x="254603" y="2059492"/>
                  <a:pt x="247540" y="2055429"/>
                  <a:pt x="239842" y="2053652"/>
                </a:cubicBezTo>
                <a:cubicBezTo>
                  <a:pt x="215016" y="2047923"/>
                  <a:pt x="164891" y="2038662"/>
                  <a:pt x="164891" y="2038662"/>
                </a:cubicBezTo>
                <a:cubicBezTo>
                  <a:pt x="152399" y="2033665"/>
                  <a:pt x="140060" y="2028270"/>
                  <a:pt x="127416" y="2023672"/>
                </a:cubicBezTo>
                <a:cubicBezTo>
                  <a:pt x="112566" y="2018272"/>
                  <a:pt x="82446" y="2008682"/>
                  <a:pt x="82446" y="2008682"/>
                </a:cubicBezTo>
                <a:cubicBezTo>
                  <a:pt x="74951" y="1998688"/>
                  <a:pt x="66581" y="1989294"/>
                  <a:pt x="59960" y="1978701"/>
                </a:cubicBezTo>
                <a:cubicBezTo>
                  <a:pt x="54038" y="1969226"/>
                  <a:pt x="50513" y="1958422"/>
                  <a:pt x="44970" y="1948721"/>
                </a:cubicBezTo>
                <a:cubicBezTo>
                  <a:pt x="40501" y="1940900"/>
                  <a:pt x="34977" y="1933731"/>
                  <a:pt x="29980" y="1926236"/>
                </a:cubicBezTo>
                <a:lnTo>
                  <a:pt x="14990" y="1881265"/>
                </a:lnTo>
                <a:cubicBezTo>
                  <a:pt x="12492" y="1873770"/>
                  <a:pt x="9411" y="1866445"/>
                  <a:pt x="7495" y="1858780"/>
                </a:cubicBezTo>
                <a:lnTo>
                  <a:pt x="0" y="1828800"/>
                </a:lnTo>
                <a:cubicBezTo>
                  <a:pt x="2498" y="1761344"/>
                  <a:pt x="3284" y="1693803"/>
                  <a:pt x="7495" y="1626432"/>
                </a:cubicBezTo>
                <a:cubicBezTo>
                  <a:pt x="8290" y="1613718"/>
                  <a:pt x="13188" y="1601568"/>
                  <a:pt x="14990" y="1588957"/>
                </a:cubicBezTo>
                <a:cubicBezTo>
                  <a:pt x="18189" y="1566561"/>
                  <a:pt x="18766" y="1543817"/>
                  <a:pt x="22485" y="1521501"/>
                </a:cubicBezTo>
                <a:cubicBezTo>
                  <a:pt x="23784" y="1513708"/>
                  <a:pt x="27810" y="1506612"/>
                  <a:pt x="29980" y="1499016"/>
                </a:cubicBezTo>
                <a:cubicBezTo>
                  <a:pt x="39563" y="1465477"/>
                  <a:pt x="43606" y="1428835"/>
                  <a:pt x="67455" y="1401580"/>
                </a:cubicBezTo>
                <a:cubicBezTo>
                  <a:pt x="79088" y="1388285"/>
                  <a:pt x="87505" y="1367010"/>
                  <a:pt x="104931" y="1364105"/>
                </a:cubicBezTo>
                <a:cubicBezTo>
                  <a:pt x="119921" y="1361606"/>
                  <a:pt x="134708" y="1356954"/>
                  <a:pt x="149901" y="1356609"/>
                </a:cubicBezTo>
                <a:cubicBezTo>
                  <a:pt x="354729" y="1351954"/>
                  <a:pt x="559632" y="1351612"/>
                  <a:pt x="764498" y="1349114"/>
                </a:cubicBezTo>
                <a:cubicBezTo>
                  <a:pt x="801973" y="1346616"/>
                  <a:pt x="839572" y="1345551"/>
                  <a:pt x="876924" y="1341619"/>
                </a:cubicBezTo>
                <a:cubicBezTo>
                  <a:pt x="887169" y="1340541"/>
                  <a:pt x="896694" y="1335485"/>
                  <a:pt x="906905" y="1334124"/>
                </a:cubicBezTo>
                <a:cubicBezTo>
                  <a:pt x="934258" y="1330477"/>
                  <a:pt x="961892" y="1329375"/>
                  <a:pt x="989350" y="1326629"/>
                </a:cubicBezTo>
                <a:cubicBezTo>
                  <a:pt x="1011861" y="1324378"/>
                  <a:pt x="1034321" y="1321632"/>
                  <a:pt x="1056806" y="1319134"/>
                </a:cubicBezTo>
                <a:cubicBezTo>
                  <a:pt x="1130476" y="1300717"/>
                  <a:pt x="1043594" y="1320602"/>
                  <a:pt x="1191718" y="1304144"/>
                </a:cubicBezTo>
                <a:cubicBezTo>
                  <a:pt x="1201956" y="1303006"/>
                  <a:pt x="1211563" y="1298492"/>
                  <a:pt x="1221698" y="1296649"/>
                </a:cubicBezTo>
                <a:cubicBezTo>
                  <a:pt x="1250354" y="1291439"/>
                  <a:pt x="1315778" y="1284082"/>
                  <a:pt x="1341619" y="1281659"/>
                </a:cubicBezTo>
                <a:cubicBezTo>
                  <a:pt x="1573400" y="1259929"/>
                  <a:pt x="1465558" y="1269846"/>
                  <a:pt x="1716373" y="1259173"/>
                </a:cubicBezTo>
                <a:cubicBezTo>
                  <a:pt x="1766358" y="1257046"/>
                  <a:pt x="1816385" y="1255420"/>
                  <a:pt x="1866275" y="1251678"/>
                </a:cubicBezTo>
                <a:cubicBezTo>
                  <a:pt x="1916351" y="1247922"/>
                  <a:pt x="1965995" y="1238547"/>
                  <a:pt x="2016177" y="1236688"/>
                </a:cubicBezTo>
                <a:lnTo>
                  <a:pt x="2218544" y="1229193"/>
                </a:lnTo>
                <a:cubicBezTo>
                  <a:pt x="2246026" y="1226695"/>
                  <a:pt x="2273437" y="1223229"/>
                  <a:pt x="2300990" y="1221698"/>
                </a:cubicBezTo>
                <a:cubicBezTo>
                  <a:pt x="2363403" y="1218231"/>
                  <a:pt x="2425988" y="1218227"/>
                  <a:pt x="2488367" y="1214203"/>
                </a:cubicBezTo>
                <a:cubicBezTo>
                  <a:pt x="2503532" y="1213225"/>
                  <a:pt x="2518594" y="1210394"/>
                  <a:pt x="2533337" y="1206708"/>
                </a:cubicBezTo>
                <a:cubicBezTo>
                  <a:pt x="2548666" y="1202876"/>
                  <a:pt x="2578308" y="1191718"/>
                  <a:pt x="2578308" y="1191718"/>
                </a:cubicBezTo>
                <a:cubicBezTo>
                  <a:pt x="2596064" y="1173961"/>
                  <a:pt x="2614803" y="1157180"/>
                  <a:pt x="2623278" y="1131757"/>
                </a:cubicBezTo>
                <a:cubicBezTo>
                  <a:pt x="2633958" y="1099719"/>
                  <a:pt x="2648553" y="1059772"/>
                  <a:pt x="2653259" y="1026826"/>
                </a:cubicBezTo>
                <a:lnTo>
                  <a:pt x="2660754" y="974360"/>
                </a:lnTo>
                <a:cubicBezTo>
                  <a:pt x="2658256" y="959370"/>
                  <a:pt x="2656556" y="944225"/>
                  <a:pt x="2653259" y="929390"/>
                </a:cubicBezTo>
                <a:cubicBezTo>
                  <a:pt x="2651545" y="921678"/>
                  <a:pt x="2651350" y="912491"/>
                  <a:pt x="2645764" y="906905"/>
                </a:cubicBezTo>
                <a:cubicBezTo>
                  <a:pt x="2640177" y="901318"/>
                  <a:pt x="2630773" y="901908"/>
                  <a:pt x="2623278" y="899409"/>
                </a:cubicBezTo>
                <a:cubicBezTo>
                  <a:pt x="2602822" y="838040"/>
                  <a:pt x="2612666" y="876852"/>
                  <a:pt x="2623278" y="749508"/>
                </a:cubicBezTo>
                <a:cubicBezTo>
                  <a:pt x="2629962" y="669301"/>
                  <a:pt x="2630771" y="719540"/>
                  <a:pt x="2653259" y="629587"/>
                </a:cubicBezTo>
                <a:cubicBezTo>
                  <a:pt x="2676686" y="535874"/>
                  <a:pt x="2646747" y="652379"/>
                  <a:pt x="2668249" y="577121"/>
                </a:cubicBezTo>
                <a:cubicBezTo>
                  <a:pt x="2671079" y="567216"/>
                  <a:pt x="2672487" y="556913"/>
                  <a:pt x="2675744" y="547141"/>
                </a:cubicBezTo>
                <a:cubicBezTo>
                  <a:pt x="2685315" y="518429"/>
                  <a:pt x="2692663" y="505806"/>
                  <a:pt x="2705724" y="479685"/>
                </a:cubicBezTo>
                <a:cubicBezTo>
                  <a:pt x="2722481" y="395901"/>
                  <a:pt x="2706580" y="425933"/>
                  <a:pt x="2735705" y="382249"/>
                </a:cubicBezTo>
                <a:cubicBezTo>
                  <a:pt x="2743458" y="358989"/>
                  <a:pt x="2744298" y="352936"/>
                  <a:pt x="2758190" y="329783"/>
                </a:cubicBezTo>
                <a:cubicBezTo>
                  <a:pt x="2767459" y="314335"/>
                  <a:pt x="2778177" y="299803"/>
                  <a:pt x="2788170" y="284813"/>
                </a:cubicBezTo>
                <a:cubicBezTo>
                  <a:pt x="2799233" y="268219"/>
                  <a:pt x="2808330" y="251386"/>
                  <a:pt x="2825646" y="239842"/>
                </a:cubicBezTo>
                <a:cubicBezTo>
                  <a:pt x="2832220" y="235460"/>
                  <a:pt x="2840636" y="234845"/>
                  <a:pt x="2848131" y="232347"/>
                </a:cubicBezTo>
                <a:lnTo>
                  <a:pt x="2923082" y="172387"/>
                </a:lnTo>
                <a:cubicBezTo>
                  <a:pt x="2932905" y="164669"/>
                  <a:pt x="2944229" y="158734"/>
                  <a:pt x="2953062" y="149901"/>
                </a:cubicBezTo>
                <a:cubicBezTo>
                  <a:pt x="2970551" y="132413"/>
                  <a:pt x="2984949" y="111155"/>
                  <a:pt x="3005528" y="97436"/>
                </a:cubicBezTo>
                <a:cubicBezTo>
                  <a:pt x="3013023" y="92439"/>
                  <a:pt x="3020979" y="88073"/>
                  <a:pt x="3028013" y="82446"/>
                </a:cubicBezTo>
                <a:cubicBezTo>
                  <a:pt x="3033531" y="78031"/>
                  <a:pt x="3036944" y="71091"/>
                  <a:pt x="3043003" y="67455"/>
                </a:cubicBezTo>
                <a:cubicBezTo>
                  <a:pt x="3049777" y="63390"/>
                  <a:pt x="3058422" y="63493"/>
                  <a:pt x="3065488" y="59960"/>
                </a:cubicBezTo>
                <a:cubicBezTo>
                  <a:pt x="3073545" y="55932"/>
                  <a:pt x="3079916" y="48998"/>
                  <a:pt x="3087973" y="44970"/>
                </a:cubicBezTo>
                <a:cubicBezTo>
                  <a:pt x="3095040" y="41437"/>
                  <a:pt x="3103197" y="40587"/>
                  <a:pt x="3110459" y="37475"/>
                </a:cubicBezTo>
                <a:cubicBezTo>
                  <a:pt x="3120729" y="33074"/>
                  <a:pt x="3130169" y="26886"/>
                  <a:pt x="3140439" y="22485"/>
                </a:cubicBezTo>
                <a:cubicBezTo>
                  <a:pt x="3151410" y="17783"/>
                  <a:pt x="3183015" y="9017"/>
                  <a:pt x="3192905" y="7495"/>
                </a:cubicBezTo>
                <a:cubicBezTo>
                  <a:pt x="3215265" y="4055"/>
                  <a:pt x="3237875" y="2498"/>
                  <a:pt x="3260360" y="0"/>
                </a:cubicBezTo>
                <a:lnTo>
                  <a:pt x="3717560" y="7495"/>
                </a:lnTo>
                <a:cubicBezTo>
                  <a:pt x="3727856" y="7812"/>
                  <a:pt x="3737674" y="12030"/>
                  <a:pt x="3747541" y="14990"/>
                </a:cubicBezTo>
                <a:cubicBezTo>
                  <a:pt x="3838785" y="42363"/>
                  <a:pt x="3753385" y="20199"/>
                  <a:pt x="3822491" y="37475"/>
                </a:cubicBezTo>
                <a:cubicBezTo>
                  <a:pt x="3829986" y="42472"/>
                  <a:pt x="3836697" y="48917"/>
                  <a:pt x="3844977" y="52465"/>
                </a:cubicBezTo>
                <a:cubicBezTo>
                  <a:pt x="3854445" y="56523"/>
                  <a:pt x="3865952" y="54957"/>
                  <a:pt x="3874957" y="59960"/>
                </a:cubicBezTo>
                <a:cubicBezTo>
                  <a:pt x="3888941" y="67729"/>
                  <a:pt x="3899121" y="81067"/>
                  <a:pt x="3912432" y="89941"/>
                </a:cubicBezTo>
                <a:cubicBezTo>
                  <a:pt x="3947925" y="113603"/>
                  <a:pt x="3950212" y="97741"/>
                  <a:pt x="3987383" y="134911"/>
                </a:cubicBezTo>
                <a:cubicBezTo>
                  <a:pt x="4051348" y="198873"/>
                  <a:pt x="3962916" y="112564"/>
                  <a:pt x="4039849" y="179882"/>
                </a:cubicBezTo>
                <a:cubicBezTo>
                  <a:pt x="4050485" y="189189"/>
                  <a:pt x="4059193" y="200556"/>
                  <a:pt x="4069829" y="209862"/>
                </a:cubicBezTo>
                <a:cubicBezTo>
                  <a:pt x="4079230" y="218088"/>
                  <a:pt x="4090325" y="224218"/>
                  <a:pt x="4099809" y="232347"/>
                </a:cubicBezTo>
                <a:cubicBezTo>
                  <a:pt x="4107857" y="239245"/>
                  <a:pt x="4114247" y="247934"/>
                  <a:pt x="4122295" y="254832"/>
                </a:cubicBezTo>
                <a:cubicBezTo>
                  <a:pt x="4131780" y="262962"/>
                  <a:pt x="4143442" y="268485"/>
                  <a:pt x="4152275" y="277318"/>
                </a:cubicBezTo>
                <a:cubicBezTo>
                  <a:pt x="4158644" y="283688"/>
                  <a:pt x="4161403" y="292964"/>
                  <a:pt x="4167265" y="299803"/>
                </a:cubicBezTo>
                <a:cubicBezTo>
                  <a:pt x="4176463" y="310533"/>
                  <a:pt x="4187939" y="319147"/>
                  <a:pt x="4197246" y="329783"/>
                </a:cubicBezTo>
                <a:cubicBezTo>
                  <a:pt x="4231052" y="368418"/>
                  <a:pt x="4212064" y="357675"/>
                  <a:pt x="4249711" y="404734"/>
                </a:cubicBezTo>
                <a:cubicBezTo>
                  <a:pt x="4285318" y="449243"/>
                  <a:pt x="4270817" y="428899"/>
                  <a:pt x="4294682" y="464695"/>
                </a:cubicBezTo>
                <a:cubicBezTo>
                  <a:pt x="4309477" y="523874"/>
                  <a:pt x="4290431" y="465387"/>
                  <a:pt x="4332157" y="532150"/>
                </a:cubicBezTo>
                <a:cubicBezTo>
                  <a:pt x="4336344" y="538850"/>
                  <a:pt x="4336383" y="547443"/>
                  <a:pt x="4339652" y="554636"/>
                </a:cubicBezTo>
                <a:cubicBezTo>
                  <a:pt x="4363943" y="608078"/>
                  <a:pt x="4361154" y="601879"/>
                  <a:pt x="4384623" y="637082"/>
                </a:cubicBezTo>
                <a:cubicBezTo>
                  <a:pt x="4402965" y="692108"/>
                  <a:pt x="4388440" y="670879"/>
                  <a:pt x="4422098" y="704537"/>
                </a:cubicBezTo>
                <a:cubicBezTo>
                  <a:pt x="4424596" y="717029"/>
                  <a:pt x="4425565" y="729927"/>
                  <a:pt x="4429593" y="742013"/>
                </a:cubicBezTo>
                <a:cubicBezTo>
                  <a:pt x="4433126" y="752613"/>
                  <a:pt x="4441373" y="761291"/>
                  <a:pt x="4444583" y="771993"/>
                </a:cubicBezTo>
                <a:cubicBezTo>
                  <a:pt x="4448950" y="786549"/>
                  <a:pt x="4448661" y="802156"/>
                  <a:pt x="4452078" y="816964"/>
                </a:cubicBezTo>
                <a:cubicBezTo>
                  <a:pt x="4458511" y="844841"/>
                  <a:pt x="4465977" y="866154"/>
                  <a:pt x="4474564" y="891914"/>
                </a:cubicBezTo>
                <a:cubicBezTo>
                  <a:pt x="4477062" y="909403"/>
                  <a:pt x="4479155" y="926954"/>
                  <a:pt x="4482059" y="944380"/>
                </a:cubicBezTo>
                <a:cubicBezTo>
                  <a:pt x="4484153" y="956946"/>
                  <a:pt x="4488220" y="969186"/>
                  <a:pt x="4489554" y="981855"/>
                </a:cubicBezTo>
                <a:cubicBezTo>
                  <a:pt x="4493225" y="1016729"/>
                  <a:pt x="4494791" y="1051793"/>
                  <a:pt x="4497049" y="1086787"/>
                </a:cubicBezTo>
                <a:cubicBezTo>
                  <a:pt x="4499788" y="1129244"/>
                  <a:pt x="4501890" y="1171740"/>
                  <a:pt x="4504544" y="1214203"/>
                </a:cubicBezTo>
                <a:cubicBezTo>
                  <a:pt x="4506887" y="1251688"/>
                  <a:pt x="4509541" y="1289154"/>
                  <a:pt x="4512039" y="1326629"/>
                </a:cubicBezTo>
                <a:cubicBezTo>
                  <a:pt x="4509541" y="1414072"/>
                  <a:pt x="4509024" y="1501593"/>
                  <a:pt x="4504544" y="1588957"/>
                </a:cubicBezTo>
                <a:cubicBezTo>
                  <a:pt x="4504016" y="1599244"/>
                  <a:pt x="4498892" y="1608802"/>
                  <a:pt x="4497049" y="1618937"/>
                </a:cubicBezTo>
                <a:cubicBezTo>
                  <a:pt x="4493889" y="1636318"/>
                  <a:pt x="4492714" y="1654022"/>
                  <a:pt x="4489554" y="1671403"/>
                </a:cubicBezTo>
                <a:cubicBezTo>
                  <a:pt x="4487552" y="1682412"/>
                  <a:pt x="4479634" y="1712039"/>
                  <a:pt x="4474564" y="1723868"/>
                </a:cubicBezTo>
                <a:cubicBezTo>
                  <a:pt x="4470163" y="1734138"/>
                  <a:pt x="4464570" y="1743855"/>
                  <a:pt x="4459573" y="1753849"/>
                </a:cubicBezTo>
                <a:cubicBezTo>
                  <a:pt x="4454651" y="1773536"/>
                  <a:pt x="4445509" y="1813361"/>
                  <a:pt x="4437088" y="1828800"/>
                </a:cubicBezTo>
                <a:cubicBezTo>
                  <a:pt x="4429428" y="1842844"/>
                  <a:pt x="4415338" y="1852558"/>
                  <a:pt x="4407108" y="1866275"/>
                </a:cubicBezTo>
                <a:cubicBezTo>
                  <a:pt x="4400186" y="1877812"/>
                  <a:pt x="4398135" y="1891716"/>
                  <a:pt x="4392118" y="1903750"/>
                </a:cubicBezTo>
                <a:cubicBezTo>
                  <a:pt x="4370578" y="1946829"/>
                  <a:pt x="4364244" y="1944940"/>
                  <a:pt x="4332157" y="1986196"/>
                </a:cubicBezTo>
                <a:cubicBezTo>
                  <a:pt x="4326627" y="1993307"/>
                  <a:pt x="4322934" y="2001762"/>
                  <a:pt x="4317167" y="2008682"/>
                </a:cubicBezTo>
                <a:cubicBezTo>
                  <a:pt x="4310381" y="2016825"/>
                  <a:pt x="4301468" y="2023024"/>
                  <a:pt x="4294682" y="2031167"/>
                </a:cubicBezTo>
                <a:cubicBezTo>
                  <a:pt x="4288915" y="2038087"/>
                  <a:pt x="4285717" y="2046956"/>
                  <a:pt x="4279691" y="2053652"/>
                </a:cubicBezTo>
                <a:cubicBezTo>
                  <a:pt x="4263146" y="2072035"/>
                  <a:pt x="4244714" y="2088629"/>
                  <a:pt x="4227226" y="2106118"/>
                </a:cubicBezTo>
                <a:cubicBezTo>
                  <a:pt x="4217233" y="2116111"/>
                  <a:pt x="4208552" y="2127619"/>
                  <a:pt x="4197246" y="2136098"/>
                </a:cubicBezTo>
                <a:cubicBezTo>
                  <a:pt x="4178451" y="2150194"/>
                  <a:pt x="4140740" y="2179342"/>
                  <a:pt x="4122295" y="2188564"/>
                </a:cubicBezTo>
                <a:cubicBezTo>
                  <a:pt x="4112301" y="2193561"/>
                  <a:pt x="4102688" y="2199404"/>
                  <a:pt x="4092314" y="2203554"/>
                </a:cubicBezTo>
                <a:cubicBezTo>
                  <a:pt x="4077643" y="2209422"/>
                  <a:pt x="4062015" y="2212676"/>
                  <a:pt x="4047344" y="2218544"/>
                </a:cubicBezTo>
                <a:cubicBezTo>
                  <a:pt x="4035876" y="2223131"/>
                  <a:pt x="4003053" y="2237112"/>
                  <a:pt x="3987383" y="2241029"/>
                </a:cubicBezTo>
                <a:cubicBezTo>
                  <a:pt x="3975024" y="2244119"/>
                  <a:pt x="3962344" y="2245761"/>
                  <a:pt x="3949908" y="2248524"/>
                </a:cubicBezTo>
                <a:cubicBezTo>
                  <a:pt x="3939852" y="2250759"/>
                  <a:pt x="3930063" y="2254176"/>
                  <a:pt x="3919928" y="2256019"/>
                </a:cubicBezTo>
                <a:cubicBezTo>
                  <a:pt x="3865835" y="2265854"/>
                  <a:pt x="3819409" y="2267454"/>
                  <a:pt x="3762531" y="2271009"/>
                </a:cubicBezTo>
                <a:lnTo>
                  <a:pt x="3627619" y="2278505"/>
                </a:lnTo>
                <a:cubicBezTo>
                  <a:pt x="3559752" y="2276164"/>
                  <a:pt x="3353488" y="2270365"/>
                  <a:pt x="3267855" y="2263514"/>
                </a:cubicBezTo>
                <a:cubicBezTo>
                  <a:pt x="3252707" y="2262302"/>
                  <a:pt x="3237948" y="2258027"/>
                  <a:pt x="3222885" y="2256019"/>
                </a:cubicBezTo>
                <a:cubicBezTo>
                  <a:pt x="3200460" y="2253029"/>
                  <a:pt x="3177914" y="2251022"/>
                  <a:pt x="3155429" y="2248524"/>
                </a:cubicBezTo>
                <a:cubicBezTo>
                  <a:pt x="3054428" y="2223274"/>
                  <a:pt x="3127969" y="2237989"/>
                  <a:pt x="2990537" y="2226039"/>
                </a:cubicBezTo>
                <a:cubicBezTo>
                  <a:pt x="2930266" y="2220798"/>
                  <a:pt x="2870751" y="2210231"/>
                  <a:pt x="2810655" y="2203554"/>
                </a:cubicBezTo>
                <a:cubicBezTo>
                  <a:pt x="2702569" y="2191545"/>
                  <a:pt x="2771375" y="2202004"/>
                  <a:pt x="2690734" y="2188564"/>
                </a:cubicBezTo>
                <a:cubicBezTo>
                  <a:pt x="2664571" y="2162399"/>
                  <a:pt x="2682448" y="2175808"/>
                  <a:pt x="2630773" y="2158583"/>
                </a:cubicBezTo>
                <a:lnTo>
                  <a:pt x="2608288" y="2151088"/>
                </a:lnTo>
                <a:cubicBezTo>
                  <a:pt x="2600793" y="2148590"/>
                  <a:pt x="2593703" y="2143593"/>
                  <a:pt x="2585803" y="2143593"/>
                </a:cubicBezTo>
                <a:lnTo>
                  <a:pt x="2578308" y="2098623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86408ABF-C40B-31FD-041A-32F922C9B919}"/>
              </a:ext>
            </a:extLst>
          </p:cNvPr>
          <p:cNvCxnSpPr/>
          <p:nvPr/>
        </p:nvCxnSpPr>
        <p:spPr>
          <a:xfrm>
            <a:off x="7866736" y="6131531"/>
            <a:ext cx="33467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6317C4D0-551E-C5FC-548D-734D91A6876F}"/>
              </a:ext>
            </a:extLst>
          </p:cNvPr>
          <p:cNvSpPr txBox="1"/>
          <p:nvPr/>
        </p:nvSpPr>
        <p:spPr>
          <a:xfrm>
            <a:off x="8918296" y="6136457"/>
            <a:ext cx="124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rgbClr val="FF0000"/>
                </a:solidFill>
              </a:rPr>
              <a:t>(small)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53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1" grpId="0"/>
      <p:bldP spid="12" grpId="0"/>
      <p:bldP spid="13" grpId="0"/>
      <p:bldP spid="20" grpId="0"/>
      <p:bldP spid="21" grpId="0"/>
      <p:bldP spid="22" grpId="0"/>
      <p:bldP spid="29" grpId="0"/>
      <p:bldP spid="31" grpId="0"/>
      <p:bldP spid="32" grpId="0"/>
      <p:bldP spid="34" grpId="0"/>
      <p:bldP spid="38" grpId="0"/>
      <p:bldP spid="40" grpId="0"/>
      <p:bldP spid="42" grpId="0"/>
      <p:bldP spid="46" grpId="0" animBg="1"/>
      <p:bldP spid="46" grpId="1" animBg="1"/>
      <p:bldP spid="48" grpId="0" animBg="1"/>
      <p:bldP spid="48" grpId="1" animBg="1"/>
      <p:bldP spid="5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73BDD0-737A-6ED8-D17D-8E6ACB8DF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Gradient Descent 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梯度下降法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32B12FD-9100-0621-0A83-D77C3849E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57572DC-0AC0-89D6-1E90-F66857FFC6A2}"/>
                  </a:ext>
                </a:extLst>
              </p:cNvPr>
              <p:cNvSpPr txBox="1"/>
              <p:nvPr/>
            </p:nvSpPr>
            <p:spPr>
              <a:xfrm>
                <a:off x="5463926" y="3202056"/>
                <a:ext cx="30142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F57572DC-0AC0-89D6-1E90-F66857FFC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926" y="3202056"/>
                <a:ext cx="3014289" cy="523220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868EE68-5436-5F86-AFFE-332F75A9FB59}"/>
                  </a:ext>
                </a:extLst>
              </p:cNvPr>
              <p:cNvSpPr txBox="1"/>
              <p:nvPr/>
            </p:nvSpPr>
            <p:spPr>
              <a:xfrm>
                <a:off x="751465" y="2070911"/>
                <a:ext cx="1001485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800" dirty="0"/>
                  <a:t>Assume 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TW" sz="2800" dirty="0"/>
                  <a:t> is a </a:t>
                </a:r>
                <a:r>
                  <a:rPr kumimoji="1" lang="en-US" altLang="zh-TW" sz="2800" dirty="0">
                    <a:solidFill>
                      <a:srgbClr val="FF0000"/>
                    </a:solidFill>
                  </a:rPr>
                  <a:t>trainable </a:t>
                </a:r>
                <a:r>
                  <a:rPr kumimoji="1" lang="en-US" altLang="zh-TW" sz="2800" dirty="0"/>
                  <a:t>parameter (</a:t>
                </a:r>
                <a:r>
                  <a:rPr kumimoji="1" lang="en-US" altLang="zh-TW" sz="2800" dirty="0">
                    <a:solidFill>
                      <a:srgbClr val="FF0000"/>
                    </a:solidFill>
                  </a:rPr>
                  <a:t>weight</a:t>
                </a:r>
                <a:r>
                  <a:rPr kumimoji="1" lang="en-US" altLang="zh-TW" sz="2800" dirty="0"/>
                  <a:t>), </a:t>
                </a:r>
                <a14:m>
                  <m:oMath xmlns:m="http://schemas.openxmlformats.org/officeDocument/2006/math">
                    <m:r>
                      <a:rPr lang="en-US" altLang="zh-TW" sz="2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TW" sz="2800" dirty="0"/>
                  <a:t>is a </a:t>
                </a:r>
                <a:r>
                  <a:rPr kumimoji="1" lang="en-US" altLang="zh-TW" sz="2800" dirty="0">
                    <a:solidFill>
                      <a:srgbClr val="FF0000"/>
                    </a:solidFill>
                  </a:rPr>
                  <a:t>differentiable</a:t>
                </a:r>
                <a:r>
                  <a:rPr kumimoji="1" lang="en-US" altLang="zh-TW" sz="2800" dirty="0"/>
                  <a:t> function:</a:t>
                </a:r>
                <a:endParaRPr kumimoji="1" lang="zh-TW" altLang="en-US" sz="28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868EE68-5436-5F86-AFFE-332F75A9F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65" y="2070911"/>
                <a:ext cx="10014858" cy="954107"/>
              </a:xfrm>
              <a:prstGeom prst="rect">
                <a:avLst/>
              </a:prstGeom>
              <a:blipFill>
                <a:blip r:embed="rId4"/>
                <a:stretch>
                  <a:fillRect l="-1394" t="-7895" b="-171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字方塊 5">
            <a:extLst>
              <a:ext uri="{FF2B5EF4-FFF2-40B4-BE49-F238E27FC236}">
                <a16:creationId xmlns:a16="http://schemas.microsoft.com/office/drawing/2014/main" id="{6744E273-304D-0B83-04F9-37D95E0B20B1}"/>
              </a:ext>
            </a:extLst>
          </p:cNvPr>
          <p:cNvSpPr txBox="1"/>
          <p:nvPr/>
        </p:nvSpPr>
        <p:spPr>
          <a:xfrm>
            <a:off x="2644879" y="3232833"/>
            <a:ext cx="2674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dirty="0"/>
              <a:t>Gradient descent:</a:t>
            </a:r>
            <a:endParaRPr kumimoji="1" lang="zh-TW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312C323-DFC7-4845-37F0-D8F0A266058F}"/>
                  </a:ext>
                </a:extLst>
              </p:cNvPr>
              <p:cNvSpPr txBox="1"/>
              <p:nvPr/>
            </p:nvSpPr>
            <p:spPr>
              <a:xfrm>
                <a:off x="751465" y="4744163"/>
                <a:ext cx="719721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800" smtClean="0"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altLang="zh-TW" sz="2800" dirty="0"/>
                  <a:t> is the </a:t>
                </a:r>
                <a:r>
                  <a:rPr lang="en-US" altLang="zh-TW" sz="2800" dirty="0">
                    <a:solidFill>
                      <a:srgbClr val="FF0000"/>
                    </a:solidFill>
                  </a:rPr>
                  <a:t>learning rate </a:t>
                </a:r>
                <a:r>
                  <a:rPr lang="en-US" altLang="zh-TW" sz="2800" dirty="0"/>
                  <a:t>used for gradient descent.</a:t>
                </a:r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312C323-DFC7-4845-37F0-D8F0A2660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65" y="4744163"/>
                <a:ext cx="7197211" cy="523220"/>
              </a:xfrm>
              <a:prstGeom prst="rect">
                <a:avLst/>
              </a:prstGeom>
              <a:blipFill>
                <a:blip r:embed="rId5"/>
                <a:stretch>
                  <a:fillRect l="-529" t="-11905" b="-309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085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844F5-9BB5-8741-7E11-3D7900B4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ea typeface="新細明體"/>
                <a:cs typeface="Calibri" panose="020F0502020204030204" pitchFamily="34" charset="0"/>
              </a:rPr>
              <a:t>LSTM (Long Short-Term Memory)</a:t>
            </a:r>
            <a:endParaRPr lang="en-US" dirty="0">
              <a:solidFill>
                <a:srgbClr val="000000"/>
              </a:solidFill>
              <a:ea typeface="新細明體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59731F-DF8E-F243-F6F3-E092608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29</a:t>
            </a:fld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515E8C9-306B-7B9F-D5E0-A7AAC5771E6A}"/>
              </a:ext>
            </a:extLst>
          </p:cNvPr>
          <p:cNvGrpSpPr/>
          <p:nvPr/>
        </p:nvGrpSpPr>
        <p:grpSpPr>
          <a:xfrm>
            <a:off x="8177549" y="5906255"/>
            <a:ext cx="895546" cy="490194"/>
            <a:chOff x="7654565" y="5128181"/>
            <a:chExt cx="895546" cy="490194"/>
          </a:xfrm>
        </p:grpSpPr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45C257AD-4C99-E577-98EA-D51A29F2CBD0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37BF961-E223-7FF5-8AE5-8E8E1FB67BFF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TW" altLang="en-US" sz="20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37BF961-E223-7FF5-8AE5-8E8E1FB67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4FECAE7-1810-BE48-8D54-8C40BC259CAA}"/>
              </a:ext>
            </a:extLst>
          </p:cNvPr>
          <p:cNvGrpSpPr/>
          <p:nvPr/>
        </p:nvGrpSpPr>
        <p:grpSpPr>
          <a:xfrm>
            <a:off x="10599879" y="5906255"/>
            <a:ext cx="895546" cy="490194"/>
            <a:chOff x="7654565" y="5128181"/>
            <a:chExt cx="895546" cy="490194"/>
          </a:xfrm>
        </p:grpSpPr>
        <p:sp>
          <p:nvSpPr>
            <p:cNvPr id="14" name="圓角矩形 13">
              <a:extLst>
                <a:ext uri="{FF2B5EF4-FFF2-40B4-BE49-F238E27FC236}">
                  <a16:creationId xmlns:a16="http://schemas.microsoft.com/office/drawing/2014/main" id="{C61AF627-DC7E-564C-3173-5C80BB5F2C92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16569C70-18FB-3D33-E97C-9C217BC077BD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16569C70-18FB-3D33-E97C-9C217BC077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平行四邊形 15">
            <a:extLst>
              <a:ext uri="{FF2B5EF4-FFF2-40B4-BE49-F238E27FC236}">
                <a16:creationId xmlns:a16="http://schemas.microsoft.com/office/drawing/2014/main" id="{D2B95F3D-4EDC-A8E4-8D26-EDF632B3DC95}"/>
              </a:ext>
            </a:extLst>
          </p:cNvPr>
          <p:cNvSpPr/>
          <p:nvPr/>
        </p:nvSpPr>
        <p:spPr>
          <a:xfrm>
            <a:off x="8361370" y="4586502"/>
            <a:ext cx="1899503" cy="1219078"/>
          </a:xfrm>
          <a:prstGeom prst="parallelogram">
            <a:avLst>
              <a:gd name="adj" fmla="val 111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7" name="不規則四邊形 16">
            <a:extLst>
              <a:ext uri="{FF2B5EF4-FFF2-40B4-BE49-F238E27FC236}">
                <a16:creationId xmlns:a16="http://schemas.microsoft.com/office/drawing/2014/main" id="{E7C5DE91-8F95-026C-38EB-124DE91C10FE}"/>
              </a:ext>
            </a:extLst>
          </p:cNvPr>
          <p:cNvSpPr/>
          <p:nvPr/>
        </p:nvSpPr>
        <p:spPr>
          <a:xfrm>
            <a:off x="10751886" y="4586502"/>
            <a:ext cx="591437" cy="1219078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1691562C-E0BE-4770-4ACA-FF77F540F931}"/>
                  </a:ext>
                </a:extLst>
              </p:cNvPr>
              <p:cNvSpPr txBox="1"/>
              <p:nvPr/>
            </p:nvSpPr>
            <p:spPr>
              <a:xfrm>
                <a:off x="9043635" y="5011375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1691562C-E0BE-4770-4ACA-FF77F540F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635" y="5011375"/>
                <a:ext cx="53497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8B011F4-484B-C972-3BE9-E10A9A597FA2}"/>
                  </a:ext>
                </a:extLst>
              </p:cNvPr>
              <p:cNvSpPr txBox="1"/>
              <p:nvPr/>
            </p:nvSpPr>
            <p:spPr>
              <a:xfrm>
                <a:off x="10810453" y="5011375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8B011F4-484B-C972-3BE9-E10A9A597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453" y="5011375"/>
                <a:ext cx="53497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>
            <a:extLst>
              <a:ext uri="{FF2B5EF4-FFF2-40B4-BE49-F238E27FC236}">
                <a16:creationId xmlns:a16="http://schemas.microsoft.com/office/drawing/2014/main" id="{A68854A7-2EAC-4F9D-078D-32C2E4FBF3C0}"/>
              </a:ext>
            </a:extLst>
          </p:cNvPr>
          <p:cNvSpPr txBox="1"/>
          <p:nvPr/>
        </p:nvSpPr>
        <p:spPr>
          <a:xfrm>
            <a:off x="10369278" y="4247792"/>
            <a:ext cx="35821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TW" sz="2400" dirty="0"/>
              <a:t>+</a:t>
            </a:r>
            <a:endParaRPr kumimoji="1" lang="zh-TW" altLang="en-US" sz="2400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6BBC9C7-7452-BC24-5856-AF648742A217}"/>
              </a:ext>
            </a:extLst>
          </p:cNvPr>
          <p:cNvGrpSpPr/>
          <p:nvPr/>
        </p:nvGrpSpPr>
        <p:grpSpPr>
          <a:xfrm>
            <a:off x="478040" y="2355105"/>
            <a:ext cx="895546" cy="490194"/>
            <a:chOff x="6296516" y="3745742"/>
            <a:chExt cx="895546" cy="490194"/>
          </a:xfrm>
        </p:grpSpPr>
        <p:sp>
          <p:nvSpPr>
            <p:cNvPr id="8" name="圓角矩形 7">
              <a:extLst>
                <a:ext uri="{FF2B5EF4-FFF2-40B4-BE49-F238E27FC236}">
                  <a16:creationId xmlns:a16="http://schemas.microsoft.com/office/drawing/2014/main" id="{B3B3DADE-0222-61D2-B0A6-23AB22782023}"/>
                </a:ext>
              </a:extLst>
            </p:cNvPr>
            <p:cNvSpPr/>
            <p:nvPr/>
          </p:nvSpPr>
          <p:spPr>
            <a:xfrm>
              <a:off x="6296516" y="3745742"/>
              <a:ext cx="895546" cy="4901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56BDD262-890E-614C-BB79-7612BE56A3D6}"/>
                    </a:ext>
                  </a:extLst>
                </p:cNvPr>
                <p:cNvSpPr txBox="1"/>
                <p:nvPr/>
              </p:nvSpPr>
              <p:spPr>
                <a:xfrm>
                  <a:off x="6410816" y="3790784"/>
                  <a:ext cx="666946" cy="40011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56BDD262-890E-614C-BB79-7612BE56A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0816" y="3790784"/>
                  <a:ext cx="666946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18192864-286C-11AF-8FAF-4E56551CD72B}"/>
              </a:ext>
            </a:extLst>
          </p:cNvPr>
          <p:cNvGrpSpPr/>
          <p:nvPr/>
        </p:nvGrpSpPr>
        <p:grpSpPr>
          <a:xfrm>
            <a:off x="456814" y="5908968"/>
            <a:ext cx="895546" cy="490194"/>
            <a:chOff x="7654565" y="5128181"/>
            <a:chExt cx="895546" cy="490194"/>
          </a:xfrm>
        </p:grpSpPr>
        <p:sp>
          <p:nvSpPr>
            <p:cNvPr id="30" name="圓角矩形 29">
              <a:extLst>
                <a:ext uri="{FF2B5EF4-FFF2-40B4-BE49-F238E27FC236}">
                  <a16:creationId xmlns:a16="http://schemas.microsoft.com/office/drawing/2014/main" id="{BC6184F7-7835-2C46-A16E-85D3E668AACE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856FB362-47F2-8F08-E10B-6C49A4D47E5A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TW" altLang="en-US" sz="20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856FB362-47F2-8F08-E10B-6C49A4D47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93679825-DDE6-7A6E-DF4B-984960F79D2E}"/>
              </a:ext>
            </a:extLst>
          </p:cNvPr>
          <p:cNvGrpSpPr/>
          <p:nvPr/>
        </p:nvGrpSpPr>
        <p:grpSpPr>
          <a:xfrm>
            <a:off x="2879144" y="5908968"/>
            <a:ext cx="895546" cy="490194"/>
            <a:chOff x="7654565" y="5128181"/>
            <a:chExt cx="895546" cy="490194"/>
          </a:xfrm>
        </p:grpSpPr>
        <p:sp>
          <p:nvSpPr>
            <p:cNvPr id="33" name="圓角矩形 32">
              <a:extLst>
                <a:ext uri="{FF2B5EF4-FFF2-40B4-BE49-F238E27FC236}">
                  <a16:creationId xmlns:a16="http://schemas.microsoft.com/office/drawing/2014/main" id="{83DDA9E4-7657-4539-0FBE-CE968E2A9DC8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30BA0380-63C8-E578-BCAF-E9FF9282C9BE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30BA0380-63C8-E578-BCAF-E9FF9282C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平行四邊形 34">
            <a:extLst>
              <a:ext uri="{FF2B5EF4-FFF2-40B4-BE49-F238E27FC236}">
                <a16:creationId xmlns:a16="http://schemas.microsoft.com/office/drawing/2014/main" id="{DA15CC45-D6D3-3117-C049-54FDE4A0086E}"/>
              </a:ext>
            </a:extLst>
          </p:cNvPr>
          <p:cNvSpPr/>
          <p:nvPr/>
        </p:nvSpPr>
        <p:spPr>
          <a:xfrm>
            <a:off x="640635" y="4589215"/>
            <a:ext cx="1899503" cy="1219078"/>
          </a:xfrm>
          <a:prstGeom prst="parallelogram">
            <a:avLst>
              <a:gd name="adj" fmla="val 111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6" name="不規則四邊形 35">
            <a:extLst>
              <a:ext uri="{FF2B5EF4-FFF2-40B4-BE49-F238E27FC236}">
                <a16:creationId xmlns:a16="http://schemas.microsoft.com/office/drawing/2014/main" id="{830F9BF4-6725-F242-BB36-923DD424480A}"/>
              </a:ext>
            </a:extLst>
          </p:cNvPr>
          <p:cNvSpPr/>
          <p:nvPr/>
        </p:nvSpPr>
        <p:spPr>
          <a:xfrm>
            <a:off x="3031151" y="4589215"/>
            <a:ext cx="591437" cy="1219078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DBB4EDF-A2E2-F96E-1DA3-6E5E290A0DA4}"/>
                  </a:ext>
                </a:extLst>
              </p:cNvPr>
              <p:cNvSpPr txBox="1"/>
              <p:nvPr/>
            </p:nvSpPr>
            <p:spPr>
              <a:xfrm>
                <a:off x="1322900" y="5014088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TW" sz="2000" b="0" i="1" baseline="3000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TW" altLang="en-US" sz="2000" baseline="300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DBB4EDF-A2E2-F96E-1DA3-6E5E290A0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900" y="5014088"/>
                <a:ext cx="53497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8F75F565-A20F-2503-7F4D-985935D716D4}"/>
                  </a:ext>
                </a:extLst>
              </p:cNvPr>
              <p:cNvSpPr txBox="1"/>
              <p:nvPr/>
            </p:nvSpPr>
            <p:spPr>
              <a:xfrm>
                <a:off x="3089718" y="5014088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sz="2000" i="1" baseline="3000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8F75F565-A20F-2503-7F4D-985935D71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718" y="5014088"/>
                <a:ext cx="53497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字方塊 41">
            <a:extLst>
              <a:ext uri="{FF2B5EF4-FFF2-40B4-BE49-F238E27FC236}">
                <a16:creationId xmlns:a16="http://schemas.microsoft.com/office/drawing/2014/main" id="{6D2ABB4D-6678-AAD4-09E0-5909E0D11E1A}"/>
              </a:ext>
            </a:extLst>
          </p:cNvPr>
          <p:cNvSpPr txBox="1"/>
          <p:nvPr/>
        </p:nvSpPr>
        <p:spPr>
          <a:xfrm>
            <a:off x="2648543" y="4250505"/>
            <a:ext cx="35821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TW" sz="2400" dirty="0"/>
              <a:t>+</a:t>
            </a:r>
            <a:endParaRPr kumimoji="1"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F93B7146-3CB3-3E36-7D26-E69CEEAA3723}"/>
              </a:ext>
            </a:extLst>
          </p:cNvPr>
          <p:cNvSpPr txBox="1"/>
          <p:nvPr/>
        </p:nvSpPr>
        <p:spPr>
          <a:xfrm>
            <a:off x="2217902" y="3730739"/>
            <a:ext cx="1199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/>
              <a:t>Sigmoid</a:t>
            </a:r>
            <a:endParaRPr kumimoji="1" lang="zh-TW" altLang="en-US" sz="1600" baseline="-250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D0A75EC-1761-AC91-AE39-DA4810515989}"/>
              </a:ext>
            </a:extLst>
          </p:cNvPr>
          <p:cNvSpPr txBox="1"/>
          <p:nvPr/>
        </p:nvSpPr>
        <p:spPr>
          <a:xfrm>
            <a:off x="1373586" y="6364975"/>
            <a:ext cx="129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/>
              <a:t>Forget Gate</a:t>
            </a:r>
            <a:endParaRPr kumimoji="1" lang="zh-TW" altLang="en-US" b="1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375CC4F-7502-9AB9-4572-ED6DB06C8C67}"/>
              </a:ext>
            </a:extLst>
          </p:cNvPr>
          <p:cNvSpPr txBox="1"/>
          <p:nvPr/>
        </p:nvSpPr>
        <p:spPr>
          <a:xfrm>
            <a:off x="9948574" y="3706689"/>
            <a:ext cx="1199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/>
              <a:t>tanh</a:t>
            </a:r>
            <a:endParaRPr kumimoji="1" lang="zh-TW" altLang="en-US" sz="16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75EF7FC-849B-6A01-E938-DCF44EBDCEC8}"/>
              </a:ext>
            </a:extLst>
          </p:cNvPr>
          <p:cNvSpPr txBox="1"/>
          <p:nvPr/>
        </p:nvSpPr>
        <p:spPr>
          <a:xfrm>
            <a:off x="9167386" y="6398804"/>
            <a:ext cx="143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/>
              <a:t>RNN Cell</a:t>
            </a:r>
            <a:endParaRPr kumimoji="1" lang="zh-TW" altLang="en-US" b="1" dirty="0"/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EED15B13-D357-7B87-6C54-E15F3CDAD237}"/>
              </a:ext>
            </a:extLst>
          </p:cNvPr>
          <p:cNvGrpSpPr/>
          <p:nvPr/>
        </p:nvGrpSpPr>
        <p:grpSpPr>
          <a:xfrm>
            <a:off x="4286512" y="5908968"/>
            <a:ext cx="895546" cy="490194"/>
            <a:chOff x="7654565" y="5128181"/>
            <a:chExt cx="895546" cy="490194"/>
          </a:xfrm>
        </p:grpSpPr>
        <p:sp>
          <p:nvSpPr>
            <p:cNvPr id="54" name="圓角矩形 53">
              <a:extLst>
                <a:ext uri="{FF2B5EF4-FFF2-40B4-BE49-F238E27FC236}">
                  <a16:creationId xmlns:a16="http://schemas.microsoft.com/office/drawing/2014/main" id="{33E657E7-2E44-B8F5-D164-41EF6D091B0B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AD3C47A8-4541-BD55-9B4F-F8FEA7AA7178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TW" altLang="en-US" sz="20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AD3C47A8-4541-BD55-9B4F-F8FEA7AA7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7A8E70E9-B197-F736-FD2C-C0BF1690C149}"/>
              </a:ext>
            </a:extLst>
          </p:cNvPr>
          <p:cNvGrpSpPr/>
          <p:nvPr/>
        </p:nvGrpSpPr>
        <p:grpSpPr>
          <a:xfrm>
            <a:off x="6708842" y="5908968"/>
            <a:ext cx="895546" cy="490194"/>
            <a:chOff x="7654565" y="5128181"/>
            <a:chExt cx="895546" cy="490194"/>
          </a:xfrm>
        </p:grpSpPr>
        <p:sp>
          <p:nvSpPr>
            <p:cNvPr id="57" name="圓角矩形 56">
              <a:extLst>
                <a:ext uri="{FF2B5EF4-FFF2-40B4-BE49-F238E27FC236}">
                  <a16:creationId xmlns:a16="http://schemas.microsoft.com/office/drawing/2014/main" id="{1CDCE7DF-2111-6598-C08F-59CC6A825004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7657F0E7-296D-10BA-E49C-8BBA6EE34A2C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7657F0E7-296D-10BA-E49C-8BBA6EE34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平行四邊形 58">
            <a:extLst>
              <a:ext uri="{FF2B5EF4-FFF2-40B4-BE49-F238E27FC236}">
                <a16:creationId xmlns:a16="http://schemas.microsoft.com/office/drawing/2014/main" id="{9CEEE2CC-AF21-9F9D-176A-5ED6FB5D7793}"/>
              </a:ext>
            </a:extLst>
          </p:cNvPr>
          <p:cNvSpPr/>
          <p:nvPr/>
        </p:nvSpPr>
        <p:spPr>
          <a:xfrm>
            <a:off x="4470333" y="4589215"/>
            <a:ext cx="1899503" cy="1219078"/>
          </a:xfrm>
          <a:prstGeom prst="parallelogram">
            <a:avLst>
              <a:gd name="adj" fmla="val 111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0" name="不規則四邊形 59">
            <a:extLst>
              <a:ext uri="{FF2B5EF4-FFF2-40B4-BE49-F238E27FC236}">
                <a16:creationId xmlns:a16="http://schemas.microsoft.com/office/drawing/2014/main" id="{02AF3453-C800-26B1-2ED0-0C139023F80A}"/>
              </a:ext>
            </a:extLst>
          </p:cNvPr>
          <p:cNvSpPr/>
          <p:nvPr/>
        </p:nvSpPr>
        <p:spPr>
          <a:xfrm>
            <a:off x="6860849" y="4589215"/>
            <a:ext cx="591437" cy="1219078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E51BFB04-1C99-1303-177F-DCA77E5DDC6A}"/>
                  </a:ext>
                </a:extLst>
              </p:cNvPr>
              <p:cNvSpPr txBox="1"/>
              <p:nvPr/>
            </p:nvSpPr>
            <p:spPr>
              <a:xfrm>
                <a:off x="5152598" y="5014088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TW" sz="2000" b="0" i="1" baseline="3000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E51BFB04-1C99-1303-177F-DCA77E5DD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598" y="5014088"/>
                <a:ext cx="53497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83E482C9-04F4-1B67-1E44-1B031397BF5D}"/>
                  </a:ext>
                </a:extLst>
              </p:cNvPr>
              <p:cNvSpPr txBox="1"/>
              <p:nvPr/>
            </p:nvSpPr>
            <p:spPr>
              <a:xfrm>
                <a:off x="6919416" y="5014088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sz="2000" i="1" baseline="3000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83E482C9-04F4-1B67-1E44-1B031397B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416" y="5014088"/>
                <a:ext cx="534971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字方塊 65">
            <a:extLst>
              <a:ext uri="{FF2B5EF4-FFF2-40B4-BE49-F238E27FC236}">
                <a16:creationId xmlns:a16="http://schemas.microsoft.com/office/drawing/2014/main" id="{A00495CA-BAD8-AE4D-D844-FE7701C55227}"/>
              </a:ext>
            </a:extLst>
          </p:cNvPr>
          <p:cNvSpPr txBox="1"/>
          <p:nvPr/>
        </p:nvSpPr>
        <p:spPr>
          <a:xfrm>
            <a:off x="6478241" y="4250505"/>
            <a:ext cx="35821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TW" sz="2400" dirty="0"/>
              <a:t>+</a:t>
            </a:r>
            <a:endParaRPr kumimoji="1" lang="zh-TW" altLang="en-US" sz="24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467AAF99-AF69-BE41-7FFA-DB9588C3B776}"/>
              </a:ext>
            </a:extLst>
          </p:cNvPr>
          <p:cNvSpPr txBox="1"/>
          <p:nvPr/>
        </p:nvSpPr>
        <p:spPr>
          <a:xfrm>
            <a:off x="6043311" y="3730739"/>
            <a:ext cx="1199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/>
              <a:t>Sigmoid</a:t>
            </a:r>
            <a:endParaRPr kumimoji="1" lang="zh-TW" altLang="en-US" sz="1600" baseline="-250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FE6777D5-5FB1-C79F-37BD-ED17C6809F3E}"/>
              </a:ext>
            </a:extLst>
          </p:cNvPr>
          <p:cNvSpPr txBox="1"/>
          <p:nvPr/>
        </p:nvSpPr>
        <p:spPr>
          <a:xfrm>
            <a:off x="5292923" y="6417915"/>
            <a:ext cx="129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/>
              <a:t>Input Gate</a:t>
            </a:r>
            <a:endParaRPr kumimoji="1" lang="zh-TW" altLang="en-US" b="1" dirty="0"/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8EF52E8D-FFD8-1FB1-5847-FDACF1D90311}"/>
              </a:ext>
            </a:extLst>
          </p:cNvPr>
          <p:cNvGrpSpPr/>
          <p:nvPr/>
        </p:nvGrpSpPr>
        <p:grpSpPr>
          <a:xfrm>
            <a:off x="2379879" y="2355105"/>
            <a:ext cx="895546" cy="490194"/>
            <a:chOff x="7654565" y="5128181"/>
            <a:chExt cx="895546" cy="490194"/>
          </a:xfrm>
        </p:grpSpPr>
        <p:sp>
          <p:nvSpPr>
            <p:cNvPr id="70" name="圓角矩形 69">
              <a:extLst>
                <a:ext uri="{FF2B5EF4-FFF2-40B4-BE49-F238E27FC236}">
                  <a16:creationId xmlns:a16="http://schemas.microsoft.com/office/drawing/2014/main" id="{A53371C2-ED96-1FC8-374C-A1F0B55CB1FA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F047BA35-D2C6-A717-F697-C09375F96E0E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F047BA35-D2C6-A717-F697-C09375F96E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1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6" name="肘形接點 75">
            <a:extLst>
              <a:ext uri="{FF2B5EF4-FFF2-40B4-BE49-F238E27FC236}">
                <a16:creationId xmlns:a16="http://schemas.microsoft.com/office/drawing/2014/main" id="{FB67D5AC-D6C6-70AD-1F57-78893F0ABCAF}"/>
              </a:ext>
            </a:extLst>
          </p:cNvPr>
          <p:cNvCxnSpPr>
            <a:stCxn id="67" idx="0"/>
            <a:endCxn id="51" idx="0"/>
          </p:cNvCxnSpPr>
          <p:nvPr/>
        </p:nvCxnSpPr>
        <p:spPr>
          <a:xfrm rot="5400000" flipH="1" flipV="1">
            <a:off x="8583730" y="1766083"/>
            <a:ext cx="24050" cy="3905263"/>
          </a:xfrm>
          <a:prstGeom prst="bentConnector3">
            <a:avLst>
              <a:gd name="adj1" fmla="val 11900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83CC00CD-A850-31FD-50C1-3FD9DB8C0D33}"/>
              </a:ext>
            </a:extLst>
          </p:cNvPr>
          <p:cNvGrpSpPr/>
          <p:nvPr/>
        </p:nvGrpSpPr>
        <p:grpSpPr>
          <a:xfrm>
            <a:off x="8177549" y="2346746"/>
            <a:ext cx="895546" cy="490194"/>
            <a:chOff x="7654565" y="5128181"/>
            <a:chExt cx="895546" cy="490194"/>
          </a:xfrm>
        </p:grpSpPr>
        <p:sp>
          <p:nvSpPr>
            <p:cNvPr id="83" name="圓角矩形 82">
              <a:extLst>
                <a:ext uri="{FF2B5EF4-FFF2-40B4-BE49-F238E27FC236}">
                  <a16:creationId xmlns:a16="http://schemas.microsoft.com/office/drawing/2014/main" id="{EB10B90D-9BB2-70A6-B344-2EF2DF2495EE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EBA4DF40-76B6-2796-11B0-9A7AC39652B3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EBA4DF40-76B6-2796-11B0-9A7AC39652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621C345-EE03-6AFC-AC85-D403CA66F6AA}"/>
              </a:ext>
            </a:extLst>
          </p:cNvPr>
          <p:cNvSpPr txBox="1"/>
          <p:nvPr/>
        </p:nvSpPr>
        <p:spPr>
          <a:xfrm>
            <a:off x="7855522" y="3089174"/>
            <a:ext cx="15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/>
              <a:t>Multiplication</a:t>
            </a:r>
            <a:endParaRPr kumimoji="1" lang="zh-TW" altLang="en-US" sz="1600" dirty="0"/>
          </a:p>
        </p:txBody>
      </p: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886825BD-8B51-6AD5-8FE4-6DC24F435267}"/>
              </a:ext>
            </a:extLst>
          </p:cNvPr>
          <p:cNvCxnSpPr>
            <a:cxnSpLocks/>
          </p:cNvCxnSpPr>
          <p:nvPr/>
        </p:nvCxnSpPr>
        <p:spPr>
          <a:xfrm>
            <a:off x="7855522" y="3709963"/>
            <a:ext cx="0" cy="2961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箭頭接點 88">
            <a:extLst>
              <a:ext uri="{FF2B5EF4-FFF2-40B4-BE49-F238E27FC236}">
                <a16:creationId xmlns:a16="http://schemas.microsoft.com/office/drawing/2014/main" id="{CA94EA08-D6B2-A86A-98BA-7B3E5341C57F}"/>
              </a:ext>
            </a:extLst>
          </p:cNvPr>
          <p:cNvCxnSpPr>
            <a:cxnSpLocks/>
          </p:cNvCxnSpPr>
          <p:nvPr/>
        </p:nvCxnSpPr>
        <p:spPr>
          <a:xfrm flipV="1">
            <a:off x="2815925" y="3138189"/>
            <a:ext cx="1790" cy="417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箭頭接點 91">
            <a:extLst>
              <a:ext uri="{FF2B5EF4-FFF2-40B4-BE49-F238E27FC236}">
                <a16:creationId xmlns:a16="http://schemas.microsoft.com/office/drawing/2014/main" id="{729EF443-2CFE-2EEE-95BD-93F1C99EB6AB}"/>
              </a:ext>
            </a:extLst>
          </p:cNvPr>
          <p:cNvCxnSpPr>
            <a:cxnSpLocks/>
            <a:stCxn id="85" idx="0"/>
          </p:cNvCxnSpPr>
          <p:nvPr/>
        </p:nvCxnSpPr>
        <p:spPr>
          <a:xfrm flipH="1" flipV="1">
            <a:off x="8625322" y="2839861"/>
            <a:ext cx="1987" cy="2493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66263D0D-ED94-859C-A293-C069A9D944D2}"/>
              </a:ext>
            </a:extLst>
          </p:cNvPr>
          <p:cNvCxnSpPr>
            <a:cxnSpLocks/>
          </p:cNvCxnSpPr>
          <p:nvPr/>
        </p:nvCxnSpPr>
        <p:spPr>
          <a:xfrm>
            <a:off x="4014763" y="3709963"/>
            <a:ext cx="0" cy="2961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23FEEE98-12ED-4875-FC1B-A2FDBE1C1FB4}"/>
                  </a:ext>
                </a:extLst>
              </p:cNvPr>
              <p:cNvSpPr txBox="1"/>
              <p:nvPr/>
            </p:nvSpPr>
            <p:spPr>
              <a:xfrm>
                <a:off x="9789952" y="1441695"/>
                <a:ext cx="18155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TW" altLang="zh-TW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23FEEE98-12ED-4875-FC1B-A2FDBE1C1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952" y="1441695"/>
                <a:ext cx="1815540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D7759C80-104E-9650-946D-16973410AE37}"/>
                  </a:ext>
                </a:extLst>
              </p:cNvPr>
              <p:cNvSpPr txBox="1"/>
              <p:nvPr/>
            </p:nvSpPr>
            <p:spPr>
              <a:xfrm>
                <a:off x="1513038" y="2407885"/>
                <a:ext cx="7273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zh-TW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D7759C80-104E-9650-946D-16973410A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038" y="2407885"/>
                <a:ext cx="72738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線箭頭接點 113">
            <a:extLst>
              <a:ext uri="{FF2B5EF4-FFF2-40B4-BE49-F238E27FC236}">
                <a16:creationId xmlns:a16="http://schemas.microsoft.com/office/drawing/2014/main" id="{4581704E-3552-934B-52FC-23CFF826ED87}"/>
              </a:ext>
            </a:extLst>
          </p:cNvPr>
          <p:cNvCxnSpPr>
            <a:cxnSpLocks/>
          </p:cNvCxnSpPr>
          <p:nvPr/>
        </p:nvCxnSpPr>
        <p:spPr>
          <a:xfrm flipV="1">
            <a:off x="3704249" y="2586302"/>
            <a:ext cx="4047179" cy="13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65CE05E1-6380-000B-3F7E-CEF0DE375733}"/>
              </a:ext>
            </a:extLst>
          </p:cNvPr>
          <p:cNvSpPr txBox="1"/>
          <p:nvPr/>
        </p:nvSpPr>
        <p:spPr>
          <a:xfrm>
            <a:off x="5547378" y="2210608"/>
            <a:ext cx="35821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TW" sz="2400" dirty="0"/>
              <a:t>+</a:t>
            </a:r>
            <a:endParaRPr kumimoji="1" lang="zh-TW" altLang="en-US" sz="2400" dirty="0"/>
          </a:p>
        </p:txBody>
      </p:sp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93DAE696-7564-C5A8-94C6-378BBA77D977}"/>
              </a:ext>
            </a:extLst>
          </p:cNvPr>
          <p:cNvGrpSpPr/>
          <p:nvPr/>
        </p:nvGrpSpPr>
        <p:grpSpPr>
          <a:xfrm>
            <a:off x="9928386" y="2346746"/>
            <a:ext cx="895546" cy="490194"/>
            <a:chOff x="6296516" y="3745742"/>
            <a:chExt cx="895546" cy="490194"/>
          </a:xfrm>
        </p:grpSpPr>
        <p:sp>
          <p:nvSpPr>
            <p:cNvPr id="127" name="圓角矩形 126">
              <a:extLst>
                <a:ext uri="{FF2B5EF4-FFF2-40B4-BE49-F238E27FC236}">
                  <a16:creationId xmlns:a16="http://schemas.microsoft.com/office/drawing/2014/main" id="{8554916F-656B-B5E9-B5C1-84200526A005}"/>
                </a:ext>
              </a:extLst>
            </p:cNvPr>
            <p:cNvSpPr/>
            <p:nvPr/>
          </p:nvSpPr>
          <p:spPr>
            <a:xfrm>
              <a:off x="6296516" y="3745742"/>
              <a:ext cx="895546" cy="4901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5E0FAAA1-7D0A-8939-6E0F-FBA1E59AB606}"/>
                    </a:ext>
                  </a:extLst>
                </p:cNvPr>
                <p:cNvSpPr txBox="1"/>
                <p:nvPr/>
              </p:nvSpPr>
              <p:spPr>
                <a:xfrm>
                  <a:off x="6410816" y="3790784"/>
                  <a:ext cx="666946" cy="40011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5E0FAAA1-7D0A-8939-6E0F-FBA1E59AB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0816" y="3790784"/>
                  <a:ext cx="666946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9" name="直線箭頭接點 128">
            <a:extLst>
              <a:ext uri="{FF2B5EF4-FFF2-40B4-BE49-F238E27FC236}">
                <a16:creationId xmlns:a16="http://schemas.microsoft.com/office/drawing/2014/main" id="{4C9E498C-86D4-F947-1FD4-A54F45CA85C5}"/>
              </a:ext>
            </a:extLst>
          </p:cNvPr>
          <p:cNvCxnSpPr>
            <a:cxnSpLocks/>
          </p:cNvCxnSpPr>
          <p:nvPr/>
        </p:nvCxnSpPr>
        <p:spPr>
          <a:xfrm>
            <a:off x="9189254" y="2593252"/>
            <a:ext cx="62770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內容版面配置區 2">
            <a:extLst>
              <a:ext uri="{FF2B5EF4-FFF2-40B4-BE49-F238E27FC236}">
                <a16:creationId xmlns:a16="http://schemas.microsoft.com/office/drawing/2014/main" id="{5C1375F9-3693-8084-E717-005B1F63CF1B}"/>
              </a:ext>
            </a:extLst>
          </p:cNvPr>
          <p:cNvSpPr>
            <a:spLocks noGrp="1"/>
          </p:cNvSpPr>
          <p:nvPr/>
        </p:nvSpPr>
        <p:spPr>
          <a:xfrm>
            <a:off x="723984" y="1646360"/>
            <a:ext cx="10114429" cy="474134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114300">
              <a:buFont typeface="Wingdings" panose="020F0502020204030204" pitchFamily="34" charset="0"/>
              <a:buChar char="Ø"/>
            </a:pPr>
            <a:r>
              <a:rPr lang="zh-TW" altLang="en-US" sz="2400" dirty="0">
                <a:solidFill>
                  <a:schemeClr val="accent1"/>
                </a:solidFill>
                <a:latin typeface="Calibri" panose="020F0502020204030204" pitchFamily="34" charset="0"/>
                <a:ea typeface="新細明體"/>
                <a:cs typeface="Calibri"/>
              </a:rPr>
              <a:t> </a:t>
            </a:r>
            <a:r>
              <a:rPr lang="en-US" altLang="zh-TW" sz="2400" dirty="0">
                <a:solidFill>
                  <a:schemeClr val="accent1"/>
                </a:solidFill>
                <a:latin typeface="Calibri" panose="020F0502020204030204" pitchFamily="34" charset="0"/>
                <a:ea typeface="新細明體"/>
                <a:cs typeface="Calibri"/>
              </a:rPr>
              <a:t>LSTM uses 4 times of weights as a standard RNN. </a:t>
            </a:r>
            <a:endParaRPr lang="en-US" sz="2400" dirty="0">
              <a:latin typeface="Calibri" panose="020F0502020204030204" pitchFamily="34" charset="0"/>
              <a:ea typeface="Calibri"/>
              <a:cs typeface="Calibri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80168A-B0C8-96C3-37CF-949C6FC2A06C}"/>
              </a:ext>
            </a:extLst>
          </p:cNvPr>
          <p:cNvSpPr txBox="1"/>
          <p:nvPr/>
        </p:nvSpPr>
        <p:spPr>
          <a:xfrm>
            <a:off x="8177549" y="73064"/>
            <a:ext cx="393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1200" dirty="0" err="1"/>
              <a:t>Hochreiter</a:t>
            </a:r>
            <a:r>
              <a:rPr kumimoji="1" lang="en" altLang="zh-TW" sz="1200" dirty="0"/>
              <a:t>, Sepp, and Jürgen </a:t>
            </a:r>
            <a:r>
              <a:rPr kumimoji="1" lang="en" altLang="zh-TW" sz="1200" dirty="0" err="1"/>
              <a:t>Schmidhuber</a:t>
            </a:r>
            <a:r>
              <a:rPr kumimoji="1" lang="en" altLang="zh-TW" sz="1200" dirty="0"/>
              <a:t>. "Long short-term memory." Neural computation 9.8 (1997): 1735-1780.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3745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844F5-9BB5-8741-7E11-3D7900B4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kumimoji="1" lang="en" altLang="zh-TW" dirty="0"/>
              <a:t>Activation functions</a:t>
            </a:r>
            <a:endParaRPr lang="en-US" altLang="zh-TW" dirty="0">
              <a:latin typeface="Calibri" panose="020F0502020204030204" pitchFamily="34" charset="0"/>
              <a:ea typeface="新細明體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59731F-DF8E-F243-F6F3-E092608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3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7F5B106-0BAF-60DD-4273-71B0D8629245}"/>
              </a:ext>
            </a:extLst>
          </p:cNvPr>
          <p:cNvSpPr>
            <a:spLocks noGrp="1"/>
          </p:cNvSpPr>
          <p:nvPr/>
        </p:nvSpPr>
        <p:spPr>
          <a:xfrm>
            <a:off x="1097280" y="1872308"/>
            <a:ext cx="10103544" cy="399678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20F0502020204030204" pitchFamily="34" charset="0"/>
              <a:buChar char="Ø"/>
            </a:pPr>
            <a:r>
              <a:rPr lang="en-US" altLang="zh-TW" sz="2400" dirty="0">
                <a:solidFill>
                  <a:srgbClr val="404040"/>
                </a:solidFill>
                <a:latin typeface="Calibri" panose="020F0502020204030204" pitchFamily="34" charset="0"/>
                <a:ea typeface="+mn-lt"/>
                <a:cs typeface="+mn-lt"/>
              </a:rPr>
              <a:t>The core idea of using activation functions is to introduce </a:t>
            </a:r>
            <a:r>
              <a:rPr lang="en-US" altLang="zh-TW" sz="2400" dirty="0">
                <a:solidFill>
                  <a:schemeClr val="accent1"/>
                </a:solidFill>
                <a:latin typeface="Calibri" panose="020F0502020204030204" pitchFamily="34" charset="0"/>
                <a:ea typeface="+mn-lt"/>
                <a:cs typeface="+mn-lt"/>
              </a:rPr>
              <a:t>nonlinearity </a:t>
            </a:r>
            <a:r>
              <a:rPr lang="en-US" altLang="zh-TW" sz="2400" dirty="0">
                <a:solidFill>
                  <a:srgbClr val="404040"/>
                </a:solidFill>
                <a:latin typeface="Calibri" panose="020F0502020204030204" pitchFamily="34" charset="0"/>
                <a:ea typeface="+mn-lt"/>
                <a:cs typeface="+mn-lt"/>
              </a:rPr>
              <a:t>into neural networks.</a:t>
            </a:r>
          </a:p>
          <a:p>
            <a:pPr marL="342900" indent="-342900">
              <a:buFont typeface="Wingdings" panose="020F0502020204030204" pitchFamily="34" charset="0"/>
              <a:buChar char="Ø"/>
            </a:pPr>
            <a:r>
              <a:rPr lang="en-US" altLang="zh-TW" sz="2400" dirty="0">
                <a:solidFill>
                  <a:srgbClr val="404040"/>
                </a:solidFill>
                <a:latin typeface="Calibri" panose="020F0502020204030204" pitchFamily="34" charset="0"/>
                <a:ea typeface="+mn-lt"/>
                <a:cs typeface="+mn-lt"/>
              </a:rPr>
              <a:t>Neural network models aim to </a:t>
            </a:r>
            <a:r>
              <a:rPr lang="en-US" altLang="zh-TW" sz="2400" dirty="0">
                <a:solidFill>
                  <a:schemeClr val="accent1"/>
                </a:solidFill>
                <a:latin typeface="Calibri" panose="020F0502020204030204" pitchFamily="34" charset="0"/>
                <a:ea typeface="+mn-lt"/>
                <a:cs typeface="+mn-lt"/>
              </a:rPr>
              <a:t>avoid the final processing stage being merely a linear transformation of the inputs</a:t>
            </a:r>
            <a:r>
              <a:rPr lang="en-US" altLang="zh-TW" sz="2400" dirty="0">
                <a:latin typeface="Calibri" panose="020F0502020204030204" pitchFamily="34" charset="0"/>
                <a:ea typeface="+mn-lt"/>
                <a:cs typeface="+mn-lt"/>
              </a:rPr>
              <a:t>, s</a:t>
            </a:r>
            <a:r>
              <a:rPr lang="en-US" altLang="zh-TW" sz="2400" dirty="0">
                <a:solidFill>
                  <a:srgbClr val="404040"/>
                </a:solidFill>
                <a:latin typeface="Calibri" panose="020F0502020204030204" pitchFamily="34" charset="0"/>
                <a:ea typeface="+mn-lt"/>
                <a:cs typeface="+mn-lt"/>
              </a:rPr>
              <a:t>o that the model is able to have good performance on complex problems.</a:t>
            </a:r>
          </a:p>
          <a:p>
            <a:pPr marL="342900" indent="-342900">
              <a:buFont typeface="Wingdings" panose="020F0502020204030204" pitchFamily="34" charset="0"/>
              <a:buChar char="Ø"/>
            </a:pPr>
            <a:r>
              <a:rPr lang="en-US" altLang="zh-TW" sz="2400" dirty="0">
                <a:solidFill>
                  <a:srgbClr val="404040"/>
                </a:solidFill>
                <a:latin typeface="Calibri" panose="020F0502020204030204" pitchFamily="34" charset="0"/>
                <a:ea typeface="+mn-lt"/>
                <a:cs typeface="+mn-lt"/>
              </a:rPr>
              <a:t>Commonly used activation functions including Sigmoid, </a:t>
            </a:r>
            <a:r>
              <a:rPr lang="en-US" altLang="zh-TW" sz="2400" dirty="0" err="1">
                <a:solidFill>
                  <a:srgbClr val="404040"/>
                </a:solidFill>
                <a:latin typeface="Calibri" panose="020F0502020204030204" pitchFamily="34" charset="0"/>
                <a:ea typeface="+mn-lt"/>
                <a:cs typeface="+mn-lt"/>
              </a:rPr>
              <a:t>ReLU</a:t>
            </a:r>
            <a:r>
              <a:rPr lang="en-US" altLang="zh-TW" sz="2400" dirty="0">
                <a:solidFill>
                  <a:srgbClr val="404040"/>
                </a:solidFill>
                <a:latin typeface="Calibri" panose="020F0502020204030204" pitchFamily="34" charset="0"/>
                <a:ea typeface="+mn-lt"/>
                <a:cs typeface="+mn-lt"/>
              </a:rPr>
              <a:t>, tanh, </a:t>
            </a:r>
            <a:r>
              <a:rPr lang="en-US" altLang="zh-TW" sz="2400" dirty="0" err="1">
                <a:solidFill>
                  <a:srgbClr val="404040"/>
                </a:solidFill>
                <a:latin typeface="Calibri" panose="020F0502020204030204" pitchFamily="34" charset="0"/>
                <a:ea typeface="+mn-lt"/>
                <a:cs typeface="+mn-lt"/>
              </a:rPr>
              <a:t>GeLU</a:t>
            </a:r>
            <a:r>
              <a:rPr lang="en-US" altLang="zh-TW" sz="2400" dirty="0">
                <a:solidFill>
                  <a:srgbClr val="404040"/>
                </a:solidFill>
                <a:latin typeface="Calibri" panose="020F0502020204030204" pitchFamily="34" charset="0"/>
                <a:ea typeface="+mn-lt"/>
                <a:cs typeface="+mn-lt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49035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844F5-9BB5-8741-7E11-3D7900B4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>
                <a:ea typeface="新細明體"/>
                <a:cs typeface="Calibri" panose="020F0502020204030204" pitchFamily="34" charset="0"/>
              </a:rPr>
              <a:t>LSTM (Long Short-Term Memory)</a:t>
            </a:r>
            <a:endParaRPr lang="en-US" dirty="0">
              <a:solidFill>
                <a:srgbClr val="000000"/>
              </a:solidFill>
              <a:ea typeface="新細明體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59731F-DF8E-F243-F6F3-E092608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30</a:t>
            </a:fld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6BBC9C7-7452-BC24-5856-AF648742A217}"/>
              </a:ext>
            </a:extLst>
          </p:cNvPr>
          <p:cNvGrpSpPr/>
          <p:nvPr/>
        </p:nvGrpSpPr>
        <p:grpSpPr>
          <a:xfrm>
            <a:off x="478040" y="2355105"/>
            <a:ext cx="895546" cy="490194"/>
            <a:chOff x="6296516" y="3745742"/>
            <a:chExt cx="895546" cy="490194"/>
          </a:xfrm>
        </p:grpSpPr>
        <p:sp>
          <p:nvSpPr>
            <p:cNvPr id="8" name="圓角矩形 7">
              <a:extLst>
                <a:ext uri="{FF2B5EF4-FFF2-40B4-BE49-F238E27FC236}">
                  <a16:creationId xmlns:a16="http://schemas.microsoft.com/office/drawing/2014/main" id="{B3B3DADE-0222-61D2-B0A6-23AB22782023}"/>
                </a:ext>
              </a:extLst>
            </p:cNvPr>
            <p:cNvSpPr/>
            <p:nvPr/>
          </p:nvSpPr>
          <p:spPr>
            <a:xfrm>
              <a:off x="6296516" y="3745742"/>
              <a:ext cx="895546" cy="4901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56BDD262-890E-614C-BB79-7612BE56A3D6}"/>
                    </a:ext>
                  </a:extLst>
                </p:cNvPr>
                <p:cNvSpPr txBox="1"/>
                <p:nvPr/>
              </p:nvSpPr>
              <p:spPr>
                <a:xfrm>
                  <a:off x="6410816" y="3790784"/>
                  <a:ext cx="666946" cy="40011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56BDD262-890E-614C-BB79-7612BE56A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0816" y="3790784"/>
                  <a:ext cx="66694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EED15B13-D357-7B87-6C54-E15F3CDAD237}"/>
              </a:ext>
            </a:extLst>
          </p:cNvPr>
          <p:cNvGrpSpPr/>
          <p:nvPr/>
        </p:nvGrpSpPr>
        <p:grpSpPr>
          <a:xfrm>
            <a:off x="4286512" y="5908968"/>
            <a:ext cx="895546" cy="490194"/>
            <a:chOff x="7654565" y="5128181"/>
            <a:chExt cx="895546" cy="490194"/>
          </a:xfrm>
        </p:grpSpPr>
        <p:sp>
          <p:nvSpPr>
            <p:cNvPr id="54" name="圓角矩形 53">
              <a:extLst>
                <a:ext uri="{FF2B5EF4-FFF2-40B4-BE49-F238E27FC236}">
                  <a16:creationId xmlns:a16="http://schemas.microsoft.com/office/drawing/2014/main" id="{33E657E7-2E44-B8F5-D164-41EF6D091B0B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AD3C47A8-4541-BD55-9B4F-F8FEA7AA7178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TW" altLang="en-US" sz="20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AD3C47A8-4541-BD55-9B4F-F8FEA7AA7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7A8E70E9-B197-F736-FD2C-C0BF1690C149}"/>
              </a:ext>
            </a:extLst>
          </p:cNvPr>
          <p:cNvGrpSpPr/>
          <p:nvPr/>
        </p:nvGrpSpPr>
        <p:grpSpPr>
          <a:xfrm>
            <a:off x="6708842" y="5908968"/>
            <a:ext cx="895546" cy="490194"/>
            <a:chOff x="7654565" y="5128181"/>
            <a:chExt cx="895546" cy="490194"/>
          </a:xfrm>
        </p:grpSpPr>
        <p:sp>
          <p:nvSpPr>
            <p:cNvPr id="57" name="圓角矩形 56">
              <a:extLst>
                <a:ext uri="{FF2B5EF4-FFF2-40B4-BE49-F238E27FC236}">
                  <a16:creationId xmlns:a16="http://schemas.microsoft.com/office/drawing/2014/main" id="{1CDCE7DF-2111-6598-C08F-59CC6A825004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7657F0E7-296D-10BA-E49C-8BBA6EE34A2C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7657F0E7-296D-10BA-E49C-8BBA6EE34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平行四邊形 58">
            <a:extLst>
              <a:ext uri="{FF2B5EF4-FFF2-40B4-BE49-F238E27FC236}">
                <a16:creationId xmlns:a16="http://schemas.microsoft.com/office/drawing/2014/main" id="{9CEEE2CC-AF21-9F9D-176A-5ED6FB5D7793}"/>
              </a:ext>
            </a:extLst>
          </p:cNvPr>
          <p:cNvSpPr/>
          <p:nvPr/>
        </p:nvSpPr>
        <p:spPr>
          <a:xfrm>
            <a:off x="4470333" y="4589215"/>
            <a:ext cx="1899503" cy="1219078"/>
          </a:xfrm>
          <a:prstGeom prst="parallelogram">
            <a:avLst>
              <a:gd name="adj" fmla="val 111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0" name="不規則四邊形 59">
            <a:extLst>
              <a:ext uri="{FF2B5EF4-FFF2-40B4-BE49-F238E27FC236}">
                <a16:creationId xmlns:a16="http://schemas.microsoft.com/office/drawing/2014/main" id="{02AF3453-C800-26B1-2ED0-0C139023F80A}"/>
              </a:ext>
            </a:extLst>
          </p:cNvPr>
          <p:cNvSpPr/>
          <p:nvPr/>
        </p:nvSpPr>
        <p:spPr>
          <a:xfrm>
            <a:off x="6860849" y="4589215"/>
            <a:ext cx="591437" cy="1219078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E51BFB04-1C99-1303-177F-DCA77E5DDC6A}"/>
                  </a:ext>
                </a:extLst>
              </p:cNvPr>
              <p:cNvSpPr txBox="1"/>
              <p:nvPr/>
            </p:nvSpPr>
            <p:spPr>
              <a:xfrm>
                <a:off x="5152598" y="5014088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TW" sz="2000" b="0" i="1" baseline="3000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E51BFB04-1C99-1303-177F-DCA77E5DD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598" y="5014088"/>
                <a:ext cx="53497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83E482C9-04F4-1B67-1E44-1B031397BF5D}"/>
                  </a:ext>
                </a:extLst>
              </p:cNvPr>
              <p:cNvSpPr txBox="1"/>
              <p:nvPr/>
            </p:nvSpPr>
            <p:spPr>
              <a:xfrm>
                <a:off x="6919416" y="5014088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sz="2000" i="1" baseline="3000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83E482C9-04F4-1B67-1E44-1B031397B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416" y="5014088"/>
                <a:ext cx="53497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群組 62">
            <a:extLst>
              <a:ext uri="{FF2B5EF4-FFF2-40B4-BE49-F238E27FC236}">
                <a16:creationId xmlns:a16="http://schemas.microsoft.com/office/drawing/2014/main" id="{3875B643-5113-33C9-3760-04EE0D890BA6}"/>
              </a:ext>
            </a:extLst>
          </p:cNvPr>
          <p:cNvGrpSpPr/>
          <p:nvPr/>
        </p:nvGrpSpPr>
        <p:grpSpPr>
          <a:xfrm>
            <a:off x="6192727" y="3745742"/>
            <a:ext cx="895546" cy="490194"/>
            <a:chOff x="7654565" y="5128181"/>
            <a:chExt cx="895546" cy="490194"/>
          </a:xfrm>
        </p:grpSpPr>
        <p:sp>
          <p:nvSpPr>
            <p:cNvPr id="64" name="圓角矩形 63">
              <a:extLst>
                <a:ext uri="{FF2B5EF4-FFF2-40B4-BE49-F238E27FC236}">
                  <a16:creationId xmlns:a16="http://schemas.microsoft.com/office/drawing/2014/main" id="{0BE518C8-EF77-D8B1-6C23-9119BCCC81B4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BE1FD4BA-5839-11FD-76EF-76999219610A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BE1FD4BA-5839-11FD-76EF-7699921961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00495CA-BAD8-AE4D-D844-FE7701C55227}"/>
              </a:ext>
            </a:extLst>
          </p:cNvPr>
          <p:cNvSpPr txBox="1"/>
          <p:nvPr/>
        </p:nvSpPr>
        <p:spPr>
          <a:xfrm>
            <a:off x="6478241" y="4250505"/>
            <a:ext cx="35821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TW" sz="2400" dirty="0"/>
              <a:t>+</a:t>
            </a:r>
            <a:endParaRPr kumimoji="1" lang="zh-TW" altLang="en-US" sz="24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467AAF99-AF69-BE41-7FFA-DB9588C3B776}"/>
              </a:ext>
            </a:extLst>
          </p:cNvPr>
          <p:cNvSpPr txBox="1"/>
          <p:nvPr/>
        </p:nvSpPr>
        <p:spPr>
          <a:xfrm>
            <a:off x="9776346" y="2936185"/>
            <a:ext cx="1199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/>
              <a:t>tanh</a:t>
            </a:r>
            <a:endParaRPr kumimoji="1" lang="zh-TW" altLang="en-US" sz="1600" baseline="-250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FE6777D5-5FB1-C79F-37BD-ED17C6809F3E}"/>
              </a:ext>
            </a:extLst>
          </p:cNvPr>
          <p:cNvSpPr txBox="1"/>
          <p:nvPr/>
        </p:nvSpPr>
        <p:spPr>
          <a:xfrm>
            <a:off x="5292922" y="6417915"/>
            <a:ext cx="153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Output</a:t>
            </a:r>
            <a:r>
              <a:rPr kumimoji="1" lang="en-US" altLang="zh-TW" b="1" dirty="0"/>
              <a:t> Gate</a:t>
            </a:r>
            <a:endParaRPr kumimoji="1" lang="zh-TW" altLang="en-US" b="1" dirty="0"/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8EF52E8D-FFD8-1FB1-5847-FDACF1D90311}"/>
              </a:ext>
            </a:extLst>
          </p:cNvPr>
          <p:cNvGrpSpPr/>
          <p:nvPr/>
        </p:nvGrpSpPr>
        <p:grpSpPr>
          <a:xfrm>
            <a:off x="2379879" y="2355105"/>
            <a:ext cx="895546" cy="490194"/>
            <a:chOff x="7654565" y="5128181"/>
            <a:chExt cx="895546" cy="490194"/>
          </a:xfrm>
        </p:grpSpPr>
        <p:sp>
          <p:nvSpPr>
            <p:cNvPr id="70" name="圓角矩形 69">
              <a:extLst>
                <a:ext uri="{FF2B5EF4-FFF2-40B4-BE49-F238E27FC236}">
                  <a16:creationId xmlns:a16="http://schemas.microsoft.com/office/drawing/2014/main" id="{A53371C2-ED96-1FC8-374C-A1F0B55CB1FA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F047BA35-D2C6-A717-F697-C09375F96E0E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F047BA35-D2C6-A717-F697-C09375F96E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83CC00CD-A850-31FD-50C1-3FD9DB8C0D33}"/>
              </a:ext>
            </a:extLst>
          </p:cNvPr>
          <p:cNvGrpSpPr/>
          <p:nvPr/>
        </p:nvGrpSpPr>
        <p:grpSpPr>
          <a:xfrm>
            <a:off x="8177549" y="2346746"/>
            <a:ext cx="895546" cy="490194"/>
            <a:chOff x="7654565" y="5128181"/>
            <a:chExt cx="895546" cy="490194"/>
          </a:xfrm>
        </p:grpSpPr>
        <p:sp>
          <p:nvSpPr>
            <p:cNvPr id="83" name="圓角矩形 82">
              <a:extLst>
                <a:ext uri="{FF2B5EF4-FFF2-40B4-BE49-F238E27FC236}">
                  <a16:creationId xmlns:a16="http://schemas.microsoft.com/office/drawing/2014/main" id="{EB10B90D-9BB2-70A6-B344-2EF2DF2495EE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EBA4DF40-76B6-2796-11B0-9A7AC39652B3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EBA4DF40-76B6-2796-11B0-9A7AC39652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23FEEE98-12ED-4875-FC1B-A2FDBE1C1FB4}"/>
                  </a:ext>
                </a:extLst>
              </p:cNvPr>
              <p:cNvSpPr txBox="1"/>
              <p:nvPr/>
            </p:nvSpPr>
            <p:spPr>
              <a:xfrm>
                <a:off x="9789952" y="1441695"/>
                <a:ext cx="18155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TW" altLang="zh-TW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23FEEE98-12ED-4875-FC1B-A2FDBE1C1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952" y="1441695"/>
                <a:ext cx="1815540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D7759C80-104E-9650-946D-16973410AE37}"/>
                  </a:ext>
                </a:extLst>
              </p:cNvPr>
              <p:cNvSpPr txBox="1"/>
              <p:nvPr/>
            </p:nvSpPr>
            <p:spPr>
              <a:xfrm>
                <a:off x="1513038" y="2407885"/>
                <a:ext cx="7273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zh-TW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D7759C80-104E-9650-946D-16973410A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038" y="2407885"/>
                <a:ext cx="7273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線箭頭接點 113">
            <a:extLst>
              <a:ext uri="{FF2B5EF4-FFF2-40B4-BE49-F238E27FC236}">
                <a16:creationId xmlns:a16="http://schemas.microsoft.com/office/drawing/2014/main" id="{4581704E-3552-934B-52FC-23CFF826ED87}"/>
              </a:ext>
            </a:extLst>
          </p:cNvPr>
          <p:cNvCxnSpPr>
            <a:cxnSpLocks/>
          </p:cNvCxnSpPr>
          <p:nvPr/>
        </p:nvCxnSpPr>
        <p:spPr>
          <a:xfrm flipV="1">
            <a:off x="3704249" y="2586302"/>
            <a:ext cx="4047179" cy="13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65CE05E1-6380-000B-3F7E-CEF0DE375733}"/>
              </a:ext>
            </a:extLst>
          </p:cNvPr>
          <p:cNvSpPr txBox="1"/>
          <p:nvPr/>
        </p:nvSpPr>
        <p:spPr>
          <a:xfrm>
            <a:off x="5547378" y="2210608"/>
            <a:ext cx="35821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TW" sz="2400" dirty="0"/>
              <a:t>+</a:t>
            </a:r>
            <a:endParaRPr kumimoji="1" lang="zh-TW" altLang="en-US" sz="2400" dirty="0"/>
          </a:p>
        </p:txBody>
      </p: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F7EC94B2-AE9B-3759-DCDA-A398DE9ECDC2}"/>
              </a:ext>
            </a:extLst>
          </p:cNvPr>
          <p:cNvGrpSpPr/>
          <p:nvPr/>
        </p:nvGrpSpPr>
        <p:grpSpPr>
          <a:xfrm>
            <a:off x="9928386" y="2346746"/>
            <a:ext cx="895546" cy="490194"/>
            <a:chOff x="6296516" y="3745742"/>
            <a:chExt cx="895546" cy="490194"/>
          </a:xfrm>
        </p:grpSpPr>
        <p:sp>
          <p:nvSpPr>
            <p:cNvPr id="119" name="圓角矩形 118">
              <a:extLst>
                <a:ext uri="{FF2B5EF4-FFF2-40B4-BE49-F238E27FC236}">
                  <a16:creationId xmlns:a16="http://schemas.microsoft.com/office/drawing/2014/main" id="{30A5438F-F5CE-DB2D-6B0C-EB30728E42D9}"/>
                </a:ext>
              </a:extLst>
            </p:cNvPr>
            <p:cNvSpPr/>
            <p:nvPr/>
          </p:nvSpPr>
          <p:spPr>
            <a:xfrm>
              <a:off x="6296516" y="3745742"/>
              <a:ext cx="895546" cy="4901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字方塊 119">
                  <a:extLst>
                    <a:ext uri="{FF2B5EF4-FFF2-40B4-BE49-F238E27FC236}">
                      <a16:creationId xmlns:a16="http://schemas.microsoft.com/office/drawing/2014/main" id="{041BB754-BBC8-6BF3-755D-2316EF7B8C8C}"/>
                    </a:ext>
                  </a:extLst>
                </p:cNvPr>
                <p:cNvSpPr txBox="1"/>
                <p:nvPr/>
              </p:nvSpPr>
              <p:spPr>
                <a:xfrm>
                  <a:off x="6410816" y="3790784"/>
                  <a:ext cx="666946" cy="40011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文字方塊 119">
                  <a:extLst>
                    <a:ext uri="{FF2B5EF4-FFF2-40B4-BE49-F238E27FC236}">
                      <a16:creationId xmlns:a16="http://schemas.microsoft.com/office/drawing/2014/main" id="{041BB754-BBC8-6BF3-755D-2316EF7B8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0816" y="3790784"/>
                  <a:ext cx="666946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3" name="直線箭頭接點 122">
            <a:extLst>
              <a:ext uri="{FF2B5EF4-FFF2-40B4-BE49-F238E27FC236}">
                <a16:creationId xmlns:a16="http://schemas.microsoft.com/office/drawing/2014/main" id="{EF5FAB31-A79C-DDC3-9559-2EA754A3CD39}"/>
              </a:ext>
            </a:extLst>
          </p:cNvPr>
          <p:cNvCxnSpPr>
            <a:cxnSpLocks/>
          </p:cNvCxnSpPr>
          <p:nvPr/>
        </p:nvCxnSpPr>
        <p:spPr>
          <a:xfrm>
            <a:off x="9189254" y="2593252"/>
            <a:ext cx="62770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8416C70-16F6-3BEC-A4C0-1192B859E1DB}"/>
              </a:ext>
            </a:extLst>
          </p:cNvPr>
          <p:cNvGrpSpPr/>
          <p:nvPr/>
        </p:nvGrpSpPr>
        <p:grpSpPr>
          <a:xfrm>
            <a:off x="9928386" y="3742573"/>
            <a:ext cx="895546" cy="490194"/>
            <a:chOff x="7654565" y="5128181"/>
            <a:chExt cx="895546" cy="490194"/>
          </a:xfrm>
        </p:grpSpPr>
        <p:sp>
          <p:nvSpPr>
            <p:cNvPr id="28" name="圓角矩形 27">
              <a:extLst>
                <a:ext uri="{FF2B5EF4-FFF2-40B4-BE49-F238E27FC236}">
                  <a16:creationId xmlns:a16="http://schemas.microsoft.com/office/drawing/2014/main" id="{4F37C845-01C1-67CE-CB78-73C727EFB044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C60759F8-F384-B8B9-91F5-136733367077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C60759F8-F384-B8B9-91F5-1367333670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直線箭頭接點 44">
            <a:extLst>
              <a:ext uri="{FF2B5EF4-FFF2-40B4-BE49-F238E27FC236}">
                <a16:creationId xmlns:a16="http://schemas.microsoft.com/office/drawing/2014/main" id="{21E2FC46-7B25-31DA-B5D2-6AC4B70F20AE}"/>
              </a:ext>
            </a:extLst>
          </p:cNvPr>
          <p:cNvCxnSpPr>
            <a:cxnSpLocks/>
          </p:cNvCxnSpPr>
          <p:nvPr/>
        </p:nvCxnSpPr>
        <p:spPr>
          <a:xfrm>
            <a:off x="10381772" y="3315460"/>
            <a:ext cx="0" cy="327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箭頭接點 46">
            <a:extLst>
              <a:ext uri="{FF2B5EF4-FFF2-40B4-BE49-F238E27FC236}">
                <a16:creationId xmlns:a16="http://schemas.microsoft.com/office/drawing/2014/main" id="{A9789177-769B-A822-7BF7-A234E827CDAF}"/>
              </a:ext>
            </a:extLst>
          </p:cNvPr>
          <p:cNvCxnSpPr>
            <a:cxnSpLocks/>
          </p:cNvCxnSpPr>
          <p:nvPr/>
        </p:nvCxnSpPr>
        <p:spPr>
          <a:xfrm>
            <a:off x="7263512" y="3989668"/>
            <a:ext cx="25264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60FD1FAB-E981-E83F-23DA-D6A142F77C84}"/>
              </a:ext>
            </a:extLst>
          </p:cNvPr>
          <p:cNvSpPr txBox="1"/>
          <p:nvPr/>
        </p:nvSpPr>
        <p:spPr>
          <a:xfrm>
            <a:off x="8731317" y="3418700"/>
            <a:ext cx="15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/>
              <a:t>Multiplication</a:t>
            </a:r>
            <a:endParaRPr kumimoji="1" lang="zh-TW" altLang="en-US" sz="16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A030489B-8BBB-5858-B5F1-0167B073BD51}"/>
              </a:ext>
            </a:extLst>
          </p:cNvPr>
          <p:cNvSpPr txBox="1"/>
          <p:nvPr/>
        </p:nvSpPr>
        <p:spPr>
          <a:xfrm>
            <a:off x="6040687" y="3418700"/>
            <a:ext cx="1199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/>
              <a:t>Sigmoid</a:t>
            </a:r>
            <a:endParaRPr kumimoji="1" lang="zh-TW" altLang="en-US" sz="1600" baseline="-25000" dirty="0"/>
          </a:p>
        </p:txBody>
      </p:sp>
      <p:sp>
        <p:nvSpPr>
          <p:cNvPr id="77" name="內容版面配置區 2">
            <a:extLst>
              <a:ext uri="{FF2B5EF4-FFF2-40B4-BE49-F238E27FC236}">
                <a16:creationId xmlns:a16="http://schemas.microsoft.com/office/drawing/2014/main" id="{C68C5BAE-772D-34A6-3B49-9DB68CC5EF54}"/>
              </a:ext>
            </a:extLst>
          </p:cNvPr>
          <p:cNvSpPr>
            <a:spLocks noGrp="1"/>
          </p:cNvSpPr>
          <p:nvPr/>
        </p:nvSpPr>
        <p:spPr>
          <a:xfrm>
            <a:off x="723984" y="1646360"/>
            <a:ext cx="10114429" cy="474134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114300">
              <a:buFont typeface="Wingdings" panose="020F0502020204030204" pitchFamily="34" charset="0"/>
              <a:buChar char="Ø"/>
            </a:pPr>
            <a:r>
              <a:rPr lang="zh-TW" altLang="en-US" sz="2400" dirty="0">
                <a:solidFill>
                  <a:schemeClr val="accent1"/>
                </a:solidFill>
                <a:latin typeface="Calibri" panose="020F0502020204030204" pitchFamily="34" charset="0"/>
                <a:ea typeface="新細明體"/>
                <a:cs typeface="Calibri"/>
              </a:rPr>
              <a:t> </a:t>
            </a:r>
            <a:r>
              <a:rPr lang="en-US" altLang="zh-TW" sz="2400" dirty="0">
                <a:solidFill>
                  <a:schemeClr val="accent1"/>
                </a:solidFill>
                <a:latin typeface="Calibri" panose="020F0502020204030204" pitchFamily="34" charset="0"/>
                <a:ea typeface="新細明體"/>
                <a:cs typeface="Calibri"/>
              </a:rPr>
              <a:t>LSTM uses 4 times of weights as a standard RNN. </a:t>
            </a:r>
            <a:endParaRPr lang="en-US" sz="2400" dirty="0">
              <a:latin typeface="Calibri" panose="020F0502020204030204" pitchFamily="34" charset="0"/>
              <a:ea typeface="Calibri"/>
              <a:cs typeface="Calibr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4C5B75-BD8A-65BE-643B-FCDD00885935}"/>
              </a:ext>
            </a:extLst>
          </p:cNvPr>
          <p:cNvSpPr txBox="1"/>
          <p:nvPr/>
        </p:nvSpPr>
        <p:spPr>
          <a:xfrm>
            <a:off x="8177549" y="73064"/>
            <a:ext cx="393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1200" dirty="0" err="1"/>
              <a:t>Hochreiter</a:t>
            </a:r>
            <a:r>
              <a:rPr kumimoji="1" lang="en" altLang="zh-TW" sz="1200" dirty="0"/>
              <a:t>, Sepp, and Jürgen </a:t>
            </a:r>
            <a:r>
              <a:rPr kumimoji="1" lang="en" altLang="zh-TW" sz="1200" dirty="0" err="1"/>
              <a:t>Schmidhuber</a:t>
            </a:r>
            <a:r>
              <a:rPr kumimoji="1" lang="en" altLang="zh-TW" sz="1200" dirty="0"/>
              <a:t>. "Long short-term memory." Neural computation 9.8 (1997): 1735-1780.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04586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CB4F40-3D8A-AB03-54B0-9A2C7E3C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RNN vs. LSTM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DD9EF3-A4CB-1519-7865-FDCC4EEC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6AC2FFF-1E86-1F39-C6C0-51504AC3C0BD}"/>
              </a:ext>
            </a:extLst>
          </p:cNvPr>
          <p:cNvGraphicFramePr>
            <a:graphicFrameLocks noGrp="1"/>
          </p:cNvGraphicFramePr>
          <p:nvPr/>
        </p:nvGraphicFramePr>
        <p:xfrm>
          <a:off x="1582256" y="2531688"/>
          <a:ext cx="9027488" cy="2619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247">
                  <a:extLst>
                    <a:ext uri="{9D8B030D-6E8A-4147-A177-3AD203B41FA5}">
                      <a16:colId xmlns:a16="http://schemas.microsoft.com/office/drawing/2014/main" val="1526425723"/>
                    </a:ext>
                  </a:extLst>
                </a:gridCol>
                <a:gridCol w="2416497">
                  <a:extLst>
                    <a:ext uri="{9D8B030D-6E8A-4147-A177-3AD203B41FA5}">
                      <a16:colId xmlns:a16="http://schemas.microsoft.com/office/drawing/2014/main" val="3048649706"/>
                    </a:ext>
                  </a:extLst>
                </a:gridCol>
                <a:gridCol w="2256872">
                  <a:extLst>
                    <a:ext uri="{9D8B030D-6E8A-4147-A177-3AD203B41FA5}">
                      <a16:colId xmlns:a16="http://schemas.microsoft.com/office/drawing/2014/main" val="1192829980"/>
                    </a:ext>
                  </a:extLst>
                </a:gridCol>
                <a:gridCol w="2256872">
                  <a:extLst>
                    <a:ext uri="{9D8B030D-6E8A-4147-A177-3AD203B41FA5}">
                      <a16:colId xmlns:a16="http://schemas.microsoft.com/office/drawing/2014/main" val="268078857"/>
                    </a:ext>
                  </a:extLst>
                </a:gridCol>
              </a:tblGrid>
              <a:tr h="870747"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Memory Mechanism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TW" sz="2000" dirty="0"/>
                        <a:t>Handles Long Dependencies?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TW" sz="2000" dirty="0"/>
                        <a:t>Gradient Vanishing?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96234"/>
                  </a:ext>
                </a:extLst>
              </a:tr>
              <a:tr h="874202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RNN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TW" sz="2000" dirty="0"/>
                        <a:t>Hidden state </a:t>
                      </a:r>
                      <a:r>
                        <a:rPr lang="en" altLang="zh-TW" sz="2000" dirty="0" err="1"/>
                        <a:t>h</a:t>
                      </a:r>
                      <a:r>
                        <a:rPr lang="en" altLang="zh-TW" sz="2000" baseline="-25000" dirty="0" err="1"/>
                        <a:t>t</a:t>
                      </a:r>
                      <a:endParaRPr lang="zh-TW" altLang="en-US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Worse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Yes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9865498"/>
                  </a:ext>
                </a:extLst>
              </a:tr>
              <a:tr h="874202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LSTM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000" dirty="0"/>
                        <a:t>Memory state </a:t>
                      </a:r>
                      <a:r>
                        <a:rPr lang="en" altLang="zh-TW" sz="2000" dirty="0" err="1"/>
                        <a:t>c</a:t>
                      </a:r>
                      <a:r>
                        <a:rPr lang="en" altLang="zh-TW" sz="2000" baseline="-25000" dirty="0" err="1"/>
                        <a:t>t</a:t>
                      </a:r>
                      <a:r>
                        <a:rPr lang="en" altLang="zh-TW" sz="2000" dirty="0"/>
                        <a:t> + Hidden state </a:t>
                      </a:r>
                      <a:r>
                        <a:rPr lang="en" altLang="zh-TW" sz="2000" dirty="0" err="1"/>
                        <a:t>h</a:t>
                      </a:r>
                      <a:r>
                        <a:rPr lang="en" altLang="zh-TW" sz="2000" baseline="-25000" dirty="0" err="1"/>
                        <a:t>t</a:t>
                      </a:r>
                      <a:endParaRPr lang="zh-TW" altLang="en-US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Better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Much less than a standard RNN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769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193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CD83C5C-EA61-C255-DF28-E9CFF9EE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065145"/>
            <a:ext cx="3200400" cy="727709"/>
          </a:xfrm>
        </p:spPr>
        <p:txBody>
          <a:bodyPr anchor="ctr">
            <a:normAutofit/>
          </a:bodyPr>
          <a:lstStyle/>
          <a:p>
            <a:r>
              <a:rPr lang="en-US" altLang="zh-TW" sz="4800" dirty="0"/>
              <a:t>Thank you!</a:t>
            </a:r>
            <a:endParaRPr lang="zh-TW" altLang="en-US" sz="4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60AC63-905C-E7E8-4AEA-D711150C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CC2DB8D-FB34-E3BD-0CDD-276E352F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802" y="2769461"/>
            <a:ext cx="4071257" cy="2046786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林英嘉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 ✉️ </a:t>
            </a:r>
            <a:r>
              <a:rPr kumimoji="1" lang="en-US" altLang="zh-TW" sz="3200" dirty="0" err="1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yjlin@cgu.edu.tw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TA: </a:t>
            </a: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林君襄</a:t>
            </a:r>
          </a:p>
          <a:p>
            <a:pPr marL="0" indent="0">
              <a:buNone/>
            </a:pP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✉️ </a:t>
            </a: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becky890926@gmail.com</a:t>
            </a:r>
          </a:p>
          <a:p>
            <a:pPr marL="0" indent="0">
              <a:buNone/>
            </a:pP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1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844F5-9BB5-8741-7E11-3D7900B4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kumimoji="1" lang="en" altLang="zh-TW" dirty="0"/>
              <a:t>Activation functions</a:t>
            </a:r>
            <a:endParaRPr lang="en-US" altLang="zh-TW" dirty="0">
              <a:latin typeface="Calibri" panose="020F0502020204030204" pitchFamily="34" charset="0"/>
              <a:ea typeface="新細明體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59731F-DF8E-F243-F6F3-E092608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4</a:t>
            </a:fld>
            <a:endParaRPr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238CB8F-DDB0-1A82-0242-89C08D0D8364}"/>
              </a:ext>
            </a:extLst>
          </p:cNvPr>
          <p:cNvGraphicFramePr>
            <a:graphicFrameLocks noGrp="1"/>
          </p:cNvGraphicFramePr>
          <p:nvPr/>
        </p:nvGraphicFramePr>
        <p:xfrm>
          <a:off x="1084305" y="1739209"/>
          <a:ext cx="10023390" cy="4485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677">
                  <a:extLst>
                    <a:ext uri="{9D8B030D-6E8A-4147-A177-3AD203B41FA5}">
                      <a16:colId xmlns:a16="http://schemas.microsoft.com/office/drawing/2014/main" val="202844479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628897152"/>
                    </a:ext>
                  </a:extLst>
                </a:gridCol>
                <a:gridCol w="6607999">
                  <a:extLst>
                    <a:ext uri="{9D8B030D-6E8A-4147-A177-3AD203B41FA5}">
                      <a16:colId xmlns:a16="http://schemas.microsoft.com/office/drawing/2014/main" val="2303579333"/>
                    </a:ext>
                  </a:extLst>
                </a:gridCol>
              </a:tblGrid>
              <a:tr h="525883">
                <a:tc>
                  <a:txBody>
                    <a:bodyPr/>
                    <a:lstStyle/>
                    <a:p>
                      <a:endParaRPr lang="zh-TW" altLang="en-US" sz="2800" b="0" i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2800" b="0" i="0" u="none" strike="noStrike" noProof="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PMingLiU"/>
                        </a:rPr>
                        <a:t>R</a:t>
                      </a:r>
                      <a:r>
                        <a:rPr lang="zh-TW" sz="2800" b="0" i="0" u="none" strike="noStrike" noProof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PMingLiU"/>
                        </a:rPr>
                        <a:t>ange</a:t>
                      </a:r>
                      <a:endParaRPr lang="zh-TW" sz="2800" b="0" i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2800" b="0" i="0" u="none" strike="noStrike" noProof="0" dirty="0">
                          <a:solidFill>
                            <a:srgbClr val="FFFFFF"/>
                          </a:solidFill>
                          <a:latin typeface="Calibri" panose="020F0502020204030204" pitchFamily="34" charset="0"/>
                          <a:ea typeface="PMingLiU"/>
                        </a:rPr>
                        <a:t>Applications</a:t>
                      </a:r>
                      <a:endParaRPr lang="zh-TW" sz="2800" b="0" i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292386"/>
                  </a:ext>
                </a:extLst>
              </a:tr>
              <a:tr h="1218510">
                <a:tc>
                  <a:txBody>
                    <a:bodyPr/>
                    <a:lstStyle/>
                    <a:p>
                      <a:r>
                        <a:rPr lang="zh-TW" altLang="en-US" sz="2400" b="0" i="0">
                          <a:latin typeface="Calibri" panose="020F0502020204030204" pitchFamily="34" charset="0"/>
                        </a:rPr>
                        <a:t>softmax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0" i="0">
                          <a:latin typeface="Calibri" panose="020F0502020204030204" pitchFamily="34" charset="0"/>
                        </a:rPr>
                        <a:t>[0, 1]</a:t>
                      </a:r>
                    </a:p>
                    <a:p>
                      <a:pPr lvl="0">
                        <a:buNone/>
                      </a:pPr>
                      <a:r>
                        <a:rPr lang="zh-TW" altLang="en-US" sz="2000" b="0" i="0">
                          <a:latin typeface="Calibri" panose="020F0502020204030204" pitchFamily="34" charset="0"/>
                        </a:rPr>
                        <a:t>(sum up to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rgbClr val="404040"/>
                          </a:solidFill>
                          <a:latin typeface="Calibri" panose="020F0502020204030204" pitchFamily="34" charset="0"/>
                        </a:rPr>
                        <a:t>It is commonly used in multi-class classification tasks where the model needs to predict the probability distribution over classes.</a:t>
                      </a:r>
                      <a:endParaRPr lang="en-US" sz="2000" b="0" i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433758"/>
                  </a:ext>
                </a:extLst>
              </a:tr>
              <a:tr h="936329">
                <a:tc>
                  <a:txBody>
                    <a:bodyPr/>
                    <a:lstStyle/>
                    <a:p>
                      <a:r>
                        <a:rPr lang="zh-TW" altLang="en-US" sz="2400" b="0" i="0">
                          <a:latin typeface="Calibri" panose="020F0502020204030204" pitchFamily="34" charset="0"/>
                        </a:rPr>
                        <a:t>sigmoid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2000" b="0" i="0" u="none" strike="noStrike" noProof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</a:rPr>
                        <a:t>[0, 1]</a:t>
                      </a:r>
                      <a:endParaRPr lang="zh-TW" sz="2000" b="0" i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2000" b="0" i="0" u="none" strike="noStrike" noProof="0" dirty="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新細明體"/>
                        </a:rPr>
                        <a:t>It often used in binary classification tasks where a threshold is needed to predict probabilities of belonging to one of the two classes.</a:t>
                      </a:r>
                      <a:endParaRPr lang="zh-TW" sz="2000" b="0" i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61318"/>
                  </a:ext>
                </a:extLst>
              </a:tr>
              <a:tr h="952500">
                <a:tc>
                  <a:txBody>
                    <a:bodyPr/>
                    <a:lstStyle/>
                    <a:p>
                      <a:r>
                        <a:rPr lang="zh-TW" altLang="en-US" sz="2400" b="0" i="0">
                          <a:latin typeface="Calibri" panose="020F0502020204030204" pitchFamily="34" charset="0"/>
                        </a:rPr>
                        <a:t>tanh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2000" b="0" i="0" u="none" strike="noStrike" noProof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</a:rPr>
                        <a:t>[</a:t>
                      </a:r>
                      <a:r>
                        <a:rPr lang="en-US" altLang="zh-TW" sz="2000" b="0" i="0" u="none" strike="noStrike" noProof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</a:rPr>
                        <a:t>-1</a:t>
                      </a:r>
                      <a:r>
                        <a:rPr lang="zh-TW" sz="2000" b="0" i="0" u="none" strike="noStrike" noProof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</a:rPr>
                        <a:t>, 1]</a:t>
                      </a:r>
                      <a:endParaRPr lang="zh-TW" sz="2000" b="0" i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2000" b="0" i="0" u="none" strike="noStrike" noProof="0" dirty="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新細明體"/>
                        </a:rPr>
                        <a:t>It is often preferred over sigmoid for hidden layers as it produces zero-centered output</a:t>
                      </a:r>
                      <a:endParaRPr lang="zh-TW" sz="2000" b="0" i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769396"/>
                  </a:ext>
                </a:extLst>
              </a:tr>
              <a:tr h="782412">
                <a:tc>
                  <a:txBody>
                    <a:bodyPr/>
                    <a:lstStyle/>
                    <a:p>
                      <a:r>
                        <a:rPr lang="zh-TW" altLang="en-US" sz="2400" b="0" i="0" dirty="0">
                          <a:latin typeface="Calibri" panose="020F0502020204030204" pitchFamily="34" charset="0"/>
                        </a:rPr>
                        <a:t>ReLU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2000" b="0" i="0" u="none" strike="noStrike" noProof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</a:rPr>
                        <a:t>[0, </a:t>
                      </a:r>
                      <a:r>
                        <a:rPr lang="en-US" altLang="zh-TW" sz="2000" b="0" i="0" u="none" strike="noStrike" noProof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</a:rPr>
                        <a:t>+inf</a:t>
                      </a:r>
                      <a:r>
                        <a:rPr lang="zh-TW" sz="2000" b="0" i="0" u="none" strike="noStrike" noProof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</a:rPr>
                        <a:t>]</a:t>
                      </a:r>
                      <a:endParaRPr lang="zh-TW" sz="2000" b="0" i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altLang="zh-TW" sz="2000" b="0" i="0" u="none" strike="noStrike" noProof="0" dirty="0">
                          <a:solidFill>
                            <a:srgbClr val="404040"/>
                          </a:solidFill>
                          <a:latin typeface="Calibri" panose="020F0502020204030204" pitchFamily="34" charset="0"/>
                          <a:ea typeface="新細明體"/>
                        </a:rPr>
                        <a:t>It introduc</a:t>
                      </a:r>
                      <a:r>
                        <a:rPr lang="en-US" altLang="zh-TW" sz="20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libri" panose="020F0502020204030204" pitchFamily="34" charset="0"/>
                          <a:ea typeface="新細明體"/>
                        </a:rPr>
                        <a:t>e nonlinearity and avoid gradient vanishing</a:t>
                      </a:r>
                      <a:endParaRPr lang="zh-TW" sz="2000" b="0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95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83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D5A1B-0F51-E9CA-4AEF-AC4C69E1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Activation functions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F2388B-2704-0153-7905-08CD0FC4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圖片 5" descr="一張含有 行, 繪圖, 文字, 圖表 的圖片&#10;&#10;自動產生的描述">
            <a:extLst>
              <a:ext uri="{FF2B5EF4-FFF2-40B4-BE49-F238E27FC236}">
                <a16:creationId xmlns:a16="http://schemas.microsoft.com/office/drawing/2014/main" id="{9ECE83C7-6D97-E3BC-B1E9-7D8DC766C9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0"/>
          <a:stretch/>
        </p:blipFill>
        <p:spPr>
          <a:xfrm>
            <a:off x="2135491" y="2539782"/>
            <a:ext cx="7921013" cy="260805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8145B50-7366-79AE-6EFA-AC8A27877320}"/>
              </a:ext>
            </a:extLst>
          </p:cNvPr>
          <p:cNvSpPr txBox="1"/>
          <p:nvPr/>
        </p:nvSpPr>
        <p:spPr>
          <a:xfrm>
            <a:off x="2941738" y="6013347"/>
            <a:ext cx="6308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 err="1"/>
              <a:t>Softmax</a:t>
            </a:r>
            <a:r>
              <a:rPr kumimoji="1" lang="en-US" altLang="zh-TW" sz="1600" dirty="0"/>
              <a:t>: https://</a:t>
            </a:r>
            <a:r>
              <a:rPr kumimoji="1" lang="en-US" altLang="zh-TW" sz="1600" dirty="0" err="1"/>
              <a:t>datascience.stackexchange.com</a:t>
            </a:r>
            <a:r>
              <a:rPr kumimoji="1" lang="en-US" altLang="zh-TW" sz="1600" dirty="0"/>
              <a:t>/questions/57005/why-there-is-no-exact-picture-of-</a:t>
            </a:r>
            <a:r>
              <a:rPr kumimoji="1" lang="en-US" altLang="zh-TW" sz="1600" dirty="0" err="1"/>
              <a:t>softmax</a:t>
            </a:r>
            <a:r>
              <a:rPr kumimoji="1" lang="en-US" altLang="zh-TW" sz="1600" dirty="0"/>
              <a:t>-activation-function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89852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844F5-9BB5-8741-7E11-3D7900B4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ea typeface="新細明體"/>
                <a:cs typeface="Calibri" panose="020F0502020204030204" pitchFamily="34" charset="0"/>
              </a:rPr>
              <a:t>Feedforward network</a:t>
            </a:r>
            <a:endParaRPr lang="en-US" altLang="zh-TW" dirty="0">
              <a:ea typeface="新細明體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59731F-DF8E-F243-F6F3-E092608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6</a:t>
            </a:fld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07F5B106-0BAF-60DD-4273-71B0D8629245}"/>
              </a:ext>
            </a:extLst>
          </p:cNvPr>
          <p:cNvSpPr>
            <a:spLocks noGrp="1"/>
          </p:cNvSpPr>
          <p:nvPr/>
        </p:nvSpPr>
        <p:spPr>
          <a:xfrm>
            <a:off x="1240155" y="1988609"/>
            <a:ext cx="10058400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20F0502020204030204" pitchFamily="34" charset="0"/>
              <a:buChar char="Ø"/>
            </a:pPr>
            <a:r>
              <a:rPr lang="en-US" sz="2400" dirty="0">
                <a:latin typeface="Calibri" panose="020F0502020204030204" pitchFamily="34" charset="0"/>
                <a:ea typeface="+mn-lt"/>
                <a:cs typeface="+mn-lt"/>
              </a:rPr>
              <a:t>Feedforward network (FFN) is a multilayer feedforward network in which the units are connected with no cycles.</a:t>
            </a:r>
          </a:p>
        </p:txBody>
      </p:sp>
      <p:pic>
        <p:nvPicPr>
          <p:cNvPr id="11" name="圖片 10" descr="一張含有 圖表, 行, 圓形 的圖片&#10;&#10;自動產生的描述">
            <a:extLst>
              <a:ext uri="{FF2B5EF4-FFF2-40B4-BE49-F238E27FC236}">
                <a16:creationId xmlns:a16="http://schemas.microsoft.com/office/drawing/2014/main" id="{03553265-8C1A-02D5-0C0C-FA472879B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218" y="2842370"/>
            <a:ext cx="3412682" cy="3233057"/>
          </a:xfrm>
          <a:prstGeom prst="rect">
            <a:avLst/>
          </a:prstGeom>
        </p:spPr>
      </p:pic>
      <p:pic>
        <p:nvPicPr>
          <p:cNvPr id="12" name="圖片 11" descr="一張含有 字型, 文字, 筆跡, 書法 的圖片&#10;&#10;自動產生的描述">
            <a:extLst>
              <a:ext uri="{FF2B5EF4-FFF2-40B4-BE49-F238E27FC236}">
                <a16:creationId xmlns:a16="http://schemas.microsoft.com/office/drawing/2014/main" id="{89564884-F213-B1DF-AED0-EDEACD57F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194" y="3515963"/>
            <a:ext cx="2314575" cy="165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67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844F5-9BB5-8741-7E11-3D7900B4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ea typeface="新細明體"/>
                <a:cs typeface="Calibri" panose="020F0502020204030204" pitchFamily="34" charset="0"/>
              </a:rPr>
              <a:t>Short comings of FFN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59731F-DF8E-F243-F6F3-E092608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7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7F5B106-0BAF-60DD-4273-71B0D8629245}"/>
              </a:ext>
            </a:extLst>
          </p:cNvPr>
          <p:cNvSpPr>
            <a:spLocks noGrp="1"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20F0502020204030204" pitchFamily="34" charset="0"/>
              <a:buChar char="Ø"/>
            </a:pPr>
            <a:r>
              <a:rPr lang="en-US" sz="2400" dirty="0">
                <a:latin typeface="Calibri" panose="020F0502020204030204" pitchFamily="34" charset="0"/>
                <a:ea typeface="+mn-lt"/>
                <a:cs typeface="+mn-lt"/>
              </a:rPr>
              <a:t>Lack of Sequence Modeling:</a:t>
            </a:r>
            <a:endParaRPr lang="zh-TW" altLang="en-US" dirty="0">
              <a:latin typeface="Calibri" panose="020F0502020204030204"/>
              <a:ea typeface="新細明體" panose="02020500000000000000" pitchFamily="18" charset="-120"/>
              <a:cs typeface="+mn-lt"/>
            </a:endParaRPr>
          </a:p>
          <a:p>
            <a:pPr marL="635000" lvl="1" indent="-342900">
              <a:buFont typeface="Courier New" panose="020F0502020204030204" pitchFamily="34" charset="0"/>
              <a:buChar char="o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lt"/>
                <a:cs typeface="+mn-lt"/>
              </a:rPr>
              <a:t>In NLP tasks, understanding the sequence of words and their dependencies is crucial for accurate predictions.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ea typeface="新細明體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Ø"/>
            </a:pPr>
            <a:r>
              <a:rPr lang="en-US" sz="2400" dirty="0">
                <a:solidFill>
                  <a:srgbClr val="40404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Fixed Input Size:</a:t>
            </a:r>
            <a:endParaRPr lang="en-US" dirty="0">
              <a:solidFill>
                <a:srgbClr val="404040"/>
              </a:solidFill>
              <a:latin typeface="Calibri" panose="020F0502020204030204"/>
              <a:ea typeface="+mn-lt"/>
              <a:cs typeface="Calibri"/>
            </a:endParaRPr>
          </a:p>
          <a:p>
            <a:pPr marL="635000" lvl="1" indent="-342900">
              <a:buFont typeface="Courier New" panose="020F0502020204030204" pitchFamily="34" charset="0"/>
              <a:buChar char="o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FFNs require fixed-size inputs, which can be problematic for NLP tasks where input sequences vary in length.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342900" indent="-342900">
              <a:buFont typeface="Wingdings" panose="020F0502020204030204" pitchFamily="34" charset="0"/>
              <a:buChar char="Ø"/>
            </a:pPr>
            <a:r>
              <a:rPr lang="en-US" sz="2400" dirty="0">
                <a:solidFill>
                  <a:srgbClr val="40404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Limited Contextual Information: </a:t>
            </a:r>
            <a:endParaRPr lang="en-US" dirty="0">
              <a:solidFill>
                <a:srgbClr val="404040"/>
              </a:solidFill>
              <a:latin typeface="Calibri" panose="020F0502020204030204"/>
              <a:ea typeface="+mn-lt"/>
              <a:cs typeface="Calibri" panose="020F0502020204030204"/>
            </a:endParaRPr>
          </a:p>
          <a:p>
            <a:pPr marL="635000" lvl="1" indent="-342900">
              <a:buFont typeface="Courier New" panose="020F0502020204030204" pitchFamily="34" charset="0"/>
              <a:buChar char="o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Many NLP tasks benefit from capturing long-range dependencies and understanding the broader context of a text, which is better addressed by models capable of modeling sequential data effectively.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a typeface="Calibri"/>
              <a:cs typeface="Calibri"/>
            </a:endParaRPr>
          </a:p>
          <a:p>
            <a:pPr marL="635000" lvl="1" indent="-342900">
              <a:buFont typeface="Courier New" panose="020F0502020204030204" pitchFamily="34" charset="0"/>
              <a:buChar char="o"/>
            </a:pPr>
            <a:endParaRPr lang="en-US" dirty="0">
              <a:ea typeface="Calibr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48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899A1BE-3193-969D-A02F-23707A2C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/>
              <a:t>Natural Language Processing</a:t>
            </a:r>
            <a:endParaRPr lang="zh-TW" altLang="en-US" sz="6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13CA55-0D23-F48F-2D47-9DCA7E53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891779-877C-A24B-EF30-1A2048047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電腦是如何學習自然語言呢？</a:t>
            </a:r>
          </a:p>
        </p:txBody>
      </p:sp>
    </p:spTree>
    <p:extLst>
      <p:ext uri="{BB962C8B-B14F-4D97-AF65-F5344CB8AC3E}">
        <p14:creationId xmlns:p14="http://schemas.microsoft.com/office/powerpoint/2010/main" val="191619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6BAB6-B4AA-13CD-0AD3-7B7F2FB6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Word Representations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EDA3F6-A6A6-8F7F-229B-612A6371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EF35CB33-6AF5-DE8F-55EB-4C367C73DFD8}"/>
              </a:ext>
            </a:extLst>
          </p:cNvPr>
          <p:cNvSpPr/>
          <p:nvPr/>
        </p:nvSpPr>
        <p:spPr>
          <a:xfrm>
            <a:off x="2319962" y="1771513"/>
            <a:ext cx="843382" cy="40011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like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DA033C3C-2D29-BBB2-99C3-93553E76DE6E}"/>
              </a:ext>
            </a:extLst>
          </p:cNvPr>
          <p:cNvSpPr/>
          <p:nvPr/>
        </p:nvSpPr>
        <p:spPr>
          <a:xfrm>
            <a:off x="2319962" y="2396430"/>
            <a:ext cx="843382" cy="40011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apple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6FE083B9-4940-4F58-0E92-038EBCF79F68}"/>
              </a:ext>
            </a:extLst>
          </p:cNvPr>
          <p:cNvCxnSpPr>
            <a:cxnSpLocks/>
          </p:cNvCxnSpPr>
          <p:nvPr/>
        </p:nvCxnSpPr>
        <p:spPr>
          <a:xfrm>
            <a:off x="3615218" y="2245888"/>
            <a:ext cx="119848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CC1213A1-F77A-DB50-E3F7-FEDF7C3D8CCE}"/>
              </a:ext>
            </a:extLst>
          </p:cNvPr>
          <p:cNvSpPr txBox="1"/>
          <p:nvPr/>
        </p:nvSpPr>
        <p:spPr>
          <a:xfrm>
            <a:off x="4914900" y="1771513"/>
            <a:ext cx="175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8000" dirty="0"/>
              <a:t>🖥️</a:t>
            </a:r>
            <a:endParaRPr kumimoji="1" lang="zh-TW" altLang="en-US" sz="8000" dirty="0"/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E652FD1D-9B44-9613-BCFF-F5D5958E1815}"/>
              </a:ext>
            </a:extLst>
          </p:cNvPr>
          <p:cNvCxnSpPr>
            <a:cxnSpLocks/>
          </p:cNvCxnSpPr>
          <p:nvPr/>
        </p:nvCxnSpPr>
        <p:spPr>
          <a:xfrm>
            <a:off x="6667500" y="2245888"/>
            <a:ext cx="119848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74D98F1-AA3C-9208-3747-5A61BF904007}"/>
              </a:ext>
            </a:extLst>
          </p:cNvPr>
          <p:cNvSpPr txBox="1"/>
          <p:nvPr/>
        </p:nvSpPr>
        <p:spPr>
          <a:xfrm>
            <a:off x="8054340" y="1945326"/>
            <a:ext cx="57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b="1" dirty="0"/>
              <a:t>?</a:t>
            </a:r>
            <a:endParaRPr kumimoji="1" lang="zh-TW" altLang="en-US" sz="36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938E0F8-04E3-42A5-80E3-DAC75C6C47CE}"/>
              </a:ext>
            </a:extLst>
          </p:cNvPr>
          <p:cNvSpPr txBox="1"/>
          <p:nvPr/>
        </p:nvSpPr>
        <p:spPr>
          <a:xfrm>
            <a:off x="839520" y="3155256"/>
            <a:ext cx="2522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b="1" dirty="0"/>
              <a:t>Basic Approach</a:t>
            </a:r>
            <a:endParaRPr kumimoji="1" lang="zh-TW" altLang="en-US" sz="28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05BD7A1-9CB1-647E-B0A3-31D4B4DF87F9}"/>
              </a:ext>
            </a:extLst>
          </p:cNvPr>
          <p:cNvSpPr txBox="1"/>
          <p:nvPr/>
        </p:nvSpPr>
        <p:spPr>
          <a:xfrm>
            <a:off x="823234" y="3702744"/>
            <a:ext cx="252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Corpus</a:t>
            </a:r>
            <a:endParaRPr kumimoji="1" lang="zh-TW" altLang="en-US" sz="2400" dirty="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AC773989-B87C-D68A-7E2C-7781270984C4}"/>
              </a:ext>
            </a:extLst>
          </p:cNvPr>
          <p:cNvGrpSpPr/>
          <p:nvPr/>
        </p:nvGrpSpPr>
        <p:grpSpPr>
          <a:xfrm>
            <a:off x="686076" y="4138953"/>
            <a:ext cx="2798910" cy="1178802"/>
            <a:chOff x="653143" y="4097438"/>
            <a:chExt cx="2798910" cy="1178802"/>
          </a:xfrm>
        </p:grpSpPr>
        <p:sp>
          <p:nvSpPr>
            <p:cNvPr id="15" name="圓角矩形 14">
              <a:extLst>
                <a:ext uri="{FF2B5EF4-FFF2-40B4-BE49-F238E27FC236}">
                  <a16:creationId xmlns:a16="http://schemas.microsoft.com/office/drawing/2014/main" id="{16178C76-3E8B-9E4C-AFD2-B955C3270965}"/>
                </a:ext>
              </a:extLst>
            </p:cNvPr>
            <p:cNvSpPr/>
            <p:nvPr/>
          </p:nvSpPr>
          <p:spPr>
            <a:xfrm>
              <a:off x="790303" y="4219072"/>
              <a:ext cx="2522218" cy="400110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TW" sz="2000" dirty="0">
                  <a:solidFill>
                    <a:schemeClr val="tx1"/>
                  </a:solidFill>
                </a:rPr>
                <a:t>I like to eat apple</a:t>
              </a:r>
              <a:endParaRPr kumimoji="1"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圓角矩形 15">
              <a:extLst>
                <a:ext uri="{FF2B5EF4-FFF2-40B4-BE49-F238E27FC236}">
                  <a16:creationId xmlns:a16="http://schemas.microsoft.com/office/drawing/2014/main" id="{00D36C8B-72ED-6DC2-EC8D-74F34886FFA8}"/>
                </a:ext>
              </a:extLst>
            </p:cNvPr>
            <p:cNvSpPr/>
            <p:nvPr/>
          </p:nvSpPr>
          <p:spPr>
            <a:xfrm>
              <a:off x="806587" y="4740816"/>
              <a:ext cx="2522219" cy="400110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TW" sz="2000" dirty="0">
                  <a:solidFill>
                    <a:schemeClr val="tx1"/>
                  </a:solidFill>
                </a:rPr>
                <a:t>You like to watch TV</a:t>
              </a:r>
              <a:endParaRPr kumimoji="1"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664C5D4-C1BD-DA8A-031B-F885F27D33C8}"/>
                </a:ext>
              </a:extLst>
            </p:cNvPr>
            <p:cNvSpPr/>
            <p:nvPr/>
          </p:nvSpPr>
          <p:spPr>
            <a:xfrm>
              <a:off x="653143" y="4097438"/>
              <a:ext cx="2798910" cy="11788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EA2D24D-3AA2-E2AE-1D76-D35CFC1E755D}"/>
              </a:ext>
            </a:extLst>
          </p:cNvPr>
          <p:cNvSpPr txBox="1"/>
          <p:nvPr/>
        </p:nvSpPr>
        <p:spPr>
          <a:xfrm>
            <a:off x="3791388" y="4521542"/>
            <a:ext cx="175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rgbClr val="00B050"/>
                </a:solidFill>
              </a:rPr>
              <a:t>Vocabulary</a:t>
            </a:r>
            <a:endParaRPr kumimoji="1"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9" name="圓角矩形 18">
            <a:extLst>
              <a:ext uri="{FF2B5EF4-FFF2-40B4-BE49-F238E27FC236}">
                <a16:creationId xmlns:a16="http://schemas.microsoft.com/office/drawing/2014/main" id="{401A8F95-3600-8957-0805-E1F1F2AC90C6}"/>
              </a:ext>
            </a:extLst>
          </p:cNvPr>
          <p:cNvSpPr/>
          <p:nvPr/>
        </p:nvSpPr>
        <p:spPr>
          <a:xfrm>
            <a:off x="5668371" y="3446798"/>
            <a:ext cx="843382" cy="30278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apple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89F2ACED-A2D0-C3C3-68A7-B31F0DA0901C}"/>
              </a:ext>
            </a:extLst>
          </p:cNvPr>
          <p:cNvSpPr/>
          <p:nvPr/>
        </p:nvSpPr>
        <p:spPr>
          <a:xfrm>
            <a:off x="5668371" y="3899114"/>
            <a:ext cx="843382" cy="292094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eat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圓角矩形 20">
            <a:extLst>
              <a:ext uri="{FF2B5EF4-FFF2-40B4-BE49-F238E27FC236}">
                <a16:creationId xmlns:a16="http://schemas.microsoft.com/office/drawing/2014/main" id="{66070AE8-43B4-F8BF-BEFE-168CAE60C487}"/>
              </a:ext>
            </a:extLst>
          </p:cNvPr>
          <p:cNvSpPr/>
          <p:nvPr/>
        </p:nvSpPr>
        <p:spPr>
          <a:xfrm>
            <a:off x="5668371" y="4340738"/>
            <a:ext cx="843382" cy="292094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I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圓角矩形 21">
            <a:extLst>
              <a:ext uri="{FF2B5EF4-FFF2-40B4-BE49-F238E27FC236}">
                <a16:creationId xmlns:a16="http://schemas.microsoft.com/office/drawing/2014/main" id="{33600E8E-A145-E547-2303-4EF07FAAF6AF}"/>
              </a:ext>
            </a:extLst>
          </p:cNvPr>
          <p:cNvSpPr/>
          <p:nvPr/>
        </p:nvSpPr>
        <p:spPr>
          <a:xfrm>
            <a:off x="5668371" y="4782362"/>
            <a:ext cx="843382" cy="292094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like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3D0B28C5-A462-85E7-AF9B-A44075CA512D}"/>
              </a:ext>
            </a:extLst>
          </p:cNvPr>
          <p:cNvSpPr/>
          <p:nvPr/>
        </p:nvSpPr>
        <p:spPr>
          <a:xfrm>
            <a:off x="5675991" y="5223986"/>
            <a:ext cx="843382" cy="29209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watch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12619BBF-AB71-9CDC-CDAC-505987D98712}"/>
              </a:ext>
            </a:extLst>
          </p:cNvPr>
          <p:cNvSpPr/>
          <p:nvPr/>
        </p:nvSpPr>
        <p:spPr>
          <a:xfrm>
            <a:off x="5668371" y="5665610"/>
            <a:ext cx="843382" cy="292097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to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530FAE0-48A7-4AAB-BF03-0AF1482EDE18}"/>
              </a:ext>
            </a:extLst>
          </p:cNvPr>
          <p:cNvSpPr txBox="1"/>
          <p:nvPr/>
        </p:nvSpPr>
        <p:spPr>
          <a:xfrm rot="5400000">
            <a:off x="5954801" y="5953895"/>
            <a:ext cx="461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...</a:t>
            </a:r>
            <a:endParaRPr kumimoji="1"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99015AF-A281-FB12-0B4D-7A59691A76B2}"/>
              </a:ext>
            </a:extLst>
          </p:cNvPr>
          <p:cNvSpPr txBox="1"/>
          <p:nvPr/>
        </p:nvSpPr>
        <p:spPr>
          <a:xfrm>
            <a:off x="6565093" y="3403481"/>
            <a:ext cx="229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/>
              <a:t>[1, 0, 0, 0, 0, 0, 0, 0]</a:t>
            </a:r>
            <a:endParaRPr kumimoji="1" lang="zh-TW" altLang="en-US" sz="2000" dirty="0"/>
          </a:p>
        </p:txBody>
      </p:sp>
      <p:sp>
        <p:nvSpPr>
          <p:cNvPr id="27" name="左中括弧 26">
            <a:extLst>
              <a:ext uri="{FF2B5EF4-FFF2-40B4-BE49-F238E27FC236}">
                <a16:creationId xmlns:a16="http://schemas.microsoft.com/office/drawing/2014/main" id="{7DEA1A3D-ED4C-C615-B6B7-A8E6F6ABFA92}"/>
              </a:ext>
            </a:extLst>
          </p:cNvPr>
          <p:cNvSpPr/>
          <p:nvPr/>
        </p:nvSpPr>
        <p:spPr>
          <a:xfrm>
            <a:off x="5452931" y="3554308"/>
            <a:ext cx="143013" cy="266852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3CF28B0-50E9-FE47-EF65-FE9007E964A1}"/>
              </a:ext>
            </a:extLst>
          </p:cNvPr>
          <p:cNvSpPr txBox="1"/>
          <p:nvPr/>
        </p:nvSpPr>
        <p:spPr>
          <a:xfrm>
            <a:off x="6565093" y="3845106"/>
            <a:ext cx="229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/>
              <a:t>[0, 1, 0, 0, 0, 0, 0, 0]</a:t>
            </a:r>
            <a:endParaRPr kumimoji="1" lang="zh-TW" altLang="en-US" sz="20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BAE045C-99A9-22BF-F976-7A82B3AEA0AA}"/>
              </a:ext>
            </a:extLst>
          </p:cNvPr>
          <p:cNvSpPr txBox="1"/>
          <p:nvPr/>
        </p:nvSpPr>
        <p:spPr>
          <a:xfrm>
            <a:off x="6565093" y="4286729"/>
            <a:ext cx="229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/>
              <a:t>[0, 0, 1, 0, 0, 0, 0, 0]</a:t>
            </a:r>
            <a:endParaRPr kumimoji="1" lang="zh-TW" altLang="en-US" sz="20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5426A75-33D6-67F2-D0D5-3F11E90CAEF8}"/>
              </a:ext>
            </a:extLst>
          </p:cNvPr>
          <p:cNvSpPr txBox="1"/>
          <p:nvPr/>
        </p:nvSpPr>
        <p:spPr>
          <a:xfrm>
            <a:off x="6565093" y="4728354"/>
            <a:ext cx="229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/>
              <a:t>[0, 0, 0, 1, 0, 0, 0, 0]</a:t>
            </a:r>
            <a:endParaRPr kumimoji="1" lang="zh-TW" altLang="en-US" sz="20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B6EAF12-75B6-27A9-2E3B-49267A795C7B}"/>
              </a:ext>
            </a:extLst>
          </p:cNvPr>
          <p:cNvSpPr txBox="1"/>
          <p:nvPr/>
        </p:nvSpPr>
        <p:spPr>
          <a:xfrm>
            <a:off x="6565093" y="5169978"/>
            <a:ext cx="229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/>
              <a:t>[0, 0, 0, 0, 1, 0, 0, 0]</a:t>
            </a:r>
            <a:endParaRPr kumimoji="1" lang="zh-TW" altLang="en-US" sz="20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005F137-2959-202F-5E65-77BBE91F906A}"/>
              </a:ext>
            </a:extLst>
          </p:cNvPr>
          <p:cNvSpPr txBox="1"/>
          <p:nvPr/>
        </p:nvSpPr>
        <p:spPr>
          <a:xfrm>
            <a:off x="6565093" y="5611603"/>
            <a:ext cx="229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/>
              <a:t>[0, 0, 0, 0, 0, 1, 0, 0]</a:t>
            </a:r>
            <a:endParaRPr kumimoji="1" lang="zh-TW" altLang="en-US" sz="2000" dirty="0"/>
          </a:p>
        </p:txBody>
      </p:sp>
      <p:sp>
        <p:nvSpPr>
          <p:cNvPr id="33" name="向右箭號 32">
            <a:extLst>
              <a:ext uri="{FF2B5EF4-FFF2-40B4-BE49-F238E27FC236}">
                <a16:creationId xmlns:a16="http://schemas.microsoft.com/office/drawing/2014/main" id="{3546E0ED-1EAE-77E4-46F3-6CAA06FD63F5}"/>
              </a:ext>
            </a:extLst>
          </p:cNvPr>
          <p:cNvSpPr/>
          <p:nvPr/>
        </p:nvSpPr>
        <p:spPr>
          <a:xfrm>
            <a:off x="3614624" y="4613261"/>
            <a:ext cx="257319" cy="266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E8CEF02-5219-F7E1-F8D2-D01EDBB32DA8}"/>
              </a:ext>
            </a:extLst>
          </p:cNvPr>
          <p:cNvSpPr txBox="1"/>
          <p:nvPr/>
        </p:nvSpPr>
        <p:spPr>
          <a:xfrm>
            <a:off x="8862077" y="3422907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dirty="0"/>
              <a:t>One hot encodings with each vector size equal to the vocab size (8 in this case)</a:t>
            </a:r>
            <a:endParaRPr kumimoji="1"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959437F-0083-D577-939A-673D8133E577}"/>
              </a:ext>
            </a:extLst>
          </p:cNvPr>
          <p:cNvSpPr txBox="1"/>
          <p:nvPr/>
        </p:nvSpPr>
        <p:spPr>
          <a:xfrm>
            <a:off x="8862077" y="4550130"/>
            <a:ext cx="2743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b="1" dirty="0"/>
              <a:t>Pros</a:t>
            </a:r>
            <a:r>
              <a:rPr kumimoji="1" lang="en" altLang="zh-TW" dirty="0"/>
              <a:t>: handy, training-free</a:t>
            </a:r>
          </a:p>
          <a:p>
            <a:r>
              <a:rPr kumimoji="1" lang="en" altLang="zh-TW" b="1" dirty="0"/>
              <a:t>Cons</a:t>
            </a:r>
            <a:r>
              <a:rPr kumimoji="1" lang="en" altLang="zh-TW" dirty="0"/>
              <a:t>: sparse matrix which occupies much memory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799036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_template_DL" id="{E71C07C9-5718-B34F-9EA9-A4FDE47A262C}" vid="{F05AA8C9-6C58-904C-AE8A-42257BEE94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回顧</Template>
  <TotalTime>7517</TotalTime>
  <Words>1626</Words>
  <Application>Microsoft Macintosh PowerPoint</Application>
  <PresentationFormat>寬螢幕</PresentationFormat>
  <Paragraphs>417</Paragraphs>
  <Slides>32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41" baseType="lpstr">
      <vt:lpstr>Microsoft JhengHei</vt:lpstr>
      <vt:lpstr>Aptos</vt:lpstr>
      <vt:lpstr>Arial</vt:lpstr>
      <vt:lpstr>Calibri</vt:lpstr>
      <vt:lpstr>Calibri Light</vt:lpstr>
      <vt:lpstr>Cambria Math</vt:lpstr>
      <vt:lpstr>Courier New</vt:lpstr>
      <vt:lpstr>Wingdings</vt:lpstr>
      <vt:lpstr>回顧</vt:lpstr>
      <vt:lpstr>深度學習 Deep Learning</vt:lpstr>
      <vt:lpstr>Outline</vt:lpstr>
      <vt:lpstr>Activation functions</vt:lpstr>
      <vt:lpstr>Activation functions</vt:lpstr>
      <vt:lpstr>Activation functions</vt:lpstr>
      <vt:lpstr>Feedforward network</vt:lpstr>
      <vt:lpstr>Short comings of FFN</vt:lpstr>
      <vt:lpstr>Natural Language Processing</vt:lpstr>
      <vt:lpstr>Word Representations</vt:lpstr>
      <vt:lpstr>Word Embeddings (Word2Vec)</vt:lpstr>
      <vt:lpstr>After Training Word Embeddings</vt:lpstr>
      <vt:lpstr>Word Embeddings 視覺化</vt:lpstr>
      <vt:lpstr>Recurrent Neural Networks</vt:lpstr>
      <vt:lpstr>RNN</vt:lpstr>
      <vt:lpstr>RNN</vt:lpstr>
      <vt:lpstr>Properties of RNNs</vt:lpstr>
      <vt:lpstr>Name Entity Recognition</vt:lpstr>
      <vt:lpstr>RNNs for NER</vt:lpstr>
      <vt:lpstr>RNNs for Sequence Classification</vt:lpstr>
      <vt:lpstr>Stacked RNNs</vt:lpstr>
      <vt:lpstr>Stacked RNNs</vt:lpstr>
      <vt:lpstr>Bidirectional RNNs</vt:lpstr>
      <vt:lpstr>Bidirectional RNNs for Sequence Classification</vt:lpstr>
      <vt:lpstr>Shortage of standard RNNs</vt:lpstr>
      <vt:lpstr>(Calculus) Chain Rule - 1</vt:lpstr>
      <vt:lpstr>(Calculus) Chain Rule  - 2</vt:lpstr>
      <vt:lpstr>Back-propagation through-time (BPTT) </vt:lpstr>
      <vt:lpstr>Gradient Descent (梯度下降法)</vt:lpstr>
      <vt:lpstr>LSTM (Long Short-Term Memory)</vt:lpstr>
      <vt:lpstr>LSTM (Long Short-Term Memory)</vt:lpstr>
      <vt:lpstr>RNN vs. LSTM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 Deep Learning</dc:title>
  <dc:creator>林英嘉</dc:creator>
  <cp:lastModifiedBy>林英嘉</cp:lastModifiedBy>
  <cp:revision>1109</cp:revision>
  <dcterms:created xsi:type="dcterms:W3CDTF">2025-02-06T07:16:08Z</dcterms:created>
  <dcterms:modified xsi:type="dcterms:W3CDTF">2025-03-28T15:23:27Z</dcterms:modified>
</cp:coreProperties>
</file>