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sldIdLst>
    <p:sldId id="264" r:id="rId2"/>
    <p:sldId id="507" r:id="rId3"/>
    <p:sldId id="514" r:id="rId4"/>
    <p:sldId id="519" r:id="rId5"/>
    <p:sldId id="520" r:id="rId6"/>
    <p:sldId id="508" r:id="rId7"/>
    <p:sldId id="522" r:id="rId8"/>
    <p:sldId id="515" r:id="rId9"/>
    <p:sldId id="523" r:id="rId10"/>
    <p:sldId id="509" r:id="rId11"/>
    <p:sldId id="524" r:id="rId12"/>
    <p:sldId id="512" r:id="rId13"/>
    <p:sldId id="518" r:id="rId14"/>
    <p:sldId id="527" r:id="rId15"/>
    <p:sldId id="608" r:id="rId16"/>
    <p:sldId id="513" r:id="rId17"/>
    <p:sldId id="517" r:id="rId18"/>
    <p:sldId id="516" r:id="rId19"/>
    <p:sldId id="525" r:id="rId20"/>
    <p:sldId id="526" r:id="rId21"/>
    <p:sldId id="511" r:id="rId22"/>
    <p:sldId id="505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F5EA"/>
    <a:srgbClr val="05A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43"/>
    <p:restoredTop sz="96040"/>
  </p:normalViewPr>
  <p:slideViewPr>
    <p:cSldViewPr snapToGrid="0">
      <p:cViewPr varScale="1">
        <p:scale>
          <a:sx n="172" d="100"/>
          <a:sy n="172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56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BE83B-754F-B948-8CD7-D8047F5EE2C4}" type="datetimeFigureOut">
              <a:rPr kumimoji="1" lang="zh-TW" altLang="en-US" smtClean="0"/>
              <a:t>2025/3/17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36D1C-D09F-2A41-BBEA-6549EF3DDB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141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53428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B6B208-0D45-71D0-C7BE-D6974D30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</p:spPr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684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436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356088"/>
            <a:ext cx="10918371" cy="1033416"/>
          </a:xfrm>
        </p:spPr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845734"/>
            <a:ext cx="10918371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pic>
        <p:nvPicPr>
          <p:cNvPr id="8" name="圖片 7" descr="一張含有 黑暗, 鮮豔, 圓形, 對稱 的圖片&#10;&#10;自動產生的描述">
            <a:extLst>
              <a:ext uri="{FF2B5EF4-FFF2-40B4-BE49-F238E27FC236}">
                <a16:creationId xmlns:a16="http://schemas.microsoft.com/office/drawing/2014/main" id="{7B42FF8E-DE09-ED24-7D18-F64355A345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20" y="6349567"/>
            <a:ext cx="462323" cy="453571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7DAD89E-131D-FDCA-9260-AC419110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2955" y="6415560"/>
            <a:ext cx="1312025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86838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11656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AB314-DF41-49F3-8643-5960470A9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96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FF28B-EE0C-0976-1882-688F9026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9200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8DE478E-C0B1-6FFC-0061-DA2334C3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1989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1067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2681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616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76003" y="1355758"/>
            <a:ext cx="10839994" cy="45719"/>
          </a:xfrm>
          <a:prstGeom prst="rect">
            <a:avLst/>
          </a:prstGeom>
          <a:solidFill>
            <a:srgbClr val="05AED6"/>
          </a:solidFill>
          <a:ln>
            <a:solidFill>
              <a:srgbClr val="05AE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CGU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0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app.sli.do/event/1HY1oWgEkkjSJvHbFKJ3s3" TargetMode="External"/><Relationship Id="rId4" Type="http://schemas.openxmlformats.org/officeDocument/2006/relationships/hyperlink" Target="https://github.com/mcps5601/CGUDL_2025_Sprin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generated/torch.nn.MSELoss.html#torch.nn.MSELoss" TargetMode="External"/><Relationship Id="rId2" Type="http://schemas.openxmlformats.org/officeDocument/2006/relationships/hyperlink" Target="https://pytorch.org/docs/stable/generated/torch.nn.CrossEntropyLoss.html#torch.nn.CrossEntropyLos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orch.org/docs/stable/generated/torch.nn.BCELoss.html#torch.nn.BCELos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generated/torch.optim.RMSprop.html#torch.optim.RMSprop" TargetMode="External"/><Relationship Id="rId2" Type="http://schemas.openxmlformats.org/officeDocument/2006/relationships/hyperlink" Target="https://pytorch.org/docs/stable/generated/torch.optim.SGD.html#torch.optim.SG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torch.org/docs/stable/generated/torch.optim.AdamW.html#torch.optim.AdamW" TargetMode="External"/><Relationship Id="rId4" Type="http://schemas.openxmlformats.org/officeDocument/2006/relationships/hyperlink" Target="https://pytorch.org/docs/stable/generated/torch.optim.Adam.html#torch.optim.Ada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text/stable/datasets.html" TargetMode="External"/><Relationship Id="rId2" Type="http://schemas.openxmlformats.org/officeDocument/2006/relationships/hyperlink" Target="https://pytorch.org/vision/0.20/dataset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886F629-FA5E-7D22-67D5-6023703A9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4" y="4542902"/>
            <a:ext cx="1903732" cy="1903732"/>
          </a:xfrm>
          <a:prstGeom prst="rect">
            <a:avLst/>
          </a:prstGeom>
        </p:spPr>
      </p:pic>
      <p:sp>
        <p:nvSpPr>
          <p:cNvPr id="5" name="圓角矩形 4">
            <a:extLst>
              <a:ext uri="{FF2B5EF4-FFF2-40B4-BE49-F238E27FC236}">
                <a16:creationId xmlns:a16="http://schemas.microsoft.com/office/drawing/2014/main" id="{3C6264BC-1151-9168-C7F5-CC114FF3CC95}"/>
              </a:ext>
            </a:extLst>
          </p:cNvPr>
          <p:cNvSpPr/>
          <p:nvPr/>
        </p:nvSpPr>
        <p:spPr>
          <a:xfrm>
            <a:off x="667422" y="2025546"/>
            <a:ext cx="10857156" cy="2426189"/>
          </a:xfrm>
          <a:prstGeom prst="roundRect">
            <a:avLst/>
          </a:prstGeom>
          <a:solidFill>
            <a:srgbClr val="9EF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C058193-D513-E805-2BD5-118E50D97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959" y="1006002"/>
            <a:ext cx="5437882" cy="3224045"/>
          </a:xfrm>
        </p:spPr>
        <p:txBody>
          <a:bodyPr anchor="b">
            <a:normAutofit/>
          </a:bodyPr>
          <a:lstStyle/>
          <a:p>
            <a:r>
              <a:rPr kumimoji="1" lang="zh-TW" altLang="en-US" sz="5800" b="1" dirty="0">
                <a:ea typeface="Microsoft JhengHei" panose="020B0604030504040204" pitchFamily="34" charset="-120"/>
              </a:rPr>
              <a:t>深度學習</a:t>
            </a:r>
            <a:br>
              <a:rPr kumimoji="1" lang="en-US" altLang="zh-TW" sz="5800" b="1" dirty="0">
                <a:ea typeface="Microsoft JhengHei" panose="020B0604030504040204" pitchFamily="34" charset="-120"/>
              </a:rPr>
            </a:br>
            <a:r>
              <a:rPr kumimoji="1" lang="en-US" altLang="zh-TW" sz="5800" b="1" dirty="0">
                <a:ea typeface="Microsoft JhengHei" panose="020B0604030504040204" pitchFamily="34" charset="-120"/>
              </a:rPr>
              <a:t>Deep Learning</a:t>
            </a:r>
            <a:endParaRPr kumimoji="1" lang="zh-TW" altLang="en-US" sz="5800" b="1" dirty="0"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598A032-0E8B-F9E1-A926-2F2E78D575C6}"/>
              </a:ext>
            </a:extLst>
          </p:cNvPr>
          <p:cNvSpPr txBox="1"/>
          <p:nvPr/>
        </p:nvSpPr>
        <p:spPr>
          <a:xfrm>
            <a:off x="901959" y="4749453"/>
            <a:ext cx="5080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PyTorch</a:t>
            </a:r>
            <a:r>
              <a:rPr kumimoji="1" lang="en-US" altLang="zh-TW" sz="3600" b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 Modeling</a:t>
            </a:r>
            <a:endParaRPr kumimoji="1" lang="zh-TW" altLang="en-US" sz="3600" b="1" dirty="0">
              <a:solidFill>
                <a:srgbClr val="0070C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843A79-3FEF-CDAD-6B9A-C5A7AD279D2D}"/>
              </a:ext>
            </a:extLst>
          </p:cNvPr>
          <p:cNvSpPr txBox="1"/>
          <p:nvPr/>
        </p:nvSpPr>
        <p:spPr>
          <a:xfrm>
            <a:off x="901959" y="5827136"/>
            <a:ext cx="3638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Instructor: </a:t>
            </a:r>
            <a:r>
              <a:rPr kumimoji="1" lang="zh-TW" altLang="en-US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林英嘉 </a:t>
            </a:r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(Ying-Jia Lin)</a:t>
            </a:r>
          </a:p>
          <a:p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2025/03/17</a:t>
            </a:r>
            <a:endParaRPr kumimoji="1" lang="zh-TW" altLang="en-US" sz="2000" b="1" dirty="0">
              <a:latin typeface="+mj-lt"/>
              <a:ea typeface="Microsoft JhengHei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C0C8410-1877-4FB2-39F9-E0CFE0480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528" y="253272"/>
            <a:ext cx="1468923" cy="146892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6E2C9EE-FDD5-78EA-2636-913A4243AEB1}"/>
              </a:ext>
            </a:extLst>
          </p:cNvPr>
          <p:cNvSpPr txBox="1"/>
          <p:nvPr/>
        </p:nvSpPr>
        <p:spPr>
          <a:xfrm>
            <a:off x="6627734" y="6296804"/>
            <a:ext cx="157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hlinkClick r:id="rId4"/>
              </a:rPr>
              <a:t>Course GitHub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E7A67D5-5AC8-9967-75E0-2F84F254D546}"/>
              </a:ext>
            </a:extLst>
          </p:cNvPr>
          <p:cNvSpPr txBox="1"/>
          <p:nvPr/>
        </p:nvSpPr>
        <p:spPr>
          <a:xfrm>
            <a:off x="9164788" y="6296804"/>
            <a:ext cx="171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hlinkClick r:id="rId5"/>
              </a:rPr>
              <a:t>Slido # DL0317</a:t>
            </a:r>
            <a:endParaRPr kumimoji="1"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69E1DDF-FBC1-8608-F464-F57FF1AE48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0934" y="4724463"/>
            <a:ext cx="1525268" cy="152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1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5CBE65-45AD-EA66-344B-A8DB0C8B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Step 2-1: Construct the model 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909114-2D42-C6FA-FBBE-5B3709C7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0ABE17-5194-3FDF-C8B8-88352BE91F68}"/>
              </a:ext>
            </a:extLst>
          </p:cNvPr>
          <p:cNvSpPr txBox="1"/>
          <p:nvPr/>
        </p:nvSpPr>
        <p:spPr>
          <a:xfrm>
            <a:off x="9737388" y="1492894"/>
            <a:ext cx="1789258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 2 (Model)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001CF45D-1875-2E8E-1AE8-2FCCEA407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634" y="6319349"/>
            <a:ext cx="7048732" cy="365125"/>
          </a:xfrm>
        </p:spPr>
        <p:txBody>
          <a:bodyPr>
            <a:normAutofit/>
          </a:bodyPr>
          <a:lstStyle/>
          <a:p>
            <a:pPr algn="ctr"/>
            <a:r>
              <a:rPr kumimoji="1" lang="en" altLang="zh-TW" sz="1800" dirty="0"/>
              <a:t>https://</a:t>
            </a:r>
            <a:r>
              <a:rPr kumimoji="1" lang="en" altLang="zh-TW" sz="1800" dirty="0" err="1"/>
              <a:t>pytorch.org</a:t>
            </a:r>
            <a:r>
              <a:rPr kumimoji="1" lang="en" altLang="zh-TW" sz="1800" dirty="0"/>
              <a:t>/tutorials/beginner/basics/</a:t>
            </a:r>
            <a:r>
              <a:rPr kumimoji="1" lang="en" altLang="zh-TW" sz="1800" dirty="0" err="1"/>
              <a:t>buildmodel_tutorial.html</a:t>
            </a:r>
            <a:endParaRPr kumimoji="1" lang="zh-TW" altLang="en-US" sz="1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BF8B1E2-A0C8-F808-EBF3-C418A489A648}"/>
              </a:ext>
            </a:extLst>
          </p:cNvPr>
          <p:cNvSpPr txBox="1"/>
          <p:nvPr/>
        </p:nvSpPr>
        <p:spPr>
          <a:xfrm>
            <a:off x="636815" y="1657052"/>
            <a:ext cx="10918370" cy="1889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ea typeface="Microsoft JhengHei" panose="020B0604030504040204" pitchFamily="34" charset="-120"/>
              </a:rPr>
              <a:t>我們需要：</a:t>
            </a:r>
            <a:endParaRPr kumimoji="1" lang="en-US" altLang="zh-TW" sz="2000" dirty="0">
              <a:ea typeface="Microsoft JhengHei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TW" altLang="en-US" sz="2000" dirty="0">
                <a:ea typeface="Microsoft JhengHei" panose="020B0604030504040204" pitchFamily="34" charset="-120"/>
              </a:rPr>
              <a:t>繼承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 </a:t>
            </a:r>
            <a:r>
              <a:rPr kumimoji="1" lang="en-US" altLang="zh-TW" sz="2000" dirty="0" err="1">
                <a:ea typeface="Microsoft JhengHei" panose="020B0604030504040204" pitchFamily="34" charset="-120"/>
              </a:rPr>
              <a:t>torch.nn.Module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，</a:t>
            </a:r>
            <a:endParaRPr kumimoji="1" lang="en-US" altLang="zh-TW" sz="2000" dirty="0">
              <a:ea typeface="Microsoft JhengHei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TW" altLang="en-US" sz="2000" dirty="0">
                <a:ea typeface="Microsoft JhengHei" panose="020B0604030504040204" pitchFamily="34" charset="-120"/>
              </a:rPr>
              <a:t>初始化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 </a:t>
            </a:r>
            <a:r>
              <a:rPr kumimoji="1" lang="en-US" altLang="zh-TW" sz="2000" dirty="0" err="1">
                <a:ea typeface="Microsoft JhengHei" panose="020B0604030504040204" pitchFamily="34" charset="-120"/>
              </a:rPr>
              <a:t>torch.nn.Module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 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原本定義的內容</a:t>
            </a:r>
            <a:endParaRPr kumimoji="1" lang="en-US" altLang="zh-TW" sz="2000" dirty="0">
              <a:ea typeface="Microsoft JhengHei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TW" altLang="en-US" sz="2000" dirty="0">
                <a:ea typeface="Microsoft JhengHei" panose="020B0604030504040204" pitchFamily="34" charset="-120"/>
              </a:rPr>
              <a:t>改寫兩個項目 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(__</a:t>
            </a:r>
            <a:r>
              <a:rPr kumimoji="1" lang="en-US" altLang="zh-TW" sz="2000" dirty="0" err="1">
                <a:ea typeface="Microsoft JhengHei" panose="020B0604030504040204" pitchFamily="34" charset="-120"/>
              </a:rPr>
              <a:t>init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__, forward)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69BFA2-0D09-21B5-7653-68CC1E252E6F}"/>
              </a:ext>
            </a:extLst>
          </p:cNvPr>
          <p:cNvSpPr/>
          <p:nvPr/>
        </p:nvSpPr>
        <p:spPr>
          <a:xfrm>
            <a:off x="1641427" y="3623798"/>
            <a:ext cx="8909146" cy="2554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TW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 err="1">
                <a:solidFill>
                  <a:srgbClr val="2B91AF"/>
                </a:solidFill>
                <a:effectLst/>
                <a:latin typeface="Menlo" panose="020B0609030804020204" pitchFamily="49" charset="0"/>
              </a:rPr>
              <a:t>MyModel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torch.nn.Module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zh-TW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TW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__</a:t>
            </a:r>
            <a:r>
              <a:rPr lang="en" altLang="zh-TW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__(</a:t>
            </a:r>
            <a:r>
              <a:rPr lang="en" altLang="zh-TW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zh-TW" alt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super().__</a:t>
            </a:r>
            <a:r>
              <a:rPr lang="en" altLang="zh-TW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__() </a:t>
            </a:r>
            <a:r>
              <a:rPr lang="en" altLang="zh-TW" sz="16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zh-TW" altLang="en-US" sz="1600" b="0" dirty="0">
                <a:solidFill>
                  <a:srgbClr val="008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初始化 </a:t>
            </a:r>
            <a:r>
              <a:rPr lang="en" altLang="zh-TW" sz="1600" b="0" dirty="0" err="1">
                <a:solidFill>
                  <a:srgbClr val="008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torch.nn.Module</a:t>
            </a:r>
            <a:r>
              <a:rPr lang="en" altLang="zh-TW" sz="1600" b="0" dirty="0">
                <a:solidFill>
                  <a:srgbClr val="008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b="0" dirty="0">
                <a:solidFill>
                  <a:srgbClr val="008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原本定義的內容</a:t>
            </a:r>
            <a:endParaRPr lang="en-US" altLang="zh-TW" sz="1600" dirty="0">
              <a:solidFill>
                <a:srgbClr val="008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sz="16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" altLang="zh-TW" sz="16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Define our new variables</a:t>
            </a:r>
          </a:p>
          <a:p>
            <a:r>
              <a:rPr lang="en" altLang="zh-TW" sz="16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       # Define our </a:t>
            </a:r>
            <a:r>
              <a:rPr lang="en-US" altLang="zh-TW" sz="16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model layers</a:t>
            </a:r>
            <a:endParaRPr lang="zh-TW" altLang="en-US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zh-TW" alt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TW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forward(</a:t>
            </a:r>
            <a:r>
              <a:rPr lang="en" altLang="zh-TW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TW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altLang="zh-TW" sz="16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TW" altLang="en-US" sz="16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    </a:t>
            </a:r>
            <a:r>
              <a:rPr lang="en" altLang="zh-TW" sz="16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Do something (forward pass)</a:t>
            </a:r>
            <a:endParaRPr lang="en" altLang="zh-TW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TW" alt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" altLang="zh-TW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1279958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43DAE2-FC07-3C9B-91E6-579F3E22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為什麼需要 </a:t>
            </a:r>
            <a:r>
              <a:rPr kumimoji="1" lang="en-US" altLang="zh-TW" dirty="0"/>
              <a:t>super().__</a:t>
            </a:r>
            <a:r>
              <a:rPr kumimoji="1" lang="en-US" altLang="zh-TW" dirty="0" err="1"/>
              <a:t>init</a:t>
            </a:r>
            <a:r>
              <a:rPr kumimoji="1" lang="en-US" altLang="zh-TW" dirty="0"/>
              <a:t>__() ?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94995B-74DE-0706-2F26-86F04B19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24BA678-9132-FF98-16F0-8848E50DB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47" y="2814015"/>
            <a:ext cx="9704503" cy="3314404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950D223-36FD-9CEA-8B8C-D36326EEC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1821" y="6319349"/>
            <a:ext cx="8988357" cy="365125"/>
          </a:xfrm>
        </p:spPr>
        <p:txBody>
          <a:bodyPr>
            <a:normAutofit/>
          </a:bodyPr>
          <a:lstStyle/>
          <a:p>
            <a:pPr algn="ctr"/>
            <a:r>
              <a:rPr kumimoji="1" lang="en" altLang="zh-TW" sz="1200" dirty="0"/>
              <a:t>https://</a:t>
            </a:r>
            <a:r>
              <a:rPr kumimoji="1" lang="en" altLang="zh-TW" sz="1200" dirty="0" err="1"/>
              <a:t>github.com</a:t>
            </a:r>
            <a:r>
              <a:rPr kumimoji="1" lang="en" altLang="zh-TW" sz="1200" dirty="0"/>
              <a:t>/</a:t>
            </a:r>
            <a:r>
              <a:rPr kumimoji="1" lang="en" altLang="zh-TW" sz="1200" dirty="0" err="1"/>
              <a:t>pytorch</a:t>
            </a:r>
            <a:r>
              <a:rPr kumimoji="1" lang="en" altLang="zh-TW" sz="1200" dirty="0"/>
              <a:t>/</a:t>
            </a:r>
            <a:r>
              <a:rPr kumimoji="1" lang="en" altLang="zh-TW" sz="1200" dirty="0" err="1"/>
              <a:t>pytorch</a:t>
            </a:r>
            <a:r>
              <a:rPr kumimoji="1" lang="en" altLang="zh-TW" sz="1200" dirty="0"/>
              <a:t>/blob/266657182a4040937f6f27011d7ddf77716db83d/torch/</a:t>
            </a:r>
            <a:r>
              <a:rPr kumimoji="1" lang="en" altLang="zh-TW" sz="1200" dirty="0" err="1"/>
              <a:t>nn</a:t>
            </a:r>
            <a:r>
              <a:rPr kumimoji="1" lang="en" altLang="zh-TW" sz="1200" dirty="0"/>
              <a:t>/modules/module.py#L206-L221</a:t>
            </a:r>
            <a:endParaRPr kumimoji="1" lang="zh-TW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CFF0FBA-3D06-3CF3-014E-5131468771A3}"/>
              </a:ext>
            </a:extLst>
          </p:cNvPr>
          <p:cNvSpPr txBox="1"/>
          <p:nvPr/>
        </p:nvSpPr>
        <p:spPr>
          <a:xfrm>
            <a:off x="636815" y="1657052"/>
            <a:ext cx="10918370" cy="966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ea typeface="Microsoft JhengHei" panose="020B0604030504040204" pitchFamily="34" charset="-120"/>
              </a:rPr>
              <a:t>模型需要繼承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 </a:t>
            </a:r>
            <a:r>
              <a:rPr kumimoji="1" lang="en-US" altLang="zh-TW" sz="2000" dirty="0" err="1">
                <a:ea typeface="Microsoft JhengHei" panose="020B0604030504040204" pitchFamily="34" charset="-120"/>
              </a:rPr>
              <a:t>torch.nn.Module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，並且透過 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super().__</a:t>
            </a:r>
            <a:r>
              <a:rPr kumimoji="1" lang="en-US" altLang="zh-TW" sz="2000" dirty="0" err="1">
                <a:ea typeface="Microsoft JhengHei" panose="020B0604030504040204" pitchFamily="34" charset="-120"/>
              </a:rPr>
              <a:t>init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__() 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初始化原本在 </a:t>
            </a:r>
            <a:r>
              <a:rPr kumimoji="1" lang="en" altLang="zh-TW" sz="2000" dirty="0" err="1">
                <a:ea typeface="Microsoft JhengHei" panose="020B0604030504040204" pitchFamily="34" charset="-120"/>
              </a:rPr>
              <a:t>nn.Module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 中被定義好的內容，如下圖所示：</a:t>
            </a:r>
            <a:endParaRPr kumimoji="1" lang="en-US" altLang="zh-TW" sz="2000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4932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D701C4-68BF-C9E0-8C25-9E21697F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Step 2-2: Define the loss function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11EF52-F345-650F-5CCC-EF74E088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699B761-9B42-EFBE-A4F6-B4DCAC68D15C}"/>
              </a:ext>
            </a:extLst>
          </p:cNvPr>
          <p:cNvSpPr txBox="1"/>
          <p:nvPr/>
        </p:nvSpPr>
        <p:spPr>
          <a:xfrm>
            <a:off x="9737388" y="1492894"/>
            <a:ext cx="1789258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 2 (Model)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9">
            <a:extLst>
              <a:ext uri="{FF2B5EF4-FFF2-40B4-BE49-F238E27FC236}">
                <a16:creationId xmlns:a16="http://schemas.microsoft.com/office/drawing/2014/main" id="{7D88C19A-B09E-1E08-5036-DF47EA8EB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843127"/>
              </p:ext>
            </p:extLst>
          </p:nvPr>
        </p:nvGraphicFramePr>
        <p:xfrm>
          <a:off x="2031999" y="233045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352279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52931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Loss functions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Usage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7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dirty="0" err="1">
                          <a:hlinkClick r:id="rId2"/>
                        </a:rPr>
                        <a:t>torch.nn.CrossEntropyLoss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Classification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71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hlinkClick r:id="rId3"/>
                        </a:rPr>
                        <a:t>torch.nn.MSELoss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Regression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287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dirty="0" err="1">
                          <a:hlinkClick r:id="rId4"/>
                        </a:rPr>
                        <a:t>torch.nn.BCELoss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 classification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18022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2D7DF2E8-35C8-DE35-8C6E-39196913404E}"/>
              </a:ext>
            </a:extLst>
          </p:cNvPr>
          <p:cNvSpPr/>
          <p:nvPr/>
        </p:nvSpPr>
        <p:spPr>
          <a:xfrm>
            <a:off x="1062793" y="4453261"/>
            <a:ext cx="10066411" cy="542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loss_function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torch.nn.CrossEntropyLoss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0778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853AD6-EC85-EEE8-0D74-39EAA7E1F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模型輸出的後處理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89B71C-551C-00F9-6DB3-54D64E46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 descr="Free Adorable grey and white cat with striking yellow eyes against a plain backdrop. Stock Photo">
            <a:extLst>
              <a:ext uri="{FF2B5EF4-FFF2-40B4-BE49-F238E27FC236}">
                <a16:creationId xmlns:a16="http://schemas.microsoft.com/office/drawing/2014/main" id="{9D2CC341-6BD9-9586-993A-9599C16EB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36" y="3322312"/>
            <a:ext cx="1778957" cy="118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6623FFC-C4B7-878E-CC0B-1B91589311C7}"/>
              </a:ext>
            </a:extLst>
          </p:cNvPr>
          <p:cNvSpPr/>
          <p:nvPr/>
        </p:nvSpPr>
        <p:spPr>
          <a:xfrm>
            <a:off x="3194730" y="3618125"/>
            <a:ext cx="1104587" cy="68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Model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D26C540E-D8C5-6F8B-40B9-D358C096CDE0}"/>
              </a:ext>
            </a:extLst>
          </p:cNvPr>
          <p:cNvCxnSpPr>
            <a:cxnSpLocks/>
          </p:cNvCxnSpPr>
          <p:nvPr/>
        </p:nvCxnSpPr>
        <p:spPr>
          <a:xfrm>
            <a:off x="2671701" y="3958830"/>
            <a:ext cx="3633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CD8BAF3C-67B2-B00A-87EE-32C1BC877D8C}"/>
              </a:ext>
            </a:extLst>
          </p:cNvPr>
          <p:cNvCxnSpPr>
            <a:cxnSpLocks/>
          </p:cNvCxnSpPr>
          <p:nvPr/>
        </p:nvCxnSpPr>
        <p:spPr>
          <a:xfrm>
            <a:off x="4409709" y="3958830"/>
            <a:ext cx="3633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C4DECD2-2521-22CD-CB27-0BCBA20ACF4E}"/>
              </a:ext>
            </a:extLst>
          </p:cNvPr>
          <p:cNvSpPr txBox="1"/>
          <p:nvPr/>
        </p:nvSpPr>
        <p:spPr>
          <a:xfrm>
            <a:off x="4867847" y="3249406"/>
            <a:ext cx="82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Cat</a:t>
            </a:r>
            <a:endParaRPr kumimoji="1"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7A1535D-4124-C83E-C7D5-F4D603A7946D}"/>
              </a:ext>
            </a:extLst>
          </p:cNvPr>
          <p:cNvSpPr txBox="1"/>
          <p:nvPr/>
        </p:nvSpPr>
        <p:spPr>
          <a:xfrm>
            <a:off x="4867847" y="3737725"/>
            <a:ext cx="82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Dog</a:t>
            </a:r>
            <a:endParaRPr kumimoji="1"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A1618D5-4C5A-EC7B-9779-7981CE4E0171}"/>
              </a:ext>
            </a:extLst>
          </p:cNvPr>
          <p:cNvSpPr txBox="1"/>
          <p:nvPr/>
        </p:nvSpPr>
        <p:spPr>
          <a:xfrm>
            <a:off x="4773561" y="4235772"/>
            <a:ext cx="1011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Apple</a:t>
            </a:r>
            <a:endParaRPr kumimoji="1" lang="zh-TW" altLang="en-US" sz="2400" dirty="0"/>
          </a:p>
        </p:txBody>
      </p:sp>
      <p:graphicFrame>
        <p:nvGraphicFramePr>
          <p:cNvPr id="19" name="表格 19">
            <a:extLst>
              <a:ext uri="{FF2B5EF4-FFF2-40B4-BE49-F238E27FC236}">
                <a16:creationId xmlns:a16="http://schemas.microsoft.com/office/drawing/2014/main" id="{6C2AFEA2-5B44-6F97-DB54-6B694FA8C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557964"/>
              </p:ext>
            </p:extLst>
          </p:nvPr>
        </p:nvGraphicFramePr>
        <p:xfrm>
          <a:off x="5860448" y="2259866"/>
          <a:ext cx="5584605" cy="2457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535">
                  <a:extLst>
                    <a:ext uri="{9D8B030D-6E8A-4147-A177-3AD203B41FA5}">
                      <a16:colId xmlns:a16="http://schemas.microsoft.com/office/drawing/2014/main" val="3063104899"/>
                    </a:ext>
                  </a:extLst>
                </a:gridCol>
                <a:gridCol w="1861535">
                  <a:extLst>
                    <a:ext uri="{9D8B030D-6E8A-4147-A177-3AD203B41FA5}">
                      <a16:colId xmlns:a16="http://schemas.microsoft.com/office/drawing/2014/main" val="1324605975"/>
                    </a:ext>
                  </a:extLst>
                </a:gridCol>
                <a:gridCol w="1861535">
                  <a:extLst>
                    <a:ext uri="{9D8B030D-6E8A-4147-A177-3AD203B41FA5}">
                      <a16:colId xmlns:a16="http://schemas.microsoft.com/office/drawing/2014/main" val="3409143250"/>
                    </a:ext>
                  </a:extLst>
                </a:gridCol>
              </a:tblGrid>
              <a:tr h="514209">
                <a:tc>
                  <a:txBody>
                    <a:bodyPr/>
                    <a:lstStyle/>
                    <a:p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Unnormalized</a:t>
                      </a:r>
                    </a:p>
                    <a:p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log-probabilities / logits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Unnormalized</a:t>
                      </a:r>
                    </a:p>
                    <a:p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probabilities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Probabilities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683749"/>
                  </a:ext>
                </a:extLst>
              </a:tr>
              <a:tr h="51420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1.6487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0.225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318249"/>
                  </a:ext>
                </a:extLst>
              </a:tr>
              <a:tr h="51420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2.0138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0.275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130723"/>
                  </a:ext>
                </a:extLst>
              </a:tr>
              <a:tr h="51420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1.3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3.6693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0.500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466592"/>
                  </a:ext>
                </a:extLst>
              </a:tr>
            </a:tbl>
          </a:graphicData>
        </a:graphic>
      </p:graphicFrame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B8F8BD-F3F9-7D87-2F9E-DFC1CAFA1CCE}"/>
              </a:ext>
            </a:extLst>
          </p:cNvPr>
          <p:cNvSpPr txBox="1"/>
          <p:nvPr/>
        </p:nvSpPr>
        <p:spPr>
          <a:xfrm>
            <a:off x="6274340" y="4893013"/>
            <a:ext cx="1031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/>
              <a:t>Model output</a:t>
            </a:r>
            <a:endParaRPr kumimoji="1" lang="zh-TW" altLang="en-US" sz="20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3C80355-9046-1013-8070-94480D76E20A}"/>
              </a:ext>
            </a:extLst>
          </p:cNvPr>
          <p:cNvSpPr txBox="1"/>
          <p:nvPr/>
        </p:nvSpPr>
        <p:spPr>
          <a:xfrm>
            <a:off x="7896426" y="5002319"/>
            <a:ext cx="151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/>
              <a:t>Exponential</a:t>
            </a:r>
            <a:endParaRPr kumimoji="1" lang="zh-TW" altLang="en-US" sz="20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98A5C73-A18B-966B-7AD5-24F6CF6EDB5C}"/>
              </a:ext>
            </a:extLst>
          </p:cNvPr>
          <p:cNvSpPr txBox="1"/>
          <p:nvPr/>
        </p:nvSpPr>
        <p:spPr>
          <a:xfrm>
            <a:off x="9730171" y="5002319"/>
            <a:ext cx="151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 err="1"/>
              <a:t>Softmax</a:t>
            </a:r>
            <a:endParaRPr kumimoji="1" lang="zh-TW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6970446-1D8B-3BA1-15DA-F0CF75790FC4}"/>
                  </a:ext>
                </a:extLst>
              </p:cNvPr>
              <p:cNvSpPr txBox="1"/>
              <p:nvPr/>
            </p:nvSpPr>
            <p:spPr>
              <a:xfrm>
                <a:off x="6784196" y="1747206"/>
                <a:ext cx="484298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zh-TW" sz="2000" dirty="0">
                    <a:solidFill>
                      <a:schemeClr val="tx1"/>
                    </a:solidFill>
                  </a:rPr>
                  <a:t>Cross-entropy: </a:t>
                </a:r>
                <a14:m>
                  <m:oMath xmlns:m="http://schemas.openxmlformats.org/officeDocument/2006/math">
                    <m:r>
                      <a:rPr lang="zh-TW" altLang="en-US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altLang="zh-TW" sz="20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TW" altLang="en-US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zh-TW" alt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zh-TW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TW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zh-TW" altLang="en-US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zh-TW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TW" altLang="en-US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6970446-1D8B-3BA1-15DA-F0CF75790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96" y="1747206"/>
                <a:ext cx="4842985" cy="400110"/>
              </a:xfrm>
              <a:prstGeom prst="rect">
                <a:avLst/>
              </a:prstGeom>
              <a:blipFill>
                <a:blip r:embed="rId3"/>
                <a:stretch>
                  <a:fillRect l="-1571" t="-9375" b="-28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635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853AD6-EC85-EEE8-0D74-39EAA7E1F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Cross-entropy (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交叉熵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89B71C-551C-00F9-6DB3-54D64E46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6970446-1D8B-3BA1-15DA-F0CF75790FC4}"/>
                  </a:ext>
                </a:extLst>
              </p:cNvPr>
              <p:cNvSpPr txBox="1"/>
              <p:nvPr/>
            </p:nvSpPr>
            <p:spPr>
              <a:xfrm>
                <a:off x="653143" y="1738515"/>
                <a:ext cx="4842985" cy="9660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TW" sz="2000" dirty="0">
                    <a:solidFill>
                      <a:schemeClr val="tx1"/>
                    </a:solidFill>
                  </a:rPr>
                  <a:t>Cross-entropy: </a:t>
                </a:r>
                <a14:m>
                  <m:oMath xmlns:m="http://schemas.openxmlformats.org/officeDocument/2006/math">
                    <m:r>
                      <a:rPr lang="zh-TW" altLang="en-US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altLang="zh-TW" sz="20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TW" altLang="en-US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zh-TW" altLang="en-US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zh-TW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TW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zh-TW" altLang="en-US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zh-TW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TW" altLang="en-US" sz="20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2000" dirty="0">
                    <a:solidFill>
                      <a:schemeClr val="tx1"/>
                    </a:solidFill>
                    <a:ea typeface="Microsoft JhengHei" panose="020B0604030504040204" pitchFamily="34" charset="-120"/>
                  </a:rPr>
                  <a:t>其中</a:t>
                </a:r>
                <a:r>
                  <a:rPr lang="en-US" altLang="zh-TW" sz="2000" dirty="0">
                    <a:solidFill>
                      <a:schemeClr val="tx1"/>
                    </a:solidFill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2000" dirty="0">
                    <a:solidFill>
                      <a:schemeClr val="tx1"/>
                    </a:solidFill>
                    <a:ea typeface="Microsoft JhengHei" panose="020B0604030504040204" pitchFamily="34" charset="-120"/>
                  </a:rPr>
                  <a:t>代表第</a:t>
                </a:r>
                <a:r>
                  <a:rPr lang="en-US" altLang="zh-TW" sz="2000" dirty="0">
                    <a:solidFill>
                      <a:schemeClr val="tx1"/>
                    </a:solidFill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sz="2000" dirty="0"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2000" dirty="0">
                    <a:ea typeface="Microsoft JhengHei" panose="020B0604030504040204" pitchFamily="34" charset="-120"/>
                  </a:rPr>
                  <a:t>筆資料</a:t>
                </a:r>
                <a:endParaRPr lang="zh-TW" altLang="en-US" sz="2000" dirty="0">
                  <a:solidFill>
                    <a:schemeClr val="tx1"/>
                  </a:solidFill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6970446-1D8B-3BA1-15DA-F0CF75790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3" y="1738515"/>
                <a:ext cx="4842985" cy="966034"/>
              </a:xfrm>
              <a:prstGeom prst="rect">
                <a:avLst/>
              </a:prstGeom>
              <a:blipFill>
                <a:blip r:embed="rId2"/>
                <a:stretch>
                  <a:fillRect l="-1309" b="-89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3948EDB-4721-E506-C522-9C501B57A35D}"/>
                  </a:ext>
                </a:extLst>
              </p:cNvPr>
              <p:cNvSpPr txBox="1"/>
              <p:nvPr/>
            </p:nvSpPr>
            <p:spPr>
              <a:xfrm>
                <a:off x="653144" y="2843827"/>
                <a:ext cx="10918370" cy="1427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TW" altLang="en-US" sz="2000" dirty="0">
                    <a:ea typeface="Microsoft JhengHei" panose="020B0604030504040204" pitchFamily="34" charset="-120"/>
                  </a:rPr>
                  <a:t>量測模型輸出的負對數機率，代表模型預測該類別的信心程度</a:t>
                </a:r>
                <a:endParaRPr kumimoji="1" lang="en-US" altLang="zh-TW" sz="2000" dirty="0">
                  <a:ea typeface="Microsoft JhengHei" panose="020B0604030504040204" pitchFamily="34" charset="-12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TW" altLang="en-US" sz="2000" dirty="0">
                    <a:ea typeface="Microsoft JhengHei" panose="020B0604030504040204" pitchFamily="34" charset="-120"/>
                  </a:rPr>
                  <a:t>模型預測該類別的信心程度越大時，</a:t>
                </a:r>
                <a:r>
                  <a:rPr lang="zh-TW" alt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altLang="zh-TW" sz="20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zh-TW" altLang="en-US" sz="2000" dirty="0">
                    <a:ea typeface="Microsoft JhengHei" panose="020B0604030504040204" pitchFamily="34" charset="-120"/>
                  </a:rPr>
                  <a:t> 就會越小</a:t>
                </a:r>
                <a:endParaRPr kumimoji="1" lang="en-US" altLang="zh-TW" sz="2000" dirty="0">
                  <a:ea typeface="Microsoft JhengHei" panose="020B0604030504040204" pitchFamily="34" charset="-12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TW" altLang="en-US" sz="2000" dirty="0">
                    <a:ea typeface="Microsoft JhengHei" panose="020B0604030504040204" pitchFamily="34" charset="-120"/>
                  </a:rPr>
                  <a:t>模型預測該類別的信心程度越小時，</a:t>
                </a:r>
                <a:r>
                  <a:rPr lang="zh-TW" alt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altLang="zh-TW" sz="20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zh-TW" altLang="en-US" sz="2000" dirty="0">
                    <a:ea typeface="Microsoft JhengHei" panose="020B0604030504040204" pitchFamily="34" charset="-120"/>
                  </a:rPr>
                  <a:t> 就會越大</a:t>
                </a:r>
                <a:endParaRPr kumimoji="1" lang="en-US" altLang="zh-TW" sz="2000" dirty="0"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3948EDB-4721-E506-C522-9C501B57A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4" y="2843827"/>
                <a:ext cx="10918370" cy="1427699"/>
              </a:xfrm>
              <a:prstGeom prst="rect">
                <a:avLst/>
              </a:prstGeom>
              <a:blipFill>
                <a:blip r:embed="rId3"/>
                <a:stretch>
                  <a:fillRect l="-465" b="-6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9">
                <a:extLst>
                  <a:ext uri="{FF2B5EF4-FFF2-40B4-BE49-F238E27FC236}">
                    <a16:creationId xmlns:a16="http://schemas.microsoft.com/office/drawing/2014/main" id="{3A050B1C-4DD8-D6D5-7FA5-5D57EE1C6E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8016823"/>
                  </p:ext>
                </p:extLst>
              </p:nvPr>
            </p:nvGraphicFramePr>
            <p:xfrm>
              <a:off x="3216072" y="4912287"/>
              <a:ext cx="575985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3550">
                      <a:extLst>
                        <a:ext uri="{9D8B030D-6E8A-4147-A177-3AD203B41FA5}">
                          <a16:colId xmlns:a16="http://schemas.microsoft.com/office/drawing/2014/main" val="3575801106"/>
                        </a:ext>
                      </a:extLst>
                    </a:gridCol>
                    <a:gridCol w="3096305">
                      <a:extLst>
                        <a:ext uri="{9D8B030D-6E8A-4147-A177-3AD203B41FA5}">
                          <a16:colId xmlns:a16="http://schemas.microsoft.com/office/drawing/2014/main" val="42605558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TW" altLang="en-US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zh-TW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zh-TW" alt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zh-TW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TW" alt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TW" altLang="en-US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8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ℒ</m:t>
                                </m:r>
                                <m:r>
                                  <a:rPr lang="en-US" altLang="zh-TW" sz="1800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TW" altLang="en-US" sz="18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TW" altLang="en-US" sz="1800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zh-TW" altLang="en-US" sz="1800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zh-TW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TW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zh-TW" alt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TW" alt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85381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0.9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TW" dirty="0"/>
                            <a:t>−log0.9 ≈ 0.105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689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0.1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TW" dirty="0"/>
                            <a:t>−log0.1 ≈ 2.302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007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9">
                <a:extLst>
                  <a:ext uri="{FF2B5EF4-FFF2-40B4-BE49-F238E27FC236}">
                    <a16:creationId xmlns:a16="http://schemas.microsoft.com/office/drawing/2014/main" id="{3A050B1C-4DD8-D6D5-7FA5-5D57EE1C6E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8016823"/>
                  </p:ext>
                </p:extLst>
              </p:nvPr>
            </p:nvGraphicFramePr>
            <p:xfrm>
              <a:off x="3216072" y="4912287"/>
              <a:ext cx="575985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3550">
                      <a:extLst>
                        <a:ext uri="{9D8B030D-6E8A-4147-A177-3AD203B41FA5}">
                          <a16:colId xmlns:a16="http://schemas.microsoft.com/office/drawing/2014/main" val="3575801106"/>
                        </a:ext>
                      </a:extLst>
                    </a:gridCol>
                    <a:gridCol w="3096305">
                      <a:extLst>
                        <a:ext uri="{9D8B030D-6E8A-4147-A177-3AD203B41FA5}">
                          <a16:colId xmlns:a16="http://schemas.microsoft.com/office/drawing/2014/main" val="42605558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476" t="-3333" r="-11714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86475" t="-3333" r="-820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85381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0.9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TW" dirty="0"/>
                            <a:t>−log0.9 ≈ 0.105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689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0.1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TW" dirty="0"/>
                            <a:t>−log0.1 ≈ 2.302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007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5F93870A-0F0D-53F0-0F35-0E76E0880AAA}"/>
              </a:ext>
            </a:extLst>
          </p:cNvPr>
          <p:cNvSpPr txBox="1"/>
          <p:nvPr/>
        </p:nvSpPr>
        <p:spPr>
          <a:xfrm>
            <a:off x="7879404" y="1738515"/>
            <a:ext cx="369211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ea typeface="Microsoft JhengHei" panose="020B0604030504040204" pitchFamily="34" charset="-120"/>
              </a:rPr>
              <a:t>交叉」</a:t>
            </a:r>
            <a:r>
              <a:rPr kumimoji="1" lang="en-US" altLang="zh-TW" dirty="0">
                <a:ea typeface="Microsoft JhengHei" panose="020B0604030504040204" pitchFamily="34" charset="-120"/>
              </a:rPr>
              <a:t>(</a:t>
            </a:r>
            <a:r>
              <a:rPr kumimoji="1" lang="en" altLang="zh-TW" dirty="0">
                <a:ea typeface="Microsoft JhengHei" panose="020B0604030504040204" pitchFamily="34" charset="-120"/>
              </a:rPr>
              <a:t>Cross) </a:t>
            </a:r>
            <a:r>
              <a:rPr kumimoji="1" lang="zh-TW" altLang="en-US" dirty="0">
                <a:ea typeface="Microsoft JhengHei" panose="020B0604030504040204" pitchFamily="34" charset="-120"/>
              </a:rPr>
              <a:t>代表的是 兩個機率分布之間的關係，特別是用一個分布來衡量 與另一個分布的相似程度</a:t>
            </a:r>
          </a:p>
        </p:txBody>
      </p:sp>
    </p:spTree>
    <p:extLst>
      <p:ext uri="{BB962C8B-B14F-4D97-AF65-F5344CB8AC3E}">
        <p14:creationId xmlns:p14="http://schemas.microsoft.com/office/powerpoint/2010/main" val="328448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8B1A0-65B6-5C0F-DC91-A47BF1FF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Softmax</a:t>
            </a:r>
            <a:r>
              <a:rPr kumimoji="1" lang="zh-TW" altLang="en-US" dirty="0"/>
              <a:t> </a:t>
            </a:r>
            <a:r>
              <a:rPr kumimoji="1" lang="en-US" altLang="zh-TW" dirty="0"/>
              <a:t>(Non-linear Transformation)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F101E7-FF59-064D-28EA-E3EB7430F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BFF5B4C-F404-12A6-21C8-AD264C5613B1}"/>
              </a:ext>
            </a:extLst>
          </p:cNvPr>
          <p:cNvSpPr txBox="1"/>
          <p:nvPr/>
        </p:nvSpPr>
        <p:spPr>
          <a:xfrm>
            <a:off x="653143" y="1868198"/>
            <a:ext cx="10918370" cy="1132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採用 </a:t>
            </a:r>
            <a:r>
              <a:rPr kumimoji="1" lang="en-US" altLang="zh-TW" sz="24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exponential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-&gt; 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大的數值更大，小的數值更小</a:t>
            </a:r>
            <a:endParaRPr kumimoji="1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有助於梯度下降</a:t>
            </a:r>
            <a:endParaRPr kumimoji="1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2A1F9FE-1A80-0C2B-D0AF-2C93AAC49597}"/>
                  </a:ext>
                </a:extLst>
              </p:cNvPr>
              <p:cNvSpPr txBox="1"/>
              <p:nvPr/>
            </p:nvSpPr>
            <p:spPr>
              <a:xfrm>
                <a:off x="3048699" y="4605449"/>
                <a:ext cx="6094602" cy="11736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Softmax</m:t>
                      </m:r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zh-TW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zh-TW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0.665,0.244,0.090</m:t>
                          </m:r>
                        </m:e>
                      </m:d>
                    </m:oMath>
                  </m:oMathPara>
                </a14:m>
                <a:endParaRPr lang="zh-TW" altLang="zh-TW" sz="24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2A1F9FE-1A80-0C2B-D0AF-2C93AAC49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99" y="4605449"/>
                <a:ext cx="6094602" cy="1173655"/>
              </a:xfrm>
              <a:prstGeom prst="rect">
                <a:avLst/>
              </a:prstGeom>
              <a:blipFill>
                <a:blip r:embed="rId2"/>
                <a:stretch>
                  <a:fillRect t="-3191" b="-617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2EC388A-F891-908F-9D69-79A14D2A4FC1}"/>
                  </a:ext>
                </a:extLst>
              </p:cNvPr>
              <p:cNvSpPr txBox="1"/>
              <p:nvPr/>
            </p:nvSpPr>
            <p:spPr>
              <a:xfrm>
                <a:off x="3048699" y="3475748"/>
                <a:ext cx="6094602" cy="853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TW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zh-TW" alt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en-US" sz="2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TW" altLang="en-US" sz="2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zh-TW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0.5,0.25,0.25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2EC388A-F891-908F-9D69-79A14D2A4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99" y="3475748"/>
                <a:ext cx="6094602" cy="853567"/>
              </a:xfrm>
              <a:prstGeom prst="rect">
                <a:avLst/>
              </a:prstGeom>
              <a:blipFill>
                <a:blip r:embed="rId3"/>
                <a:stretch>
                  <a:fillRect t="-30882" b="-985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742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6F710-C680-EB5E-4CB7-960DF467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Step 2-3: Define the optimizer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A748B9-CD68-814C-E12B-B40A578E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ED0B62D-4B14-D816-D922-9752CFE85992}"/>
              </a:ext>
            </a:extLst>
          </p:cNvPr>
          <p:cNvSpPr txBox="1"/>
          <p:nvPr/>
        </p:nvSpPr>
        <p:spPr>
          <a:xfrm>
            <a:off x="9737388" y="1492894"/>
            <a:ext cx="1789258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 2 (Model)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6441BFB4-3C7E-0FE9-7D65-BFC32C1FB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031461"/>
              </p:ext>
            </p:extLst>
          </p:nvPr>
        </p:nvGraphicFramePr>
        <p:xfrm>
          <a:off x="2031999" y="233045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9848">
                  <a:extLst>
                    <a:ext uri="{9D8B030D-6E8A-4147-A177-3AD203B41FA5}">
                      <a16:colId xmlns:a16="http://schemas.microsoft.com/office/drawing/2014/main" val="2003522790"/>
                    </a:ext>
                  </a:extLst>
                </a:gridCol>
                <a:gridCol w="4868152">
                  <a:extLst>
                    <a:ext uri="{9D8B030D-6E8A-4147-A177-3AD203B41FA5}">
                      <a16:colId xmlns:a16="http://schemas.microsoft.com/office/drawing/2014/main" val="552931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Loss functions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Meaning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7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dirty="0" err="1">
                          <a:hlinkClick r:id="rId2"/>
                        </a:rPr>
                        <a:t>torch.optim.SGD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Stochastic gradient descent </a:t>
                      </a:r>
                      <a:r>
                        <a:rPr lang="en-US" altLang="zh-TW" dirty="0"/>
                        <a:t>(with momentum)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71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hlinkClick r:id="rId3"/>
                        </a:rPr>
                        <a:t>torch.optim.RMSprop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/>
                        <a:t>RMSProp</a:t>
                      </a:r>
                      <a:r>
                        <a:rPr lang="en-US" altLang="zh-TW" dirty="0"/>
                        <a:t> (Root Mean Square Propagation)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287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hlinkClick r:id="rId4"/>
                        </a:rPr>
                        <a:t>torch.optim.Adam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Adam</a:t>
                      </a:r>
                      <a:r>
                        <a:rPr lang="en-US" altLang="zh-TW" dirty="0"/>
                        <a:t> (Adaptive Moment Estimation)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1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hlinkClick r:id="rId5"/>
                        </a:rPr>
                        <a:t>torch.optim.AdamW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/>
                        <a:t>AdamW</a:t>
                      </a:r>
                      <a:r>
                        <a:rPr lang="en-US" altLang="zh-TW" dirty="0"/>
                        <a:t> (Adam with decoupled weight decay)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87793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8BC06E62-9ED0-19E9-A9BD-07CD5F81C65B}"/>
              </a:ext>
            </a:extLst>
          </p:cNvPr>
          <p:cNvSpPr/>
          <p:nvPr/>
        </p:nvSpPr>
        <p:spPr>
          <a:xfrm>
            <a:off x="1062793" y="4652876"/>
            <a:ext cx="10066411" cy="799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learning_rate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 = 1e-3 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# </a:t>
            </a:r>
            <a:r>
              <a:rPr lang="zh-TW" altLang="en-US" dirty="0">
                <a:solidFill>
                  <a:srgbClr val="008000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代表 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0.001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optimizer = </a:t>
            </a:r>
            <a:r>
              <a:rPr lang="en-US" altLang="zh-TW" dirty="0" err="1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optim.Adam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model.parameters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(), </a:t>
            </a:r>
            <a:r>
              <a:rPr lang="en-US" altLang="zh-TW" dirty="0" err="1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lr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=</a:t>
            </a:r>
            <a:r>
              <a:rPr lang="en-US" altLang="zh-TW" dirty="0" err="1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learning_rate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)</a:t>
            </a:r>
            <a:endParaRPr lang="en" altLang="zh-TW" b="0" dirty="0">
              <a:solidFill>
                <a:schemeClr val="tx1"/>
              </a:solidFill>
              <a:effectLst/>
              <a:latin typeface="Consolas" panose="020B0609020204030204" pitchFamily="49" charset="0"/>
              <a:ea typeface="Microsoft JhengHei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272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A3C0B0-9C7B-68F6-F851-E15FDB188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Step 3: Write the training process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00F5F9-85AF-28DF-8270-A8327002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8486D19-E105-0C90-D334-75758A22A260}"/>
              </a:ext>
            </a:extLst>
          </p:cNvPr>
          <p:cNvSpPr txBox="1"/>
          <p:nvPr/>
        </p:nvSpPr>
        <p:spPr>
          <a:xfrm>
            <a:off x="9581745" y="1492894"/>
            <a:ext cx="1944901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 3 (Training)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BE5D2C-DC78-CA79-5E3D-9340C2105F32}"/>
              </a:ext>
            </a:extLst>
          </p:cNvPr>
          <p:cNvSpPr txBox="1"/>
          <p:nvPr/>
        </p:nvSpPr>
        <p:spPr>
          <a:xfrm>
            <a:off x="653144" y="2153502"/>
            <a:ext cx="1091837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TW" sz="2400" dirty="0"/>
              <a:t>Clear gradients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TW" sz="2400" dirty="0"/>
              <a:t>Input data to the model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TW" sz="2400" dirty="0"/>
              <a:t>Computer loss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TW" sz="2400" dirty="0"/>
              <a:t>Computer gradients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TW" sz="2400" dirty="0"/>
              <a:t>Update model parameters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TW" sz="2400" dirty="0"/>
              <a:t>(Repeat 1. to 5. until the end of training)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4BA9FD2-54D5-1ED5-2ADA-29CE76DE467C}"/>
              </a:ext>
            </a:extLst>
          </p:cNvPr>
          <p:cNvSpPr txBox="1"/>
          <p:nvPr/>
        </p:nvSpPr>
        <p:spPr>
          <a:xfrm>
            <a:off x="6245153" y="2265085"/>
            <a:ext cx="4173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optimizer.zero_grad</a:t>
            </a:r>
            <a:r>
              <a:rPr kumimoji="1" lang="en-US" altLang="zh-TW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1" lang="zh-TW" altLang="en-US" sz="24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CA527CF-029D-B7A5-494C-7986080EDADD}"/>
              </a:ext>
            </a:extLst>
          </p:cNvPr>
          <p:cNvSpPr txBox="1"/>
          <p:nvPr/>
        </p:nvSpPr>
        <p:spPr>
          <a:xfrm>
            <a:off x="6245154" y="2815495"/>
            <a:ext cx="4173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 = model(**batch)</a:t>
            </a:r>
            <a:endParaRPr kumimoji="1" lang="zh-TW" altLang="en-US" sz="24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476281E-B531-6E35-4C95-AFFC829218DE}"/>
              </a:ext>
            </a:extLst>
          </p:cNvPr>
          <p:cNvSpPr txBox="1"/>
          <p:nvPr/>
        </p:nvSpPr>
        <p:spPr>
          <a:xfrm>
            <a:off x="6245153" y="3365904"/>
            <a:ext cx="5768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loss = </a:t>
            </a:r>
            <a:r>
              <a:rPr kumimoji="1" lang="en-US" altLang="zh-TW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loss_function</a:t>
            </a:r>
            <a:r>
              <a:rPr kumimoji="1" lang="en-US" altLang="zh-TW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(gold, output)</a:t>
            </a:r>
            <a:endParaRPr kumimoji="1" lang="zh-TW" altLang="en-US" sz="24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57FDE38-39D1-9C80-A55A-9F7F5D630C3C}"/>
              </a:ext>
            </a:extLst>
          </p:cNvPr>
          <p:cNvSpPr txBox="1"/>
          <p:nvPr/>
        </p:nvSpPr>
        <p:spPr>
          <a:xfrm>
            <a:off x="6245152" y="3916313"/>
            <a:ext cx="2782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loss.backward</a:t>
            </a:r>
            <a:r>
              <a:rPr kumimoji="1" lang="en-US" altLang="zh-TW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1" lang="zh-TW" altLang="en-US" sz="24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E848785-CDA5-8783-1D04-5FA3F8945398}"/>
              </a:ext>
            </a:extLst>
          </p:cNvPr>
          <p:cNvSpPr txBox="1"/>
          <p:nvPr/>
        </p:nvSpPr>
        <p:spPr>
          <a:xfrm>
            <a:off x="6245152" y="4466723"/>
            <a:ext cx="2782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optimizer.step</a:t>
            </a:r>
            <a:r>
              <a:rPr kumimoji="1" lang="en-US" altLang="zh-TW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1" lang="zh-TW" altLang="en-US" sz="24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6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131BE-9AF8-E2C8-951E-1F375067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** in Python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E5C4D4-FBAB-9935-9832-C963F245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AB84D2-CFCC-CEBF-F141-7384F03F7636}"/>
              </a:ext>
            </a:extLst>
          </p:cNvPr>
          <p:cNvSpPr/>
          <p:nvPr/>
        </p:nvSpPr>
        <p:spPr>
          <a:xfrm>
            <a:off x="653143" y="2665379"/>
            <a:ext cx="7711556" cy="1527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def greet(age, name):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    print(</a:t>
            </a:r>
            <a:r>
              <a:rPr lang="en-US" altLang="zh-TW" dirty="0" err="1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f"My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 name is {name} and I am {age} years old.")</a:t>
            </a:r>
          </a:p>
          <a:p>
            <a:endParaRPr lang="en-US" altLang="zh-TW" dirty="0">
              <a:solidFill>
                <a:schemeClr val="tx1"/>
              </a:solidFill>
              <a:latin typeface="Consolas" panose="020B0609020204030204" pitchFamily="49" charset="0"/>
              <a:ea typeface="Microsoft JhengHei" panose="020B0604030504040204" pitchFamily="34" charset="-120"/>
              <a:cs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person_info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 = {"name": "Alex", "age": 25}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greet(**</a:t>
            </a:r>
            <a:r>
              <a:rPr lang="en-US" altLang="zh-TW" dirty="0" err="1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person_info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)  </a:t>
            </a:r>
            <a:r>
              <a:rPr lang="en-US" altLang="zh-TW" dirty="0">
                <a:solidFill>
                  <a:srgbClr val="00B050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# </a:t>
            </a:r>
            <a:r>
              <a:rPr lang="zh-TW" altLang="en-US" dirty="0">
                <a:solidFill>
                  <a:srgbClr val="00B050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等同於 </a:t>
            </a:r>
            <a:r>
              <a:rPr lang="en-US" altLang="zh-TW" dirty="0">
                <a:solidFill>
                  <a:srgbClr val="00B050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greet(name="Alex", age=25)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FC9A683-AD7C-0F31-DAAE-195EC81B1765}"/>
              </a:ext>
            </a:extLst>
          </p:cNvPr>
          <p:cNvSpPr txBox="1"/>
          <p:nvPr/>
        </p:nvSpPr>
        <p:spPr>
          <a:xfrm>
            <a:off x="653143" y="1868198"/>
            <a:ext cx="10918370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**</a:t>
            </a:r>
            <a:r>
              <a:rPr kumimoji="1" lang="en-US" altLang="zh-TW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dict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可以展開字典，轉換成關鍵字參數傳遞給函式</a:t>
            </a:r>
            <a:endParaRPr kumimoji="1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2257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A3C0B0-9C7B-68F6-F851-E15FDB188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Step 3: Write the training process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00F5F9-85AF-28DF-8270-A8327002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8486D19-E105-0C90-D334-75758A22A260}"/>
              </a:ext>
            </a:extLst>
          </p:cNvPr>
          <p:cNvSpPr txBox="1"/>
          <p:nvPr/>
        </p:nvSpPr>
        <p:spPr>
          <a:xfrm>
            <a:off x="9581745" y="1492894"/>
            <a:ext cx="1944901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 3 (Training)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BE5D2C-DC78-CA79-5E3D-9340C2105F32}"/>
              </a:ext>
            </a:extLst>
          </p:cNvPr>
          <p:cNvSpPr txBox="1"/>
          <p:nvPr/>
        </p:nvSpPr>
        <p:spPr>
          <a:xfrm>
            <a:off x="653144" y="2153502"/>
            <a:ext cx="1091837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TW" sz="2400" dirty="0"/>
              <a:t>Clear gradients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TW" sz="2400" dirty="0"/>
              <a:t>Input data to the model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TW" sz="2400" dirty="0"/>
              <a:t>Computer loss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TW" sz="2400" dirty="0"/>
              <a:t>Computer gradients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TW" sz="2400" dirty="0"/>
              <a:t>Update model parameters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TW" sz="2400" dirty="0"/>
              <a:t>(Repeat 1. to 5. until the end of training)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4BA9FD2-54D5-1ED5-2ADA-29CE76DE467C}"/>
              </a:ext>
            </a:extLst>
          </p:cNvPr>
          <p:cNvSpPr txBox="1"/>
          <p:nvPr/>
        </p:nvSpPr>
        <p:spPr>
          <a:xfrm>
            <a:off x="6245153" y="2265085"/>
            <a:ext cx="4173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optimizer.zero_grad</a:t>
            </a:r>
            <a:r>
              <a:rPr kumimoji="1" lang="en-US" altLang="zh-TW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1" lang="zh-TW" altLang="en-US" sz="24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CA527CF-029D-B7A5-494C-7986080EDADD}"/>
              </a:ext>
            </a:extLst>
          </p:cNvPr>
          <p:cNvSpPr txBox="1"/>
          <p:nvPr/>
        </p:nvSpPr>
        <p:spPr>
          <a:xfrm>
            <a:off x="6245154" y="2815495"/>
            <a:ext cx="4173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 = model(**batch)</a:t>
            </a:r>
            <a:endParaRPr kumimoji="1" lang="zh-TW" altLang="en-US" sz="24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476281E-B531-6E35-4C95-AFFC829218DE}"/>
              </a:ext>
            </a:extLst>
          </p:cNvPr>
          <p:cNvSpPr txBox="1"/>
          <p:nvPr/>
        </p:nvSpPr>
        <p:spPr>
          <a:xfrm>
            <a:off x="6245153" y="3365904"/>
            <a:ext cx="594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loss = </a:t>
            </a:r>
            <a:r>
              <a:rPr kumimoji="1" lang="en-US" altLang="zh-TW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loss_function</a:t>
            </a:r>
            <a:r>
              <a:rPr kumimoji="1" lang="en-US" altLang="zh-TW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(gold, output)</a:t>
            </a:r>
            <a:endParaRPr kumimoji="1" lang="zh-TW" altLang="en-US" sz="24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57FDE38-39D1-9C80-A55A-9F7F5D630C3C}"/>
              </a:ext>
            </a:extLst>
          </p:cNvPr>
          <p:cNvSpPr txBox="1"/>
          <p:nvPr/>
        </p:nvSpPr>
        <p:spPr>
          <a:xfrm>
            <a:off x="6245152" y="3916313"/>
            <a:ext cx="2782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loss.backward</a:t>
            </a:r>
            <a:r>
              <a:rPr kumimoji="1" lang="en-US" altLang="zh-TW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1" lang="zh-TW" altLang="en-US" sz="24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E848785-CDA5-8783-1D04-5FA3F8945398}"/>
              </a:ext>
            </a:extLst>
          </p:cNvPr>
          <p:cNvSpPr txBox="1"/>
          <p:nvPr/>
        </p:nvSpPr>
        <p:spPr>
          <a:xfrm>
            <a:off x="6245152" y="4466723"/>
            <a:ext cx="2782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optimizer.step</a:t>
            </a:r>
            <a:r>
              <a:rPr kumimoji="1" lang="en-US" altLang="zh-TW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1" lang="zh-TW" altLang="en-US" sz="24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F7FB6ED-7EA9-C07A-E11D-5FC2A8A5D528}"/>
              </a:ext>
            </a:extLst>
          </p:cNvPr>
          <p:cNvSpPr/>
          <p:nvPr/>
        </p:nvSpPr>
        <p:spPr>
          <a:xfrm>
            <a:off x="6245152" y="2815495"/>
            <a:ext cx="4046712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9822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492DE4-C511-64FF-0EA5-4686161D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Steps for building your first </a:t>
            </a:r>
            <a:r>
              <a:rPr kumimoji="1" lang="en-US" altLang="zh-TW" dirty="0" err="1"/>
              <a:t>PyTorch</a:t>
            </a:r>
            <a:r>
              <a:rPr kumimoji="1" lang="en-US" altLang="zh-TW" dirty="0"/>
              <a:t> program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C9DEDB-A3BA-C28A-3F12-5C761F81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BF5308FF-0962-5711-6E1A-D7AE6C43D04C}"/>
              </a:ext>
            </a:extLst>
          </p:cNvPr>
          <p:cNvSpPr/>
          <p:nvPr/>
        </p:nvSpPr>
        <p:spPr>
          <a:xfrm>
            <a:off x="653143" y="2614486"/>
            <a:ext cx="2652412" cy="17824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TW" b="1" dirty="0">
                <a:solidFill>
                  <a:schemeClr val="tx1"/>
                </a:solidFill>
              </a:rPr>
              <a:t>Step 1 (Data):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dirty="0">
                <a:solidFill>
                  <a:schemeClr val="tx1"/>
                </a:solidFill>
              </a:rPr>
              <a:t>Prepare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dirty="0">
                <a:solidFill>
                  <a:schemeClr val="tx1"/>
                </a:solidFill>
              </a:rPr>
              <a:t>Overwrite </a:t>
            </a:r>
            <a:r>
              <a:rPr kumimoji="1" lang="en-US" altLang="zh-TW" dirty="0" err="1">
                <a:solidFill>
                  <a:schemeClr val="tx1"/>
                </a:solidFill>
              </a:rPr>
              <a:t>PyTorch</a:t>
            </a:r>
            <a:r>
              <a:rPr kumimoji="1" lang="en-US" altLang="zh-TW" dirty="0">
                <a:solidFill>
                  <a:schemeClr val="tx1"/>
                </a:solidFill>
              </a:rPr>
              <a:t>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dirty="0">
                <a:solidFill>
                  <a:schemeClr val="tx1"/>
                </a:solidFill>
              </a:rPr>
              <a:t>Define </a:t>
            </a:r>
            <a:r>
              <a:rPr kumimoji="1" lang="en-US" altLang="zh-TW" dirty="0" err="1">
                <a:solidFill>
                  <a:schemeClr val="tx1"/>
                </a:solidFill>
              </a:rPr>
              <a:t>DataLoader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315E6A60-1299-04C9-4AC0-8537DF813539}"/>
              </a:ext>
            </a:extLst>
          </p:cNvPr>
          <p:cNvSpPr/>
          <p:nvPr/>
        </p:nvSpPr>
        <p:spPr>
          <a:xfrm>
            <a:off x="3417244" y="2616739"/>
            <a:ext cx="2652412" cy="17824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TW" b="1" dirty="0">
                <a:solidFill>
                  <a:schemeClr val="tx1"/>
                </a:solidFill>
              </a:rPr>
              <a:t>Step 2 (Model):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dirty="0">
                <a:solidFill>
                  <a:schemeClr val="tx1"/>
                </a:solidFill>
              </a:rPr>
              <a:t>Construct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dirty="0">
                <a:solidFill>
                  <a:schemeClr val="tx1"/>
                </a:solidFill>
              </a:rPr>
              <a:t>Define the loss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dirty="0">
                <a:solidFill>
                  <a:schemeClr val="tx1"/>
                </a:solidFill>
              </a:rPr>
              <a:t>Define the optimizer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DDE46C9C-199A-ED23-2A26-2955483EE071}"/>
              </a:ext>
            </a:extLst>
          </p:cNvPr>
          <p:cNvSpPr/>
          <p:nvPr/>
        </p:nvSpPr>
        <p:spPr>
          <a:xfrm>
            <a:off x="6168173" y="2614486"/>
            <a:ext cx="2652412" cy="17824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TW" b="1" dirty="0">
                <a:solidFill>
                  <a:schemeClr val="tx1"/>
                </a:solidFill>
              </a:rPr>
              <a:t>Step 3 (Training):</a:t>
            </a:r>
          </a:p>
          <a:p>
            <a:r>
              <a:rPr kumimoji="1" lang="en-US" altLang="zh-TW" dirty="0">
                <a:solidFill>
                  <a:schemeClr val="tx1"/>
                </a:solidFill>
              </a:rPr>
              <a:t>Write the training process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E397542C-F133-7A0E-9853-6B43BEC09DF3}"/>
              </a:ext>
            </a:extLst>
          </p:cNvPr>
          <p:cNvSpPr/>
          <p:nvPr/>
        </p:nvSpPr>
        <p:spPr>
          <a:xfrm>
            <a:off x="8919102" y="2614486"/>
            <a:ext cx="2652412" cy="17824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TW" b="1" dirty="0">
                <a:solidFill>
                  <a:schemeClr val="tx1"/>
                </a:solidFill>
              </a:rPr>
              <a:t>Step 4 (Evaluation):</a:t>
            </a:r>
          </a:p>
          <a:p>
            <a:r>
              <a:rPr kumimoji="1" lang="en-US" altLang="zh-TW" dirty="0">
                <a:solidFill>
                  <a:schemeClr val="tx1"/>
                </a:solidFill>
              </a:rPr>
              <a:t>Write the evaluation process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1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A3C0B0-9C7B-68F6-F851-E15FDB188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Step 3: Write the training process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00F5F9-85AF-28DF-8270-A8327002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8486D19-E105-0C90-D334-75758A22A260}"/>
              </a:ext>
            </a:extLst>
          </p:cNvPr>
          <p:cNvSpPr txBox="1"/>
          <p:nvPr/>
        </p:nvSpPr>
        <p:spPr>
          <a:xfrm>
            <a:off x="9581745" y="1492894"/>
            <a:ext cx="1944901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 3 (Training)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CA527CF-029D-B7A5-494C-7986080EDADD}"/>
              </a:ext>
            </a:extLst>
          </p:cNvPr>
          <p:cNvSpPr txBox="1"/>
          <p:nvPr/>
        </p:nvSpPr>
        <p:spPr>
          <a:xfrm>
            <a:off x="6245154" y="2815495"/>
            <a:ext cx="4173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 = model(**batch)</a:t>
            </a:r>
            <a:endParaRPr kumimoji="1" lang="zh-TW" altLang="en-US" sz="24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F7FB6ED-7EA9-C07A-E11D-5FC2A8A5D528}"/>
              </a:ext>
            </a:extLst>
          </p:cNvPr>
          <p:cNvSpPr/>
          <p:nvPr/>
        </p:nvSpPr>
        <p:spPr>
          <a:xfrm>
            <a:off x="6245152" y="2815495"/>
            <a:ext cx="4046712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0AF80F-A60B-2CC9-847E-7F5F723945CC}"/>
              </a:ext>
            </a:extLst>
          </p:cNvPr>
          <p:cNvSpPr/>
          <p:nvPr/>
        </p:nvSpPr>
        <p:spPr>
          <a:xfrm>
            <a:off x="722325" y="2577830"/>
            <a:ext cx="3791309" cy="96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for batch in </a:t>
            </a:r>
            <a:r>
              <a:rPr lang="en-US" altLang="zh-TW" dirty="0" err="1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train_loader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    output = model(**batch)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    ...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49836D0-73D1-9CD1-767E-F2902F940FE0}"/>
              </a:ext>
            </a:extLst>
          </p:cNvPr>
          <p:cNvSpPr/>
          <p:nvPr/>
        </p:nvSpPr>
        <p:spPr>
          <a:xfrm>
            <a:off x="722324" y="4082374"/>
            <a:ext cx="5007268" cy="1530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00B050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# Get x, y from your </a:t>
            </a:r>
            <a:r>
              <a:rPr lang="en-US" altLang="zh-TW" dirty="0" err="1">
                <a:solidFill>
                  <a:srgbClr val="00B050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dataloader</a:t>
            </a:r>
            <a:endParaRPr lang="en-US" altLang="zh-TW" dirty="0">
              <a:solidFill>
                <a:srgbClr val="00B050"/>
              </a:solidFill>
              <a:latin typeface="Consolas" panose="020B0609020204030204" pitchFamily="49" charset="0"/>
              <a:ea typeface="Microsoft JhengHei" panose="020B0604030504040204" pitchFamily="34" charset="-120"/>
              <a:cs typeface="Consolas" panose="020B06090202040302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for </a:t>
            </a:r>
            <a:r>
              <a:rPr lang="en-US" altLang="zh-TW" dirty="0" err="1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batch_x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batch_y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 in </a:t>
            </a:r>
            <a:r>
              <a:rPr lang="en-US" altLang="zh-TW" dirty="0" err="1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train_loader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    output = model(</a:t>
            </a:r>
            <a:r>
              <a:rPr lang="en-US" altLang="zh-TW" dirty="0" err="1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batch_x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    loss = criterion(output, target)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85405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DBBF5B-2828-79B4-E707-7312EAE2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TW" dirty="0"/>
              <a:t>Step 4: Write the evaluation process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BC6614-B44D-56F1-F4A7-2BA51A83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0138885-56C0-1A29-01B2-F37C0A433863}"/>
              </a:ext>
            </a:extLst>
          </p:cNvPr>
          <p:cNvSpPr txBox="1"/>
          <p:nvPr/>
        </p:nvSpPr>
        <p:spPr>
          <a:xfrm>
            <a:off x="9338553" y="1492894"/>
            <a:ext cx="2188093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 4 (Evaluation)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739C19-A614-C2AF-42D6-01F69DEEC9A0}"/>
              </a:ext>
            </a:extLst>
          </p:cNvPr>
          <p:cNvSpPr/>
          <p:nvPr/>
        </p:nvSpPr>
        <p:spPr>
          <a:xfrm>
            <a:off x="653143" y="2267211"/>
            <a:ext cx="7137624" cy="3331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from </a:t>
            </a:r>
            <a:r>
              <a:rPr lang="en-US" altLang="zh-TW" dirty="0" err="1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sklearn.metrics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 import </a:t>
            </a:r>
            <a:r>
              <a:rPr lang="en-US" altLang="zh-TW" dirty="0" err="1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accuracy_score</a:t>
            </a:r>
            <a:endParaRPr lang="en-US" altLang="zh-TW" dirty="0">
              <a:solidFill>
                <a:schemeClr val="tx1"/>
              </a:solidFill>
              <a:latin typeface="Consolas" panose="020B0609020204030204" pitchFamily="49" charset="0"/>
              <a:ea typeface="Microsoft JhengHei" panose="020B0604030504040204" pitchFamily="34" charset="-120"/>
              <a:cs typeface="Consolas" panose="020B0609020204030204" pitchFamily="49" charset="0"/>
            </a:endParaRPr>
          </a:p>
          <a:p>
            <a:endParaRPr lang="en-US" altLang="zh-TW" dirty="0">
              <a:solidFill>
                <a:schemeClr val="tx1"/>
              </a:solidFill>
              <a:latin typeface="Consolas" panose="020B0609020204030204" pitchFamily="49" charset="0"/>
              <a:ea typeface="Microsoft JhengHei" panose="020B0604030504040204" pitchFamily="34" charset="-120"/>
              <a:cs typeface="Consolas" panose="020B06090202040302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with </a:t>
            </a:r>
            <a:r>
              <a:rPr lang="en-US" altLang="zh-TW" dirty="0" err="1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torch.no_grad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():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    for batch in </a:t>
            </a:r>
            <a:r>
              <a:rPr lang="en-US" altLang="zh-TW" dirty="0" err="1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val_loader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: # or </a:t>
            </a:r>
            <a:r>
              <a:rPr lang="en-US" altLang="zh-TW" dirty="0" err="1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test_loader</a:t>
            </a:r>
            <a:endParaRPr lang="en-US" altLang="zh-TW" dirty="0">
              <a:solidFill>
                <a:schemeClr val="tx1"/>
              </a:solidFill>
              <a:latin typeface="Consolas" panose="020B0609020204030204" pitchFamily="49" charset="0"/>
              <a:ea typeface="Microsoft JhengHei" panose="020B0604030504040204" pitchFamily="34" charset="-120"/>
              <a:cs typeface="Consolas" panose="020B06090202040302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        output = model(**batch)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        </a:t>
            </a:r>
            <a:r>
              <a:rPr lang="en" altLang="zh-TW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pred = </a:t>
            </a:r>
            <a:r>
              <a:rPr lang="en" altLang="zh-TW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outputs.argmax</a:t>
            </a:r>
            <a:r>
              <a:rPr lang="en" altLang="zh-TW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dim</a:t>
            </a:r>
            <a:r>
              <a:rPr lang="en" altLang="zh-TW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TW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TW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        ...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        </a:t>
            </a:r>
            <a:r>
              <a:rPr lang="en-US" altLang="zh-TW" dirty="0" err="1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predictions.append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(pred)</a:t>
            </a:r>
          </a:p>
          <a:p>
            <a:endParaRPr lang="en-US" altLang="zh-TW" dirty="0">
              <a:solidFill>
                <a:schemeClr val="tx1"/>
              </a:solidFill>
              <a:latin typeface="Consolas" panose="020B0609020204030204" pitchFamily="49" charset="0"/>
              <a:ea typeface="Microsoft JhengHei" panose="020B0604030504040204" pitchFamily="34" charset="-120"/>
              <a:cs typeface="Consolas" panose="020B0609020204030204" pitchFamily="49" charset="0"/>
            </a:endParaRPr>
          </a:p>
          <a:p>
            <a:endParaRPr lang="en-US" altLang="zh-TW" dirty="0">
              <a:solidFill>
                <a:schemeClr val="tx1"/>
              </a:solidFill>
              <a:latin typeface="Consolas" panose="020B0609020204030204" pitchFamily="49" charset="0"/>
              <a:ea typeface="Microsoft JhengHei" panose="020B0604030504040204" pitchFamily="34" charset="-120"/>
              <a:cs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accuracy_score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test_labels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, predictions)</a:t>
            </a:r>
          </a:p>
        </p:txBody>
      </p:sp>
    </p:spTree>
    <p:extLst>
      <p:ext uri="{BB962C8B-B14F-4D97-AF65-F5344CB8AC3E}">
        <p14:creationId xmlns:p14="http://schemas.microsoft.com/office/powerpoint/2010/main" val="1044581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CD83C5C-EA61-C255-DF28-E9CFF9EE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065145"/>
            <a:ext cx="3200400" cy="727709"/>
          </a:xfrm>
        </p:spPr>
        <p:txBody>
          <a:bodyPr anchor="ctr">
            <a:normAutofit/>
          </a:bodyPr>
          <a:lstStyle/>
          <a:p>
            <a:r>
              <a:rPr lang="en-US" altLang="zh-TW" sz="4800" dirty="0"/>
              <a:t>Thank you!</a:t>
            </a:r>
            <a:endParaRPr lang="zh-TW" altLang="en-US" sz="4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60AC63-905C-E7E8-4AEA-D711150C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CC2DB8D-FB34-E3BD-0CDD-276E352FE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802" y="2769461"/>
            <a:ext cx="4071257" cy="2046786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Instructor: </a:t>
            </a:r>
            <a:r>
              <a:rPr kumimoji="1" lang="zh-TW" altLang="en-US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林英嘉</a:t>
            </a:r>
            <a:endParaRPr kumimoji="1" lang="en-US" altLang="zh-TW" sz="3200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 ✉️ </a:t>
            </a:r>
            <a:r>
              <a:rPr kumimoji="1" lang="en-US" altLang="zh-TW" sz="3200" dirty="0" err="1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yjlin@cgu.edu.tw</a:t>
            </a:r>
            <a:endParaRPr kumimoji="1" lang="en-US" altLang="zh-TW" sz="3200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TA: </a:t>
            </a:r>
            <a:r>
              <a:rPr kumimoji="1" lang="zh-TW" altLang="en-US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林君襄</a:t>
            </a:r>
          </a:p>
          <a:p>
            <a:pPr marL="0" indent="0">
              <a:buNone/>
            </a:pPr>
            <a:r>
              <a:rPr kumimoji="1" lang="zh-TW" altLang="en-US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✉️ </a:t>
            </a:r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becky890926@gmail.com</a:t>
            </a:r>
          </a:p>
          <a:p>
            <a:pPr marL="0" indent="0">
              <a:buNone/>
            </a:pPr>
            <a:endParaRPr kumimoji="1" lang="en-US" altLang="zh-TW" sz="3200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81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3B757E-4D18-E738-FFB8-99BAD7C85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TW" dirty="0"/>
              <a:t>Step 1: Prepare the dataset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7BB700-57D3-0316-D218-2A923A22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7946B89-925C-50DF-8FFA-F6E657FACA2F}"/>
              </a:ext>
            </a:extLst>
          </p:cNvPr>
          <p:cNvSpPr txBox="1"/>
          <p:nvPr/>
        </p:nvSpPr>
        <p:spPr>
          <a:xfrm>
            <a:off x="9873574" y="1492894"/>
            <a:ext cx="1653071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 1 (Data)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42C6374-0654-9458-5A5C-47551160B181}"/>
              </a:ext>
            </a:extLst>
          </p:cNvPr>
          <p:cNvSpPr txBox="1"/>
          <p:nvPr/>
        </p:nvSpPr>
        <p:spPr>
          <a:xfrm>
            <a:off x="653144" y="1806093"/>
            <a:ext cx="1091837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From </a:t>
            </a:r>
            <a:r>
              <a:rPr kumimoji="1" lang="en-US" altLang="zh-TW" sz="2400" dirty="0">
                <a:hlinkClick r:id="rId2"/>
              </a:rPr>
              <a:t>torchvision (image data) </a:t>
            </a:r>
            <a:r>
              <a:rPr kumimoji="1" lang="en-US" altLang="zh-TW" sz="2400" dirty="0"/>
              <a:t>or </a:t>
            </a:r>
            <a:r>
              <a:rPr kumimoji="1" lang="en-US" altLang="zh-TW" sz="2400" dirty="0">
                <a:hlinkClick r:id="rId3"/>
              </a:rPr>
              <a:t>torchtext (text data)</a:t>
            </a:r>
            <a:endParaRPr kumimoji="1" lang="en-US" altLang="zh-TW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solidFill>
                  <a:srgbClr val="FF0000"/>
                </a:solidFill>
              </a:rPr>
              <a:t>You may skip Step 1-2.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User-defined dataset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Download from the Internet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Your own dataset</a:t>
            </a:r>
          </a:p>
        </p:txBody>
      </p:sp>
    </p:spTree>
    <p:extLst>
      <p:ext uri="{BB962C8B-B14F-4D97-AF65-F5344CB8AC3E}">
        <p14:creationId xmlns:p14="http://schemas.microsoft.com/office/powerpoint/2010/main" val="73391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E8146-ADE5-E3E5-D1AC-E04ABAB7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What is a dataset?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7E4971-598D-6D73-7E1A-302A77E65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8656" y="6415560"/>
            <a:ext cx="6814688" cy="365125"/>
          </a:xfrm>
        </p:spPr>
        <p:txBody>
          <a:bodyPr>
            <a:normAutofit/>
          </a:bodyPr>
          <a:lstStyle/>
          <a:p>
            <a:pPr algn="ctr"/>
            <a:r>
              <a:rPr kumimoji="1" lang="en" altLang="zh-TW" sz="1800" dirty="0"/>
              <a:t>https://</a:t>
            </a:r>
            <a:r>
              <a:rPr kumimoji="1" lang="en" altLang="zh-TW" sz="1800" dirty="0" err="1"/>
              <a:t>www.kaggle.com</a:t>
            </a:r>
            <a:r>
              <a:rPr kumimoji="1" lang="en" altLang="zh-TW" sz="1800" dirty="0"/>
              <a:t>/competitions/titanic/</a:t>
            </a:r>
            <a:r>
              <a:rPr kumimoji="1" lang="en" altLang="zh-TW" sz="1800" dirty="0" err="1"/>
              <a:t>data?select</a:t>
            </a:r>
            <a:r>
              <a:rPr kumimoji="1" lang="en" altLang="zh-TW" sz="1800" dirty="0"/>
              <a:t>=</a:t>
            </a:r>
            <a:r>
              <a:rPr kumimoji="1" lang="en" altLang="zh-TW" sz="1800" dirty="0" err="1"/>
              <a:t>train.csv</a:t>
            </a:r>
            <a:endParaRPr kumimoji="1" lang="zh-TW" altLang="en-US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5AAB51-406D-A974-EB7D-97D031C7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E3BB52-7E2A-AC35-2607-A226B02CA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793" y="1746543"/>
            <a:ext cx="7772400" cy="455561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BB83E7C-16A2-2D22-0109-B599D010EC58}"/>
              </a:ext>
            </a:extLst>
          </p:cNvPr>
          <p:cNvSpPr txBox="1"/>
          <p:nvPr/>
        </p:nvSpPr>
        <p:spPr>
          <a:xfrm>
            <a:off x="9358009" y="3069396"/>
            <a:ext cx="256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data / instance /example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CC9C3EE-E02E-D518-AE67-E7B45176574D}"/>
              </a:ext>
            </a:extLst>
          </p:cNvPr>
          <p:cNvSpPr txBox="1"/>
          <p:nvPr/>
        </p:nvSpPr>
        <p:spPr>
          <a:xfrm>
            <a:off x="502596" y="3839684"/>
            <a:ext cx="101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dataset</a:t>
            </a:r>
            <a:endParaRPr kumimoji="1" lang="zh-TW" altLang="en-US" dirty="0"/>
          </a:p>
        </p:txBody>
      </p:sp>
      <p:sp>
        <p:nvSpPr>
          <p:cNvPr id="10" name="左中括弧 9">
            <a:extLst>
              <a:ext uri="{FF2B5EF4-FFF2-40B4-BE49-F238E27FC236}">
                <a16:creationId xmlns:a16="http://schemas.microsoft.com/office/drawing/2014/main" id="{7102FD29-DD1C-4AC2-6D6F-EA336DE3756E}"/>
              </a:ext>
            </a:extLst>
          </p:cNvPr>
          <p:cNvSpPr/>
          <p:nvPr/>
        </p:nvSpPr>
        <p:spPr>
          <a:xfrm>
            <a:off x="1449421" y="1877438"/>
            <a:ext cx="136188" cy="428989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573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F00AF5-C58C-CB97-B99F-3386BB14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Step 1-2: </a:t>
            </a:r>
            <a:r>
              <a:rPr kumimoji="1" lang="en-US" altLang="zh-TW" dirty="0">
                <a:solidFill>
                  <a:schemeClr val="tx1"/>
                </a:solidFill>
              </a:rPr>
              <a:t>Overwrite </a:t>
            </a:r>
            <a:r>
              <a:rPr kumimoji="1" lang="en-US" altLang="zh-TW" dirty="0" err="1">
                <a:solidFill>
                  <a:schemeClr val="tx1"/>
                </a:solidFill>
              </a:rPr>
              <a:t>PyTorch</a:t>
            </a:r>
            <a:r>
              <a:rPr kumimoji="1" lang="en-US" altLang="zh-TW" dirty="0">
                <a:solidFill>
                  <a:schemeClr val="tx1"/>
                </a:solidFill>
              </a:rPr>
              <a:t> Dataset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57FB8E-2A78-6B0B-2A58-A2BBC99A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5CA3886-162D-3DCD-0F61-171D6E3BA2B6}"/>
              </a:ext>
            </a:extLst>
          </p:cNvPr>
          <p:cNvSpPr txBox="1"/>
          <p:nvPr/>
        </p:nvSpPr>
        <p:spPr>
          <a:xfrm>
            <a:off x="653144" y="1806093"/>
            <a:ext cx="10918370" cy="1686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為了符合我們載入資料的</a:t>
            </a:r>
            <a:r>
              <a:rPr kumimoji="1" lang="zh-TW" altLang="en-US"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需求</a:t>
            </a:r>
            <a:endParaRPr kumimoji="1" lang="en-US" altLang="zh-TW"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例如：適合我們資料的前處理過程</a:t>
            </a:r>
            <a:endParaRPr kumimoji="1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簡潔且容易維護的資料存取介面：</a:t>
            </a:r>
            <a:endParaRPr kumimoji="1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4B4244-D244-E106-9E29-BB956D00237F}"/>
              </a:ext>
            </a:extLst>
          </p:cNvPr>
          <p:cNvSpPr/>
          <p:nvPr/>
        </p:nvSpPr>
        <p:spPr>
          <a:xfrm>
            <a:off x="1797532" y="3816644"/>
            <a:ext cx="8596935" cy="654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img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, label = dataset[0]</a:t>
            </a:r>
            <a:r>
              <a:rPr lang="zh-TW" altLang="en-US" dirty="0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# `dataset` </a:t>
            </a:r>
            <a:r>
              <a:rPr lang="zh-TW" altLang="en-US" dirty="0">
                <a:solidFill>
                  <a:srgbClr val="00B050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是透過 </a:t>
            </a:r>
            <a:r>
              <a:rPr lang="en-US" altLang="zh-TW" dirty="0" err="1">
                <a:solidFill>
                  <a:srgbClr val="00B050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PyTorch</a:t>
            </a:r>
            <a:r>
              <a:rPr lang="zh-TW" altLang="en-US" dirty="0">
                <a:solidFill>
                  <a:srgbClr val="00B050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Dataset </a:t>
            </a:r>
            <a:r>
              <a:rPr lang="zh-TW" altLang="en-US" dirty="0">
                <a:solidFill>
                  <a:srgbClr val="00B050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所建立的</a:t>
            </a:r>
            <a:endParaRPr lang="en" altLang="zh-TW" b="0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8BC6FE9-A08F-59B9-D68F-F6081E621020}"/>
              </a:ext>
            </a:extLst>
          </p:cNvPr>
          <p:cNvSpPr txBox="1"/>
          <p:nvPr/>
        </p:nvSpPr>
        <p:spPr>
          <a:xfrm>
            <a:off x="4163438" y="4912468"/>
            <a:ext cx="81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index</a:t>
            </a:r>
            <a:endParaRPr kumimoji="1" lang="zh-TW" altLang="en-US" dirty="0"/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13265BAC-7169-7D3B-07F7-CB3348B78EAD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571999" y="4338535"/>
            <a:ext cx="1" cy="57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14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3B757E-4D18-E738-FFB8-99BAD7C85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TW" dirty="0"/>
              <a:t>Step 1-2: </a:t>
            </a:r>
            <a:r>
              <a:rPr kumimoji="1" lang="en-US" altLang="zh-TW" dirty="0">
                <a:solidFill>
                  <a:schemeClr val="tx1"/>
                </a:solidFill>
              </a:rPr>
              <a:t>Overwrite </a:t>
            </a:r>
            <a:r>
              <a:rPr kumimoji="1" lang="en-US" altLang="zh-TW" dirty="0" err="1">
                <a:solidFill>
                  <a:schemeClr val="tx1"/>
                </a:solidFill>
              </a:rPr>
              <a:t>PyTorch</a:t>
            </a:r>
            <a:r>
              <a:rPr kumimoji="1" lang="en-US" altLang="zh-TW" dirty="0">
                <a:solidFill>
                  <a:schemeClr val="tx1"/>
                </a:solidFill>
              </a:rPr>
              <a:t> Dataset</a:t>
            </a:r>
            <a:endParaRPr kumimoji="1" lang="en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7BB700-57D3-0316-D218-2A923A22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12DE092-9F81-D7E9-E494-12E9D9FFD373}"/>
              </a:ext>
            </a:extLst>
          </p:cNvPr>
          <p:cNvSpPr txBox="1"/>
          <p:nvPr/>
        </p:nvSpPr>
        <p:spPr>
          <a:xfrm>
            <a:off x="9873574" y="1492894"/>
            <a:ext cx="1653071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 1 (Data)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6A0C67-FF8C-7D52-8AFD-18D386E80667}"/>
              </a:ext>
            </a:extLst>
          </p:cNvPr>
          <p:cNvSpPr/>
          <p:nvPr/>
        </p:nvSpPr>
        <p:spPr>
          <a:xfrm>
            <a:off x="653143" y="2571972"/>
            <a:ext cx="8354670" cy="3512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import torch</a:t>
            </a:r>
          </a:p>
          <a:p>
            <a:endParaRPr lang="en-US" altLang="zh-TW" sz="1600" dirty="0">
              <a:solidFill>
                <a:schemeClr val="tx1"/>
              </a:solidFill>
              <a:latin typeface="Consolas" panose="020B0609020204030204" pitchFamily="49" charset="0"/>
              <a:ea typeface="Microsoft JhengHei" panose="020B0604030504040204" pitchFamily="34" charset="-120"/>
              <a:cs typeface="Consolas" panose="020B0609020204030204" pitchFamily="49" charset="0"/>
            </a:endParaRPr>
          </a:p>
          <a:p>
            <a:r>
              <a:rPr lang="en" altLang="zh-TW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 err="1">
                <a:solidFill>
                  <a:srgbClr val="2B91AF"/>
                </a:solidFill>
                <a:effectLst/>
                <a:latin typeface="Menlo" panose="020B0609030804020204" pitchFamily="49" charset="0"/>
              </a:rPr>
              <a:t>CustomDataset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torch.utils.data.Dataset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" altLang="zh-TW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__</a:t>
            </a:r>
            <a:r>
              <a:rPr lang="en" altLang="zh-TW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__(</a:t>
            </a:r>
            <a:r>
              <a:rPr lang="en" altLang="zh-TW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TW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parameter_1, parameter_2, ...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2"/>
            <a:r>
              <a:rPr lang="en" altLang="zh-TW" sz="16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# Prepare some things</a:t>
            </a:r>
          </a:p>
          <a:p>
            <a:pPr lvl="2"/>
            <a:r>
              <a:rPr lang="en" altLang="zh-TW" sz="1600" dirty="0">
                <a:solidFill>
                  <a:srgbClr val="00B050"/>
                </a:solidFill>
                <a:latin typeface="Menlo" panose="020B0609030804020204" pitchFamily="49" charset="0"/>
              </a:rPr>
              <a:t># that you are going to use in `__</a:t>
            </a:r>
            <a:r>
              <a:rPr lang="en" altLang="zh-TW" sz="1600" dirty="0" err="1">
                <a:solidFill>
                  <a:srgbClr val="00B050"/>
                </a:solidFill>
                <a:latin typeface="Menlo" panose="020B0609030804020204" pitchFamily="49" charset="0"/>
              </a:rPr>
              <a:t>getitem</a:t>
            </a:r>
            <a:r>
              <a:rPr lang="en" altLang="zh-TW" sz="1600" dirty="0">
                <a:solidFill>
                  <a:srgbClr val="00B050"/>
                </a:solidFill>
                <a:latin typeface="Menlo" panose="020B0609030804020204" pitchFamily="49" charset="0"/>
              </a:rPr>
              <a:t>__` and `__</a:t>
            </a:r>
            <a:r>
              <a:rPr lang="en" altLang="zh-TW" sz="1600" dirty="0" err="1">
                <a:solidFill>
                  <a:srgbClr val="00B050"/>
                </a:solidFill>
                <a:latin typeface="Menlo" panose="020B0609030804020204" pitchFamily="49" charset="0"/>
              </a:rPr>
              <a:t>len</a:t>
            </a:r>
            <a:r>
              <a:rPr lang="en" altLang="zh-TW" sz="1600" dirty="0">
                <a:solidFill>
                  <a:srgbClr val="00B050"/>
                </a:solidFill>
                <a:latin typeface="Menlo" panose="020B0609030804020204" pitchFamily="49" charset="0"/>
              </a:rPr>
              <a:t>__`</a:t>
            </a:r>
            <a:endParaRPr lang="en" altLang="zh-TW" sz="1600" b="0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  <a:p>
            <a:pPr lvl="1"/>
            <a:b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TW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__</a:t>
            </a:r>
            <a:r>
              <a:rPr lang="en" altLang="zh-TW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getitem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__(</a:t>
            </a:r>
            <a:r>
              <a:rPr lang="en" altLang="zh-TW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TW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2"/>
            <a:r>
              <a:rPr lang="en" altLang="zh-TW" sz="16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" altLang="zh-TW" sz="1600" b="0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do_something</a:t>
            </a:r>
            <a:endParaRPr lang="en" altLang="zh-TW" sz="1600" b="0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" altLang="zh-TW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data, label</a:t>
            </a:r>
          </a:p>
          <a:p>
            <a:pPr lvl="1"/>
            <a:b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TW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__</a:t>
            </a:r>
            <a:r>
              <a:rPr lang="en" altLang="zh-TW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__(</a:t>
            </a:r>
            <a:r>
              <a:rPr lang="en" altLang="zh-TW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" altLang="zh-TW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data_variable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7B872F9-8C00-9536-E312-AFB6A682C8C4}"/>
              </a:ext>
            </a:extLst>
          </p:cNvPr>
          <p:cNvSpPr txBox="1"/>
          <p:nvPr/>
        </p:nvSpPr>
        <p:spPr>
          <a:xfrm>
            <a:off x="9134272" y="2720202"/>
            <a:ext cx="2437242" cy="337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dirty="0">
                <a:ea typeface="Microsoft JhengHei" panose="020B0604030504040204" pitchFamily="34" charset="-120"/>
              </a:rPr>
              <a:t>__</a:t>
            </a:r>
            <a:r>
              <a:rPr kumimoji="1" lang="en-US" altLang="zh-TW" dirty="0" err="1">
                <a:ea typeface="Microsoft JhengHei" panose="020B0604030504040204" pitchFamily="34" charset="-120"/>
              </a:rPr>
              <a:t>init</a:t>
            </a:r>
            <a:r>
              <a:rPr kumimoji="1" lang="en-US" altLang="zh-TW" dirty="0">
                <a:ea typeface="Microsoft JhengHei" panose="020B0604030504040204" pitchFamily="34" charset="-120"/>
              </a:rPr>
              <a:t>__</a:t>
            </a:r>
            <a:r>
              <a:rPr kumimoji="1" lang="zh-TW" altLang="en-US" dirty="0">
                <a:ea typeface="Microsoft JhengHei" panose="020B0604030504040204" pitchFamily="34" charset="-120"/>
              </a:rPr>
              <a:t>：初始化 </a:t>
            </a:r>
            <a:r>
              <a:rPr kumimoji="1" lang="en-US" altLang="zh-TW" dirty="0">
                <a:ea typeface="Microsoft JhengHei" panose="020B0604030504040204" pitchFamily="34" charset="-120"/>
              </a:rPr>
              <a:t>class </a:t>
            </a:r>
            <a:r>
              <a:rPr kumimoji="1" lang="zh-TW" altLang="en-US" dirty="0">
                <a:ea typeface="Microsoft JhengHei" panose="020B0604030504040204" pitchFamily="34" charset="-120"/>
              </a:rPr>
              <a:t>中的變數</a:t>
            </a:r>
            <a:endParaRPr kumimoji="1" lang="en-US" altLang="zh-TW" dirty="0"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dirty="0">
                <a:ea typeface="Microsoft JhengHei" panose="020B0604030504040204" pitchFamily="34" charset="-120"/>
              </a:rPr>
              <a:t>__</a:t>
            </a:r>
            <a:r>
              <a:rPr kumimoji="1" lang="en-US" altLang="zh-TW" dirty="0" err="1">
                <a:ea typeface="Microsoft JhengHei" panose="020B0604030504040204" pitchFamily="34" charset="-120"/>
              </a:rPr>
              <a:t>getitem</a:t>
            </a:r>
            <a:r>
              <a:rPr kumimoji="1" lang="en-US" altLang="zh-TW" dirty="0">
                <a:ea typeface="Microsoft JhengHei" panose="020B0604030504040204" pitchFamily="34" charset="-120"/>
              </a:rPr>
              <a:t>__</a:t>
            </a:r>
            <a:r>
              <a:rPr kumimoji="1" lang="zh-TW" altLang="en-US" dirty="0">
                <a:ea typeface="Microsoft JhengHei" panose="020B0604030504040204" pitchFamily="34" charset="-120"/>
              </a:rPr>
              <a:t>：讓</a:t>
            </a:r>
            <a:r>
              <a:rPr kumimoji="1" lang="en-US" altLang="zh-TW" dirty="0">
                <a:ea typeface="Microsoft JhengHei" panose="020B0604030504040204" pitchFamily="34" charset="-120"/>
              </a:rPr>
              <a:t> </a:t>
            </a:r>
            <a:r>
              <a:rPr kumimoji="1" lang="en-US" altLang="zh-TW" dirty="0" err="1">
                <a:ea typeface="Microsoft JhengHei" panose="020B0604030504040204" pitchFamily="34" charset="-120"/>
              </a:rPr>
              <a:t>PyTorch</a:t>
            </a:r>
            <a:r>
              <a:rPr kumimoji="1" lang="en-US" altLang="zh-TW" dirty="0">
                <a:ea typeface="Microsoft JhengHei" panose="020B0604030504040204" pitchFamily="34" charset="-120"/>
              </a:rPr>
              <a:t> Dataset </a:t>
            </a:r>
            <a:r>
              <a:rPr kumimoji="1" lang="zh-TW" altLang="en-US" dirty="0">
                <a:ea typeface="Microsoft JhengHei" panose="020B0604030504040204" pitchFamily="34" charset="-120"/>
              </a:rPr>
              <a:t>可以透過 </a:t>
            </a:r>
            <a:r>
              <a:rPr kumimoji="1" lang="en-US" altLang="zh-TW" dirty="0">
                <a:ea typeface="Microsoft JhengHei" panose="020B0604030504040204" pitchFamily="34" charset="-120"/>
              </a:rPr>
              <a:t>index </a:t>
            </a:r>
            <a:r>
              <a:rPr kumimoji="1" lang="zh-TW" altLang="en-US" dirty="0">
                <a:ea typeface="Microsoft JhengHei" panose="020B0604030504040204" pitchFamily="34" charset="-120"/>
              </a:rPr>
              <a:t>來取得任一筆資料</a:t>
            </a:r>
            <a:endParaRPr kumimoji="1" lang="en-US" altLang="zh-TW" dirty="0"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dirty="0">
                <a:ea typeface="Microsoft JhengHei" panose="020B0604030504040204" pitchFamily="34" charset="-120"/>
              </a:rPr>
              <a:t>__</a:t>
            </a:r>
            <a:r>
              <a:rPr kumimoji="1" lang="en-US" altLang="zh-TW" dirty="0" err="1">
                <a:ea typeface="Microsoft JhengHei" panose="020B0604030504040204" pitchFamily="34" charset="-120"/>
              </a:rPr>
              <a:t>len</a:t>
            </a:r>
            <a:r>
              <a:rPr kumimoji="1" lang="en-US" altLang="zh-TW" dirty="0">
                <a:ea typeface="Microsoft JhengHei" panose="020B0604030504040204" pitchFamily="34" charset="-120"/>
              </a:rPr>
              <a:t>__</a:t>
            </a:r>
            <a:r>
              <a:rPr kumimoji="1" lang="zh-TW" altLang="en-US" dirty="0">
                <a:ea typeface="Microsoft JhengHei" panose="020B0604030504040204" pitchFamily="34" charset="-120"/>
              </a:rPr>
              <a:t> ：取得資料集的總數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B056210-B4C9-DA90-BD0C-10390A7C012F}"/>
              </a:ext>
            </a:extLst>
          </p:cNvPr>
          <p:cNvSpPr txBox="1"/>
          <p:nvPr/>
        </p:nvSpPr>
        <p:spPr>
          <a:xfrm>
            <a:off x="653144" y="1864461"/>
            <a:ext cx="10918370" cy="50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ea typeface="Microsoft JhengHei" panose="020B0604030504040204" pitchFamily="34" charset="-120"/>
              </a:rPr>
              <a:t>我們需要繼承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 </a:t>
            </a:r>
            <a:r>
              <a:rPr kumimoji="1" lang="en-US" altLang="zh-TW" sz="2000" dirty="0" err="1">
                <a:ea typeface="Microsoft JhengHei" panose="020B0604030504040204" pitchFamily="34" charset="-120"/>
              </a:rPr>
              <a:t>torch.utils.data.Dataset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，並改寫三個項目 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(__</a:t>
            </a:r>
            <a:r>
              <a:rPr kumimoji="1" lang="en-US" altLang="zh-TW" sz="2000" dirty="0" err="1">
                <a:ea typeface="Microsoft JhengHei" panose="020B0604030504040204" pitchFamily="34" charset="-120"/>
              </a:rPr>
              <a:t>init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__, __</a:t>
            </a:r>
            <a:r>
              <a:rPr kumimoji="1" lang="en-US" altLang="zh-TW" sz="2000" dirty="0" err="1">
                <a:ea typeface="Microsoft JhengHei" panose="020B0604030504040204" pitchFamily="34" charset="-120"/>
              </a:rPr>
              <a:t>getitem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__, __</a:t>
            </a:r>
            <a:r>
              <a:rPr kumimoji="1" lang="en-US" altLang="zh-TW" sz="2000" dirty="0" err="1">
                <a:ea typeface="Microsoft JhengHei" panose="020B0604030504040204" pitchFamily="34" charset="-120"/>
              </a:rPr>
              <a:t>len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__)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：</a:t>
            </a:r>
            <a:endParaRPr kumimoji="1" lang="en-US" altLang="zh-TW" sz="2000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396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3B757E-4D18-E738-FFB8-99BAD7C85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TW" dirty="0"/>
              <a:t>Step 1-2: </a:t>
            </a:r>
            <a:r>
              <a:rPr kumimoji="1" lang="en-US" altLang="zh-TW" dirty="0">
                <a:solidFill>
                  <a:schemeClr val="tx1"/>
                </a:solidFill>
              </a:rPr>
              <a:t>Overwrite </a:t>
            </a:r>
            <a:r>
              <a:rPr kumimoji="1" lang="en-US" altLang="zh-TW" dirty="0" err="1">
                <a:solidFill>
                  <a:schemeClr val="tx1"/>
                </a:solidFill>
              </a:rPr>
              <a:t>PyTorch</a:t>
            </a:r>
            <a:r>
              <a:rPr kumimoji="1" lang="en-US" altLang="zh-TW" dirty="0">
                <a:solidFill>
                  <a:schemeClr val="tx1"/>
                </a:solidFill>
              </a:rPr>
              <a:t> Dataset</a:t>
            </a:r>
            <a:endParaRPr kumimoji="1" lang="en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7BB700-57D3-0316-D218-2A923A22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12DE092-9F81-D7E9-E494-12E9D9FFD373}"/>
              </a:ext>
            </a:extLst>
          </p:cNvPr>
          <p:cNvSpPr txBox="1"/>
          <p:nvPr/>
        </p:nvSpPr>
        <p:spPr>
          <a:xfrm>
            <a:off x="9873574" y="1492894"/>
            <a:ext cx="1653071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 1 (Data)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6A0C67-FF8C-7D52-8AFD-18D386E80667}"/>
              </a:ext>
            </a:extLst>
          </p:cNvPr>
          <p:cNvSpPr/>
          <p:nvPr/>
        </p:nvSpPr>
        <p:spPr>
          <a:xfrm>
            <a:off x="653143" y="1760706"/>
            <a:ext cx="8909146" cy="4503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Microsoft JhengHei" panose="020B0604030504040204" pitchFamily="34" charset="-120"/>
                <a:cs typeface="Consolas" panose="020B0609020204030204" pitchFamily="49" charset="0"/>
              </a:rPr>
              <a:t>import torch</a:t>
            </a:r>
          </a:p>
          <a:p>
            <a:endParaRPr lang="en-US" altLang="zh-TW" sz="1600" dirty="0">
              <a:solidFill>
                <a:schemeClr val="tx1"/>
              </a:solidFill>
              <a:latin typeface="Consolas" panose="020B0609020204030204" pitchFamily="49" charset="0"/>
              <a:ea typeface="Microsoft JhengHei" panose="020B0604030504040204" pitchFamily="34" charset="-120"/>
              <a:cs typeface="Consolas" panose="020B0609020204030204" pitchFamily="49" charset="0"/>
            </a:endParaRPr>
          </a:p>
          <a:p>
            <a:r>
              <a:rPr lang="en" altLang="zh-TW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 err="1">
                <a:solidFill>
                  <a:srgbClr val="2B91AF"/>
                </a:solidFill>
                <a:effectLst/>
                <a:latin typeface="Menlo" panose="020B0609030804020204" pitchFamily="49" charset="0"/>
              </a:rPr>
              <a:t>HandWrite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torch.utils.data.Dataset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" altLang="zh-TW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__</a:t>
            </a:r>
            <a:r>
              <a:rPr lang="en" altLang="zh-TW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__(</a:t>
            </a:r>
            <a:r>
              <a:rPr lang="en" altLang="zh-TW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TW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files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list, </a:t>
            </a:r>
            <a:r>
              <a:rPr lang="en" altLang="zh-TW" sz="1600" b="0" dirty="0" err="1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word_to_id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zh-TW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dict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TW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transform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TW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" altLang="zh-TW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zh-TW" sz="16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zh-TW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.files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files</a:t>
            </a:r>
            <a:r>
              <a:rPr lang="zh-TW" alt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zh-TW" altLang="en-US" sz="1600" b="0" dirty="0">
                <a:solidFill>
                  <a:srgbClr val="00B05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全部的資料</a:t>
            </a:r>
            <a:endParaRPr lang="en" altLang="zh-TW" sz="1600" b="0" dirty="0">
              <a:solidFill>
                <a:srgbClr val="000000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en" altLang="zh-TW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zh-TW" sz="16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zh-TW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.transform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transform</a:t>
            </a:r>
            <a:r>
              <a:rPr lang="zh-TW" alt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zh-TW" altLang="en-US" sz="16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TW" altLang="en-US" sz="1600" b="0" dirty="0">
                <a:solidFill>
                  <a:srgbClr val="00B05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影像資料前處理的</a:t>
            </a:r>
            <a:r>
              <a:rPr lang="zh-TW" altLang="en-US" sz="1600" dirty="0">
                <a:solidFill>
                  <a:srgbClr val="00B05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流程</a:t>
            </a:r>
            <a:endParaRPr lang="en" altLang="zh-TW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b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TW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__</a:t>
            </a:r>
            <a:r>
              <a:rPr lang="en" altLang="zh-TW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getitem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__(</a:t>
            </a:r>
            <a:r>
              <a:rPr lang="en" altLang="zh-TW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TW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2"/>
            <a:r>
              <a:rPr lang="en" altLang="zh-TW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fname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TW" sz="16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zh-TW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.files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[index]</a:t>
            </a:r>
          </a:p>
          <a:p>
            <a:pPr lvl="2"/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image = </a:t>
            </a:r>
            <a:r>
              <a:rPr lang="en" altLang="zh-TW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Image.open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fname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en" altLang="zh-TW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zh-TW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.transform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not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lvl="2"/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image = </a:t>
            </a:r>
            <a:r>
              <a:rPr lang="en" altLang="zh-TW" sz="16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zh-TW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.transform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(image)</a:t>
            </a:r>
          </a:p>
          <a:p>
            <a:pPr lvl="2"/>
            <a:b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label = </a:t>
            </a:r>
            <a:r>
              <a:rPr lang="en" altLang="zh-TW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fname.split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'/'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)[-</a:t>
            </a:r>
            <a:r>
              <a:rPr lang="en" altLang="zh-TW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].split(</a:t>
            </a:r>
            <a:r>
              <a:rPr lang="en" altLang="zh-TW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'_'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)[</a:t>
            </a:r>
            <a:r>
              <a:rPr lang="en" altLang="zh-TW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lvl="2"/>
            <a:r>
              <a:rPr lang="en" altLang="zh-TW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image, </a:t>
            </a:r>
            <a:r>
              <a:rPr lang="en" altLang="zh-TW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torch.tensor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word_to_id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[label])</a:t>
            </a:r>
          </a:p>
          <a:p>
            <a:pPr lvl="1"/>
            <a:b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TW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__</a:t>
            </a:r>
            <a:r>
              <a:rPr lang="en" altLang="zh-TW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__(</a:t>
            </a:r>
            <a:r>
              <a:rPr lang="en" altLang="zh-TW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" altLang="zh-TW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sz="16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zh-TW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.files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9524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3B757E-4D18-E738-FFB8-99BAD7C85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TW" dirty="0"/>
              <a:t>Step 1-3: </a:t>
            </a:r>
            <a:r>
              <a:rPr kumimoji="1" lang="en-US" altLang="zh-TW" dirty="0">
                <a:solidFill>
                  <a:schemeClr val="tx1"/>
                </a:solidFill>
              </a:rPr>
              <a:t>Define </a:t>
            </a:r>
            <a:r>
              <a:rPr kumimoji="1" lang="en-US" altLang="zh-TW" dirty="0" err="1">
                <a:solidFill>
                  <a:schemeClr val="tx1"/>
                </a:solidFill>
              </a:rPr>
              <a:t>DataLoader</a:t>
            </a:r>
            <a:endParaRPr kumimoji="1" lang="en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7BB700-57D3-0316-D218-2A923A22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CBF1BEC-95D4-F73F-BFDD-8C9F499BE66B}"/>
              </a:ext>
            </a:extLst>
          </p:cNvPr>
          <p:cNvSpPr txBox="1"/>
          <p:nvPr/>
        </p:nvSpPr>
        <p:spPr>
          <a:xfrm>
            <a:off x="9873574" y="1492894"/>
            <a:ext cx="1653071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 1 (Data)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C21DE0-D20D-B176-674E-F625CFB8F6FB}"/>
              </a:ext>
            </a:extLst>
          </p:cNvPr>
          <p:cNvSpPr/>
          <p:nvPr/>
        </p:nvSpPr>
        <p:spPr>
          <a:xfrm>
            <a:off x="636814" y="4995775"/>
            <a:ext cx="10918371" cy="1272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TW" sz="16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# We should split the dataset into train / validation / test sets first.</a:t>
            </a:r>
            <a:endParaRPr lang="en" altLang="zh-TW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TW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train_loader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TW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torch.utils.data.DataLoader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(trainset, </a:t>
            </a:r>
            <a:r>
              <a:rPr lang="en" altLang="zh-TW" sz="1600" b="0" dirty="0" err="1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batch_size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=TRAIN_BS, </a:t>
            </a:r>
            <a:r>
              <a:rPr lang="en" altLang="zh-TW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shuffle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TW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TW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val_loader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TW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torch.utils.data.DataLoader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valset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TW" sz="1600" b="0" dirty="0" err="1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batch_size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=VAL_BS, </a:t>
            </a:r>
            <a:r>
              <a:rPr lang="en" altLang="zh-TW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shuffle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TW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TW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test_loader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TW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torch.utils.data.DataLoader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testset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TW" sz="1600" b="0" dirty="0" err="1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batch_size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=TEST_BS, </a:t>
            </a:r>
            <a:r>
              <a:rPr lang="en" altLang="zh-TW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shuffle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TW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" altLang="zh-TW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1139FC8C-AFD7-E848-5837-92494E8A5A2B}"/>
              </a:ext>
            </a:extLst>
          </p:cNvPr>
          <p:cNvSpPr/>
          <p:nvPr/>
        </p:nvSpPr>
        <p:spPr>
          <a:xfrm>
            <a:off x="767452" y="2335086"/>
            <a:ext cx="2708365" cy="8437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Dataset</a:t>
            </a:r>
          </a:p>
        </p:txBody>
      </p: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329A5200-3B43-E0D4-B40B-F1CF6509CC9F}"/>
              </a:ext>
            </a:extLst>
          </p:cNvPr>
          <p:cNvCxnSpPr>
            <a:cxnSpLocks/>
          </p:cNvCxnSpPr>
          <p:nvPr/>
        </p:nvCxnSpPr>
        <p:spPr>
          <a:xfrm>
            <a:off x="3779520" y="2770204"/>
            <a:ext cx="20813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28141FE0-8190-0692-B007-6FF0AC8D1048}"/>
              </a:ext>
            </a:extLst>
          </p:cNvPr>
          <p:cNvSpPr txBox="1"/>
          <p:nvPr/>
        </p:nvSpPr>
        <p:spPr>
          <a:xfrm>
            <a:off x="4154541" y="2356841"/>
            <a:ext cx="1323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打亂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8DEC538-1F42-E3AC-975B-1F70C8957E2D}"/>
              </a:ext>
            </a:extLst>
          </p:cNvPr>
          <p:cNvSpPr txBox="1"/>
          <p:nvPr/>
        </p:nvSpPr>
        <p:spPr>
          <a:xfrm>
            <a:off x="4154541" y="2795597"/>
            <a:ext cx="1323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(Shuffle)</a:t>
            </a:r>
            <a:endParaRPr kumimoji="1" lang="zh-TW" alt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AB6D3916-D180-1A8C-CDBC-273804C7E268}"/>
              </a:ext>
            </a:extLst>
          </p:cNvPr>
          <p:cNvSpPr/>
          <p:nvPr/>
        </p:nvSpPr>
        <p:spPr>
          <a:xfrm>
            <a:off x="6156967" y="2069830"/>
            <a:ext cx="914393" cy="40011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batch</a:t>
            </a:r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C2A50E4B-7F65-C65F-7FA1-9D4C030520BA}"/>
              </a:ext>
            </a:extLst>
          </p:cNvPr>
          <p:cNvSpPr/>
          <p:nvPr/>
        </p:nvSpPr>
        <p:spPr>
          <a:xfrm>
            <a:off x="6156966" y="2595542"/>
            <a:ext cx="914393" cy="40011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batch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796D9489-C899-F395-537B-214C93EE4082}"/>
              </a:ext>
            </a:extLst>
          </p:cNvPr>
          <p:cNvSpPr/>
          <p:nvPr/>
        </p:nvSpPr>
        <p:spPr>
          <a:xfrm>
            <a:off x="6164578" y="3142496"/>
            <a:ext cx="914393" cy="40011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batch</a:t>
            </a:r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07E6E3D6-951E-B9E1-A8C1-376C85948554}"/>
              </a:ext>
            </a:extLst>
          </p:cNvPr>
          <p:cNvSpPr/>
          <p:nvPr/>
        </p:nvSpPr>
        <p:spPr>
          <a:xfrm>
            <a:off x="7223769" y="2069830"/>
            <a:ext cx="914393" cy="40011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batch</a:t>
            </a:r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EA9505AE-00A0-131E-501A-740355657147}"/>
              </a:ext>
            </a:extLst>
          </p:cNvPr>
          <p:cNvSpPr/>
          <p:nvPr/>
        </p:nvSpPr>
        <p:spPr>
          <a:xfrm>
            <a:off x="7223768" y="2595542"/>
            <a:ext cx="914393" cy="40011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batch</a:t>
            </a:r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41C535B5-9B80-7759-6A7A-3884ACD26562}"/>
              </a:ext>
            </a:extLst>
          </p:cNvPr>
          <p:cNvSpPr/>
          <p:nvPr/>
        </p:nvSpPr>
        <p:spPr>
          <a:xfrm>
            <a:off x="7231380" y="3142496"/>
            <a:ext cx="914393" cy="40011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batch</a:t>
            </a:r>
          </a:p>
        </p:txBody>
      </p:sp>
      <p:sp>
        <p:nvSpPr>
          <p:cNvPr id="17" name="圓角矩形 16">
            <a:extLst>
              <a:ext uri="{FF2B5EF4-FFF2-40B4-BE49-F238E27FC236}">
                <a16:creationId xmlns:a16="http://schemas.microsoft.com/office/drawing/2014/main" id="{B96942EC-6271-C63F-D0A7-F2093A8A9191}"/>
              </a:ext>
            </a:extLst>
          </p:cNvPr>
          <p:cNvSpPr/>
          <p:nvPr/>
        </p:nvSpPr>
        <p:spPr>
          <a:xfrm>
            <a:off x="8290571" y="2069830"/>
            <a:ext cx="914393" cy="40011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batch</a:t>
            </a:r>
          </a:p>
        </p:txBody>
      </p:sp>
      <p:sp>
        <p:nvSpPr>
          <p:cNvPr id="18" name="圓角矩形 17">
            <a:extLst>
              <a:ext uri="{FF2B5EF4-FFF2-40B4-BE49-F238E27FC236}">
                <a16:creationId xmlns:a16="http://schemas.microsoft.com/office/drawing/2014/main" id="{699ABDB3-4C53-BC95-3336-AF2A65D889FA}"/>
              </a:ext>
            </a:extLst>
          </p:cNvPr>
          <p:cNvSpPr/>
          <p:nvPr/>
        </p:nvSpPr>
        <p:spPr>
          <a:xfrm>
            <a:off x="8290570" y="2595542"/>
            <a:ext cx="914393" cy="40011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batch</a:t>
            </a:r>
          </a:p>
        </p:txBody>
      </p:sp>
      <p:sp>
        <p:nvSpPr>
          <p:cNvPr id="19" name="圓角矩形 18">
            <a:extLst>
              <a:ext uri="{FF2B5EF4-FFF2-40B4-BE49-F238E27FC236}">
                <a16:creationId xmlns:a16="http://schemas.microsoft.com/office/drawing/2014/main" id="{7548DA60-60AC-7DF7-8472-D43F252AF98A}"/>
              </a:ext>
            </a:extLst>
          </p:cNvPr>
          <p:cNvSpPr/>
          <p:nvPr/>
        </p:nvSpPr>
        <p:spPr>
          <a:xfrm>
            <a:off x="8298182" y="3142496"/>
            <a:ext cx="914393" cy="40011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batch</a:t>
            </a:r>
          </a:p>
        </p:txBody>
      </p:sp>
      <p:sp>
        <p:nvSpPr>
          <p:cNvPr id="20" name="圓角矩形 19">
            <a:extLst>
              <a:ext uri="{FF2B5EF4-FFF2-40B4-BE49-F238E27FC236}">
                <a16:creationId xmlns:a16="http://schemas.microsoft.com/office/drawing/2014/main" id="{ABFA5968-877A-62E0-2680-ADCD148D3FC6}"/>
              </a:ext>
            </a:extLst>
          </p:cNvPr>
          <p:cNvSpPr/>
          <p:nvPr/>
        </p:nvSpPr>
        <p:spPr>
          <a:xfrm>
            <a:off x="9357373" y="2069830"/>
            <a:ext cx="914393" cy="40011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batch</a:t>
            </a:r>
          </a:p>
        </p:txBody>
      </p:sp>
      <p:sp>
        <p:nvSpPr>
          <p:cNvPr id="21" name="圓角矩形 20">
            <a:extLst>
              <a:ext uri="{FF2B5EF4-FFF2-40B4-BE49-F238E27FC236}">
                <a16:creationId xmlns:a16="http://schemas.microsoft.com/office/drawing/2014/main" id="{CF40E58E-9245-907C-F27B-003BEFA345BC}"/>
              </a:ext>
            </a:extLst>
          </p:cNvPr>
          <p:cNvSpPr/>
          <p:nvPr/>
        </p:nvSpPr>
        <p:spPr>
          <a:xfrm>
            <a:off x="9357372" y="2595542"/>
            <a:ext cx="914393" cy="40011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batch</a:t>
            </a:r>
          </a:p>
        </p:txBody>
      </p:sp>
      <p:sp>
        <p:nvSpPr>
          <p:cNvPr id="22" name="圓角矩形 21">
            <a:extLst>
              <a:ext uri="{FF2B5EF4-FFF2-40B4-BE49-F238E27FC236}">
                <a16:creationId xmlns:a16="http://schemas.microsoft.com/office/drawing/2014/main" id="{B57A809A-6398-9D6A-46AD-DC62B53CE54F}"/>
              </a:ext>
            </a:extLst>
          </p:cNvPr>
          <p:cNvSpPr/>
          <p:nvPr/>
        </p:nvSpPr>
        <p:spPr>
          <a:xfrm>
            <a:off x="9364984" y="3142496"/>
            <a:ext cx="914393" cy="40011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batch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624276A-3768-AE35-D727-788D088B052E}"/>
              </a:ext>
            </a:extLst>
          </p:cNvPr>
          <p:cNvSpPr txBox="1"/>
          <p:nvPr/>
        </p:nvSpPr>
        <p:spPr>
          <a:xfrm>
            <a:off x="10402134" y="2570149"/>
            <a:ext cx="649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...</a:t>
            </a:r>
            <a:endParaRPr kumimoji="1" lang="zh-TW" alt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橢圓圖說文字 23">
            <a:extLst>
              <a:ext uri="{FF2B5EF4-FFF2-40B4-BE49-F238E27FC236}">
                <a16:creationId xmlns:a16="http://schemas.microsoft.com/office/drawing/2014/main" id="{2F8AB003-68B3-77EC-7114-E1F60B2B955F}"/>
              </a:ext>
            </a:extLst>
          </p:cNvPr>
          <p:cNvSpPr/>
          <p:nvPr/>
        </p:nvSpPr>
        <p:spPr>
          <a:xfrm rot="10800000">
            <a:off x="3483429" y="3726161"/>
            <a:ext cx="2821576" cy="1046004"/>
          </a:xfrm>
          <a:prstGeom prst="wedgeEllipseCallout">
            <a:avLst>
              <a:gd name="adj1" fmla="val -41469"/>
              <a:gd name="adj2" fmla="val 56544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B9BD63E-9EED-EED8-F6E9-6CEBDE5050E4}"/>
              </a:ext>
            </a:extLst>
          </p:cNvPr>
          <p:cNvSpPr txBox="1"/>
          <p:nvPr/>
        </p:nvSpPr>
        <p:spPr>
          <a:xfrm>
            <a:off x="3707464" y="3887164"/>
            <a:ext cx="2486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ea typeface="Microsoft JhengHei" panose="020B0604030504040204" pitchFamily="34" charset="-120"/>
              </a:rPr>
              <a:t>在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batch size = k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時，每個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batch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有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k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筆資料</a:t>
            </a:r>
          </a:p>
        </p:txBody>
      </p:sp>
    </p:spTree>
    <p:extLst>
      <p:ext uri="{BB962C8B-B14F-4D97-AF65-F5344CB8AC3E}">
        <p14:creationId xmlns:p14="http://schemas.microsoft.com/office/powerpoint/2010/main" val="307422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C0ABB0-A8E0-4992-54F2-9DCE4C4E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Advantages of batching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F81AFA-5833-421C-57B2-0565243D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3F58507-0DC9-D3E1-1554-86614984EB18}"/>
              </a:ext>
            </a:extLst>
          </p:cNvPr>
          <p:cNvSpPr txBox="1"/>
          <p:nvPr/>
        </p:nvSpPr>
        <p:spPr>
          <a:xfrm>
            <a:off x="653144" y="1806093"/>
            <a:ext cx="10514209" cy="2805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Training: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mini-batch gradient descent 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有機會避免模型陷入局部最小值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Inference (validation or test):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省記憶體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不需要累積梯度，所以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inference 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時期的 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batch size (bs) 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通常可以比 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training 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時期的 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bs 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還大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028485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_template_DL" id="{E71C07C9-5718-B34F-9EA9-A4FDE47A262C}" vid="{F05AA8C9-6C58-904C-AE8A-42257BEE94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回顧</Template>
  <TotalTime>6771</TotalTime>
  <Words>1601</Words>
  <Application>Microsoft Macintosh PowerPoint</Application>
  <PresentationFormat>寬螢幕</PresentationFormat>
  <Paragraphs>266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1" baseType="lpstr">
      <vt:lpstr>Microsoft JhengHei</vt:lpstr>
      <vt:lpstr>Aptos</vt:lpstr>
      <vt:lpstr>Arial</vt:lpstr>
      <vt:lpstr>Calibri</vt:lpstr>
      <vt:lpstr>Calibri Light</vt:lpstr>
      <vt:lpstr>Cambria Math</vt:lpstr>
      <vt:lpstr>Consolas</vt:lpstr>
      <vt:lpstr>Menlo</vt:lpstr>
      <vt:lpstr>回顧</vt:lpstr>
      <vt:lpstr>深度學習 Deep Learning</vt:lpstr>
      <vt:lpstr>Steps for building your first PyTorch program</vt:lpstr>
      <vt:lpstr>Step 1: Prepare the dataset</vt:lpstr>
      <vt:lpstr>What is a dataset?</vt:lpstr>
      <vt:lpstr>Step 1-2: Overwrite PyTorch Dataset</vt:lpstr>
      <vt:lpstr>Step 1-2: Overwrite PyTorch Dataset</vt:lpstr>
      <vt:lpstr>Step 1-2: Overwrite PyTorch Dataset</vt:lpstr>
      <vt:lpstr>Step 1-3: Define DataLoader</vt:lpstr>
      <vt:lpstr>Advantages of batching</vt:lpstr>
      <vt:lpstr>Step 2-1: Construct the model </vt:lpstr>
      <vt:lpstr>為什麼需要 super().__init__() ?</vt:lpstr>
      <vt:lpstr>Step 2-2: Define the loss function</vt:lpstr>
      <vt:lpstr>模型輸出的後處理</vt:lpstr>
      <vt:lpstr>Cross-entropy (交叉熵)</vt:lpstr>
      <vt:lpstr>Softmax (Non-linear Transformation)</vt:lpstr>
      <vt:lpstr>Step 2-3: Define the optimizer</vt:lpstr>
      <vt:lpstr>Step 3: Write the training process</vt:lpstr>
      <vt:lpstr>** in Python</vt:lpstr>
      <vt:lpstr>Step 3: Write the training process</vt:lpstr>
      <vt:lpstr>Step 3: Write the training process</vt:lpstr>
      <vt:lpstr>Step 4: Write the evaluation process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深度學習 Deep Learning</dc:title>
  <dc:creator>林英嘉</dc:creator>
  <cp:lastModifiedBy>林英嘉</cp:lastModifiedBy>
  <cp:revision>1028</cp:revision>
  <dcterms:created xsi:type="dcterms:W3CDTF">2025-02-06T07:16:08Z</dcterms:created>
  <dcterms:modified xsi:type="dcterms:W3CDTF">2025-03-16T16:32:31Z</dcterms:modified>
</cp:coreProperties>
</file>